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0" r:id="rId29"/>
    <p:sldId id="352" r:id="rId30"/>
    <p:sldId id="3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9/3/2022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9/3/2022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9/3/2022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9/3/2022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9/3/2022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vi-VN" altLang="en-US" sz="1000">
                <a:solidFill>
                  <a:prstClr val="black"/>
                </a:solidFill>
                <a:ea typeface="Cambria" panose="02040503050406030204" pitchFamily="18" charset="0"/>
                <a:cs typeface="Cambria" panose="02040503050406030204" pitchFamily="18" charset="0"/>
              </a:rPr>
            </a:br>
            <a:r>
              <a:rPr lang="en-US"/>
              <a:t>1. Em hãy nêu những biểu hiện của siêng năng, kiên trì và trái với siêng năng, kiên trì từ nội dung các bức tranh?</a:t>
            </a:r>
          </a:p>
          <a:p>
            <a:r>
              <a:rPr lang="en-US"/>
              <a:t>2. Em hãy kể thêm những biểu hiện khác của siêng năng, kiên trì mà em biết?</a:t>
            </a:r>
          </a:p>
          <a:p>
            <a:pPr indent="12700"/>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NHÓM)</a:t>
            </a: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a:latin typeface="Times New Roman" pitchFamily="18" charset="0"/>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a:latin typeface="Times New Roman" pitchFamily="18" charset="0"/>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val="20000"/>
                    </a:ext>
                  </a:extLst>
                </a:gridCol>
                <a:gridCol w="5807242">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a:solidFill>
                            <a:schemeClr val="tx1"/>
                          </a:solidFill>
                          <a:latin typeface="Times New Roman" pitchFamily="18" charset="0"/>
                          <a:cs typeface="Times New Roman" pitchFamily="18" charset="0"/>
                        </a:rPr>
                        <a:t>Bức</a:t>
                      </a:r>
                      <a:r>
                        <a:rPr lang="en-US" sz="2800" b="0" baseline="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a:solidFill>
                            <a:schemeClr val="tx1"/>
                          </a:solidFill>
                          <a:latin typeface="Times New Roman" pitchFamily="18" charset="0"/>
                          <a:cs typeface="Times New Roman" pitchFamily="18" charset="0"/>
                        </a:rPr>
                        <a:t>Bức</a:t>
                      </a:r>
                      <a:r>
                        <a:rPr lang="en-US" sz="2400" baseline="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a:latin typeface="Times New Roman" pitchFamily="18" charset="0"/>
                          <a:cs typeface="Times New Roman" pitchFamily="18" charset="0"/>
                        </a:rPr>
                        <a:t>Đi</a:t>
                      </a:r>
                      <a:r>
                        <a:rPr lang="en-US" sz="2400" baseline="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ba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a:latin typeface="Times New Roman" pitchFamily="18" charset="0"/>
                <a:cs typeface="Times New Roman" pitchFamily="18" charset="0"/>
              </a:rPr>
              <a:t>Các thành viên trong nhóm thay phiên nhau viết các đáp án lên bảng phụ </a:t>
            </a:r>
            <a:r>
              <a:rPr lang="en-US" sz="2400" b="1">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effectLst/>
                          <a:latin typeface="Times New Roman" pitchFamily="18" charset="0"/>
                          <a:ea typeface="+mn-ea"/>
                          <a:cs typeface="Times New Roman" pitchFamily="18" charset="0"/>
                        </a:rPr>
                        <a:t>Đ</a:t>
                      </a:r>
                      <a:r>
                        <a:rPr lang="en-US" sz="2400" i="1" kern="120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a:solidFill>
                            <a:schemeClr val="tx1"/>
                          </a:solidFill>
                          <a:latin typeface="Times New Roman" pitchFamily="18" charset="0"/>
                          <a:ea typeface="+mn-ea"/>
                          <a:cs typeface="Times New Roman" pitchFamily="18" charset="0"/>
                        </a:rPr>
                        <a:t>...</a:t>
                      </a:r>
                      <a:endParaRPr lang="en-US" sz="2400" kern="120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atin typeface="Times New Roman" pitchFamily="18" charset="0"/>
                <a:cs typeface="Times New Roman" pitchFamily="18" charset="0"/>
              </a:rPr>
              <a:t>+ </a:t>
            </a:r>
            <a:r>
              <a:rPr lang="en-US" i="1">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pPr>
              <a:buNone/>
            </a:pPr>
            <a:r>
              <a:rPr lang="en-US" i="1">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a:latin typeface="Times New Roman" pitchFamily="18" charset="0"/>
              <a:cs typeface="Times New Roman" pitchFamily="18" charset="0"/>
            </a:endParaRPr>
          </a:p>
          <a:p>
            <a:pPr>
              <a:buNone/>
            </a:pPr>
            <a:r>
              <a:rPr lang="en-US" i="1">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a:solidFill>
                  <a:srgbClr val="FF0000"/>
                </a:solidFill>
                <a:latin typeface="Times New Roman" pitchFamily="18" charset="0"/>
                <a:ea typeface="Arial" panose="020B0604020202020204" pitchFamily="34" charset="0"/>
                <a:cs typeface="Times New Roman" pitchFamily="18" charset="0"/>
              </a:rPr>
              <a:t>2</a:t>
            </a:r>
            <a:r>
              <a:rPr lang="en-US" sz="2400" b="1" dirty="0">
                <a:solidFill>
                  <a:srgbClr val="FF0000"/>
                </a:solidFill>
                <a:latin typeface="Times New Roman" pitchFamily="18" charset="0"/>
                <a:ea typeface="Arial" panose="020B0604020202020204" pitchFamily="34" charset="0"/>
                <a:cs typeface="Times New Roman" pitchFamily="18" charset="0"/>
              </a:rPr>
              <a:t>. </a:t>
            </a:r>
            <a:r>
              <a:rPr lang="en-US" sz="3200" b="1" dirty="0">
                <a:solidFill>
                  <a:srgbClr val="FF0000"/>
                </a:solidFill>
                <a:latin typeface="Times New Roman" pitchFamily="18" charset="0"/>
                <a:ea typeface="Arial" panose="020B0604020202020204" pitchFamily="34" charset="0"/>
                <a:cs typeface="Times New Roman" pitchFamily="18" charset="0"/>
              </a:rPr>
              <a:t>Ý </a:t>
            </a:r>
            <a:r>
              <a:rPr lang="en-US" sz="3200" b="1" dirty="0" err="1">
                <a:solidFill>
                  <a:srgbClr val="FF0000"/>
                </a:solidFill>
                <a:latin typeface="Times New Roman" pitchFamily="18" charset="0"/>
                <a:ea typeface="Arial" panose="020B0604020202020204" pitchFamily="34" charset="0"/>
                <a:cs typeface="Times New Roman" pitchFamily="18" charset="0"/>
              </a:rPr>
              <a:t>nghĩa</a:t>
            </a:r>
            <a:r>
              <a:rPr lang="en-US" sz="3200" b="1" dirty="0">
                <a:solidFill>
                  <a:srgbClr val="FF0000"/>
                </a:solidFill>
                <a:latin typeface="Times New Roman" pitchFamily="18" charset="0"/>
                <a:ea typeface="Arial" panose="020B0604020202020204" pitchFamily="34" charset="0"/>
                <a:cs typeface="Times New Roman" pitchFamily="18" charset="0"/>
              </a:rPr>
              <a:t> </a:t>
            </a:r>
            <a:r>
              <a:rPr lang="en-US" sz="3200" b="1" err="1">
                <a:solidFill>
                  <a:srgbClr val="FF0000"/>
                </a:solidFill>
                <a:latin typeface="Times New Roman" pitchFamily="18" charset="0"/>
                <a:ea typeface="Arial" panose="020B0604020202020204" pitchFamily="34" charset="0"/>
                <a:cs typeface="Times New Roman" pitchFamily="18" charset="0"/>
              </a:rPr>
              <a:t>của</a:t>
            </a:r>
            <a:r>
              <a:rPr lang="en-US" sz="3200" b="1">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a:solidFill>
                  <a:prstClr val="black"/>
                </a:solidFill>
                <a:latin typeface="Times New Roman" panose="02020603050405020304" pitchFamily="18" charset="0"/>
                <a:cs typeface="Times New Roman" panose="02020603050405020304" pitchFamily="18" charset="0"/>
              </a:rPr>
              <a:t>Đọc</a:t>
            </a:r>
            <a:r>
              <a:rPr lang="en-US" sz="2400" b="1" ker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a:solidFill>
                  <a:srgbClr val="0000FF"/>
                </a:solidFill>
                <a:latin typeface="Times New Roman" pitchFamily="18" charset="0"/>
                <a:cs typeface="Times New Roman" pitchFamily="18" charset="0"/>
              </a:rPr>
              <a:t>Ý </a:t>
            </a:r>
            <a:r>
              <a:rPr lang="en-US" sz="4800" b="1" i="1" dirty="0" err="1">
                <a:solidFill>
                  <a:srgbClr val="0000FF"/>
                </a:solidFill>
                <a:latin typeface="Times New Roman" pitchFamily="18" charset="0"/>
                <a:cs typeface="Times New Roman" pitchFamily="18" charset="0"/>
              </a:rPr>
              <a:t>nghĩa</a:t>
            </a:r>
            <a:r>
              <a:rPr lang="en-US" sz="4800" b="1" i="1" dirty="0">
                <a:solidFill>
                  <a:srgbClr val="0000FF"/>
                </a:solidFill>
                <a:latin typeface="Times New Roman" pitchFamily="18" charset="0"/>
                <a:cs typeface="Times New Roman" pitchFamily="18" charset="0"/>
              </a:rPr>
              <a:t> </a:t>
            </a:r>
            <a:r>
              <a:rPr lang="vi-VN" sz="4800" b="1" i="1">
                <a:solidFill>
                  <a:srgbClr val="0000FF"/>
                </a:solidFill>
                <a:latin typeface="Times New Roman" pitchFamily="18" charset="0"/>
                <a:cs typeface="Times New Roman" pitchFamily="18" charset="0"/>
              </a:rPr>
              <a:t>của </a:t>
            </a:r>
            <a:r>
              <a:rPr lang="en-US" sz="4800" b="1" i="1">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a:latin typeface="Times New Roman" pitchFamily="18" charset="0"/>
                <a:cs typeface="Times New Roman" pitchFamily="18" charset="0"/>
              </a:rPr>
              <a:t>- </a:t>
            </a:r>
            <a:r>
              <a:rPr lang="en-US" sz="4400" b="1" i="1">
                <a:latin typeface="Times New Roman" pitchFamily="18" charset="0"/>
                <a:cs typeface="Times New Roman" pitchFamily="18" charset="0"/>
              </a:rPr>
              <a:t>Siêng năng, kiên trì sẽ giúp con người thành công trong công việc và cuộc sống.</a:t>
            </a:r>
            <a:endParaRPr lang="en-US" sz="4400" b="1">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New Roman" pitchFamily="18" charset="0"/>
                  <a:ea typeface="Helvetica Neue"/>
                  <a:cs typeface="Times New Roman" pitchFamily="18" charset="0"/>
                </a:rPr>
                <a:t>Bài</a:t>
              </a:r>
              <a:r>
                <a:rPr lang="en-US" altLang="en-US" sz="4000" b="1" dirty="0">
                  <a:solidFill>
                    <a:srgbClr val="0000FF"/>
                  </a:solidFill>
                  <a:latin typeface="Times New Roman" pitchFamily="18" charset="0"/>
                  <a:ea typeface="Helvetica Neue"/>
                  <a:cs typeface="Times New Roman" pitchFamily="18" charset="0"/>
                </a:rPr>
                <a:t> 3:</a:t>
              </a:r>
              <a:r>
                <a:rPr lang="en-US" altLang="en-US" sz="40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a:t>
            </a:r>
            <a:r>
              <a:rPr lang="vi-VN" sz="2800" b="1">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a:solidFill>
                  <a:srgbClr val="FF0000"/>
                </a:solidFill>
                <a:latin typeface="Times New Roman" pitchFamily="18" charset="0"/>
                <a:ea typeface="Times New Roman" panose="02020603050405020304" pitchFamily="18" charset="0"/>
                <a:cs typeface="Times New Roman" pitchFamily="18" charset="0"/>
              </a:rPr>
              <a:t>Hoạt</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en-US" sz="2400" b="1" dirty="0" err="1">
                <a:solidFill>
                  <a:srgbClr val="FF0000"/>
                </a:solidFill>
                <a:latin typeface="Times New Roman" pitchFamily="18" charset="0"/>
                <a:ea typeface="Times New Roman" panose="02020603050405020304" pitchFamily="18" charset="0"/>
                <a:cs typeface="Times New Roman" pitchFamily="18" charset="0"/>
              </a:rPr>
              <a:t>động</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a:solidFill>
                  <a:srgbClr val="FF0000"/>
                </a:solidFill>
                <a:latin typeface="Times New Roman" pitchFamily="18" charset="0"/>
                <a:ea typeface="Arial" panose="020B0604020202020204" pitchFamily="34" charset="0"/>
                <a:cs typeface="Times New Roman" pitchFamily="18" charset="0"/>
              </a:rPr>
              <a:t>siêng năng, kiên trì</a:t>
            </a:r>
            <a:r>
              <a:rPr lang="vi-VN" sz="2400" b="1">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Times New Roman" pitchFamily="18" charset="0"/>
                  <a:ea typeface="Helvetica Neue"/>
                  <a:cs typeface="Times New Roman" pitchFamily="18" charset="0"/>
                </a:rPr>
                <a:t>Bài</a:t>
              </a:r>
              <a:r>
                <a:rPr lang="en-US" altLang="en-US" sz="4400" b="1" dirty="0">
                  <a:solidFill>
                    <a:srgbClr val="0000FF"/>
                  </a:solidFill>
                  <a:latin typeface="Times New Roman" pitchFamily="18" charset="0"/>
                  <a:ea typeface="Helvetica Neue"/>
                  <a:cs typeface="Times New Roman" pitchFamily="18" charset="0"/>
                </a:rPr>
                <a:t> 3:</a:t>
              </a:r>
              <a:r>
                <a:rPr lang="en-US" altLang="en-US" sz="44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a:solidFill>
                    <a:srgbClr val="FF0000"/>
                  </a:solidFill>
                  <a:latin typeface="Times New Roman" pitchFamily="18" charset="0"/>
                  <a:ea typeface="Helvetica Neue"/>
                  <a:cs typeface="Times New Roman" pitchFamily="18" charset="0"/>
                </a:rPr>
                <a:t>Siêng</a:t>
              </a:r>
              <a:r>
                <a:rPr lang="en-US" altLang="en-US" sz="4400" b="1" dirty="0">
                  <a:solidFill>
                    <a:srgbClr val="FF0000"/>
                  </a:solidFill>
                  <a:latin typeface="Times New Roman" pitchFamily="18" charset="0"/>
                  <a:ea typeface="Helvetica Neue"/>
                  <a:cs typeface="Times New Roman" pitchFamily="18" charset="0"/>
                </a:rPr>
                <a:t> </a:t>
              </a:r>
              <a:r>
                <a:rPr lang="en-US" altLang="en-US" sz="4400" b="1" dirty="0" err="1">
                  <a:solidFill>
                    <a:srgbClr val="FF0000"/>
                  </a:solidFill>
                  <a:latin typeface="Times New Roman" pitchFamily="18" charset="0"/>
                  <a:ea typeface="Helvetica Neue"/>
                  <a:cs typeface="Times New Roman" pitchFamily="18" charset="0"/>
                </a:rPr>
                <a:t>năng</a:t>
              </a:r>
              <a:r>
                <a:rPr lang="en-US" altLang="en-US" sz="4400" b="1" dirty="0">
                  <a:solidFill>
                    <a:srgbClr val="FF0000"/>
                  </a:solidFill>
                  <a:latin typeface="Times New Roman" pitchFamily="18" charset="0"/>
                  <a:ea typeface="Helvetica Neue"/>
                  <a:cs typeface="Times New Roman" pitchFamily="18" charset="0"/>
                </a:rPr>
                <a:t>, </a:t>
              </a:r>
              <a:r>
                <a:rPr lang="en-US" altLang="en-US" sz="4400" b="1" dirty="0" err="1">
                  <a:solidFill>
                    <a:srgbClr val="FF0000"/>
                  </a:solidFill>
                  <a:latin typeface="Times New Roman" pitchFamily="18" charset="0"/>
                  <a:ea typeface="Helvetica Neue"/>
                  <a:cs typeface="Times New Roman" pitchFamily="18" charset="0"/>
                </a:rPr>
                <a:t>kiên</a:t>
              </a:r>
              <a:r>
                <a:rPr lang="en-US" altLang="en-US" sz="4400" b="1" dirty="0">
                  <a:solidFill>
                    <a:srgbClr val="FF0000"/>
                  </a:solidFill>
                  <a:latin typeface="Times New Roman" pitchFamily="18" charset="0"/>
                  <a:ea typeface="Helvetica Neue"/>
                  <a:cs typeface="Times New Roman" pitchFamily="18" charset="0"/>
                </a:rPr>
                <a:t> </a:t>
              </a:r>
              <a:r>
                <a:rPr lang="en-US" altLang="en-US" sz="4400" b="1" dirty="0" err="1">
                  <a:solidFill>
                    <a:srgbClr val="FF0000"/>
                  </a:solidFill>
                  <a:latin typeface="Times New Roman" pitchFamily="18" charset="0"/>
                  <a:ea typeface="Helvetica Neue"/>
                  <a:cs typeface="Times New Roman" pitchFamily="18" charset="0"/>
                </a:rPr>
                <a:t>trì</a:t>
              </a:r>
              <a:endParaRPr lang="en-US" altLang="en-US" sz="4400" b="1" dirty="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18291"/>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a:solidFill>
                            <a:schemeClr val="tx1"/>
                          </a:solidFill>
                          <a:effectLst/>
                          <a:latin typeface="Times New Roman" pitchFamily="18" charset="0"/>
                          <a:cs typeface="Times New Roman" pitchFamily="18" charset="0"/>
                        </a:rPr>
                        <a:t>Năm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học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này</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định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đăng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kí</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tham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gia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cuộc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hùng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biện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do </a:t>
                      </a:r>
                      <a:r>
                        <a:rPr lang="en-US" sz="2800" baseline="0" dirty="0" err="1">
                          <a:solidFill>
                            <a:schemeClr val="tx1"/>
                          </a:solidFill>
                          <a:effectLst/>
                          <a:latin typeface="Times New Roman" pitchFamily="18" charset="0"/>
                          <a:cs typeface="Times New Roman" pitchFamily="18" charset="0"/>
                        </a:rPr>
                        <a:t>nhà</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trường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tổ</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chức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Nhưng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lo </a:t>
                      </a:r>
                      <a:r>
                        <a:rPr lang="en-US" sz="2800" baseline="0" dirty="0" err="1">
                          <a:solidFill>
                            <a:schemeClr val="tx1"/>
                          </a:solidFill>
                          <a:effectLst/>
                          <a:latin typeface="Times New Roman" pitchFamily="18" charset="0"/>
                          <a:cs typeface="Times New Roman" pitchFamily="18" charset="0"/>
                        </a:rPr>
                        <a:t>lắng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vì</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vốn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từ</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của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mình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còn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hạn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chế</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đắn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đo</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biết</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có</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hay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5447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a:effectLst/>
                          <a:latin typeface="#9Slide05 Israquella" pitchFamily="2" charset="0"/>
                          <a:ea typeface="Arial" panose="020B0604020202020204" pitchFamily="34" charset="0"/>
                        </a:rPr>
                        <a:t>L</a:t>
                      </a:r>
                      <a:r>
                        <a:rPr lang="en-US" sz="2800" b="0">
                          <a:effectLst/>
                          <a:latin typeface="Times New Roman" pitchFamily="18" charset="0"/>
                          <a:ea typeface="Arial" panose="020B0604020202020204" pitchFamily="34" charset="0"/>
                          <a:cs typeface="Times New Roman" pitchFamily="18" charset="0"/>
                        </a:rPr>
                        <a:t>ớp</a:t>
                      </a:r>
                      <a:r>
                        <a:rPr lang="en-US" sz="2800" b="0" baseline="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a:latin typeface="Times New Roman" pitchFamily="18" charset="0"/>
                <a:cs typeface="Times New Roman" pitchFamily="18" charset="0"/>
              </a:rPr>
              <a:t>? Cảm nhận của em sau khi xem video? Em học tập được gì từ nhân vật?</a:t>
            </a: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Times New Roman" pitchFamily="18" charset="0"/>
                  <a:ea typeface="Helvetica Neue"/>
                  <a:cs typeface="Times New Roman" pitchFamily="18" charset="0"/>
                </a:rPr>
                <a:t>Bài</a:t>
              </a:r>
              <a:r>
                <a:rPr lang="en-US" altLang="en-US" sz="4400" b="1" dirty="0">
                  <a:solidFill>
                    <a:srgbClr val="0000FF"/>
                  </a:solidFill>
                  <a:latin typeface="Times New Roman" pitchFamily="18" charset="0"/>
                  <a:ea typeface="Helvetica Neue"/>
                  <a:cs typeface="Times New Roman" pitchFamily="18" charset="0"/>
                </a:rPr>
                <a:t> 3:</a:t>
              </a:r>
              <a:r>
                <a:rPr lang="en-US" altLang="en-US" sz="44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a:solidFill>
                    <a:srgbClr val="FF0000"/>
                  </a:solidFill>
                  <a:latin typeface="Times New Roman" pitchFamily="18" charset="0"/>
                  <a:ea typeface="Helvetica Neue"/>
                  <a:cs typeface="Times New Roman" pitchFamily="18" charset="0"/>
                </a:rPr>
                <a:t>Siêng</a:t>
              </a:r>
              <a:r>
                <a:rPr lang="en-US" altLang="en-US" sz="4400" b="1" dirty="0">
                  <a:solidFill>
                    <a:srgbClr val="FF0000"/>
                  </a:solidFill>
                  <a:latin typeface="Times New Roman" pitchFamily="18" charset="0"/>
                  <a:ea typeface="Helvetica Neue"/>
                  <a:cs typeface="Times New Roman" pitchFamily="18" charset="0"/>
                </a:rPr>
                <a:t> </a:t>
              </a:r>
              <a:r>
                <a:rPr lang="en-US" altLang="en-US" sz="4400" b="1" dirty="0" err="1">
                  <a:solidFill>
                    <a:srgbClr val="FF0000"/>
                  </a:solidFill>
                  <a:latin typeface="Times New Roman" pitchFamily="18" charset="0"/>
                  <a:ea typeface="Helvetica Neue"/>
                  <a:cs typeface="Times New Roman" pitchFamily="18" charset="0"/>
                </a:rPr>
                <a:t>năng</a:t>
              </a:r>
              <a:r>
                <a:rPr lang="en-US" altLang="en-US" sz="4400" b="1" dirty="0">
                  <a:solidFill>
                    <a:srgbClr val="FF0000"/>
                  </a:solidFill>
                  <a:latin typeface="Times New Roman" pitchFamily="18" charset="0"/>
                  <a:ea typeface="Helvetica Neue"/>
                  <a:cs typeface="Times New Roman" pitchFamily="18" charset="0"/>
                </a:rPr>
                <a:t>, </a:t>
              </a:r>
              <a:r>
                <a:rPr lang="en-US" altLang="en-US" sz="4400" b="1" dirty="0" err="1">
                  <a:solidFill>
                    <a:srgbClr val="FF0000"/>
                  </a:solidFill>
                  <a:latin typeface="Times New Roman" pitchFamily="18" charset="0"/>
                  <a:ea typeface="Helvetica Neue"/>
                  <a:cs typeface="Times New Roman" pitchFamily="18" charset="0"/>
                </a:rPr>
                <a:t>kiên</a:t>
              </a:r>
              <a:r>
                <a:rPr lang="en-US" altLang="en-US" sz="4400" b="1" dirty="0">
                  <a:solidFill>
                    <a:srgbClr val="FF0000"/>
                  </a:solidFill>
                  <a:latin typeface="Times New Roman" pitchFamily="18" charset="0"/>
                  <a:ea typeface="Helvetica Neue"/>
                  <a:cs typeface="Times New Roman" pitchFamily="18" charset="0"/>
                </a:rPr>
                <a:t> </a:t>
              </a:r>
              <a:r>
                <a:rPr lang="en-US" altLang="en-US" sz="4400" b="1" dirty="0" err="1">
                  <a:solidFill>
                    <a:srgbClr val="FF0000"/>
                  </a:solidFill>
                  <a:latin typeface="Times New Roman" pitchFamily="18" charset="0"/>
                  <a:ea typeface="Helvetica Neue"/>
                  <a:cs typeface="Times New Roman" pitchFamily="18" charset="0"/>
                </a:rPr>
                <a:t>trì</a:t>
              </a:r>
              <a:endParaRPr lang="en-US" altLang="en-US" sz="4400" b="1" dirty="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a:latin typeface="Times New Roman" pitchFamily="18" charset="0"/>
                <a:cs typeface="Times New Roman" pitchFamily="18" charset="0"/>
              </a:rPr>
              <a:t>2. Chia sẻ hiểu biết của em về ý nghĩa của những câu ca dao, tục ngữ đã tìm được</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Times New Roman" pitchFamily="18" charset="0"/>
                  <a:ea typeface="Helvetica Neue"/>
                  <a:cs typeface="Times New Roman" pitchFamily="18" charset="0"/>
                </a:rPr>
                <a:t>Bài</a:t>
              </a:r>
              <a:r>
                <a:rPr lang="en-US" altLang="en-US" sz="3600" b="1" dirty="0">
                  <a:solidFill>
                    <a:srgbClr val="0000FF"/>
                  </a:solidFill>
                  <a:latin typeface="Times New Roman" pitchFamily="18" charset="0"/>
                  <a:ea typeface="Helvetica Neue"/>
                  <a:cs typeface="Times New Roman" pitchFamily="18" charset="0"/>
                </a:rPr>
                <a:t> 3:</a:t>
              </a:r>
              <a:r>
                <a:rPr lang="en-US" altLang="en-US" sz="36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600" b="1" dirty="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Times New Roman" pitchFamily="18" charset="0"/>
                <a:ea typeface="Arial" panose="020B0604020202020204" pitchFamily="34" charset="0"/>
                <a:cs typeface="Times New Roman" pitchFamily="18" charset="0"/>
              </a:rPr>
              <a:t>1</a:t>
            </a:r>
            <a:r>
              <a:rPr lang="en-US" sz="3600" b="1">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a:solidFill>
                  <a:srgbClr val="FF0000"/>
                </a:solidFill>
                <a:latin typeface="Times New Roman" pitchFamily="18" charset="0"/>
                <a:ea typeface="Arial" panose="020B0604020202020204" pitchFamily="34" charset="0"/>
                <a:cs typeface="Times New Roman" pitchFamily="18" charset="0"/>
              </a:rPr>
              <a:t>a </a:t>
            </a:r>
            <a:r>
              <a:rPr lang="en-US" sz="3600" b="1">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a:latin typeface="Times New Roman" pitchFamily="18" charset="0"/>
                <a:cs typeface="Times New Roman" pitchFamily="18" charset="0"/>
              </a:rPr>
              <a:t>                                                    (Phỏng theo Các vị trạng nguyên, bảng nhân,</a:t>
            </a:r>
          </a:p>
          <a:p>
            <a:pPr indent="342900" algn="r">
              <a:spcAft>
                <a:spcPts val="200"/>
              </a:spcAft>
            </a:pPr>
            <a:r>
              <a:rPr lang="en-US" sz="2400">
                <a:latin typeface="Times New Roman" pitchFamily="18" charset="0"/>
                <a:cs typeface="Times New Roman" pitchFamily="18" charset="0"/>
              </a:rPr>
              <a:t> thám hoa qua các triều đại phong kiến Việt Nam, </a:t>
            </a:r>
          </a:p>
          <a:p>
            <a:pPr indent="342900" algn="r">
              <a:spcAft>
                <a:spcPts val="200"/>
              </a:spcAft>
            </a:pPr>
            <a:r>
              <a:rPr lang="en-US" sz="240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latin typeface="Times New Roman" pitchFamily="18" charset="0"/>
                <a:cs typeface="Times New Roman" pitchFamily="18" charset="0"/>
              </a:rPr>
              <a:t>Mạc Đĩnh Chi đã nỗ lực để thi đỗ Trạng nguyên</a:t>
            </a:r>
            <a:r>
              <a:rPr lang="en-US" sz="2000" i="1">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a:solidFill>
                  <a:srgbClr val="000000"/>
                </a:solidFill>
                <a:latin typeface="Times New Roman" panose="02020603050405020304" pitchFamily="18" charset="0"/>
                <a:ea typeface="Times New Roman" panose="02020603050405020304" pitchFamily="18" charset="0"/>
              </a:rPr>
              <a:t>.</a:t>
            </a:r>
            <a:endParaRPr lang="en-US" sz="2000" i="1"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a:t>- Siêng năng là tính cách làm việc tự giác, cần cù, chịu khó, thường xuyên của con người.</a:t>
            </a:r>
            <a:endParaRPr lang="en-US"/>
          </a:p>
          <a:p>
            <a:pPr>
              <a:buNone/>
            </a:pPr>
            <a:r>
              <a:rPr lang="en-US" i="1"/>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7020</TotalTime>
  <Words>1723</Words>
  <Application>Microsoft Office PowerPoint</Application>
  <PresentationFormat>Widescreen</PresentationFormat>
  <Paragraphs>136</Paragraphs>
  <Slides>27</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微软雅黑</vt:lpstr>
      <vt:lpstr>#9Slide05 Israquella</vt:lpstr>
      <vt:lpstr>Arial</vt:lpstr>
      <vt:lpstr>Calibri</vt:lpstr>
      <vt:lpstr>Calibri Light</vt:lpstr>
      <vt:lpstr>Courier New</vt:lpstr>
      <vt:lpstr>SVN-Vanilla Daisy Pro</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213</cp:revision>
  <dcterms:created xsi:type="dcterms:W3CDTF">2021-06-28T15:32:15Z</dcterms:created>
  <dcterms:modified xsi:type="dcterms:W3CDTF">2022-09-03T14:50:07Z</dcterms:modified>
</cp:coreProperties>
</file>