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0" d="100"/>
          <a:sy n="60" d="100"/>
        </p:scale>
        <p:origin x="105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9/3/2022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9/3/2022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9/3/2022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03-09-2022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13.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7.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5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21.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9.emf"/><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image" Target="../media/image32.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6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8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THẠCH BÀN</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3"/>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757375" y="329840"/>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553563" y="730603"/>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67651" y="1727020"/>
            <a:ext cx="586302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8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endParaRPr lang="vi-VN" alt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265903"/>
            <a:ext cx="3325822" cy="3693319"/>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 gia đình, nhà trường, xã hội.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897271"/>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6412294"/>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a:effectLst/>
                          <a:latin typeface="#9Slide05 IcielSanelma" pitchFamily="2" charset="0"/>
                          <a:ea typeface="Times New Roman" panose="02020603050405020304" pitchFamily="18" charset="0"/>
                        </a:rPr>
                        <a:t>- Không sao đâu, mọi chuyện sẽ qua thôi, </a:t>
                      </a:r>
                      <a:r>
                        <a:rPr lang="en-US" sz="2000" b="1" dirty="0" err="1">
                          <a:effectLst/>
                          <a:latin typeface="#9Slide05 IcielSanelma" pitchFamily="2" charset="0"/>
                          <a:ea typeface="Times New Roman" panose="02020603050405020304" pitchFamily="18" charset="0"/>
                        </a:rPr>
                        <a:t>bố</a:t>
                      </a:r>
                      <a:r>
                        <a:rPr lang="en-US" sz="2000" b="1" baseline="0" dirty="0">
                          <a:effectLst/>
                          <a:latin typeface="#9Slide05 IcielSanelma" pitchFamily="2" charset="0"/>
                          <a:ea typeface="Times New Roman" panose="02020603050405020304" pitchFamily="18" charset="0"/>
                        </a:rPr>
                        <a:t> </a:t>
                      </a:r>
                      <a:r>
                        <a:rPr lang="en-US" sz="2000" b="1" baseline="0" dirty="0" err="1">
                          <a:effectLst/>
                          <a:latin typeface="#9Slide05 IcielSanelma" pitchFamily="2" charset="0"/>
                          <a:ea typeface="Times New Roman" panose="02020603050405020304" pitchFamily="18" charset="0"/>
                        </a:rPr>
                        <a:t>mẹ</a:t>
                      </a:r>
                      <a:r>
                        <a:rPr lang="vi-VN" sz="2000" b="1" dirty="0">
                          <a:effectLst/>
                          <a:latin typeface="#9Slide05 IcielSanelma" pitchFamily="2" charset="0"/>
                          <a:ea typeface="Times New Roman" panose="02020603050405020304" pitchFamily="18" charset="0"/>
                        </a:rPr>
                        <a:t> luôn bên </a:t>
                      </a:r>
                      <a:r>
                        <a:rPr lang="en-US" sz="2000" b="1" dirty="0">
                          <a:effectLst/>
                          <a:latin typeface="#9Slide05 IcielSanelma" pitchFamily="2" charset="0"/>
                          <a:ea typeface="Times New Roman" panose="02020603050405020304" pitchFamily="18" charset="0"/>
                        </a:rPr>
                        <a:t>con</a:t>
                      </a:r>
                      <a:r>
                        <a:rPr lang="vi-VN" sz="2000" b="1" dirty="0">
                          <a:effectLst/>
                          <a:latin typeface="#9Slide05 IcielSanelma" pitchFamily="2" charset="0"/>
                          <a:ea typeface="Times New Roman" panose="02020603050405020304" pitchFamily="18" charset="0"/>
                        </a:rPr>
                        <a:t>. </a:t>
                      </a:r>
                      <a:endParaRPr lang="en-US" sz="2000" b="1" dirty="0">
                        <a:effectLst/>
                        <a:latin typeface="#9Slide05 IcielSanelma" pitchFamily="2" charset="0"/>
                        <a:ea typeface="Times New Roman" panose="02020603050405020304" pitchFamily="18" charset="0"/>
                      </a:endParaRPr>
                    </a:p>
                    <a:p>
                      <a:r>
                        <a:rPr lang="vi-VN" sz="2000" b="1" dirty="0">
                          <a:solidFill>
                            <a:srgbClr val="000000"/>
                          </a:solidFill>
                          <a:effectLst/>
                          <a:latin typeface="#9Slide05 IcielSanelma" pitchFamily="2" charset="0"/>
                          <a:ea typeface="Courier New" panose="02070309020205020404" pitchFamily="49" charset="0"/>
                        </a:rPr>
                        <a:t>- Hãy để </a:t>
                      </a:r>
                      <a:r>
                        <a:rPr lang="en-US" sz="2000" b="1" dirty="0">
                          <a:solidFill>
                            <a:srgbClr val="000000"/>
                          </a:solidFill>
                          <a:effectLst/>
                          <a:latin typeface="#9Slide05 IcielSanelma" pitchFamily="2" charset="0"/>
                          <a:ea typeface="Courier New" panose="02070309020205020404" pitchFamily="49" charset="0"/>
                        </a:rPr>
                        <a:t>con</a:t>
                      </a:r>
                      <a:r>
                        <a:rPr lang="vi-VN" sz="2000" b="1" dirty="0">
                          <a:solidFill>
                            <a:srgbClr val="000000"/>
                          </a:solidFill>
                          <a:effectLst/>
                          <a:latin typeface="#9Slide05 IcielSanelma" pitchFamily="2" charset="0"/>
                          <a:ea typeface="Courier New" panose="02070309020205020404" pitchFamily="49" charset="0"/>
                        </a:rPr>
                        <a:t> giúp </a:t>
                      </a:r>
                      <a:r>
                        <a:rPr lang="en-US" sz="2000" b="1" dirty="0" err="1">
                          <a:solidFill>
                            <a:srgbClr val="000000"/>
                          </a:solidFill>
                          <a:effectLst/>
                          <a:latin typeface="#9Slide05 IcielSanelma" pitchFamily="2" charset="0"/>
                          <a:ea typeface="Courier New" panose="02070309020205020404" pitchFamily="49" charset="0"/>
                        </a:rPr>
                        <a:t>bố</a:t>
                      </a:r>
                      <a:r>
                        <a:rPr lang="en-US" sz="2000" b="1" baseline="0" dirty="0">
                          <a:solidFill>
                            <a:srgbClr val="000000"/>
                          </a:solidFill>
                          <a:effectLst/>
                          <a:latin typeface="#9Slide05 IcielSanelma" pitchFamily="2" charset="0"/>
                          <a:ea typeface="Courier New" panose="02070309020205020404" pitchFamily="49" charset="0"/>
                        </a:rPr>
                        <a:t> </a:t>
                      </a:r>
                      <a:r>
                        <a:rPr lang="en-US" sz="2000" b="1" baseline="0" dirty="0" err="1">
                          <a:solidFill>
                            <a:srgbClr val="000000"/>
                          </a:solidFill>
                          <a:effectLst/>
                          <a:latin typeface="#9Slide05 IcielSanelma" pitchFamily="2" charset="0"/>
                          <a:ea typeface="Courier New" panose="02070309020205020404" pitchFamily="49" charset="0"/>
                        </a:rPr>
                        <a:t>mẹ</a:t>
                      </a:r>
                      <a:r>
                        <a:rPr lang="en-US" sz="2000" b="1" baseline="0" dirty="0">
                          <a:solidFill>
                            <a:srgbClr val="000000"/>
                          </a:solidFill>
                          <a:effectLst/>
                          <a:latin typeface="#9Slide05 IcielSanelma" pitchFamily="2"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một tay </a:t>
                      </a:r>
                      <a:r>
                        <a:rPr lang="en-US" sz="2000" b="1" dirty="0">
                          <a:solidFill>
                            <a:srgbClr val="000000"/>
                          </a:solidFill>
                          <a:effectLst/>
                          <a:latin typeface="#9Slide05 IcielSanelma" pitchFamily="2" charset="0"/>
                          <a:ea typeface="Courier New" panose="02070309020205020404" pitchFamily="49" charset="0"/>
                        </a:rPr>
                        <a:t>ạ</a:t>
                      </a:r>
                      <a:r>
                        <a:rPr lang="vi-VN" sz="2000" b="1" dirty="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a:solidFill>
                          <a:srgbClr val="0000FF"/>
                        </a:solidFill>
                        <a:effectLst/>
                        <a:latin typeface="#9Slide05 SVNTaiga" pitchFamily="2" charset="0"/>
                        <a:ea typeface="Times New Roman" panose="02020603050405020304" pitchFamily="18" charset="0"/>
                      </a:endParaRPr>
                    </a:p>
                    <a:p>
                      <a:r>
                        <a:rPr lang="vi-VN" sz="1600" b="1" dirty="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9Slide05 Brannboll Ny" panose="02000000000000000000" pitchFamily="2" charset="0"/>
                          <a:ea typeface="Courier New" panose="02070309020205020404" pitchFamily="49" charset="0"/>
                        </a:rPr>
                        <a:t>-</a:t>
                      </a:r>
                      <a:r>
                        <a:rPr lang="en-US" sz="1800" b="1" baseline="0" dirty="0">
                          <a:solidFill>
                            <a:srgbClr val="000000"/>
                          </a:solidFill>
                          <a:effectLst/>
                          <a:latin typeface="#9Slide05 Brannboll Ny" panose="02000000000000000000" pitchFamily="2" charset="0"/>
                          <a:ea typeface="Courier New" panose="02070309020205020404" pitchFamily="49" charset="0"/>
                        </a:rPr>
                        <a:t> </a:t>
                      </a:r>
                      <a:r>
                        <a:rPr lang="vi-VN" sz="1800" b="1" dirty="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a:effectLst/>
                        <a:latin typeface="#9Slide05 Brannboll Ny" panose="02000000000000000000" pitchFamily="2" charset="0"/>
                        <a:ea typeface="Times New Roman" panose="02020603050405020304" pitchFamily="18" charset="0"/>
                      </a:endParaRPr>
                    </a:p>
                    <a:p>
                      <a:r>
                        <a:rPr lang="vi-VN" sz="2000" b="1" dirty="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0" y="129308"/>
            <a:ext cx="10936761" cy="6585527"/>
          </a:xfrm>
          <a:prstGeom prst="rect">
            <a:avLst/>
          </a:prstGeom>
        </p:spPr>
      </p:pic>
      <p:sp>
        <p:nvSpPr>
          <p:cNvPr id="14" name="Text Box 5"/>
          <p:cNvSpPr txBox="1">
            <a:spLocks noChangeArrowheads="1"/>
          </p:cNvSpPr>
          <p:nvPr/>
        </p:nvSpPr>
        <p:spPr bwMode="auto">
          <a:xfrm>
            <a:off x="1620252" y="833014"/>
            <a:ext cx="8087163" cy="38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sz="2400" b="1" i="1" dirty="0">
                <a:solidFill>
                  <a:srgbClr val="0000FF"/>
                </a:solidFill>
                <a:latin typeface="+mj-lt"/>
              </a:rPr>
              <a:t>* Bi</a:t>
            </a:r>
            <a:r>
              <a:rPr lang="en-US" sz="2400" b="1" i="1" dirty="0">
                <a:solidFill>
                  <a:srgbClr val="0000FF"/>
                </a:solidFill>
                <a:latin typeface="+mj-lt"/>
              </a:rPr>
              <a:t>ể</a:t>
            </a:r>
            <a:r>
              <a:rPr lang="vi-VN" sz="2400" b="1" i="1" dirty="0">
                <a:solidFill>
                  <a:srgbClr val="0000FF"/>
                </a:solidFill>
                <a:latin typeface="+mj-lt"/>
              </a:rPr>
              <a:t>u hiện của yêu thương con người</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Yêu thương con người được th</a:t>
            </a:r>
            <a:r>
              <a:rPr lang="en-US" sz="2400" b="1" i="1" dirty="0">
                <a:solidFill>
                  <a:srgbClr val="0000FF"/>
                </a:solidFill>
                <a:latin typeface="+mj-lt"/>
              </a:rPr>
              <a:t>ể</a:t>
            </a:r>
            <a:r>
              <a:rPr lang="vi-VN" sz="2400" b="1" i="1" dirty="0">
                <a:solidFill>
                  <a:srgbClr val="0000FF"/>
                </a:solidFill>
                <a:latin typeface="+mj-lt"/>
              </a:rPr>
              <a:t> hiện ngay </a:t>
            </a:r>
            <a:r>
              <a:rPr lang="en-US" sz="2400" b="1" i="1" dirty="0">
                <a:solidFill>
                  <a:srgbClr val="0000FF"/>
                </a:solidFill>
                <a:latin typeface="+mj-lt"/>
              </a:rPr>
              <a:t>ở</a:t>
            </a:r>
            <a:r>
              <a:rPr lang="vi-VN" sz="2400" b="1" i="1" dirty="0">
                <a:solidFill>
                  <a:srgbClr val="0000FF"/>
                </a:solidFill>
                <a:latin typeface="+mj-lt"/>
              </a:rPr>
              <a:t> những lời nói, việc </a:t>
            </a:r>
            <a:r>
              <a:rPr lang="en-US" sz="2400" b="1" i="1" dirty="0">
                <a:solidFill>
                  <a:srgbClr val="0000FF"/>
                </a:solidFill>
                <a:latin typeface="+mj-lt"/>
              </a:rPr>
              <a:t>l</a:t>
            </a:r>
            <a:r>
              <a:rPr lang="vi-VN" sz="2400" b="1" i="1" dirty="0">
                <a:solidFill>
                  <a:srgbClr val="0000FF"/>
                </a:solidFill>
                <a:latin typeface="+mj-lt"/>
              </a:rPr>
              <a:t>àm và thái độ c</a:t>
            </a:r>
            <a:r>
              <a:rPr lang="en-US" sz="2400" b="1" i="1" dirty="0" err="1">
                <a:solidFill>
                  <a:srgbClr val="0000FF"/>
                </a:solidFill>
                <a:latin typeface="+mj-lt"/>
              </a:rPr>
              <a:t>ủa</a:t>
            </a:r>
            <a:r>
              <a:rPr lang="vi-VN" sz="2400" b="1" i="1" dirty="0">
                <a:solidFill>
                  <a:srgbClr val="0000FF"/>
                </a:solidFill>
                <a:latin typeface="+mj-lt"/>
              </a:rPr>
              <a:t> m</a:t>
            </a:r>
            <a:r>
              <a:rPr lang="en-US" sz="2400" b="1" i="1" dirty="0">
                <a:solidFill>
                  <a:srgbClr val="0000FF"/>
                </a:solidFill>
                <a:latin typeface="+mj-lt"/>
              </a:rPr>
              <a:t>ọ</a:t>
            </a:r>
            <a:r>
              <a:rPr lang="vi-VN" sz="2400" b="1" i="1" dirty="0">
                <a:solidFill>
                  <a:srgbClr val="0000FF"/>
                </a:solidFill>
                <a:latin typeface="+mj-lt"/>
              </a:rPr>
              <a:t>i con người trong cuộc s</a:t>
            </a:r>
            <a:r>
              <a:rPr lang="en-US" sz="2400" b="1" i="1" dirty="0">
                <a:solidFill>
                  <a:srgbClr val="0000FF"/>
                </a:solidFill>
                <a:latin typeface="+mj-lt"/>
              </a:rPr>
              <a:t>ố</a:t>
            </a:r>
            <a:r>
              <a:rPr lang="vi-VN" sz="2400" b="1" i="1" dirty="0">
                <a:solidFill>
                  <a:srgbClr val="0000FF"/>
                </a:solidFill>
                <a:latin typeface="+mj-lt"/>
              </a:rPr>
              <a:t>ng hàng ngày.</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1. Bi</a:t>
            </a:r>
            <a:r>
              <a:rPr lang="en-US" sz="2400" b="1" i="1" dirty="0">
                <a:solidFill>
                  <a:srgbClr val="0000FF"/>
                </a:solidFill>
                <a:latin typeface="+mj-lt"/>
              </a:rPr>
              <a:t>ể</a:t>
            </a:r>
            <a:r>
              <a:rPr lang="vi-VN" sz="2400" b="1" i="1" dirty="0">
                <a:solidFill>
                  <a:srgbClr val="0000FF"/>
                </a:solidFill>
                <a:latin typeface="+mj-lt"/>
              </a:rPr>
              <a:t>u hiện của yêu thương con người: Quan tâm, giúp đ</a:t>
            </a:r>
            <a:r>
              <a:rPr lang="en-US" sz="2400" b="1" i="1" dirty="0">
                <a:solidFill>
                  <a:srgbClr val="0000FF"/>
                </a:solidFill>
                <a:latin typeface="+mj-lt"/>
              </a:rPr>
              <a:t>ỡ</a:t>
            </a:r>
            <a:r>
              <a:rPr lang="vi-VN" sz="2400" b="1" i="1" dirty="0">
                <a:solidFill>
                  <a:srgbClr val="0000FF"/>
                </a:solidFill>
                <a:latin typeface="+mj-lt"/>
              </a:rPr>
              <a:t> thông c</a:t>
            </a:r>
            <a:r>
              <a:rPr lang="en-US" sz="2400" b="1" i="1" dirty="0">
                <a:solidFill>
                  <a:srgbClr val="0000FF"/>
                </a:solidFill>
                <a:latin typeface="+mj-lt"/>
              </a:rPr>
              <a:t>ả</a:t>
            </a:r>
            <a:r>
              <a:rPr lang="vi-VN" sz="2400" b="1" i="1" dirty="0">
                <a:solidFill>
                  <a:srgbClr val="0000FF"/>
                </a:solidFill>
                <a:latin typeface="+mj-lt"/>
              </a:rPr>
              <a:t>m, sẻ ch</a:t>
            </a:r>
            <a:r>
              <a:rPr lang="en-US" sz="2400" b="1" i="1" dirty="0" err="1">
                <a:solidFill>
                  <a:srgbClr val="0000FF"/>
                </a:solidFill>
                <a:latin typeface="+mj-lt"/>
              </a:rPr>
              <a:t>ia</a:t>
            </a:r>
            <a:r>
              <a:rPr lang="en-US" sz="2400" b="1" i="1" dirty="0">
                <a:solidFill>
                  <a:srgbClr val="0000FF"/>
                </a:solidFill>
                <a:latin typeface="+mj-lt"/>
              </a:rPr>
              <a:t>,</a:t>
            </a:r>
            <a:r>
              <a:rPr lang="vi-VN" sz="2400" b="1" i="1" dirty="0">
                <a:solidFill>
                  <a:srgbClr val="0000FF"/>
                </a:solidFill>
                <a:latin typeface="+mj-lt"/>
              </a:rPr>
              <a:t> biết tha th</a:t>
            </a:r>
            <a:r>
              <a:rPr lang="en-US" sz="2400" b="1" i="1" dirty="0">
                <a:solidFill>
                  <a:srgbClr val="0000FF"/>
                </a:solidFill>
                <a:latin typeface="+mj-lt"/>
              </a:rPr>
              <a:t>ứ</a:t>
            </a:r>
            <a:r>
              <a:rPr lang="vi-VN" sz="2400" b="1" i="1" dirty="0">
                <a:solidFill>
                  <a:srgbClr val="0000FF"/>
                </a:solidFill>
                <a:latin typeface="+mj-lt"/>
              </a:rPr>
              <a:t>, biết hi sinh vì người khác, ...</a:t>
            </a:r>
            <a:endParaRPr lang="en-US" sz="2400" b="1" dirty="0">
              <a:solidFill>
                <a:srgbClr val="0000FF"/>
              </a:solidFill>
              <a:latin typeface="+mj-lt"/>
            </a:endParaRPr>
          </a:p>
          <a:p>
            <a:pPr>
              <a:buFont typeface="Arial" panose="020B0604020202020204" pitchFamily="34" charset="0"/>
              <a:buNone/>
            </a:pPr>
            <a:r>
              <a:rPr lang="vi-VN" sz="2400" b="1" i="1" dirty="0">
                <a:solidFill>
                  <a:srgbClr val="0000FF"/>
                </a:solidFill>
                <a:latin typeface="+mj-lt"/>
              </a:rPr>
              <a:t>2. Bi</a:t>
            </a:r>
            <a:r>
              <a:rPr lang="en-US" sz="2400" b="1" i="1" dirty="0">
                <a:solidFill>
                  <a:srgbClr val="0000FF"/>
                </a:solidFill>
                <a:latin typeface="+mj-lt"/>
              </a:rPr>
              <a:t>ể</a:t>
            </a:r>
            <a:r>
              <a:rPr lang="vi-VN" sz="2400" b="1" i="1" dirty="0">
                <a:solidFill>
                  <a:srgbClr val="0000FF"/>
                </a:solidFill>
                <a:latin typeface="+mj-lt"/>
              </a:rPr>
              <a:t>u hiện trái với yêu thương con người: Nh</a:t>
            </a:r>
            <a:r>
              <a:rPr lang="en-US" sz="2400" b="1" i="1" dirty="0">
                <a:solidFill>
                  <a:srgbClr val="0000FF"/>
                </a:solidFill>
                <a:latin typeface="+mj-lt"/>
              </a:rPr>
              <a:t>ỏ</a:t>
            </a:r>
            <a:r>
              <a:rPr lang="vi-VN" sz="2400" b="1" i="1" dirty="0">
                <a:solidFill>
                  <a:srgbClr val="0000FF"/>
                </a:solidFill>
                <a:latin typeface="+mj-lt"/>
              </a:rPr>
              <a:t> nhen, ích kỳ thờ ơ trước nh</a:t>
            </a:r>
            <a:r>
              <a:rPr lang="en-US" sz="2400" b="1" i="1" dirty="0">
                <a:solidFill>
                  <a:srgbClr val="0000FF"/>
                </a:solidFill>
                <a:latin typeface="+mj-lt"/>
              </a:rPr>
              <a:t>ữ</a:t>
            </a:r>
            <a:r>
              <a:rPr lang="vi-VN" sz="2400" b="1" i="1" dirty="0">
                <a:solidFill>
                  <a:srgbClr val="0000FF"/>
                </a:solidFill>
                <a:latin typeface="+mj-lt"/>
              </a:rPr>
              <a:t>ng khó khăn và đau kh</a:t>
            </a:r>
            <a:r>
              <a:rPr lang="en-US" sz="2400" b="1" i="1" dirty="0">
                <a:solidFill>
                  <a:srgbClr val="0000FF"/>
                </a:solidFill>
                <a:latin typeface="+mj-lt"/>
              </a:rPr>
              <a:t>ổ</a:t>
            </a:r>
            <a:r>
              <a:rPr lang="vi-VN" sz="2400" b="1" i="1" dirty="0">
                <a:solidFill>
                  <a:srgbClr val="0000FF"/>
                </a:solidFill>
                <a:latin typeface="+mj-lt"/>
              </a:rPr>
              <a:t> của người khác, bao che cho điều xấu, v</a:t>
            </a:r>
            <a:r>
              <a:rPr lang="en-US" sz="2400" b="1" i="1" dirty="0">
                <a:solidFill>
                  <a:srgbClr val="0000FF"/>
                </a:solidFill>
                <a:latin typeface="+mj-lt"/>
              </a:rPr>
              <a:t>ô</a:t>
            </a:r>
            <a:r>
              <a:rPr lang="vi-VN" sz="2400" b="1" i="1" dirty="0">
                <a:solidFill>
                  <a:srgbClr val="0000FF"/>
                </a:solidFill>
                <a:latin typeface="+mj-lt"/>
              </a:rPr>
              <a:t> c</a:t>
            </a:r>
            <a:r>
              <a:rPr lang="en-US" sz="2400" b="1" i="1" dirty="0">
                <a:solidFill>
                  <a:srgbClr val="0000FF"/>
                </a:solidFill>
                <a:latin typeface="+mj-lt"/>
              </a:rPr>
              <a:t>ả</a:t>
            </a:r>
            <a:r>
              <a:rPr lang="vi-VN" sz="2400" b="1" i="1" dirty="0">
                <a:solidFill>
                  <a:srgbClr val="0000FF"/>
                </a:solidFill>
                <a:latin typeface="+mj-lt"/>
              </a:rPr>
              <a:t>m, v</a:t>
            </a:r>
            <a:r>
              <a:rPr lang="en-US" sz="2400" b="1" i="1" dirty="0">
                <a:solidFill>
                  <a:srgbClr val="0000FF"/>
                </a:solidFill>
                <a:latin typeface="+mj-lt"/>
              </a:rPr>
              <a:t>ụ</a:t>
            </a:r>
            <a:r>
              <a:rPr lang="vi-VN" sz="2400" b="1" i="1" dirty="0">
                <a:solidFill>
                  <a:srgbClr val="0000FF"/>
                </a:solidFill>
                <a:latin typeface="+mj-lt"/>
              </a:rPr>
              <a:t> l</a:t>
            </a:r>
            <a:r>
              <a:rPr lang="en-US" sz="2400" b="1" i="1" dirty="0" err="1">
                <a:solidFill>
                  <a:srgbClr val="0000FF"/>
                </a:solidFill>
                <a:latin typeface="+mj-lt"/>
              </a:rPr>
              <a:t>ợi</a:t>
            </a:r>
            <a:r>
              <a:rPr lang="vi-VN" sz="2400" b="1" i="1" dirty="0">
                <a:solidFill>
                  <a:srgbClr val="0000FF"/>
                </a:solidFill>
                <a:latin typeface="+mj-lt"/>
              </a:rPr>
              <a:t> cá nhân, đánh đập, s</a:t>
            </a:r>
            <a:r>
              <a:rPr lang="en-US" sz="2400" b="1" i="1" dirty="0">
                <a:solidFill>
                  <a:srgbClr val="0000FF"/>
                </a:solidFill>
                <a:latin typeface="+mj-lt"/>
              </a:rPr>
              <a:t>ỉ</a:t>
            </a:r>
            <a:r>
              <a:rPr lang="vi-VN" sz="2400" b="1" i="1" dirty="0">
                <a:solidFill>
                  <a:srgbClr val="0000FF"/>
                </a:solidFill>
                <a:latin typeface="+mj-lt"/>
              </a:rPr>
              <a:t> nhục người </a:t>
            </a:r>
            <a:r>
              <a:rPr lang="vi-VN" b="1" i="1" dirty="0">
                <a:solidFill>
                  <a:srgbClr val="0000FF"/>
                </a:solidFill>
                <a:latin typeface="#9Slide05 Phobia" panose="02000506000000020003" pitchFamily="2" charset="0"/>
              </a:rPr>
              <a:t>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4007645" y="2268489"/>
            <a:ext cx="5540634"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Ý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y</a:t>
            </a:r>
            <a:r>
              <a:rPr lang="vi-VN"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êu thương con người </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474454" y="1155452"/>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122695" y="-59634"/>
            <a:ext cx="5069305" cy="1642501"/>
          </a:xfrm>
          <a:prstGeom prst="rect">
            <a:avLst/>
          </a:prstGeom>
        </p:spPr>
        <p:txBody>
          <a:bodyPr wrap="square">
            <a:spAutoFit/>
          </a:bodyPr>
          <a:lstStyle/>
          <a:p>
            <a:pPr marL="1054100" marR="0" indent="38100" algn="just">
              <a:lnSpc>
                <a:spcPct val="115000"/>
              </a:lnSpc>
              <a:spcBef>
                <a:spcPts val="0"/>
              </a:spcBef>
              <a:spcAft>
                <a:spcPts val="600"/>
              </a:spcAft>
            </a:pP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Kể</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tên</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các</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chương</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trình</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nhân</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ái</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trên</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truyền</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hình</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mà</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em</a:t>
            </a:r>
            <a:r>
              <a:rPr lang="en-US" sz="3000" b="1" dirty="0">
                <a:solidFill>
                  <a:srgbClr val="1D02DA"/>
                </a:solidFill>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1D02DA"/>
                </a:solidFill>
                <a:latin typeface="Times New Roman" panose="02020603050405020304" pitchFamily="18" charset="0"/>
                <a:ea typeface="Arial" panose="020B0604020202020204" pitchFamily="34" charset="0"/>
                <a:cs typeface="Times New Roman" panose="02020603050405020304" pitchFamily="18" charset="0"/>
              </a:rPr>
              <a:t>biết</a:t>
            </a:r>
            <a:endParaRPr lang="en-US" sz="30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30442" y="1453922"/>
            <a:ext cx="10633939" cy="4893647"/>
          </a:xfrm>
          <a:prstGeom prst="rect">
            <a:avLst/>
          </a:prstGeom>
          <a:noFill/>
        </p:spPr>
        <p:txBody>
          <a:bodyPr wrap="square" rtlCol="0">
            <a:spAutoFit/>
          </a:bodyPr>
          <a:lstStyle/>
          <a:p>
            <a:pPr algn="just"/>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chương trình nhân ái trên truyền hình như những nh</a:t>
            </a:r>
            <a:r>
              <a:rPr lang="en-US" sz="2400" dirty="0">
                <a:latin typeface="Times New Roman" panose="02020603050405020304" pitchFamily="18" charset="0"/>
                <a:cs typeface="Times New Roman" panose="02020603050405020304" pitchFamily="18" charset="0"/>
              </a:rPr>
              <a:t>ị</a:t>
            </a:r>
            <a:r>
              <a:rPr lang="vi-VN" sz="2400" dirty="0">
                <a:latin typeface="Times New Roman" panose="02020603050405020304" pitchFamily="18" charset="0"/>
                <a:cs typeface="Times New Roman" panose="02020603050405020304" pitchFamily="18" charset="0"/>
              </a:rPr>
              <a:t>p cầu, mang phép màu đến v</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những người nghèo khổ, bất h</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nh.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ó là thông điệp của lòng yêu thương lan toả t</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những trái tim biết rung cảm, thấu hiểu và chia </a:t>
            </a:r>
            <a:r>
              <a:rPr lang="vi-VN" sz="2400" i="1" dirty="0">
                <a:latin typeface="Times New Roman" panose="02020603050405020304" pitchFamily="18" charset="0"/>
                <a:cs typeface="Times New Roman" panose="02020603050405020304" pitchFamily="18" charset="0"/>
              </a:rPr>
              <a:t>sẻ</a:t>
            </a:r>
            <a:r>
              <a:rPr lang="vi-VN" sz="2400" dirty="0">
                <a:latin typeface="Times New Roman" panose="02020603050405020304" pitchFamily="18" charset="0"/>
                <a:cs typeface="Times New Roman" panose="02020603050405020304" pitchFamily="18" charset="0"/>
              </a:rPr>
              <a:t> v</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những mảnh đời khốn khó.</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Chương trình </a:t>
            </a:r>
            <a:r>
              <a:rPr lang="vi-VN" sz="2400" i="1" dirty="0">
                <a:latin typeface="Times New Roman" panose="02020603050405020304" pitchFamily="18" charset="0"/>
                <a:cs typeface="Times New Roman" panose="02020603050405020304" pitchFamily="18" charset="0"/>
              </a:rPr>
              <a:t>C</a:t>
            </a:r>
            <a:r>
              <a:rPr lang="en-US" sz="2400" i="1" dirty="0">
                <a:latin typeface="Times New Roman" panose="02020603050405020304" pitchFamily="18" charset="0"/>
                <a:cs typeface="Times New Roman" panose="02020603050405020304" pitchFamily="18" charset="0"/>
              </a:rPr>
              <a:t>ặ</a:t>
            </a:r>
            <a:r>
              <a:rPr lang="vi-VN" sz="2400" i="1" dirty="0">
                <a:latin typeface="Times New Roman" panose="02020603050405020304" pitchFamily="18" charset="0"/>
                <a:cs typeface="Times New Roman" panose="02020603050405020304" pitchFamily="18" charset="0"/>
              </a:rPr>
              <a:t>p lá yêu thương</a:t>
            </a:r>
            <a:r>
              <a:rPr lang="vi-VN" sz="2400" dirty="0">
                <a:latin typeface="Times New Roman" panose="02020603050405020304" pitchFamily="18" charset="0"/>
                <a:cs typeface="Times New Roman" panose="02020603050405020304" pitchFamily="18" charset="0"/>
              </a:rPr>
              <a:t> là dự án hỗ trợ các em học sinh có hoàn cảnh khó kh</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n, vươn lên trong cuộc sống để tiếp tục t</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trường. Chương trình </a:t>
            </a:r>
            <a:r>
              <a:rPr lang="vi-VN" sz="2400" i="1" dirty="0">
                <a:latin typeface="Times New Roman" panose="02020603050405020304" pitchFamily="18" charset="0"/>
                <a:cs typeface="Times New Roman" panose="02020603050405020304" pitchFamily="18" charset="0"/>
              </a:rPr>
              <a:t>Xin chào cuộc s</a:t>
            </a:r>
            <a:r>
              <a:rPr lang="en-US" sz="2400" i="1" dirty="0">
                <a:latin typeface="Times New Roman" panose="02020603050405020304" pitchFamily="18" charset="0"/>
                <a:cs typeface="Times New Roman" panose="02020603050405020304" pitchFamily="18" charset="0"/>
              </a:rPr>
              <a:t>ố</a:t>
            </a:r>
            <a:r>
              <a:rPr lang="vi-VN" sz="2400" i="1" dirty="0">
                <a:latin typeface="Times New Roman" panose="02020603050405020304" pitchFamily="18" charset="0"/>
                <a:cs typeface="Times New Roman" panose="02020603050405020304" pitchFamily="18" charset="0"/>
              </a:rPr>
              <a:t>ng</a:t>
            </a:r>
            <a:r>
              <a:rPr lang="vi-VN" sz="2400" dirty="0">
                <a:latin typeface="Times New Roman" panose="02020603050405020304" pitchFamily="18" charset="0"/>
                <a:cs typeface="Times New Roman" panose="02020603050405020304" pitchFamily="18" charset="0"/>
              </a:rPr>
              <a:t> chữa lành những vết thương bằng chính tình yêu thương dành cho những em bé khuyết t</a:t>
            </a:r>
            <a:r>
              <a:rPr lang="en-US" sz="2400" dirty="0" err="1">
                <a:latin typeface="Times New Roman" panose="02020603050405020304" pitchFamily="18" charset="0"/>
                <a:cs typeface="Times New Roman" panose="02020603050405020304" pitchFamily="18" charset="0"/>
              </a:rPr>
              <a:t>ật</a:t>
            </a:r>
            <a:r>
              <a:rPr lang="vi-VN" sz="2400" dirty="0">
                <a:latin typeface="Times New Roman" panose="02020603050405020304" pitchFamily="18" charset="0"/>
                <a:cs typeface="Times New Roman" panose="02020603050405020304" pitchFamily="18" charset="0"/>
              </a:rPr>
              <a:t>. Sau mỗi ca phẫu thuật giúp các em bước ra khỏi nỗi bất h</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nh, tr</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về vói tuổi thơ bình thường như các em đáng được hưởng. Chương trình </a:t>
            </a:r>
            <a:r>
              <a:rPr lang="vi-VN" sz="2400" i="1" dirty="0">
                <a:latin typeface="Times New Roman" panose="02020603050405020304" pitchFamily="18" charset="0"/>
                <a:cs typeface="Times New Roman" panose="02020603050405020304" pitchFamily="18" charset="0"/>
              </a:rPr>
              <a:t>Cùng xây mơ ước</a:t>
            </a:r>
            <a:r>
              <a:rPr lang="vi-VN" sz="2400" dirty="0">
                <a:latin typeface="Times New Roman" panose="02020603050405020304" pitchFamily="18" charset="0"/>
                <a:cs typeface="Times New Roman" panose="02020603050405020304" pitchFamily="18" charset="0"/>
              </a:rPr>
              <a:t> giúp giảm b</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t những c</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n nhà dột nát, xiêu vẹo. Trên mảnh đất ấy, sẽ là những ngôi nhà m</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khang trang được dụng lên từ những viên g</a:t>
            </a:r>
            <a:r>
              <a:rPr lang="en-US" sz="2400" dirty="0" err="1">
                <a:latin typeface="Times New Roman" panose="02020603050405020304" pitchFamily="18" charset="0"/>
                <a:cs typeface="Times New Roman" panose="02020603050405020304" pitchFamily="18" charset="0"/>
              </a:rPr>
              <a:t>ạch</a:t>
            </a:r>
            <a:r>
              <a:rPr lang="vi-VN" sz="2400" dirty="0">
                <a:latin typeface="Times New Roman" panose="02020603050405020304" pitchFamily="18" charset="0"/>
                <a:cs typeface="Times New Roman" panose="02020603050405020304" pitchFamily="18" charset="0"/>
              </a:rPr>
              <a:t> tình nghĩa, từ bàn tay, khối óc và tấm lòng của tất cả cộng đồng,... để mỗi ngôi nhà th</a:t>
            </a:r>
            <a:r>
              <a:rPr lang="en-US" sz="2400" dirty="0" err="1">
                <a:latin typeface="Times New Roman" panose="02020603050405020304" pitchFamily="18" charset="0"/>
                <a:cs typeface="Times New Roman" panose="02020603050405020304" pitchFamily="18" charset="0"/>
              </a:rPr>
              <a:t>ật</a:t>
            </a:r>
            <a:r>
              <a:rPr lang="vi-VN" sz="2400" dirty="0">
                <a:latin typeface="Times New Roman" panose="02020603050405020304" pitchFamily="18" charset="0"/>
                <a:cs typeface="Times New Roman" panose="02020603050405020304" pitchFamily="18" charset="0"/>
              </a:rPr>
              <a:t> sự tr</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thành một mái ấm, một chốn an cư, ươm mầm cho một cuộc đời m</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i tươi sáng và ấm áp hơn.</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4" y="283076"/>
            <a:ext cx="11135323"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1" y="2243470"/>
            <a:ext cx="9045003"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b="1" i="1" dirty="0">
                <a:solidFill>
                  <a:srgbClr val="0000FF"/>
                </a:solidFill>
                <a:latin typeface="+mj-lt"/>
              </a:rPr>
              <a:t>* </a:t>
            </a:r>
            <a:r>
              <a:rPr lang="en-US" b="1" i="1" dirty="0">
                <a:solidFill>
                  <a:srgbClr val="0000FF"/>
                </a:solidFill>
                <a:latin typeface="+mj-lt"/>
              </a:rPr>
              <a:t>Ý </a:t>
            </a:r>
            <a:r>
              <a:rPr lang="en-US" b="1" i="1" dirty="0" err="1">
                <a:solidFill>
                  <a:srgbClr val="0000FF"/>
                </a:solidFill>
                <a:latin typeface="+mj-lt"/>
              </a:rPr>
              <a:t>nghĩa</a:t>
            </a:r>
            <a:r>
              <a:rPr lang="en-US" b="1" i="1" dirty="0">
                <a:solidFill>
                  <a:srgbClr val="0000FF"/>
                </a:solidFill>
                <a:latin typeface="+mj-lt"/>
              </a:rPr>
              <a:t> </a:t>
            </a:r>
            <a:r>
              <a:rPr lang="vi-VN" b="1" i="1" dirty="0">
                <a:solidFill>
                  <a:srgbClr val="0000FF"/>
                </a:solidFill>
                <a:latin typeface="+mj-lt"/>
              </a:rPr>
              <a:t>của yêu thương con người</a:t>
            </a:r>
            <a:endParaRPr lang="en-US" b="1" dirty="0">
              <a:solidFill>
                <a:srgbClr val="0000FF"/>
              </a:solidFill>
              <a:latin typeface="+mj-lt"/>
            </a:endParaRPr>
          </a:p>
          <a:p>
            <a:pPr lvl="0">
              <a:buNone/>
            </a:pPr>
            <a:r>
              <a:rPr lang="en-US" dirty="0">
                <a:latin typeface="+mj-lt"/>
              </a:rPr>
              <a:t>-</a:t>
            </a:r>
            <a:r>
              <a:rPr lang="vi-VN" dirty="0">
                <a:latin typeface="+mj-lt"/>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dirty="0">
              <a:latin typeface="+mj-lt"/>
            </a:endParaRPr>
          </a:p>
          <a:p>
            <a:pPr lvl="0">
              <a:buNone/>
            </a:pPr>
            <a:r>
              <a:rPr lang="en-US" dirty="0">
                <a:latin typeface="+mj-lt"/>
              </a:rPr>
              <a:t>-</a:t>
            </a:r>
            <a:r>
              <a:rPr lang="vi-VN" dirty="0">
                <a:latin typeface="+mj-lt"/>
              </a:rPr>
              <a:t>Người biết yêu thương con người sẽ được mọi người yêu quý và kính trọng. Yêu thương con người là truyền thống quý báu của dân tộc, cần được giữ gìn và phát huy.</a:t>
            </a:r>
            <a:br>
              <a:rPr lang="vi-VN" dirty="0">
                <a:latin typeface="+mj-lt"/>
              </a:rPr>
            </a:br>
            <a:endParaRPr lang="en-US" b="1" dirty="0">
              <a:latin typeface="+mj-lt"/>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những</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biểu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hiện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và</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trái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với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bạn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đạị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biểu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26914587"/>
              </p:ext>
            </p:extLst>
          </p:nvPr>
        </p:nvGraphicFramePr>
        <p:xfrm>
          <a:off x="3167989" y="1218307"/>
          <a:ext cx="8744960" cy="1482122"/>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1482122">
                <a:tc>
                  <a:txBody>
                    <a:bodyPr/>
                    <a:lstStyle/>
                    <a:p>
                      <a:pPr marL="190500" marR="0" indent="-190500" algn="just">
                        <a:lnSpc>
                          <a:spcPct val="115000"/>
                        </a:lnSpc>
                        <a:spcBef>
                          <a:spcPts val="0"/>
                        </a:spcBef>
                        <a:spcAft>
                          <a:spcPts val="0"/>
                        </a:spcAft>
                      </a:pPr>
                      <a:r>
                        <a:rPr lang="vi-VN" sz="2000" dirty="0">
                          <a:effectLst/>
                          <a:latin typeface="+mj-lt"/>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0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5504775"/>
              </p:ext>
            </p:extLst>
          </p:nvPr>
        </p:nvGraphicFramePr>
        <p:xfrm>
          <a:off x="481524" y="2928390"/>
          <a:ext cx="8348968" cy="1235266"/>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24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mj-lt"/>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mj-lt"/>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30242140"/>
              </p:ext>
            </p:extLst>
          </p:nvPr>
        </p:nvGraphicFramePr>
        <p:xfrm>
          <a:off x="4235116" y="359740"/>
          <a:ext cx="6384758" cy="746760"/>
        </p:xfrm>
        <a:graphic>
          <a:graphicData uri="http://schemas.openxmlformats.org/drawingml/2006/table">
            <a:tbl>
              <a:tblPr>
                <a:tableStyleId>{5C22544A-7EE6-4342-B048-85BDC9FD1C3A}</a:tableStyleId>
              </a:tblPr>
              <a:tblGrid>
                <a:gridCol w="6384758">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200" b="1" dirty="0">
                          <a:solidFill>
                            <a:srgbClr val="FF0000"/>
                          </a:solidFill>
                          <a:effectLst/>
                          <a:latin typeface="+mj-lt"/>
                        </a:rPr>
                        <a:t>Em đồng tình hoặc không đồng tình với việc làm của bạn nào dưới đây? Vì sao?</a:t>
                      </a:r>
                      <a:endParaRPr lang="en-US" sz="22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5921956"/>
              </p:ext>
            </p:extLst>
          </p:nvPr>
        </p:nvGraphicFramePr>
        <p:xfrm>
          <a:off x="540575" y="2258940"/>
          <a:ext cx="4613785" cy="2768664"/>
        </p:xfrm>
        <a:graphic>
          <a:graphicData uri="http://schemas.openxmlformats.org/drawingml/2006/table">
            <a:tbl>
              <a:tblPr>
                <a:tableStyleId>{5C22544A-7EE6-4342-B048-85BDC9FD1C3A}</a:tableStyleId>
              </a:tblPr>
              <a:tblGrid>
                <a:gridCol w="4613785">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200" dirty="0">
                          <a:solidFill>
                            <a:srgbClr val="0000FF"/>
                          </a:solidFill>
                          <a:effectLst/>
                          <a:latin typeface="+mj-lt"/>
                        </a:rPr>
                        <a:t>Bố mẹ cho em tiền ủng hộ những người có hoàn cảnh khó khăn nhưng bạn rủ em dùng số tiền đó để chơi điện tử.</a:t>
                      </a:r>
                      <a:endParaRPr lang="en-US" sz="32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0070102"/>
              </p:ext>
            </p:extLst>
          </p:nvPr>
        </p:nvGraphicFramePr>
        <p:xfrm>
          <a:off x="6531219" y="2271469"/>
          <a:ext cx="5211709" cy="2422525"/>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52322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800" b="1" dirty="0" err="1">
                <a:solidFill>
                  <a:srgbClr val="FF00FF"/>
                </a:solidFill>
                <a:latin typeface="Times New Roman" panose="02020603050405020304" pitchFamily="18" charset="0"/>
                <a:cs typeface="Times New Roman" panose="02020603050405020304" pitchFamily="18" charset="0"/>
              </a:rPr>
              <a:t>Tìm</a:t>
            </a:r>
            <a:r>
              <a:rPr lang="en-US" altLang="en-US" sz="2800" b="1" dirty="0">
                <a:solidFill>
                  <a:srgbClr val="FF00FF"/>
                </a:solidFill>
                <a:latin typeface="Times New Roman" panose="02020603050405020304" pitchFamily="18" charset="0"/>
                <a:cs typeface="Times New Roman" panose="02020603050405020304" pitchFamily="18" charset="0"/>
              </a:rPr>
              <a:t> ca </a:t>
            </a:r>
            <a:r>
              <a:rPr lang="en-US" altLang="en-US" sz="2800" b="1" dirty="0" err="1">
                <a:solidFill>
                  <a:srgbClr val="FF00FF"/>
                </a:solidFill>
                <a:latin typeface="Times New Roman" panose="02020603050405020304" pitchFamily="18" charset="0"/>
                <a:cs typeface="Times New Roman" panose="02020603050405020304" pitchFamily="18" charset="0"/>
              </a:rPr>
              <a:t>dao</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tục</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ngữ</a:t>
            </a:r>
            <a:r>
              <a:rPr lang="vi-VN" altLang="en-US" sz="2800" b="1" dirty="0">
                <a:solidFill>
                  <a:srgbClr val="FF00FF"/>
                </a:solidFill>
                <a:latin typeface="Times New Roman" panose="02020603050405020304" pitchFamily="18" charset="0"/>
                <a:cs typeface="Times New Roman" panose="02020603050405020304" pitchFamily="18" charset="0"/>
              </a:rPr>
              <a:t>, châm ngôn</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về</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yêu</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thương</a:t>
            </a:r>
            <a:r>
              <a:rPr lang="en-US" altLang="en-US" sz="2800" b="1" dirty="0">
                <a:solidFill>
                  <a:srgbClr val="FF00FF"/>
                </a:solidFill>
                <a:latin typeface="Times New Roman" panose="02020603050405020304" pitchFamily="18" charset="0"/>
                <a:cs typeface="Times New Roman" panose="02020603050405020304" pitchFamily="18" charset="0"/>
              </a:rPr>
              <a:t> con </a:t>
            </a:r>
            <a:r>
              <a:rPr lang="en-US" altLang="en-US" sz="2800" b="1" dirty="0" err="1">
                <a:solidFill>
                  <a:srgbClr val="FF00FF"/>
                </a:solidFill>
                <a:latin typeface="Times New Roman" panose="02020603050405020304" pitchFamily="18" charset="0"/>
                <a:cs typeface="Times New Roman" panose="02020603050405020304" pitchFamily="18" charset="0"/>
              </a:rPr>
              <a:t>người</a:t>
            </a:r>
            <a:endParaRPr lang="en-US" altLang="en-US" sz="2800" b="1" dirty="0">
              <a:solidFill>
                <a:srgbClr val="FF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63616447"/>
              </p:ext>
            </p:extLst>
          </p:nvPr>
        </p:nvGraphicFramePr>
        <p:xfrm>
          <a:off x="747571" y="2865543"/>
          <a:ext cx="4258492" cy="3556572"/>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36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6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84073768"/>
              </p:ext>
            </p:extLst>
          </p:nvPr>
        </p:nvGraphicFramePr>
        <p:xfrm>
          <a:off x="5662863" y="1963307"/>
          <a:ext cx="4600564" cy="3287078"/>
        </p:xfrm>
        <a:graphic>
          <a:graphicData uri="http://schemas.openxmlformats.org/drawingml/2006/table">
            <a:tbl>
              <a:tblPr/>
              <a:tblGrid>
                <a:gridCol w="4600564">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40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40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29554" y="4471330"/>
            <a:ext cx="9821821" cy="1790618"/>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4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400" dirty="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400" dirty="0">
                <a:solidFill>
                  <a:srgbClr val="1D02DA"/>
                </a:solidFill>
                <a:latin typeface="#9Slide05 IcielSanelma" pitchFamily="2" charset="0"/>
                <a:ea typeface="Arial" panose="020B0604020202020204" pitchFamily="34" charset="0"/>
                <a:cs typeface="Times" panose="02020603050405020304" pitchFamily="18" charset="0"/>
              </a:rPr>
              <a:t>1. </a:t>
            </a:r>
            <a:r>
              <a:rPr lang="vi-VN" sz="2400" dirty="0">
                <a:solidFill>
                  <a:srgbClr val="1D02DA"/>
                </a:solidFill>
                <a:latin typeface="#9Slide05 IcielSanelma" pitchFamily="2" charset="0"/>
                <a:ea typeface="Arial" panose="020B0604020202020204" pitchFamily="34" charset="0"/>
                <a:cs typeface="Times" panose="02020603050405020304" pitchFamily="18" charset="0"/>
              </a:rPr>
              <a:t>Hình ảnh gợi em nhớ tới sự việc nào xảy ra ở nước ta?</a:t>
            </a:r>
            <a:endParaRPr lang="en-US" sz="24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400" dirty="0">
                <a:solidFill>
                  <a:srgbClr val="1D02DA"/>
                </a:solidFill>
                <a:latin typeface="#9Slide05 IcielSanelma" pitchFamily="2" charset="0"/>
                <a:ea typeface="Arial" panose="020B0604020202020204" pitchFamily="34" charset="0"/>
                <a:cs typeface="Times" panose="02020603050405020304" pitchFamily="18" charset="0"/>
              </a:rPr>
              <a:t>2. </a:t>
            </a:r>
            <a:r>
              <a:rPr lang="vi-VN" sz="2400" dirty="0">
                <a:solidFill>
                  <a:srgbClr val="1D02DA"/>
                </a:solidFill>
                <a:latin typeface="#9Slide05 IcielSanelma" pitchFamily="2" charset="0"/>
                <a:ea typeface="Arial" panose="020B0604020202020204" pitchFamily="34" charset="0"/>
                <a:cs typeface="Times" panose="02020603050405020304" pitchFamily="18" charset="0"/>
              </a:rPr>
              <a:t>Trước sự việc đó, Nhà nước và Nhân dân ta đã có những hành động gì?</a:t>
            </a:r>
            <a:endParaRPr lang="en-US" sz="2400" dirty="0">
              <a:latin typeface="#9Slide05 IcielSanelma" pitchFamily="2" charset="0"/>
              <a:ea typeface="Arial" panose="020B0604020202020204" pitchFamily="34" charset="0"/>
              <a:cs typeface="Times" panose="02020603050405020304" pitchFamily="18" charset="0"/>
            </a:endParaRPr>
          </a:p>
          <a:p>
            <a:r>
              <a:rPr lang="en-US" sz="2400" dirty="0">
                <a:solidFill>
                  <a:srgbClr val="1D02DA"/>
                </a:solidFill>
                <a:latin typeface="#9Slide05 IcielSanelma" pitchFamily="2" charset="0"/>
                <a:ea typeface="Courier New" panose="02070309020205020404" pitchFamily="49" charset="0"/>
                <a:cs typeface="Times" panose="02020603050405020304" pitchFamily="18" charset="0"/>
              </a:rPr>
              <a:t>3. </a:t>
            </a:r>
            <a:r>
              <a:rPr lang="vi-VN" sz="2400" dirty="0">
                <a:solidFill>
                  <a:srgbClr val="1D02DA"/>
                </a:solidFill>
                <a:latin typeface="#9Slide05 IcielSanelma" pitchFamily="2" charset="0"/>
                <a:ea typeface="Courier New" panose="02070309020205020404" pitchFamily="49" charset="0"/>
                <a:cs typeface="Times" panose="02020603050405020304" pitchFamily="18" charset="0"/>
              </a:rPr>
              <a:t>Em hãy chia sẻ cảm xúc của mình trước những hành động đó</a:t>
            </a:r>
            <a:r>
              <a:rPr lang="en-US" sz="2400" dirty="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4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391808" y="2270033"/>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và biểu hiện 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a 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580194"/>
          </a:xfrm>
          <a:prstGeom prst="rect">
            <a:avLst/>
          </a:prstGeom>
        </p:spPr>
        <p:txBody>
          <a:bodyPr wrap="square">
            <a:spAutoFit/>
          </a:bodyPr>
          <a:lstStyle/>
          <a:p>
            <a:pPr indent="342900" algn="just">
              <a:spcAft>
                <a:spcPts val="200"/>
              </a:spcAft>
            </a:pPr>
            <a:r>
              <a:rPr lang="vi-VN" sz="2000" dirty="0">
                <a:latin typeface="#9Slide05 IcielSanelma" pitchFamily="2" charset="0"/>
                <a:ea typeface="Arial" panose="020B0604020202020204" pitchFamily="34" charset="0"/>
              </a:rPr>
              <a:t>Bé Nguyễn Hải An, 7 tuổi bi c</a:t>
            </a:r>
            <a:r>
              <a:rPr lang="en-US" sz="2000" dirty="0">
                <a:latin typeface="#9Slide05 IcielSanelma" pitchFamily="2" charset="0"/>
                <a:ea typeface="Arial" panose="020B0604020202020204" pitchFamily="34" charset="0"/>
              </a:rPr>
              <a:t>ă</a:t>
            </a:r>
            <a:r>
              <a:rPr lang="vi-VN" sz="2000" dirty="0">
                <a:latin typeface="#9Slide05 IcielSanelma" pitchFamily="2" charset="0"/>
                <a:ea typeface="Arial" panose="020B0604020202020204" pitchFamily="34" charset="0"/>
              </a:rPr>
              <a:t>n bệnh u thần kinh đệm cầu não lan toả - một c</a:t>
            </a:r>
            <a:r>
              <a:rPr lang="en-US" sz="2000" dirty="0">
                <a:latin typeface="#9Slide05 IcielSanelma" pitchFamily="2" charset="0"/>
                <a:ea typeface="Arial" panose="020B0604020202020204" pitchFamily="34" charset="0"/>
              </a:rPr>
              <a:t>ă</a:t>
            </a:r>
            <a:r>
              <a:rPr lang="vi-VN" sz="2000" dirty="0">
                <a:latin typeface="#9Slide05 IcielSanelma" pitchFamily="2" charset="0"/>
                <a:ea typeface="Arial" panose="020B0604020202020204" pitchFamily="34" charset="0"/>
              </a:rPr>
              <a:t>n bệnh hiện t</a:t>
            </a:r>
            <a:r>
              <a:rPr lang="en-US" sz="2000" dirty="0" err="1">
                <a:latin typeface="#9Slide05 IcielSanelma" pitchFamily="2" charset="0"/>
                <a:ea typeface="Arial" panose="020B0604020202020204" pitchFamily="34" charset="0"/>
              </a:rPr>
              <a:t>ại</a:t>
            </a:r>
            <a:r>
              <a:rPr lang="vi-VN" sz="2000" dirty="0">
                <a:latin typeface="#9Slide05 IcielSanelma" pitchFamily="2" charset="0"/>
                <a:ea typeface="Arial" panose="020B0604020202020204" pitchFamily="34" charset="0"/>
              </a:rPr>
              <a:t> chưa có phương pháp điều tri tối ưu. Thực hiện ưóc nguyện của bé khi còn sống, sau một thời gian điều tri t</a:t>
            </a:r>
            <a:r>
              <a:rPr lang="en-US" sz="2000" dirty="0" err="1">
                <a:latin typeface="#9Slide05 IcielSanelma" pitchFamily="2" charset="0"/>
                <a:ea typeface="Arial" panose="020B0604020202020204" pitchFamily="34" charset="0"/>
              </a:rPr>
              <a:t>ại</a:t>
            </a:r>
            <a:r>
              <a:rPr lang="vi-VN" sz="2000" dirty="0">
                <a:latin typeface="#9Slide05 IcielSanelma" pitchFamily="2" charset="0"/>
                <a:ea typeface="Arial" panose="020B0604020202020204" pitchFamily="34" charset="0"/>
              </a:rPr>
              <a:t> bệnh viện nhưng không qua khỏi, mẹ bé và gia đình đã quyết định hiến t</a:t>
            </a:r>
            <a:r>
              <a:rPr lang="en-US" sz="2000" dirty="0">
                <a:latin typeface="#9Slide05 IcielSanelma" pitchFamily="2" charset="0"/>
                <a:ea typeface="Arial" panose="020B0604020202020204" pitchFamily="34" charset="0"/>
              </a:rPr>
              <a:t>ạ</a:t>
            </a:r>
            <a:r>
              <a:rPr lang="vi-VN" sz="2000" dirty="0">
                <a:latin typeface="#9Slide05 IcielSanelma" pitchFamily="2" charset="0"/>
                <a:ea typeface="Arial" panose="020B0604020202020204" pitchFamily="34" charset="0"/>
              </a:rPr>
              <a:t>ng giác m</a:t>
            </a:r>
            <a:r>
              <a:rPr lang="en-US" sz="2000" dirty="0">
                <a:latin typeface="#9Slide05 IcielSanelma" pitchFamily="2" charset="0"/>
                <a:ea typeface="Arial" panose="020B0604020202020204" pitchFamily="34" charset="0"/>
              </a:rPr>
              <a:t>ạ</a:t>
            </a:r>
            <a:r>
              <a:rPr lang="vi-VN" sz="2000" dirty="0">
                <a:latin typeface="#9Slide05 IcielSanelma" pitchFamily="2" charset="0"/>
                <a:ea typeface="Arial" panose="020B0604020202020204" pitchFamily="34" charset="0"/>
              </a:rPr>
              <a:t>c của bé. Hai giác m</a:t>
            </a:r>
            <a:r>
              <a:rPr lang="en-US" sz="2000" dirty="0">
                <a:latin typeface="#9Slide05 IcielSanelma" pitchFamily="2" charset="0"/>
                <a:ea typeface="Arial" panose="020B0604020202020204" pitchFamily="34" charset="0"/>
              </a:rPr>
              <a:t>ạ</a:t>
            </a:r>
            <a:r>
              <a:rPr lang="vi-VN" sz="2000" dirty="0">
                <a:latin typeface="#9Slide05 IcielSanelma" pitchFamily="2" charset="0"/>
                <a:ea typeface="Arial" panose="020B0604020202020204" pitchFamily="34" charset="0"/>
              </a:rPr>
              <a:t>c của bé sau đó đã được ghép cho một cụ bà 73 tuổi và một người đàn ông 42 tuổi.</a:t>
            </a:r>
            <a:endParaRPr lang="en-US" sz="2000" dirty="0">
              <a:latin typeface="#9Slide05 IcielSanelma" pitchFamily="2" charset="0"/>
              <a:ea typeface="Arial" panose="020B0604020202020204" pitchFamily="34" charset="0"/>
            </a:endParaRPr>
          </a:p>
          <a:p>
            <a:r>
              <a:rPr lang="en-US" sz="2000" dirty="0">
                <a:solidFill>
                  <a:srgbClr val="000000"/>
                </a:solidFill>
                <a:latin typeface="#9Slide05 IcielSanelma" pitchFamily="2" charset="0"/>
                <a:ea typeface="Courier New" panose="02070309020205020404" pitchFamily="49" charset="0"/>
              </a:rPr>
              <a:t>  </a:t>
            </a:r>
            <a:r>
              <a:rPr lang="vi-VN" sz="2000" dirty="0">
                <a:solidFill>
                  <a:srgbClr val="000000"/>
                </a:solidFill>
                <a:latin typeface="#9Slide05 IcielSanelma" pitchFamily="2" charset="0"/>
                <a:ea typeface="Courier New" panose="02070309020205020404" pitchFamily="49" charset="0"/>
              </a:rPr>
              <a:t>Việc mẹ bé và gia đình đã cố gắng vượt qua nỗi đau, quyết định thực hiện di nguyện của bé là hiến </a:t>
            </a:r>
            <a:r>
              <a:rPr lang="en-US" sz="2000" dirty="0" err="1">
                <a:solidFill>
                  <a:srgbClr val="000000"/>
                </a:solidFill>
                <a:latin typeface="#9Slide05 IcielSanelma" pitchFamily="2" charset="0"/>
                <a:ea typeface="Courier New" panose="02070309020205020404" pitchFamily="49" charset="0"/>
              </a:rPr>
              <a:t>tạ</a:t>
            </a:r>
            <a:r>
              <a:rPr lang="vi-VN" sz="2000" dirty="0">
                <a:solidFill>
                  <a:srgbClr val="000000"/>
                </a:solidFill>
                <a:latin typeface="#9Slide05 IcielSanelma" pitchFamily="2" charset="0"/>
                <a:ea typeface="Courier New" panose="02070309020205020404" pitchFamily="49" charset="0"/>
              </a:rPr>
              <a:t>ng giác mọc để</a:t>
            </a:r>
            <a:r>
              <a:rPr lang="en-US" sz="2000" dirty="0">
                <a:solidFill>
                  <a:srgbClr val="000000"/>
                </a:solidFill>
                <a:latin typeface="#9Slide05 IcielSanelma" pitchFamily="2" charset="0"/>
                <a:ea typeface="Courier New" panose="02070309020205020404" pitchFamily="49" charset="0"/>
              </a:rPr>
              <a:t> t</a:t>
            </a:r>
            <a:r>
              <a:rPr lang="vi-VN" sz="2000" dirty="0">
                <a:solidFill>
                  <a:srgbClr val="000000"/>
                </a:solidFill>
                <a:latin typeface="#9Slide05 IcielSanelma" pitchFamily="2" charset="0"/>
                <a:ea typeface="Courier New" panose="02070309020205020404" pitchFamily="49" charset="0"/>
              </a:rPr>
              <a:t>rao ánh sáng cho người khác vói mục đích c</a:t>
            </a:r>
            <a:r>
              <a:rPr lang="en-US" sz="2000" dirty="0">
                <a:solidFill>
                  <a:srgbClr val="000000"/>
                </a:solidFill>
                <a:latin typeface="#9Slide05 IcielSanelma" pitchFamily="2" charset="0"/>
                <a:ea typeface="Courier New" panose="02070309020205020404" pitchFamily="49" charset="0"/>
              </a:rPr>
              <a:t>ứ</a:t>
            </a:r>
            <a:r>
              <a:rPr lang="vi-VN" sz="2000" dirty="0">
                <a:solidFill>
                  <a:srgbClr val="000000"/>
                </a:solidFill>
                <a:latin typeface="#9Slide05 IcielSanelma" pitchFamily="2" charset="0"/>
                <a:ea typeface="Courier New" panose="02070309020205020404" pitchFamily="49" charset="0"/>
              </a:rPr>
              <a:t>u người, làm việc thiện đã</a:t>
            </a:r>
            <a:r>
              <a:rPr lang="en-US" sz="2000" dirty="0">
                <a:solidFill>
                  <a:srgbClr val="000000"/>
                </a:solidFill>
                <a:latin typeface="#9Slide05 IcielSanelma" pitchFamily="2" charset="0"/>
                <a:ea typeface="Courier New" panose="02070309020205020404" pitchFamily="49" charset="0"/>
              </a:rPr>
              <a:t> </a:t>
            </a:r>
            <a:r>
              <a:rPr lang="vi-VN" sz="2000" dirty="0">
                <a:solidFill>
                  <a:srgbClr val="000000"/>
                </a:solidFill>
                <a:latin typeface="#9Slide05 IcielSanelma" pitchFamily="2" charset="0"/>
                <a:ea typeface="Courier New" panose="02070309020205020404" pitchFamily="49" charset="0"/>
              </a:rPr>
              <a:t>viết nên câu chuyện đẹp về lòng nhân ái, biết sống vì người khác, đem l</a:t>
            </a:r>
            <a:r>
              <a:rPr lang="en-US" sz="2000" dirty="0">
                <a:solidFill>
                  <a:srgbClr val="000000"/>
                </a:solidFill>
                <a:latin typeface="#9Slide05 IcielSanelma" pitchFamily="2" charset="0"/>
                <a:ea typeface="Courier New" panose="02070309020205020404" pitchFamily="49" charset="0"/>
              </a:rPr>
              <a:t>ạ</a:t>
            </a:r>
            <a:r>
              <a:rPr lang="vi-VN" sz="2000" dirty="0">
                <a:solidFill>
                  <a:srgbClr val="000000"/>
                </a:solidFill>
                <a:latin typeface="#9Slide05 IcielSanelma" pitchFamily="2" charset="0"/>
                <a:ea typeface="Courier New" panose="02070309020205020404" pitchFamily="49" charset="0"/>
              </a:rPr>
              <a:t>i họnh phúc cho người khác để sự sống mãi tiếp nối, trường tồn.</a:t>
            </a:r>
            <a:r>
              <a:rPr lang="vi-VN" sz="2000" i="1" dirty="0">
                <a:solidFill>
                  <a:srgbClr val="000000"/>
                </a:solidFill>
                <a:latin typeface="#9Slide05 IcielSanelma" pitchFamily="2" charset="0"/>
                <a:ea typeface="Courier New" panose="02070309020205020404" pitchFamily="49" charset="0"/>
              </a:rPr>
              <a:t>.</a:t>
            </a:r>
            <a:endParaRPr lang="en-US" sz="2000" dirty="0">
              <a:latin typeface="#9Slide05 IcielSanelma" pitchFamily="2" charset="0"/>
            </a:endParaRPr>
          </a:p>
        </p:txBody>
      </p:sp>
      <p:sp>
        <p:nvSpPr>
          <p:cNvPr id="8" name="Rectangle 7"/>
          <p:cNvSpPr/>
          <p:nvPr/>
        </p:nvSpPr>
        <p:spPr>
          <a:xfrm>
            <a:off x="3715786" y="4045188"/>
            <a:ext cx="8078648" cy="2677656"/>
          </a:xfrm>
          <a:prstGeom prst="rect">
            <a:avLst/>
          </a:prstGeom>
        </p:spPr>
        <p:txBody>
          <a:bodyPr wrap="square">
            <a:spAutoFit/>
          </a:bodyPr>
          <a:lstStyle/>
          <a:p>
            <a:r>
              <a:rPr lang="vi-VN" sz="2400" dirty="0">
                <a:latin typeface="+mj-lt"/>
                <a:ea typeface="Arial" panose="020B0604020202020204" pitchFamily="34" charset="0"/>
              </a:rPr>
              <a:t>Cô Thuỳ Dương, mẹ của bé chia </a:t>
            </a:r>
            <a:r>
              <a:rPr lang="vi-VN" sz="2400" i="1" dirty="0">
                <a:latin typeface="+mj-lt"/>
                <a:ea typeface="Arial" panose="020B0604020202020204" pitchFamily="34" charset="0"/>
              </a:rPr>
              <a:t>sẻ: “Việc</a:t>
            </a:r>
            <a:r>
              <a:rPr lang="vi-VN" sz="2400" dirty="0">
                <a:latin typeface="+mj-lt"/>
                <a:ea typeface="Arial" panose="020B0604020202020204" pitchFamily="34" charset="0"/>
              </a:rPr>
              <a:t> hiến tọng nội t</a:t>
            </a:r>
            <a:r>
              <a:rPr lang="en-US" sz="2400" dirty="0">
                <a:latin typeface="+mj-lt"/>
                <a:ea typeface="Arial" panose="020B0604020202020204" pitchFamily="34" charset="0"/>
              </a:rPr>
              <a:t>ạ</a:t>
            </a:r>
            <a:r>
              <a:rPr lang="vi-VN" sz="2400" dirty="0">
                <a:latin typeface="+mj-lt"/>
                <a:ea typeface="Arial" panose="020B0604020202020204" pitchFamily="34" charset="0"/>
              </a:rPr>
              <a:t>ng là di nguyện của con. Lúc con còn t</a:t>
            </a:r>
            <a:r>
              <a:rPr lang="en-US" sz="2400" dirty="0">
                <a:latin typeface="+mj-lt"/>
                <a:ea typeface="Arial" panose="020B0604020202020204" pitchFamily="34" charset="0"/>
              </a:rPr>
              <a:t>ỉ</a:t>
            </a:r>
            <a:r>
              <a:rPr lang="vi-VN" sz="2400" dirty="0">
                <a:latin typeface="+mj-lt"/>
                <a:ea typeface="Arial" panose="020B0604020202020204" pitchFamily="34" charset="0"/>
              </a:rPr>
              <a:t>nh táo, hai mẹ con hay thủ </a:t>
            </a:r>
            <a:r>
              <a:rPr lang="en-US" sz="2400" dirty="0" err="1">
                <a:latin typeface="+mj-lt"/>
                <a:ea typeface="Arial" panose="020B0604020202020204" pitchFamily="34" charset="0"/>
              </a:rPr>
              <a:t>thỉ</a:t>
            </a:r>
            <a:r>
              <a:rPr lang="en-US" sz="2400" dirty="0">
                <a:latin typeface="+mj-lt"/>
                <a:ea typeface="Arial" panose="020B0604020202020204" pitchFamily="34" charset="0"/>
              </a:rPr>
              <a:t> </a:t>
            </a:r>
            <a:r>
              <a:rPr lang="vi-VN" sz="2400" dirty="0">
                <a:latin typeface="+mj-lt"/>
                <a:ea typeface="Arial" panose="020B0604020202020204" pitchFamily="34" charset="0"/>
              </a:rPr>
              <a:t>và bé đã nói ra mong muốn của mình về hiến t</a:t>
            </a:r>
            <a:r>
              <a:rPr lang="en-US" sz="2400" dirty="0">
                <a:latin typeface="+mj-lt"/>
                <a:ea typeface="Arial" panose="020B0604020202020204" pitchFamily="34" charset="0"/>
              </a:rPr>
              <a:t>ạ</a:t>
            </a:r>
            <a:r>
              <a:rPr lang="vi-VN" sz="2400" dirty="0">
                <a:latin typeface="+mj-lt"/>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400" dirty="0">
                <a:latin typeface="+mj-lt"/>
                <a:ea typeface="Arial" panose="020B0604020202020204" pitchFamily="34" charset="0"/>
              </a:rPr>
              <a:t>ạ</a:t>
            </a:r>
            <a:r>
              <a:rPr lang="vi-VN" sz="2400" dirty="0">
                <a:latin typeface="+mj-lt"/>
                <a:ea typeface="Arial" panose="020B0604020202020204" pitchFamily="34" charset="0"/>
              </a:rPr>
              <a:t>ng sau khi qua đời.</a:t>
            </a:r>
            <a:endParaRPr lang="en-US" sz="2400" dirty="0">
              <a:effectLst/>
              <a:latin typeface="+mj-lt"/>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28166" y="-577515"/>
            <a:ext cx="13506788" cy="84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a:solidFill>
                  <a:srgbClr val="353635"/>
                </a:solidFill>
                <a:latin typeface="#9Slide05 IcielSanelma" pitchFamily="2" charset="0"/>
                <a:ea typeface="Times New Roman" panose="02020603050405020304" pitchFamily="18" charset="0"/>
              </a:rPr>
              <a:t>ớc 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6758</TotalTime>
  <Words>2493</Words>
  <Application>Microsoft Office PowerPoint</Application>
  <PresentationFormat>Widescreen</PresentationFormat>
  <Paragraphs>198</Paragraphs>
  <Slides>30</Slides>
  <Notes>5</Notes>
  <HiddenSlides>0</HiddenSlides>
  <MMClips>0</MMClips>
  <ScaleCrop>false</ScaleCrop>
  <HeadingPairs>
    <vt:vector size="6" baseType="variant">
      <vt:variant>
        <vt:lpstr>Fonts Used</vt:lpstr>
      </vt:variant>
      <vt:variant>
        <vt:i4>28</vt:i4>
      </vt:variant>
      <vt:variant>
        <vt:lpstr>Theme</vt:lpstr>
      </vt:variant>
      <vt:variant>
        <vt:i4>5</vt:i4>
      </vt:variant>
      <vt:variant>
        <vt:lpstr>Slide Titles</vt:lpstr>
      </vt:variant>
      <vt:variant>
        <vt:i4>30</vt:i4>
      </vt:variant>
    </vt:vector>
  </HeadingPairs>
  <TitlesOfParts>
    <vt:vector size="63" baseType="lpstr">
      <vt:lpstr>微软雅黑</vt:lpstr>
      <vt:lpstr>#9Slide03 Aturdida</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Calibri</vt:lpstr>
      <vt:lpstr>Calibri Light</vt:lpstr>
      <vt:lpstr>Courier New</vt:lpstr>
      <vt:lpstr>SVN-Steady</vt:lpstr>
      <vt:lpstr>SVN-Student</vt:lpstr>
      <vt:lpstr>SVN-Vanilla Daisy Pro</vt:lpstr>
      <vt:lpstr>SVN-Very Berry</vt:lpstr>
      <vt:lpstr>SVN-Wallington</vt:lpstr>
      <vt:lpstr>Symbol</vt:lpstr>
      <vt:lpstr>Times New Roman</vt:lpstr>
      <vt:lpstr>Trebuchet MS</vt:lpstr>
      <vt:lpstr>Wingdings 3</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147</cp:revision>
  <dcterms:created xsi:type="dcterms:W3CDTF">2021-06-28T15:32:15Z</dcterms:created>
  <dcterms:modified xsi:type="dcterms:W3CDTF">2022-09-03T14:47:37Z</dcterms:modified>
</cp:coreProperties>
</file>