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 id="2147483710" r:id="rId4"/>
  </p:sldMasterIdLst>
  <p:notesMasterIdLst>
    <p:notesMasterId r:id="rId20"/>
  </p:notesMasterIdLst>
  <p:sldIdLst>
    <p:sldId id="280" r:id="rId5"/>
    <p:sldId id="283" r:id="rId6"/>
    <p:sldId id="281" r:id="rId7"/>
    <p:sldId id="284" r:id="rId8"/>
    <p:sldId id="285" r:id="rId9"/>
    <p:sldId id="256" r:id="rId10"/>
    <p:sldId id="258" r:id="rId11"/>
    <p:sldId id="260" r:id="rId12"/>
    <p:sldId id="257" r:id="rId13"/>
    <p:sldId id="261" r:id="rId14"/>
    <p:sldId id="262" r:id="rId15"/>
    <p:sldId id="275" r:id="rId16"/>
    <p:sldId id="276" r:id="rId17"/>
    <p:sldId id="277" r:id="rId18"/>
    <p:sldId id="2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73" d="100"/>
          <a:sy n="73" d="100"/>
        </p:scale>
        <p:origin x="618"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D20297-323A-4151-89C7-71C52C3FE42F}" type="datetimeFigureOut">
              <a:rPr lang="en-US" smtClean="0"/>
              <a:t>24/7/2023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25F919-6C12-41AF-8132-3BC89812D99C}" type="slidenum">
              <a:rPr lang="en-US" smtClean="0"/>
              <a:t>‹#›</a:t>
            </a:fld>
            <a:endParaRPr lang="en-US"/>
          </a:p>
        </p:txBody>
      </p:sp>
    </p:spTree>
    <p:extLst>
      <p:ext uri="{BB962C8B-B14F-4D97-AF65-F5344CB8AC3E}">
        <p14:creationId xmlns:p14="http://schemas.microsoft.com/office/powerpoint/2010/main" val="727612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1411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5184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B109157-4B2C-456F-9FDA-FD573F72CD4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986040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B109157-4B2C-456F-9FDA-FD573F72CD4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43462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CE9D58B-F039-4ADD-99E5-47AE7F46E7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204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B109157-4B2C-456F-9FDA-FD573F72CD4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436875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5694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083905-BC15-4741-8538-1D40B0425E1C}" type="datetimeFigureOut">
              <a:rPr lang="en-US" smtClean="0"/>
              <a:t>24/7/2023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13680-43B5-447E-9335-B314D95265F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083905-BC15-4741-8538-1D40B0425E1C}" type="datetimeFigureOut">
              <a:rPr lang="en-US" smtClean="0"/>
              <a:t>24/7/2023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13680-43B5-447E-9335-B314D95265F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083905-BC15-4741-8538-1D40B0425E1C}" type="datetimeFigureOut">
              <a:rPr lang="en-US" smtClean="0"/>
              <a:t>24/7/2023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13680-43B5-447E-9335-B314D95265F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rPr>
              <a:t>‹#›</a:t>
            </a:fld>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rPr>
              <a:t>‹#›</a:t>
            </a:fld>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rPr>
              <a:t>‹#›</a:t>
            </a:fld>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rPr>
              <a:t>‹#›</a:t>
            </a:fld>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rPr>
              <a:t>‹#›</a:t>
            </a:fld>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rPr>
              <a:t>‹#›</a:t>
            </a:fld>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rPr>
              <a:t>‹#›</a:t>
            </a:fld>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panose="020B0604020202020204"/>
              <a:buNone/>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90000"/>
              </a:lnSpc>
              <a:spcBef>
                <a:spcPts val="500"/>
              </a:spcBef>
              <a:spcAft>
                <a:spcPts val="0"/>
              </a:spcAft>
              <a:buClr>
                <a:schemeClr val="dk1"/>
              </a:buClr>
              <a:buSzPts val="28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90000"/>
              </a:lnSpc>
              <a:spcBef>
                <a:spcPts val="500"/>
              </a:spcBef>
              <a:spcAft>
                <a:spcPts val="0"/>
              </a:spcAft>
              <a:buClr>
                <a:schemeClr val="dk1"/>
              </a:buClr>
              <a:buSzPts val="2400"/>
              <a:buFont typeface="Arial" panose="020B0604020202020204"/>
              <a:buNone/>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rPr>
              <a:t>‹#›</a:t>
            </a:fld>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083905-BC15-4741-8538-1D40B0425E1C}" type="datetimeFigureOut">
              <a:rPr lang="en-US" smtClean="0"/>
              <a:t>24/7/2023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13680-43B5-447E-9335-B314D95265F8}"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rPr>
              <a:t>‹#›</a:t>
            </a:fld>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rPr>
              <a:t>‹#›</a:t>
            </a:fld>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a:fillRect/>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srcRect/>
          <a:stretch>
            <a:fillRect/>
          </a:stretch>
        </p:blipFill>
        <p:spPr>
          <a:xfrm>
            <a:off x="339234" y="268151"/>
            <a:ext cx="11513532" cy="63217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24/7/2023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24/7/2023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24/7/2023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24/7/2023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24/7/2023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24/7/2023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24/7/2023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5083905-BC15-4741-8538-1D40B0425E1C}" type="datetimeFigureOut">
              <a:rPr lang="en-US" smtClean="0"/>
              <a:t>24/7/2023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13680-43B5-447E-9335-B314D95265F8}"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24/7/2023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24/7/2023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24/7/2023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24/7/2023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24/07/2023</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24/07/2023</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24/07/2023</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24/07/2023</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24/07/2023</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24/07/2023</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083905-BC15-4741-8538-1D40B0425E1C}" type="datetimeFigureOut">
              <a:rPr lang="en-US" smtClean="0"/>
              <a:t>24/7/2023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13680-43B5-447E-9335-B314D95265F8}"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24/07/2023</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5" b="1"/>
            </a:lvl1pPr>
          </a:lstStyle>
          <a:p>
            <a:r>
              <a:rPr lang="en-US" smtClean="0"/>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24/07/2023</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vi-VN"/>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24/07/2023</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24/07/2023</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24/07/2023</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083905-BC15-4741-8538-1D40B0425E1C}" type="datetimeFigureOut">
              <a:rPr lang="en-US" smtClean="0"/>
              <a:t>24/7/2023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313680-43B5-447E-9335-B314D95265F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083905-BC15-4741-8538-1D40B0425E1C}" type="datetimeFigureOut">
              <a:rPr lang="en-US" smtClean="0"/>
              <a:t>24/7/2023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313680-43B5-447E-9335-B314D95265F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083905-BC15-4741-8538-1D40B0425E1C}" type="datetimeFigureOut">
              <a:rPr lang="en-US" smtClean="0"/>
              <a:t>24/7/2023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313680-43B5-447E-9335-B314D95265F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5083905-BC15-4741-8538-1D40B0425E1C}" type="datetimeFigureOut">
              <a:rPr lang="en-US" smtClean="0"/>
              <a:t>24/7/2023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13680-43B5-447E-9335-B314D95265F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5083905-BC15-4741-8538-1D40B0425E1C}" type="datetimeFigureOut">
              <a:rPr lang="en-US" smtClean="0"/>
              <a:t>24/7/2023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13680-43B5-447E-9335-B314D95265F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083905-BC15-4741-8538-1D40B0425E1C}" type="datetimeFigureOut">
              <a:rPr lang="en-US" smtClean="0"/>
              <a:t>24/7/2023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313680-43B5-447E-9335-B314D95265F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endParaRPr kumimoji="0" sz="1200" b="0" i="0" u="none" strike="noStrike" kern="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endParaRPr kumimoji="0" sz="1200" b="0" i="0" u="none" strike="noStrike" kern="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panose="020F0502020204030204"/>
                <a:cs typeface="Calibri" panose="020F0502020204030204"/>
                <a:sym typeface="Calibri" panose="020F0502020204030204"/>
              </a:rPr>
              <a:t>‹#›</a:t>
            </a:fld>
            <a:endParaRPr kumimoji="0" sz="1200" b="0" i="0" u="none" strike="noStrike" kern="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24/7/2023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24/07/2023</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1219200" rtl="0" eaLnBrk="1" latinLnBrk="0" hangingPunct="1">
        <a:spcBef>
          <a:spcPct val="0"/>
        </a:spcBef>
        <a:buNone/>
        <a:defRPr sz="5865" b="0" i="0" u="none"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b="0" i="0" u="none"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vi-V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microsoft.com/office/2007/relationships/hdphoto" Target="../media/hdphoto1.wdp"/><Relationship Id="rId7" Type="http://schemas.openxmlformats.org/officeDocument/2006/relationships/image" Target="../media/image18.GIF"/><Relationship Id="rId2" Type="http://schemas.openxmlformats.org/officeDocument/2006/relationships/image" Target="../media/image14.png"/><Relationship Id="rId1" Type="http://schemas.openxmlformats.org/officeDocument/2006/relationships/slideLayout" Target="../slideLayouts/slideLayout35.xml"/><Relationship Id="rId6" Type="http://schemas.openxmlformats.org/officeDocument/2006/relationships/image" Target="../media/image17.GIF"/><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7.xml"/><Relationship Id="rId7"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openxmlformats.org/officeDocument/2006/relationships/image" Target="../media/image11.jpe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pic>
        <p:nvPicPr>
          <p:cNvPr id="3" name="Picture 4"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flipV="1">
            <a:off x="9226666" y="3810841"/>
            <a:ext cx="2588403" cy="257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2"/>
          <p:cNvGrpSpPr>
            <a:grpSpLocks noChangeAspect="1"/>
          </p:cNvGrpSpPr>
          <p:nvPr/>
        </p:nvGrpSpPr>
        <p:grpSpPr bwMode="auto">
          <a:xfrm>
            <a:off x="6707256" y="3067602"/>
            <a:ext cx="5642394" cy="3371903"/>
            <a:chOff x="0" y="0"/>
            <a:chExt cx="5460" cy="3810"/>
          </a:xfrm>
        </p:grpSpPr>
        <p:sp>
          <p:nvSpPr>
            <p:cNvPr id="5"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800">
                <a:solidFill>
                  <a:prstClr val="black"/>
                </a:solidFill>
                <a:latin typeface="Arial" panose="020B0604020202020204" pitchFamily="34" charset="0"/>
                <a:ea typeface="SimSun" panose="02010600030101010101" pitchFamily="2" charset="-122"/>
                <a:cs typeface="Arial" panose="020B0604020202020204" pitchFamily="34" charset="0"/>
              </a:endParaRPr>
            </a:p>
          </p:txBody>
        </p:sp>
        <p:sp>
          <p:nvSpPr>
            <p:cNvPr id="6" name="Freeform 4"/>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7" name="Freeform 5"/>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8" name="Freeform 6"/>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9" name="Freeform 7"/>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0" name="Freeform 8"/>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1" name="Freeform 9"/>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2" name="Freeform 10"/>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3" name="Freeform 11"/>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4" name="Freeform 12"/>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5" name="Freeform 13"/>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6" name="Freeform 14"/>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7" name="Freeform 15"/>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8" name="Freeform 16"/>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9" name="Freeform 17"/>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0" name="Freeform 18"/>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1" name="Freeform 19"/>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ln>
            <a:extLst>
              <a:ext uri="{909E8E84-426E-40DD-AFC4-6F175D3DCCD1}">
                <a14:hiddenFill xmlns:a14="http://schemas.microsoft.com/office/drawing/2010/main">
                  <a:solidFill>
                    <a:srgbClr val="FFFFFF"/>
                  </a:solidFill>
                </a14:hiddenFill>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2" name="Freeform 20"/>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3" name="Freeform 21"/>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4" name="Freeform 22"/>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grpSp>
      <p:sp>
        <p:nvSpPr>
          <p:cNvPr id="25" name="Rounded Rectangle 24"/>
          <p:cNvSpPr/>
          <p:nvPr/>
        </p:nvSpPr>
        <p:spPr>
          <a:xfrm>
            <a:off x="182879" y="1325879"/>
            <a:ext cx="7357301" cy="412683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smtClean="0">
                <a:solidFill>
                  <a:srgbClr val="FF0000"/>
                </a:solidFill>
                <a:latin typeface="Times New Roman" panose="02020603050405020304" pitchFamily="18" charset="0"/>
                <a:cs typeface="Times New Roman" panose="02020603050405020304" pitchFamily="18" charset="0"/>
              </a:rPr>
              <a:t>BÀI 8: NĂNG ĐỘNG, SÁNG TẠO</a:t>
            </a:r>
          </a:p>
          <a:p>
            <a:pPr algn="ctr"/>
            <a:endParaRPr lang="en-US" sz="3200" dirty="0" smtClean="0">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9" name="Freeform 5"/>
          <p:cNvSpPr>
            <a:spLocks noEditPoints="1" noChangeArrowheads="1"/>
          </p:cNvSpPr>
          <p:nvPr/>
        </p:nvSpPr>
        <p:spPr bwMode="auto">
          <a:xfrm>
            <a:off x="4949795" y="444340"/>
            <a:ext cx="7242205"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 name="TextBox 5"/>
          <p:cNvSpPr txBox="1"/>
          <p:nvPr/>
        </p:nvSpPr>
        <p:spPr>
          <a:xfrm>
            <a:off x="5082257" y="1481902"/>
            <a:ext cx="6977279" cy="1569660"/>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dirty="0" smtClean="0">
                <a:ln>
                  <a:noFill/>
                </a:ln>
                <a:solidFill>
                  <a:prstClr val="black"/>
                </a:solidFill>
                <a:effectLst/>
                <a:uLnTx/>
                <a:uFillTx/>
                <a:latin typeface="Times New Roman" panose="02020603050405020304" pitchFamily="18" charset="0"/>
                <a:ea typeface="落落补 汤圆" pitchFamily="2" charset="-128"/>
                <a:cs typeface="Times New Roman" panose="02020603050405020304" pitchFamily="18" charset="0"/>
              </a:rPr>
              <a:t>II </a:t>
            </a:r>
            <a:r>
              <a:rPr kumimoji="0" lang="en-US" altLang="zh-CN" sz="4800" b="1" i="0" u="none" strike="noStrike" kern="1200" cap="none" spc="0" normalizeH="0" baseline="0" noProof="0" dirty="0">
                <a:ln>
                  <a:noFill/>
                </a:ln>
                <a:solidFill>
                  <a:prstClr val="black"/>
                </a:solidFill>
                <a:effectLst/>
                <a:uLnTx/>
                <a:uFillTx/>
                <a:latin typeface="Times New Roman" panose="02020603050405020304" pitchFamily="18" charset="0"/>
                <a:ea typeface="落落补 汤圆" pitchFamily="2" charset="-128"/>
                <a:cs typeface="Times New Roman" panose="02020603050405020304" pitchFamily="18" charset="0"/>
              </a:rPr>
              <a:t>– </a:t>
            </a:r>
            <a:r>
              <a:rPr kumimoji="0" lang="en-US" altLang="zh-CN" sz="4800" b="1" i="0" u="none" strike="noStrike" kern="1200" cap="none" spc="0" normalizeH="0" baseline="0" noProof="0" dirty="0" smtClean="0">
                <a:ln>
                  <a:noFill/>
                </a:ln>
                <a:solidFill>
                  <a:prstClr val="black"/>
                </a:solidFill>
                <a:effectLst/>
                <a:uLnTx/>
                <a:uFillTx/>
                <a:latin typeface="Times New Roman" panose="02020603050405020304" pitchFamily="18" charset="0"/>
                <a:ea typeface="落落补 汤圆" pitchFamily="2" charset="-128"/>
                <a:cs typeface="Times New Roman" panose="02020603050405020304" pitchFamily="18" charset="0"/>
              </a:rPr>
              <a:t>NỘI DUNG BÀI HỌC</a:t>
            </a:r>
            <a:endParaRPr kumimoji="0" lang="zh-CN"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落落补 汤圆" pitchFamily="2" charset="-128"/>
              <a:cs typeface="Times New Roman" panose="02020603050405020304" pitchFamily="18" charset="0"/>
            </a:endParaRPr>
          </a:p>
        </p:txBody>
      </p:sp>
      <p:pic>
        <p:nvPicPr>
          <p:cNvPr id="4" name="Google Shape;164;p9"/>
          <p:cNvPicPr preferRelativeResize="0"/>
          <p:nvPr/>
        </p:nvPicPr>
        <p:blipFill rotWithShape="1">
          <a:blip r:embed="rId5"/>
          <a:srcRect l="15285" t="10430" r="46645" b="11190"/>
          <a:stretch>
            <a:fillRect/>
          </a:stretch>
        </p:blipFill>
        <p:spPr>
          <a:xfrm>
            <a:off x="-409647" y="1776262"/>
            <a:ext cx="5918745" cy="3808071"/>
          </a:xfrm>
          <a:prstGeom prst="rect">
            <a:avLst/>
          </a:prstGeom>
          <a:noFill/>
          <a:ln>
            <a:noFill/>
          </a:ln>
        </p:spPr>
      </p:pic>
      <p:sp>
        <p:nvSpPr>
          <p:cNvPr id="11" name="PA_菱形 1"/>
          <p:cNvSpPr/>
          <p:nvPr>
            <p:custDataLst>
              <p:tags r:id="rId1"/>
            </p:custDataLst>
          </p:nvPr>
        </p:nvSpPr>
        <p:spPr>
          <a:xfrm>
            <a:off x="570226" y="1950936"/>
            <a:ext cx="3834635"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Lato Light"/>
              <a:ea typeface="SimSun" panose="02010600030101010101" pitchFamily="2" charset="-122"/>
              <a:cs typeface="+mn-cs"/>
            </a:endParaRPr>
          </a:p>
        </p:txBody>
      </p:sp>
      <p:sp>
        <p:nvSpPr>
          <p:cNvPr id="12" name="文本框 10"/>
          <p:cNvSpPr txBox="1"/>
          <p:nvPr/>
        </p:nvSpPr>
        <p:spPr>
          <a:xfrm>
            <a:off x="978327" y="2975143"/>
            <a:ext cx="2953373" cy="95410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800" b="1" i="0" u="none" strike="noStrike" kern="1200" cap="none" spc="0" normalizeH="0" baseline="0" noProof="0" smtClean="0">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2800" b="1" i="0" u="none" strike="noStrike" kern="1200" cap="none" spc="0" normalizeH="0" noProof="0" smtClean="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8: Năng động sang tạo.</a:t>
            </a: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3" name="图片 2"/>
          <p:cNvPicPr>
            <a:picLocks noChangeAspect="1"/>
          </p:cNvPicPr>
          <p:nvPr/>
        </p:nvPicPr>
        <p:blipFill>
          <a:blip r:embed="rId6">
            <a:extLst>
              <a:ext uri="{28A0092B-C50C-407E-A947-70E740481C1C}">
                <a14:useLocalDpi xmlns:a14="http://schemas.microsoft.com/office/drawing/2010/main" val="0"/>
              </a:ext>
            </a:extLst>
          </a:blip>
          <a:srcRect l="50168" t="20952" r="548" b="27864"/>
          <a:stretch>
            <a:fillRect/>
          </a:stretch>
        </p:blipFill>
        <p:spPr bwMode="auto">
          <a:xfrm>
            <a:off x="8386354" y="4591724"/>
            <a:ext cx="3557114" cy="22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3230" y="121189"/>
            <a:ext cx="9259159" cy="7438945"/>
          </a:xfrm>
          <a:prstGeom prst="rect">
            <a:avLst/>
          </a:prstGeom>
          <a:effectLst>
            <a:softEdge rad="939800"/>
          </a:effectLst>
        </p:spPr>
      </p:pic>
      <p:sp>
        <p:nvSpPr>
          <p:cNvPr id="2" name="Title 1"/>
          <p:cNvSpPr>
            <a:spLocks noGrp="1"/>
          </p:cNvSpPr>
          <p:nvPr>
            <p:ph type="title"/>
          </p:nvPr>
        </p:nvSpPr>
        <p:spPr>
          <a:xfrm>
            <a:off x="849704" y="-225031"/>
            <a:ext cx="10515600" cy="1325563"/>
          </a:xfrm>
        </p:spPr>
        <p:txBody>
          <a:bodyPr/>
          <a:lstStyle/>
          <a:p>
            <a:r>
              <a:rPr lang="en-US" u="sng" dirty="0" smtClean="0">
                <a:solidFill>
                  <a:srgbClr val="0000FF"/>
                </a:solidFill>
                <a:latin typeface="#9Slide05 Habano" panose="02040603050506020204" pitchFamily="18" charset="0"/>
              </a:rPr>
              <a:t>1. </a:t>
            </a:r>
            <a:r>
              <a:rPr lang="en-US" u="sng" dirty="0" err="1" smtClean="0">
                <a:solidFill>
                  <a:srgbClr val="0000FF"/>
                </a:solidFill>
                <a:latin typeface="#9Slide05 Habano" panose="02040603050506020204" pitchFamily="18" charset="0"/>
              </a:rPr>
              <a:t>Thế</a:t>
            </a:r>
            <a:r>
              <a:rPr lang="en-US" u="sng" dirty="0" smtClean="0">
                <a:solidFill>
                  <a:srgbClr val="0000FF"/>
                </a:solidFill>
                <a:latin typeface="#9Slide05 Habano" panose="02040603050506020204" pitchFamily="18" charset="0"/>
              </a:rPr>
              <a:t> </a:t>
            </a:r>
            <a:r>
              <a:rPr lang="en-US" u="sng" dirty="0" err="1" smtClean="0">
                <a:solidFill>
                  <a:srgbClr val="0000FF"/>
                </a:solidFill>
                <a:latin typeface="#9Slide05 Habano" panose="02040603050506020204" pitchFamily="18" charset="0"/>
              </a:rPr>
              <a:t>nào</a:t>
            </a:r>
            <a:r>
              <a:rPr lang="en-US" u="sng" dirty="0" smtClean="0">
                <a:solidFill>
                  <a:srgbClr val="0000FF"/>
                </a:solidFill>
                <a:latin typeface="#9Slide05 Habano" panose="02040603050506020204" pitchFamily="18" charset="0"/>
              </a:rPr>
              <a:t> </a:t>
            </a:r>
            <a:r>
              <a:rPr lang="en-US" u="sng" err="1" smtClean="0">
                <a:solidFill>
                  <a:srgbClr val="0000FF"/>
                </a:solidFill>
                <a:latin typeface="#9Slide05 Habano" panose="02040603050506020204" pitchFamily="18" charset="0"/>
              </a:rPr>
              <a:t>là</a:t>
            </a:r>
            <a:r>
              <a:rPr lang="en-US" u="sng" smtClean="0">
                <a:solidFill>
                  <a:srgbClr val="0000FF"/>
                </a:solidFill>
                <a:latin typeface="#9Slide05 Habano" panose="02040603050506020204" pitchFamily="18" charset="0"/>
              </a:rPr>
              <a:t> năng động, sáng tạo?</a:t>
            </a:r>
            <a:endParaRPr lang="en-US" u="sng" dirty="0">
              <a:solidFill>
                <a:srgbClr val="0000FF"/>
              </a:solidFill>
              <a:latin typeface="#9Slide05 Habano" panose="02040603050506020204" pitchFamily="18" charset="0"/>
            </a:endParaRPr>
          </a:p>
        </p:txBody>
      </p:sp>
      <p:grpSp>
        <p:nvGrpSpPr>
          <p:cNvPr id="4" name="组合 5"/>
          <p:cNvGrpSpPr/>
          <p:nvPr/>
        </p:nvGrpSpPr>
        <p:grpSpPr>
          <a:xfrm>
            <a:off x="0" y="2460961"/>
            <a:ext cx="2011267" cy="1798212"/>
            <a:chOff x="6208713" y="1243013"/>
            <a:chExt cx="706438" cy="620713"/>
          </a:xfrm>
          <a:solidFill>
            <a:schemeClr val="tx1"/>
          </a:solidFill>
        </p:grpSpPr>
        <p:sp>
          <p:nvSpPr>
            <p:cNvPr id="5" name="Freeform 804"/>
            <p:cNvSpPr/>
            <p:nvPr/>
          </p:nvSpPr>
          <p:spPr bwMode="auto">
            <a:xfrm>
              <a:off x="6270626" y="1622425"/>
              <a:ext cx="26988" cy="68263"/>
            </a:xfrm>
            <a:custGeom>
              <a:avLst/>
              <a:gdLst/>
              <a:ahLst/>
              <a:cxnLst>
                <a:cxn ang="0">
                  <a:pos x="51" y="5"/>
                </a:cxn>
                <a:cxn ang="0">
                  <a:pos x="51" y="5"/>
                </a:cxn>
                <a:cxn ang="0">
                  <a:pos x="50" y="3"/>
                </a:cxn>
                <a:cxn ang="0">
                  <a:pos x="49" y="1"/>
                </a:cxn>
                <a:cxn ang="0">
                  <a:pos x="48" y="1"/>
                </a:cxn>
                <a:cxn ang="0">
                  <a:pos x="46" y="0"/>
                </a:cxn>
                <a:cxn ang="0">
                  <a:pos x="44" y="1"/>
                </a:cxn>
                <a:cxn ang="0">
                  <a:pos x="43" y="1"/>
                </a:cxn>
                <a:cxn ang="0">
                  <a:pos x="42" y="3"/>
                </a:cxn>
                <a:cxn ang="0">
                  <a:pos x="41" y="5"/>
                </a:cxn>
                <a:cxn ang="0">
                  <a:pos x="41" y="5"/>
                </a:cxn>
                <a:cxn ang="0">
                  <a:pos x="40" y="14"/>
                </a:cxn>
                <a:cxn ang="0">
                  <a:pos x="37" y="25"/>
                </a:cxn>
                <a:cxn ang="0">
                  <a:pos x="34" y="35"/>
                </a:cxn>
                <a:cxn ang="0">
                  <a:pos x="30" y="44"/>
                </a:cxn>
                <a:cxn ang="0">
                  <a:pos x="21" y="64"/>
                </a:cxn>
                <a:cxn ang="0">
                  <a:pos x="13" y="82"/>
                </a:cxn>
                <a:cxn ang="0">
                  <a:pos x="13" y="82"/>
                </a:cxn>
                <a:cxn ang="0">
                  <a:pos x="9" y="92"/>
                </a:cxn>
                <a:cxn ang="0">
                  <a:pos x="3" y="105"/>
                </a:cxn>
                <a:cxn ang="0">
                  <a:pos x="1" y="112"/>
                </a:cxn>
                <a:cxn ang="0">
                  <a:pos x="0" y="119"/>
                </a:cxn>
                <a:cxn ang="0">
                  <a:pos x="1" y="124"/>
                </a:cxn>
                <a:cxn ang="0">
                  <a:pos x="2" y="126"/>
                </a:cxn>
                <a:cxn ang="0">
                  <a:pos x="4" y="128"/>
                </a:cxn>
                <a:cxn ang="0">
                  <a:pos x="4" y="128"/>
                </a:cxn>
                <a:cxn ang="0">
                  <a:pos x="6" y="129"/>
                </a:cxn>
                <a:cxn ang="0">
                  <a:pos x="9" y="129"/>
                </a:cxn>
                <a:cxn ang="0">
                  <a:pos x="12" y="128"/>
                </a:cxn>
                <a:cxn ang="0">
                  <a:pos x="13" y="126"/>
                </a:cxn>
                <a:cxn ang="0">
                  <a:pos x="13" y="125"/>
                </a:cxn>
                <a:cxn ang="0">
                  <a:pos x="13" y="123"/>
                </a:cxn>
                <a:cxn ang="0">
                  <a:pos x="11" y="122"/>
                </a:cxn>
                <a:cxn ang="0">
                  <a:pos x="11" y="122"/>
                </a:cxn>
                <a:cxn ang="0">
                  <a:pos x="11" y="120"/>
                </a:cxn>
                <a:cxn ang="0">
                  <a:pos x="10" y="117"/>
                </a:cxn>
                <a:cxn ang="0">
                  <a:pos x="11" y="109"/>
                </a:cxn>
                <a:cxn ang="0">
                  <a:pos x="14" y="100"/>
                </a:cxn>
                <a:cxn ang="0">
                  <a:pos x="19" y="90"/>
                </a:cxn>
                <a:cxn ang="0">
                  <a:pos x="27" y="69"/>
                </a:cxn>
                <a:cxn ang="0">
                  <a:pos x="33" y="58"/>
                </a:cxn>
                <a:cxn ang="0">
                  <a:pos x="33" y="58"/>
                </a:cxn>
                <a:cxn ang="0">
                  <a:pos x="43" y="36"/>
                </a:cxn>
                <a:cxn ang="0">
                  <a:pos x="46" y="26"/>
                </a:cxn>
                <a:cxn ang="0">
                  <a:pos x="49" y="14"/>
                </a:cxn>
                <a:cxn ang="0">
                  <a:pos x="49" y="14"/>
                </a:cxn>
                <a:cxn ang="0">
                  <a:pos x="50" y="13"/>
                </a:cxn>
                <a:cxn ang="0">
                  <a:pos x="51" y="11"/>
                </a:cxn>
                <a:cxn ang="0">
                  <a:pos x="51" y="5"/>
                </a:cxn>
              </a:cxnLst>
              <a:rect l="0" t="0" r="r" b="b"/>
              <a:pathLst>
                <a:path w="51" h="129">
                  <a:moveTo>
                    <a:pt x="51" y="5"/>
                  </a:moveTo>
                  <a:lnTo>
                    <a:pt x="51" y="5"/>
                  </a:lnTo>
                  <a:lnTo>
                    <a:pt x="50" y="3"/>
                  </a:lnTo>
                  <a:lnTo>
                    <a:pt x="49" y="1"/>
                  </a:lnTo>
                  <a:lnTo>
                    <a:pt x="48" y="1"/>
                  </a:lnTo>
                  <a:lnTo>
                    <a:pt x="46" y="0"/>
                  </a:lnTo>
                  <a:lnTo>
                    <a:pt x="44" y="1"/>
                  </a:lnTo>
                  <a:lnTo>
                    <a:pt x="43" y="1"/>
                  </a:lnTo>
                  <a:lnTo>
                    <a:pt x="42" y="3"/>
                  </a:lnTo>
                  <a:lnTo>
                    <a:pt x="41" y="5"/>
                  </a:lnTo>
                  <a:lnTo>
                    <a:pt x="41" y="5"/>
                  </a:lnTo>
                  <a:lnTo>
                    <a:pt x="40" y="14"/>
                  </a:lnTo>
                  <a:lnTo>
                    <a:pt x="37" y="25"/>
                  </a:lnTo>
                  <a:lnTo>
                    <a:pt x="34" y="35"/>
                  </a:lnTo>
                  <a:lnTo>
                    <a:pt x="30" y="44"/>
                  </a:lnTo>
                  <a:lnTo>
                    <a:pt x="21" y="64"/>
                  </a:lnTo>
                  <a:lnTo>
                    <a:pt x="13" y="82"/>
                  </a:lnTo>
                  <a:lnTo>
                    <a:pt x="13" y="82"/>
                  </a:lnTo>
                  <a:lnTo>
                    <a:pt x="9" y="92"/>
                  </a:lnTo>
                  <a:lnTo>
                    <a:pt x="3" y="105"/>
                  </a:lnTo>
                  <a:lnTo>
                    <a:pt x="1" y="112"/>
                  </a:lnTo>
                  <a:lnTo>
                    <a:pt x="0" y="119"/>
                  </a:lnTo>
                  <a:lnTo>
                    <a:pt x="1" y="124"/>
                  </a:lnTo>
                  <a:lnTo>
                    <a:pt x="2" y="126"/>
                  </a:lnTo>
                  <a:lnTo>
                    <a:pt x="4" y="128"/>
                  </a:lnTo>
                  <a:lnTo>
                    <a:pt x="4" y="128"/>
                  </a:lnTo>
                  <a:lnTo>
                    <a:pt x="6" y="129"/>
                  </a:lnTo>
                  <a:lnTo>
                    <a:pt x="9" y="129"/>
                  </a:lnTo>
                  <a:lnTo>
                    <a:pt x="12" y="128"/>
                  </a:lnTo>
                  <a:lnTo>
                    <a:pt x="13" y="126"/>
                  </a:lnTo>
                  <a:lnTo>
                    <a:pt x="13" y="125"/>
                  </a:lnTo>
                  <a:lnTo>
                    <a:pt x="13" y="123"/>
                  </a:lnTo>
                  <a:lnTo>
                    <a:pt x="11" y="122"/>
                  </a:lnTo>
                  <a:lnTo>
                    <a:pt x="11" y="122"/>
                  </a:lnTo>
                  <a:lnTo>
                    <a:pt x="11" y="120"/>
                  </a:lnTo>
                  <a:lnTo>
                    <a:pt x="10" y="117"/>
                  </a:lnTo>
                  <a:lnTo>
                    <a:pt x="11" y="109"/>
                  </a:lnTo>
                  <a:lnTo>
                    <a:pt x="14" y="100"/>
                  </a:lnTo>
                  <a:lnTo>
                    <a:pt x="19" y="90"/>
                  </a:lnTo>
                  <a:lnTo>
                    <a:pt x="27" y="69"/>
                  </a:lnTo>
                  <a:lnTo>
                    <a:pt x="33" y="58"/>
                  </a:lnTo>
                  <a:lnTo>
                    <a:pt x="33" y="58"/>
                  </a:lnTo>
                  <a:lnTo>
                    <a:pt x="43" y="36"/>
                  </a:lnTo>
                  <a:lnTo>
                    <a:pt x="46" y="26"/>
                  </a:lnTo>
                  <a:lnTo>
                    <a:pt x="49" y="14"/>
                  </a:lnTo>
                  <a:lnTo>
                    <a:pt x="49" y="14"/>
                  </a:lnTo>
                  <a:lnTo>
                    <a:pt x="50" y="13"/>
                  </a:lnTo>
                  <a:lnTo>
                    <a:pt x="51" y="11"/>
                  </a:lnTo>
                  <a:lnTo>
                    <a:pt x="51" y="5"/>
                  </a:lnTo>
                  <a:close/>
                </a:path>
              </a:pathLst>
            </a:custGeom>
            <a:grpFill/>
            <a:ln w="9525">
              <a:noFill/>
              <a:round/>
            </a:ln>
          </p:spPr>
          <p:txBody>
            <a:bodyPr vert="horz" wrap="square" lIns="162560" tIns="81280" rIns="162560" bIns="8128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6" name="Freeform 805"/>
            <p:cNvSpPr/>
            <p:nvPr/>
          </p:nvSpPr>
          <p:spPr bwMode="auto">
            <a:xfrm>
              <a:off x="6315076" y="1671638"/>
              <a:ext cx="15875" cy="41275"/>
            </a:xfrm>
            <a:custGeom>
              <a:avLst/>
              <a:gdLst/>
              <a:ahLst/>
              <a:cxnLst>
                <a:cxn ang="0">
                  <a:pos x="20" y="3"/>
                </a:cxn>
                <a:cxn ang="0">
                  <a:pos x="20" y="3"/>
                </a:cxn>
                <a:cxn ang="0">
                  <a:pos x="7" y="38"/>
                </a:cxn>
                <a:cxn ang="0">
                  <a:pos x="2" y="56"/>
                </a:cxn>
                <a:cxn ang="0">
                  <a:pos x="1" y="65"/>
                </a:cxn>
                <a:cxn ang="0">
                  <a:pos x="0" y="74"/>
                </a:cxn>
                <a:cxn ang="0">
                  <a:pos x="0" y="74"/>
                </a:cxn>
                <a:cxn ang="0">
                  <a:pos x="1" y="76"/>
                </a:cxn>
                <a:cxn ang="0">
                  <a:pos x="2" y="77"/>
                </a:cxn>
                <a:cxn ang="0">
                  <a:pos x="3" y="78"/>
                </a:cxn>
                <a:cxn ang="0">
                  <a:pos x="5" y="78"/>
                </a:cxn>
                <a:cxn ang="0">
                  <a:pos x="6" y="78"/>
                </a:cxn>
                <a:cxn ang="0">
                  <a:pos x="8" y="77"/>
                </a:cxn>
                <a:cxn ang="0">
                  <a:pos x="9" y="76"/>
                </a:cxn>
                <a:cxn ang="0">
                  <a:pos x="9" y="74"/>
                </a:cxn>
                <a:cxn ang="0">
                  <a:pos x="9" y="74"/>
                </a:cxn>
                <a:cxn ang="0">
                  <a:pos x="10" y="65"/>
                </a:cxn>
                <a:cxn ang="0">
                  <a:pos x="11" y="57"/>
                </a:cxn>
                <a:cxn ang="0">
                  <a:pos x="16" y="39"/>
                </a:cxn>
                <a:cxn ang="0">
                  <a:pos x="29" y="6"/>
                </a:cxn>
                <a:cxn ang="0">
                  <a:pos x="29" y="6"/>
                </a:cxn>
                <a:cxn ang="0">
                  <a:pos x="29" y="4"/>
                </a:cxn>
                <a:cxn ang="0">
                  <a:pos x="28" y="2"/>
                </a:cxn>
                <a:cxn ang="0">
                  <a:pos x="27" y="1"/>
                </a:cxn>
                <a:cxn ang="0">
                  <a:pos x="26" y="0"/>
                </a:cxn>
                <a:cxn ang="0">
                  <a:pos x="24" y="0"/>
                </a:cxn>
                <a:cxn ang="0">
                  <a:pos x="22" y="1"/>
                </a:cxn>
                <a:cxn ang="0">
                  <a:pos x="21" y="2"/>
                </a:cxn>
                <a:cxn ang="0">
                  <a:pos x="20" y="3"/>
                </a:cxn>
                <a:cxn ang="0">
                  <a:pos x="20" y="3"/>
                </a:cxn>
              </a:cxnLst>
              <a:rect l="0" t="0" r="r" b="b"/>
              <a:pathLst>
                <a:path w="29" h="78">
                  <a:moveTo>
                    <a:pt x="20" y="3"/>
                  </a:moveTo>
                  <a:lnTo>
                    <a:pt x="20" y="3"/>
                  </a:lnTo>
                  <a:lnTo>
                    <a:pt x="7" y="38"/>
                  </a:lnTo>
                  <a:lnTo>
                    <a:pt x="2" y="56"/>
                  </a:lnTo>
                  <a:lnTo>
                    <a:pt x="1" y="65"/>
                  </a:lnTo>
                  <a:lnTo>
                    <a:pt x="0" y="74"/>
                  </a:lnTo>
                  <a:lnTo>
                    <a:pt x="0" y="74"/>
                  </a:lnTo>
                  <a:lnTo>
                    <a:pt x="1" y="76"/>
                  </a:lnTo>
                  <a:lnTo>
                    <a:pt x="2" y="77"/>
                  </a:lnTo>
                  <a:lnTo>
                    <a:pt x="3" y="78"/>
                  </a:lnTo>
                  <a:lnTo>
                    <a:pt x="5" y="78"/>
                  </a:lnTo>
                  <a:lnTo>
                    <a:pt x="6" y="78"/>
                  </a:lnTo>
                  <a:lnTo>
                    <a:pt x="8" y="77"/>
                  </a:lnTo>
                  <a:lnTo>
                    <a:pt x="9" y="76"/>
                  </a:lnTo>
                  <a:lnTo>
                    <a:pt x="9" y="74"/>
                  </a:lnTo>
                  <a:lnTo>
                    <a:pt x="9" y="74"/>
                  </a:lnTo>
                  <a:lnTo>
                    <a:pt x="10" y="65"/>
                  </a:lnTo>
                  <a:lnTo>
                    <a:pt x="11" y="57"/>
                  </a:lnTo>
                  <a:lnTo>
                    <a:pt x="16" y="39"/>
                  </a:lnTo>
                  <a:lnTo>
                    <a:pt x="29" y="6"/>
                  </a:lnTo>
                  <a:lnTo>
                    <a:pt x="29" y="6"/>
                  </a:lnTo>
                  <a:lnTo>
                    <a:pt x="29" y="4"/>
                  </a:lnTo>
                  <a:lnTo>
                    <a:pt x="28" y="2"/>
                  </a:lnTo>
                  <a:lnTo>
                    <a:pt x="27" y="1"/>
                  </a:lnTo>
                  <a:lnTo>
                    <a:pt x="26" y="0"/>
                  </a:lnTo>
                  <a:lnTo>
                    <a:pt x="24" y="0"/>
                  </a:lnTo>
                  <a:lnTo>
                    <a:pt x="22" y="1"/>
                  </a:lnTo>
                  <a:lnTo>
                    <a:pt x="21" y="2"/>
                  </a:lnTo>
                  <a:lnTo>
                    <a:pt x="20" y="3"/>
                  </a:lnTo>
                  <a:lnTo>
                    <a:pt x="20" y="3"/>
                  </a:lnTo>
                  <a:close/>
                </a:path>
              </a:pathLst>
            </a:custGeom>
            <a:grpFill/>
            <a:ln w="9525">
              <a:noFill/>
              <a:round/>
            </a:ln>
          </p:spPr>
          <p:txBody>
            <a:bodyPr vert="horz" wrap="square" lIns="162560" tIns="81280" rIns="162560" bIns="8128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7" name="Freeform 806"/>
            <p:cNvSpPr/>
            <p:nvPr/>
          </p:nvSpPr>
          <p:spPr bwMode="auto">
            <a:xfrm>
              <a:off x="6359526" y="1677988"/>
              <a:ext cx="20638" cy="69850"/>
            </a:xfrm>
            <a:custGeom>
              <a:avLst/>
              <a:gdLst/>
              <a:ahLst/>
              <a:cxnLst>
                <a:cxn ang="0">
                  <a:pos x="32" y="4"/>
                </a:cxn>
                <a:cxn ang="0">
                  <a:pos x="32" y="4"/>
                </a:cxn>
                <a:cxn ang="0">
                  <a:pos x="20" y="33"/>
                </a:cxn>
                <a:cxn ang="0">
                  <a:pos x="11" y="63"/>
                </a:cxn>
                <a:cxn ang="0">
                  <a:pos x="6" y="79"/>
                </a:cxn>
                <a:cxn ang="0">
                  <a:pos x="3" y="94"/>
                </a:cxn>
                <a:cxn ang="0">
                  <a:pos x="1" y="110"/>
                </a:cxn>
                <a:cxn ang="0">
                  <a:pos x="0" y="125"/>
                </a:cxn>
                <a:cxn ang="0">
                  <a:pos x="0" y="125"/>
                </a:cxn>
                <a:cxn ang="0">
                  <a:pos x="0" y="127"/>
                </a:cxn>
                <a:cxn ang="0">
                  <a:pos x="1" y="128"/>
                </a:cxn>
                <a:cxn ang="0">
                  <a:pos x="3" y="129"/>
                </a:cxn>
                <a:cxn ang="0">
                  <a:pos x="4" y="130"/>
                </a:cxn>
                <a:cxn ang="0">
                  <a:pos x="6" y="129"/>
                </a:cxn>
                <a:cxn ang="0">
                  <a:pos x="7" y="128"/>
                </a:cxn>
                <a:cxn ang="0">
                  <a:pos x="9" y="127"/>
                </a:cxn>
                <a:cxn ang="0">
                  <a:pos x="9" y="125"/>
                </a:cxn>
                <a:cxn ang="0">
                  <a:pos x="9" y="125"/>
                </a:cxn>
                <a:cxn ang="0">
                  <a:pos x="10" y="110"/>
                </a:cxn>
                <a:cxn ang="0">
                  <a:pos x="12" y="94"/>
                </a:cxn>
                <a:cxn ang="0">
                  <a:pos x="16" y="80"/>
                </a:cxn>
                <a:cxn ang="0">
                  <a:pos x="20" y="64"/>
                </a:cxn>
                <a:cxn ang="0">
                  <a:pos x="30" y="35"/>
                </a:cxn>
                <a:cxn ang="0">
                  <a:pos x="40" y="6"/>
                </a:cxn>
                <a:cxn ang="0">
                  <a:pos x="40" y="6"/>
                </a:cxn>
                <a:cxn ang="0">
                  <a:pos x="41" y="4"/>
                </a:cxn>
                <a:cxn ang="0">
                  <a:pos x="40" y="2"/>
                </a:cxn>
                <a:cxn ang="0">
                  <a:pos x="39" y="1"/>
                </a:cxn>
                <a:cxn ang="0">
                  <a:pos x="37" y="1"/>
                </a:cxn>
                <a:cxn ang="0">
                  <a:pos x="36" y="0"/>
                </a:cxn>
                <a:cxn ang="0">
                  <a:pos x="34" y="1"/>
                </a:cxn>
                <a:cxn ang="0">
                  <a:pos x="33" y="2"/>
                </a:cxn>
                <a:cxn ang="0">
                  <a:pos x="32" y="4"/>
                </a:cxn>
                <a:cxn ang="0">
                  <a:pos x="32" y="4"/>
                </a:cxn>
              </a:cxnLst>
              <a:rect l="0" t="0" r="r" b="b"/>
              <a:pathLst>
                <a:path w="41" h="130">
                  <a:moveTo>
                    <a:pt x="32" y="4"/>
                  </a:moveTo>
                  <a:lnTo>
                    <a:pt x="32" y="4"/>
                  </a:lnTo>
                  <a:lnTo>
                    <a:pt x="20" y="33"/>
                  </a:lnTo>
                  <a:lnTo>
                    <a:pt x="11" y="63"/>
                  </a:lnTo>
                  <a:lnTo>
                    <a:pt x="6" y="79"/>
                  </a:lnTo>
                  <a:lnTo>
                    <a:pt x="3" y="94"/>
                  </a:lnTo>
                  <a:lnTo>
                    <a:pt x="1" y="110"/>
                  </a:lnTo>
                  <a:lnTo>
                    <a:pt x="0" y="125"/>
                  </a:lnTo>
                  <a:lnTo>
                    <a:pt x="0" y="125"/>
                  </a:lnTo>
                  <a:lnTo>
                    <a:pt x="0" y="127"/>
                  </a:lnTo>
                  <a:lnTo>
                    <a:pt x="1" y="128"/>
                  </a:lnTo>
                  <a:lnTo>
                    <a:pt x="3" y="129"/>
                  </a:lnTo>
                  <a:lnTo>
                    <a:pt x="4" y="130"/>
                  </a:lnTo>
                  <a:lnTo>
                    <a:pt x="6" y="129"/>
                  </a:lnTo>
                  <a:lnTo>
                    <a:pt x="7" y="128"/>
                  </a:lnTo>
                  <a:lnTo>
                    <a:pt x="9" y="127"/>
                  </a:lnTo>
                  <a:lnTo>
                    <a:pt x="9" y="125"/>
                  </a:lnTo>
                  <a:lnTo>
                    <a:pt x="9" y="125"/>
                  </a:lnTo>
                  <a:lnTo>
                    <a:pt x="10" y="110"/>
                  </a:lnTo>
                  <a:lnTo>
                    <a:pt x="12" y="94"/>
                  </a:lnTo>
                  <a:lnTo>
                    <a:pt x="16" y="80"/>
                  </a:lnTo>
                  <a:lnTo>
                    <a:pt x="20" y="64"/>
                  </a:lnTo>
                  <a:lnTo>
                    <a:pt x="30" y="35"/>
                  </a:lnTo>
                  <a:lnTo>
                    <a:pt x="40" y="6"/>
                  </a:lnTo>
                  <a:lnTo>
                    <a:pt x="40" y="6"/>
                  </a:lnTo>
                  <a:lnTo>
                    <a:pt x="41" y="4"/>
                  </a:lnTo>
                  <a:lnTo>
                    <a:pt x="40" y="2"/>
                  </a:lnTo>
                  <a:lnTo>
                    <a:pt x="39" y="1"/>
                  </a:lnTo>
                  <a:lnTo>
                    <a:pt x="37" y="1"/>
                  </a:lnTo>
                  <a:lnTo>
                    <a:pt x="36" y="0"/>
                  </a:lnTo>
                  <a:lnTo>
                    <a:pt x="34" y="1"/>
                  </a:lnTo>
                  <a:lnTo>
                    <a:pt x="33" y="2"/>
                  </a:lnTo>
                  <a:lnTo>
                    <a:pt x="32" y="4"/>
                  </a:lnTo>
                  <a:lnTo>
                    <a:pt x="32" y="4"/>
                  </a:lnTo>
                  <a:close/>
                </a:path>
              </a:pathLst>
            </a:custGeom>
            <a:grpFill/>
            <a:ln w="9525">
              <a:noFill/>
              <a:round/>
            </a:ln>
          </p:spPr>
          <p:txBody>
            <a:bodyPr vert="horz" wrap="square" lIns="162560" tIns="81280" rIns="162560" bIns="8128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8" name="Freeform 807"/>
            <p:cNvSpPr/>
            <p:nvPr/>
          </p:nvSpPr>
          <p:spPr bwMode="auto">
            <a:xfrm>
              <a:off x="6392863" y="1708150"/>
              <a:ext cx="20638" cy="55563"/>
            </a:xfrm>
            <a:custGeom>
              <a:avLst/>
              <a:gdLst/>
              <a:ahLst/>
              <a:cxnLst>
                <a:cxn ang="0">
                  <a:pos x="32" y="4"/>
                </a:cxn>
                <a:cxn ang="0">
                  <a:pos x="32" y="4"/>
                </a:cxn>
                <a:cxn ang="0">
                  <a:pos x="27" y="17"/>
                </a:cxn>
                <a:cxn ang="0">
                  <a:pos x="23" y="28"/>
                </a:cxn>
                <a:cxn ang="0">
                  <a:pos x="13" y="51"/>
                </a:cxn>
                <a:cxn ang="0">
                  <a:pos x="8" y="63"/>
                </a:cxn>
                <a:cxn ang="0">
                  <a:pos x="4" y="74"/>
                </a:cxn>
                <a:cxn ang="0">
                  <a:pos x="1" y="87"/>
                </a:cxn>
                <a:cxn ang="0">
                  <a:pos x="0" y="100"/>
                </a:cxn>
                <a:cxn ang="0">
                  <a:pos x="0" y="100"/>
                </a:cxn>
                <a:cxn ang="0">
                  <a:pos x="0" y="102"/>
                </a:cxn>
                <a:cxn ang="0">
                  <a:pos x="1" y="103"/>
                </a:cxn>
                <a:cxn ang="0">
                  <a:pos x="3" y="104"/>
                </a:cxn>
                <a:cxn ang="0">
                  <a:pos x="4" y="104"/>
                </a:cxn>
                <a:cxn ang="0">
                  <a:pos x="6" y="104"/>
                </a:cxn>
                <a:cxn ang="0">
                  <a:pos x="8" y="103"/>
                </a:cxn>
                <a:cxn ang="0">
                  <a:pos x="9" y="102"/>
                </a:cxn>
                <a:cxn ang="0">
                  <a:pos x="9" y="100"/>
                </a:cxn>
                <a:cxn ang="0">
                  <a:pos x="9" y="100"/>
                </a:cxn>
                <a:cxn ang="0">
                  <a:pos x="10" y="87"/>
                </a:cxn>
                <a:cxn ang="0">
                  <a:pos x="13" y="75"/>
                </a:cxn>
                <a:cxn ang="0">
                  <a:pos x="17" y="64"/>
                </a:cxn>
                <a:cxn ang="0">
                  <a:pos x="22" y="53"/>
                </a:cxn>
                <a:cxn ang="0">
                  <a:pos x="33" y="30"/>
                </a:cxn>
                <a:cxn ang="0">
                  <a:pos x="37" y="19"/>
                </a:cxn>
                <a:cxn ang="0">
                  <a:pos x="41" y="6"/>
                </a:cxn>
                <a:cxn ang="0">
                  <a:pos x="41" y="6"/>
                </a:cxn>
                <a:cxn ang="0">
                  <a:pos x="41" y="4"/>
                </a:cxn>
                <a:cxn ang="0">
                  <a:pos x="40" y="2"/>
                </a:cxn>
                <a:cxn ang="0">
                  <a:pos x="39" y="1"/>
                </a:cxn>
                <a:cxn ang="0">
                  <a:pos x="37" y="1"/>
                </a:cxn>
                <a:cxn ang="0">
                  <a:pos x="35" y="0"/>
                </a:cxn>
                <a:cxn ang="0">
                  <a:pos x="34" y="1"/>
                </a:cxn>
                <a:cxn ang="0">
                  <a:pos x="33" y="2"/>
                </a:cxn>
                <a:cxn ang="0">
                  <a:pos x="32" y="4"/>
                </a:cxn>
                <a:cxn ang="0">
                  <a:pos x="32" y="4"/>
                </a:cxn>
              </a:cxnLst>
              <a:rect l="0" t="0" r="r" b="b"/>
              <a:pathLst>
                <a:path w="41" h="104">
                  <a:moveTo>
                    <a:pt x="32" y="4"/>
                  </a:moveTo>
                  <a:lnTo>
                    <a:pt x="32" y="4"/>
                  </a:lnTo>
                  <a:lnTo>
                    <a:pt x="27" y="17"/>
                  </a:lnTo>
                  <a:lnTo>
                    <a:pt x="23" y="28"/>
                  </a:lnTo>
                  <a:lnTo>
                    <a:pt x="13" y="51"/>
                  </a:lnTo>
                  <a:lnTo>
                    <a:pt x="8" y="63"/>
                  </a:lnTo>
                  <a:lnTo>
                    <a:pt x="4" y="74"/>
                  </a:lnTo>
                  <a:lnTo>
                    <a:pt x="1" y="87"/>
                  </a:lnTo>
                  <a:lnTo>
                    <a:pt x="0" y="100"/>
                  </a:lnTo>
                  <a:lnTo>
                    <a:pt x="0" y="100"/>
                  </a:lnTo>
                  <a:lnTo>
                    <a:pt x="0" y="102"/>
                  </a:lnTo>
                  <a:lnTo>
                    <a:pt x="1" y="103"/>
                  </a:lnTo>
                  <a:lnTo>
                    <a:pt x="3" y="104"/>
                  </a:lnTo>
                  <a:lnTo>
                    <a:pt x="4" y="104"/>
                  </a:lnTo>
                  <a:lnTo>
                    <a:pt x="6" y="104"/>
                  </a:lnTo>
                  <a:lnTo>
                    <a:pt x="8" y="103"/>
                  </a:lnTo>
                  <a:lnTo>
                    <a:pt x="9" y="102"/>
                  </a:lnTo>
                  <a:lnTo>
                    <a:pt x="9" y="100"/>
                  </a:lnTo>
                  <a:lnTo>
                    <a:pt x="9" y="100"/>
                  </a:lnTo>
                  <a:lnTo>
                    <a:pt x="10" y="87"/>
                  </a:lnTo>
                  <a:lnTo>
                    <a:pt x="13" y="75"/>
                  </a:lnTo>
                  <a:lnTo>
                    <a:pt x="17" y="64"/>
                  </a:lnTo>
                  <a:lnTo>
                    <a:pt x="22" y="53"/>
                  </a:lnTo>
                  <a:lnTo>
                    <a:pt x="33" y="30"/>
                  </a:lnTo>
                  <a:lnTo>
                    <a:pt x="37" y="19"/>
                  </a:lnTo>
                  <a:lnTo>
                    <a:pt x="41" y="6"/>
                  </a:lnTo>
                  <a:lnTo>
                    <a:pt x="41" y="6"/>
                  </a:lnTo>
                  <a:lnTo>
                    <a:pt x="41" y="4"/>
                  </a:lnTo>
                  <a:lnTo>
                    <a:pt x="40" y="2"/>
                  </a:lnTo>
                  <a:lnTo>
                    <a:pt x="39" y="1"/>
                  </a:lnTo>
                  <a:lnTo>
                    <a:pt x="37" y="1"/>
                  </a:lnTo>
                  <a:lnTo>
                    <a:pt x="35" y="0"/>
                  </a:lnTo>
                  <a:lnTo>
                    <a:pt x="34" y="1"/>
                  </a:lnTo>
                  <a:lnTo>
                    <a:pt x="33" y="2"/>
                  </a:lnTo>
                  <a:lnTo>
                    <a:pt x="32" y="4"/>
                  </a:lnTo>
                  <a:lnTo>
                    <a:pt x="32" y="4"/>
                  </a:lnTo>
                  <a:close/>
                </a:path>
              </a:pathLst>
            </a:custGeom>
            <a:grpFill/>
            <a:ln w="9525">
              <a:noFill/>
              <a:round/>
            </a:ln>
          </p:spPr>
          <p:txBody>
            <a:bodyPr vert="horz" wrap="square" lIns="162560" tIns="81280" rIns="162560" bIns="8128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9" name="Freeform 809"/>
            <p:cNvSpPr/>
            <p:nvPr/>
          </p:nvSpPr>
          <p:spPr bwMode="auto">
            <a:xfrm>
              <a:off x="6438900" y="1719263"/>
              <a:ext cx="31750" cy="65088"/>
            </a:xfrm>
            <a:custGeom>
              <a:avLst/>
              <a:gdLst/>
              <a:ahLst/>
              <a:cxnLst>
                <a:cxn ang="0">
                  <a:pos x="51" y="2"/>
                </a:cxn>
                <a:cxn ang="0">
                  <a:pos x="51" y="2"/>
                </a:cxn>
                <a:cxn ang="0">
                  <a:pos x="37" y="25"/>
                </a:cxn>
                <a:cxn ang="0">
                  <a:pos x="25" y="44"/>
                </a:cxn>
                <a:cxn ang="0">
                  <a:pos x="14" y="64"/>
                </a:cxn>
                <a:cxn ang="0">
                  <a:pos x="6" y="83"/>
                </a:cxn>
                <a:cxn ang="0">
                  <a:pos x="2" y="93"/>
                </a:cxn>
                <a:cxn ang="0">
                  <a:pos x="0" y="101"/>
                </a:cxn>
                <a:cxn ang="0">
                  <a:pos x="0" y="108"/>
                </a:cxn>
                <a:cxn ang="0">
                  <a:pos x="1" y="114"/>
                </a:cxn>
                <a:cxn ang="0">
                  <a:pos x="2" y="116"/>
                </a:cxn>
                <a:cxn ang="0">
                  <a:pos x="5" y="119"/>
                </a:cxn>
                <a:cxn ang="0">
                  <a:pos x="7" y="120"/>
                </a:cxn>
                <a:cxn ang="0">
                  <a:pos x="10" y="123"/>
                </a:cxn>
                <a:cxn ang="0">
                  <a:pos x="10" y="123"/>
                </a:cxn>
                <a:cxn ang="0">
                  <a:pos x="12" y="123"/>
                </a:cxn>
                <a:cxn ang="0">
                  <a:pos x="14" y="123"/>
                </a:cxn>
                <a:cxn ang="0">
                  <a:pos x="15" y="120"/>
                </a:cxn>
                <a:cxn ang="0">
                  <a:pos x="16" y="119"/>
                </a:cxn>
                <a:cxn ang="0">
                  <a:pos x="15" y="115"/>
                </a:cxn>
                <a:cxn ang="0">
                  <a:pos x="14" y="114"/>
                </a:cxn>
                <a:cxn ang="0">
                  <a:pos x="13" y="113"/>
                </a:cxn>
                <a:cxn ang="0">
                  <a:pos x="13" y="113"/>
                </a:cxn>
                <a:cxn ang="0">
                  <a:pos x="11" y="112"/>
                </a:cxn>
                <a:cxn ang="0">
                  <a:pos x="10" y="111"/>
                </a:cxn>
                <a:cxn ang="0">
                  <a:pos x="10" y="107"/>
                </a:cxn>
                <a:cxn ang="0">
                  <a:pos x="10" y="102"/>
                </a:cxn>
                <a:cxn ang="0">
                  <a:pos x="12" y="96"/>
                </a:cxn>
                <a:cxn ang="0">
                  <a:pos x="18" y="80"/>
                </a:cxn>
                <a:cxn ang="0">
                  <a:pos x="27" y="62"/>
                </a:cxn>
                <a:cxn ang="0">
                  <a:pos x="47" y="27"/>
                </a:cxn>
                <a:cxn ang="0">
                  <a:pos x="59" y="7"/>
                </a:cxn>
                <a:cxn ang="0">
                  <a:pos x="59" y="7"/>
                </a:cxn>
                <a:cxn ang="0">
                  <a:pos x="60" y="5"/>
                </a:cxn>
                <a:cxn ang="0">
                  <a:pos x="59" y="3"/>
                </a:cxn>
                <a:cxn ang="0">
                  <a:pos x="59" y="1"/>
                </a:cxn>
                <a:cxn ang="0">
                  <a:pos x="57" y="0"/>
                </a:cxn>
                <a:cxn ang="0">
                  <a:pos x="56" y="0"/>
                </a:cxn>
                <a:cxn ang="0">
                  <a:pos x="54" y="0"/>
                </a:cxn>
                <a:cxn ang="0">
                  <a:pos x="52" y="0"/>
                </a:cxn>
                <a:cxn ang="0">
                  <a:pos x="51" y="2"/>
                </a:cxn>
                <a:cxn ang="0">
                  <a:pos x="51" y="2"/>
                </a:cxn>
              </a:cxnLst>
              <a:rect l="0" t="0" r="r" b="b"/>
              <a:pathLst>
                <a:path w="60" h="123">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grpFill/>
            <a:ln w="9525">
              <a:noFill/>
              <a:round/>
            </a:ln>
          </p:spPr>
          <p:txBody>
            <a:bodyPr vert="horz" wrap="square" lIns="162560" tIns="81280" rIns="162560" bIns="8128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0" name="Freeform 810"/>
            <p:cNvSpPr/>
            <p:nvPr/>
          </p:nvSpPr>
          <p:spPr bwMode="auto">
            <a:xfrm>
              <a:off x="6478588" y="1731963"/>
              <a:ext cx="28575" cy="65088"/>
            </a:xfrm>
            <a:custGeom>
              <a:avLst/>
              <a:gdLst/>
              <a:ahLst/>
              <a:cxnLst>
                <a:cxn ang="0">
                  <a:pos x="45" y="1"/>
                </a:cxn>
                <a:cxn ang="0">
                  <a:pos x="45" y="1"/>
                </a:cxn>
                <a:cxn ang="0">
                  <a:pos x="40" y="8"/>
                </a:cxn>
                <a:cxn ang="0">
                  <a:pos x="34" y="14"/>
                </a:cxn>
                <a:cxn ang="0">
                  <a:pos x="25" y="26"/>
                </a:cxn>
                <a:cxn ang="0">
                  <a:pos x="16" y="41"/>
                </a:cxn>
                <a:cxn ang="0">
                  <a:pos x="10" y="55"/>
                </a:cxn>
                <a:cxn ang="0">
                  <a:pos x="6" y="71"/>
                </a:cxn>
                <a:cxn ang="0">
                  <a:pos x="3" y="87"/>
                </a:cxn>
                <a:cxn ang="0">
                  <a:pos x="1" y="103"/>
                </a:cxn>
                <a:cxn ang="0">
                  <a:pos x="0" y="119"/>
                </a:cxn>
                <a:cxn ang="0">
                  <a:pos x="0" y="119"/>
                </a:cxn>
                <a:cxn ang="0">
                  <a:pos x="0" y="121"/>
                </a:cxn>
                <a:cxn ang="0">
                  <a:pos x="1" y="122"/>
                </a:cxn>
                <a:cxn ang="0">
                  <a:pos x="3" y="123"/>
                </a:cxn>
                <a:cxn ang="0">
                  <a:pos x="5" y="123"/>
                </a:cxn>
                <a:cxn ang="0">
                  <a:pos x="6" y="123"/>
                </a:cxn>
                <a:cxn ang="0">
                  <a:pos x="8" y="122"/>
                </a:cxn>
                <a:cxn ang="0">
                  <a:pos x="9" y="121"/>
                </a:cxn>
                <a:cxn ang="0">
                  <a:pos x="9" y="119"/>
                </a:cxn>
                <a:cxn ang="0">
                  <a:pos x="9" y="119"/>
                </a:cxn>
                <a:cxn ang="0">
                  <a:pos x="10" y="104"/>
                </a:cxn>
                <a:cxn ang="0">
                  <a:pos x="12" y="88"/>
                </a:cxn>
                <a:cxn ang="0">
                  <a:pos x="15" y="74"/>
                </a:cxn>
                <a:cxn ang="0">
                  <a:pos x="19" y="59"/>
                </a:cxn>
                <a:cxn ang="0">
                  <a:pos x="25" y="45"/>
                </a:cxn>
                <a:cxn ang="0">
                  <a:pos x="33" y="31"/>
                </a:cxn>
                <a:cxn ang="0">
                  <a:pos x="41" y="19"/>
                </a:cxn>
                <a:cxn ang="0">
                  <a:pos x="53" y="9"/>
                </a:cxn>
                <a:cxn ang="0">
                  <a:pos x="53" y="9"/>
                </a:cxn>
                <a:cxn ang="0">
                  <a:pos x="54" y="7"/>
                </a:cxn>
                <a:cxn ang="0">
                  <a:pos x="54" y="6"/>
                </a:cxn>
                <a:cxn ang="0">
                  <a:pos x="54" y="3"/>
                </a:cxn>
                <a:cxn ang="0">
                  <a:pos x="53" y="2"/>
                </a:cxn>
                <a:cxn ang="0">
                  <a:pos x="50" y="1"/>
                </a:cxn>
                <a:cxn ang="0">
                  <a:pos x="49" y="0"/>
                </a:cxn>
                <a:cxn ang="0">
                  <a:pos x="47" y="0"/>
                </a:cxn>
                <a:cxn ang="0">
                  <a:pos x="45" y="1"/>
                </a:cxn>
                <a:cxn ang="0">
                  <a:pos x="45" y="1"/>
                </a:cxn>
              </a:cxnLst>
              <a:rect l="0" t="0" r="r" b="b"/>
              <a:pathLst>
                <a:path w="54" h="123">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grpFill/>
            <a:ln w="9525">
              <a:noFill/>
              <a:round/>
            </a:ln>
          </p:spPr>
          <p:txBody>
            <a:bodyPr vert="horz" wrap="square" lIns="162560" tIns="81280" rIns="162560" bIns="8128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 name="Freeform 811"/>
            <p:cNvSpPr/>
            <p:nvPr/>
          </p:nvSpPr>
          <p:spPr bwMode="auto">
            <a:xfrm>
              <a:off x="6523038" y="1739900"/>
              <a:ext cx="25400" cy="61913"/>
            </a:xfrm>
            <a:custGeom>
              <a:avLst/>
              <a:gdLst/>
              <a:ahLst/>
              <a:cxnLst>
                <a:cxn ang="0">
                  <a:pos x="39" y="3"/>
                </a:cxn>
                <a:cxn ang="0">
                  <a:pos x="39" y="3"/>
                </a:cxn>
                <a:cxn ang="0">
                  <a:pos x="27" y="29"/>
                </a:cxn>
                <a:cxn ang="0">
                  <a:pos x="17" y="56"/>
                </a:cxn>
                <a:cxn ang="0">
                  <a:pos x="8" y="82"/>
                </a:cxn>
                <a:cxn ang="0">
                  <a:pos x="4" y="96"/>
                </a:cxn>
                <a:cxn ang="0">
                  <a:pos x="0" y="110"/>
                </a:cxn>
                <a:cxn ang="0">
                  <a:pos x="0" y="110"/>
                </a:cxn>
                <a:cxn ang="0">
                  <a:pos x="0" y="112"/>
                </a:cxn>
                <a:cxn ang="0">
                  <a:pos x="1" y="113"/>
                </a:cxn>
                <a:cxn ang="0">
                  <a:pos x="4" y="116"/>
                </a:cxn>
                <a:cxn ang="0">
                  <a:pos x="6" y="117"/>
                </a:cxn>
                <a:cxn ang="0">
                  <a:pos x="8" y="116"/>
                </a:cxn>
                <a:cxn ang="0">
                  <a:pos x="9" y="114"/>
                </a:cxn>
                <a:cxn ang="0">
                  <a:pos x="10" y="112"/>
                </a:cxn>
                <a:cxn ang="0">
                  <a:pos x="10" y="112"/>
                </a:cxn>
                <a:cxn ang="0">
                  <a:pos x="13" y="99"/>
                </a:cxn>
                <a:cxn ang="0">
                  <a:pos x="16" y="85"/>
                </a:cxn>
                <a:cxn ang="0">
                  <a:pos x="25" y="58"/>
                </a:cxn>
                <a:cxn ang="0">
                  <a:pos x="37" y="32"/>
                </a:cxn>
                <a:cxn ang="0">
                  <a:pos x="47" y="5"/>
                </a:cxn>
                <a:cxn ang="0">
                  <a:pos x="47" y="5"/>
                </a:cxn>
                <a:cxn ang="0">
                  <a:pos x="48" y="3"/>
                </a:cxn>
                <a:cxn ang="0">
                  <a:pos x="47" y="2"/>
                </a:cxn>
                <a:cxn ang="0">
                  <a:pos x="46" y="1"/>
                </a:cxn>
                <a:cxn ang="0">
                  <a:pos x="45" y="0"/>
                </a:cxn>
                <a:cxn ang="0">
                  <a:pos x="41" y="0"/>
                </a:cxn>
                <a:cxn ang="0">
                  <a:pos x="40" y="1"/>
                </a:cxn>
                <a:cxn ang="0">
                  <a:pos x="39" y="3"/>
                </a:cxn>
                <a:cxn ang="0">
                  <a:pos x="39" y="3"/>
                </a:cxn>
              </a:cxnLst>
              <a:rect l="0" t="0" r="r" b="b"/>
              <a:pathLst>
                <a:path w="48" h="117">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grpFill/>
            <a:ln w="9525">
              <a:noFill/>
              <a:round/>
            </a:ln>
          </p:spPr>
          <p:txBody>
            <a:bodyPr vert="horz" wrap="square" lIns="162560" tIns="81280" rIns="162560" bIns="8128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 name="Freeform 812"/>
            <p:cNvSpPr/>
            <p:nvPr/>
          </p:nvSpPr>
          <p:spPr bwMode="auto">
            <a:xfrm>
              <a:off x="6572250" y="1743075"/>
              <a:ext cx="28575" cy="61913"/>
            </a:xfrm>
            <a:custGeom>
              <a:avLst/>
              <a:gdLst/>
              <a:ahLst/>
              <a:cxnLst>
                <a:cxn ang="0">
                  <a:pos x="45" y="2"/>
                </a:cxn>
                <a:cxn ang="0">
                  <a:pos x="45" y="2"/>
                </a:cxn>
                <a:cxn ang="0">
                  <a:pos x="37" y="14"/>
                </a:cxn>
                <a:cxn ang="0">
                  <a:pos x="28" y="27"/>
                </a:cxn>
                <a:cxn ang="0">
                  <a:pos x="22" y="40"/>
                </a:cxn>
                <a:cxn ang="0">
                  <a:pos x="16" y="54"/>
                </a:cxn>
                <a:cxn ang="0">
                  <a:pos x="11" y="67"/>
                </a:cxn>
                <a:cxn ang="0">
                  <a:pos x="7" y="82"/>
                </a:cxn>
                <a:cxn ang="0">
                  <a:pos x="3" y="96"/>
                </a:cxn>
                <a:cxn ang="0">
                  <a:pos x="0" y="111"/>
                </a:cxn>
                <a:cxn ang="0">
                  <a:pos x="0" y="111"/>
                </a:cxn>
                <a:cxn ang="0">
                  <a:pos x="0" y="114"/>
                </a:cxn>
                <a:cxn ang="0">
                  <a:pos x="3" y="116"/>
                </a:cxn>
                <a:cxn ang="0">
                  <a:pos x="6" y="117"/>
                </a:cxn>
                <a:cxn ang="0">
                  <a:pos x="8" y="115"/>
                </a:cxn>
                <a:cxn ang="0">
                  <a:pos x="14" y="108"/>
                </a:cxn>
                <a:cxn ang="0">
                  <a:pos x="14" y="108"/>
                </a:cxn>
                <a:cxn ang="0">
                  <a:pos x="16" y="106"/>
                </a:cxn>
                <a:cxn ang="0">
                  <a:pos x="15" y="104"/>
                </a:cxn>
                <a:cxn ang="0">
                  <a:pos x="14" y="102"/>
                </a:cxn>
                <a:cxn ang="0">
                  <a:pos x="12" y="101"/>
                </a:cxn>
                <a:cxn ang="0">
                  <a:pos x="12" y="101"/>
                </a:cxn>
                <a:cxn ang="0">
                  <a:pos x="18" y="75"/>
                </a:cxn>
                <a:cxn ang="0">
                  <a:pos x="22" y="63"/>
                </a:cxn>
                <a:cxn ang="0">
                  <a:pos x="27" y="52"/>
                </a:cxn>
                <a:cxn ang="0">
                  <a:pos x="33" y="39"/>
                </a:cxn>
                <a:cxn ang="0">
                  <a:pos x="39" y="28"/>
                </a:cxn>
                <a:cxn ang="0">
                  <a:pos x="45" y="18"/>
                </a:cxn>
                <a:cxn ang="0">
                  <a:pos x="53" y="6"/>
                </a:cxn>
                <a:cxn ang="0">
                  <a:pos x="53" y="6"/>
                </a:cxn>
                <a:cxn ang="0">
                  <a:pos x="54" y="5"/>
                </a:cxn>
                <a:cxn ang="0">
                  <a:pos x="54" y="3"/>
                </a:cxn>
                <a:cxn ang="0">
                  <a:pos x="53" y="2"/>
                </a:cxn>
                <a:cxn ang="0">
                  <a:pos x="52" y="1"/>
                </a:cxn>
                <a:cxn ang="0">
                  <a:pos x="48" y="0"/>
                </a:cxn>
                <a:cxn ang="0">
                  <a:pos x="46" y="0"/>
                </a:cxn>
                <a:cxn ang="0">
                  <a:pos x="45" y="2"/>
                </a:cxn>
                <a:cxn ang="0">
                  <a:pos x="45" y="2"/>
                </a:cxn>
              </a:cxnLst>
              <a:rect l="0" t="0" r="r" b="b"/>
              <a:pathLst>
                <a:path w="54" h="117">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grpFill/>
            <a:ln w="9525">
              <a:noFill/>
              <a:round/>
            </a:ln>
          </p:spPr>
          <p:txBody>
            <a:bodyPr vert="horz" wrap="square" lIns="162560" tIns="81280" rIns="162560" bIns="8128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 name="Freeform 813"/>
            <p:cNvSpPr/>
            <p:nvPr/>
          </p:nvSpPr>
          <p:spPr bwMode="auto">
            <a:xfrm>
              <a:off x="6629400" y="1741488"/>
              <a:ext cx="28575" cy="55563"/>
            </a:xfrm>
            <a:custGeom>
              <a:avLst/>
              <a:gdLst/>
              <a:ahLst/>
              <a:cxnLst>
                <a:cxn ang="0">
                  <a:pos x="44" y="3"/>
                </a:cxn>
                <a:cxn ang="0">
                  <a:pos x="44" y="3"/>
                </a:cxn>
                <a:cxn ang="0">
                  <a:pos x="39" y="14"/>
                </a:cxn>
                <a:cxn ang="0">
                  <a:pos x="35" y="26"/>
                </a:cxn>
                <a:cxn ang="0">
                  <a:pos x="35" y="26"/>
                </a:cxn>
                <a:cxn ang="0">
                  <a:pos x="34" y="32"/>
                </a:cxn>
                <a:cxn ang="0">
                  <a:pos x="33" y="38"/>
                </a:cxn>
                <a:cxn ang="0">
                  <a:pos x="32" y="44"/>
                </a:cxn>
                <a:cxn ang="0">
                  <a:pos x="31" y="48"/>
                </a:cxn>
                <a:cxn ang="0">
                  <a:pos x="30" y="50"/>
                </a:cxn>
                <a:cxn ang="0">
                  <a:pos x="30" y="50"/>
                </a:cxn>
                <a:cxn ang="0">
                  <a:pos x="25" y="55"/>
                </a:cxn>
                <a:cxn ang="0">
                  <a:pos x="22" y="61"/>
                </a:cxn>
                <a:cxn ang="0">
                  <a:pos x="15" y="73"/>
                </a:cxn>
                <a:cxn ang="0">
                  <a:pos x="9" y="86"/>
                </a:cxn>
                <a:cxn ang="0">
                  <a:pos x="5" y="91"/>
                </a:cxn>
                <a:cxn ang="0">
                  <a:pos x="1" y="97"/>
                </a:cxn>
                <a:cxn ang="0">
                  <a:pos x="1" y="97"/>
                </a:cxn>
                <a:cxn ang="0">
                  <a:pos x="0" y="98"/>
                </a:cxn>
                <a:cxn ang="0">
                  <a:pos x="0" y="100"/>
                </a:cxn>
                <a:cxn ang="0">
                  <a:pos x="0" y="102"/>
                </a:cxn>
                <a:cxn ang="0">
                  <a:pos x="1" y="103"/>
                </a:cxn>
                <a:cxn ang="0">
                  <a:pos x="3" y="104"/>
                </a:cxn>
                <a:cxn ang="0">
                  <a:pos x="4" y="105"/>
                </a:cxn>
                <a:cxn ang="0">
                  <a:pos x="6" y="104"/>
                </a:cxn>
                <a:cxn ang="0">
                  <a:pos x="7" y="103"/>
                </a:cxn>
                <a:cxn ang="0">
                  <a:pos x="7" y="103"/>
                </a:cxn>
                <a:cxn ang="0">
                  <a:pos x="14" y="94"/>
                </a:cxn>
                <a:cxn ang="0">
                  <a:pos x="21" y="84"/>
                </a:cxn>
                <a:cxn ang="0">
                  <a:pos x="31" y="63"/>
                </a:cxn>
                <a:cxn ang="0">
                  <a:pos x="31" y="63"/>
                </a:cxn>
                <a:cxn ang="0">
                  <a:pos x="34" y="60"/>
                </a:cxn>
                <a:cxn ang="0">
                  <a:pos x="37" y="57"/>
                </a:cxn>
                <a:cxn ang="0">
                  <a:pos x="39" y="54"/>
                </a:cxn>
                <a:cxn ang="0">
                  <a:pos x="40" y="50"/>
                </a:cxn>
                <a:cxn ang="0">
                  <a:pos x="40" y="50"/>
                </a:cxn>
                <a:cxn ang="0">
                  <a:pos x="42" y="38"/>
                </a:cxn>
                <a:cxn ang="0">
                  <a:pos x="44" y="28"/>
                </a:cxn>
                <a:cxn ang="0">
                  <a:pos x="48" y="18"/>
                </a:cxn>
                <a:cxn ang="0">
                  <a:pos x="53" y="7"/>
                </a:cxn>
                <a:cxn ang="0">
                  <a:pos x="53" y="7"/>
                </a:cxn>
                <a:cxn ang="0">
                  <a:pos x="53" y="5"/>
                </a:cxn>
                <a:cxn ang="0">
                  <a:pos x="53" y="4"/>
                </a:cxn>
                <a:cxn ang="0">
                  <a:pos x="51" y="1"/>
                </a:cxn>
                <a:cxn ang="0">
                  <a:pos x="48" y="0"/>
                </a:cxn>
                <a:cxn ang="0">
                  <a:pos x="47" y="0"/>
                </a:cxn>
                <a:cxn ang="0">
                  <a:pos x="45" y="1"/>
                </a:cxn>
                <a:cxn ang="0">
                  <a:pos x="44" y="3"/>
                </a:cxn>
                <a:cxn ang="0">
                  <a:pos x="44" y="3"/>
                </a:cxn>
              </a:cxnLst>
              <a:rect l="0" t="0" r="r" b="b"/>
              <a:pathLst>
                <a:path w="53" h="105">
                  <a:moveTo>
                    <a:pt x="44" y="3"/>
                  </a:moveTo>
                  <a:lnTo>
                    <a:pt x="44" y="3"/>
                  </a:lnTo>
                  <a:lnTo>
                    <a:pt x="39" y="14"/>
                  </a:lnTo>
                  <a:lnTo>
                    <a:pt x="35" y="26"/>
                  </a:lnTo>
                  <a:lnTo>
                    <a:pt x="35" y="26"/>
                  </a:lnTo>
                  <a:lnTo>
                    <a:pt x="34" y="32"/>
                  </a:lnTo>
                  <a:lnTo>
                    <a:pt x="33" y="38"/>
                  </a:lnTo>
                  <a:lnTo>
                    <a:pt x="32" y="44"/>
                  </a:lnTo>
                  <a:lnTo>
                    <a:pt x="31" y="48"/>
                  </a:lnTo>
                  <a:lnTo>
                    <a:pt x="30" y="50"/>
                  </a:lnTo>
                  <a:lnTo>
                    <a:pt x="30" y="50"/>
                  </a:lnTo>
                  <a:lnTo>
                    <a:pt x="25" y="55"/>
                  </a:lnTo>
                  <a:lnTo>
                    <a:pt x="22" y="61"/>
                  </a:lnTo>
                  <a:lnTo>
                    <a:pt x="15" y="73"/>
                  </a:lnTo>
                  <a:lnTo>
                    <a:pt x="9" y="86"/>
                  </a:lnTo>
                  <a:lnTo>
                    <a:pt x="5" y="91"/>
                  </a:lnTo>
                  <a:lnTo>
                    <a:pt x="1" y="97"/>
                  </a:lnTo>
                  <a:lnTo>
                    <a:pt x="1" y="97"/>
                  </a:lnTo>
                  <a:lnTo>
                    <a:pt x="0" y="98"/>
                  </a:lnTo>
                  <a:lnTo>
                    <a:pt x="0" y="100"/>
                  </a:lnTo>
                  <a:lnTo>
                    <a:pt x="0" y="102"/>
                  </a:lnTo>
                  <a:lnTo>
                    <a:pt x="1" y="103"/>
                  </a:lnTo>
                  <a:lnTo>
                    <a:pt x="3" y="104"/>
                  </a:lnTo>
                  <a:lnTo>
                    <a:pt x="4" y="105"/>
                  </a:lnTo>
                  <a:lnTo>
                    <a:pt x="6" y="104"/>
                  </a:lnTo>
                  <a:lnTo>
                    <a:pt x="7" y="103"/>
                  </a:lnTo>
                  <a:lnTo>
                    <a:pt x="7" y="103"/>
                  </a:lnTo>
                  <a:lnTo>
                    <a:pt x="14" y="94"/>
                  </a:lnTo>
                  <a:lnTo>
                    <a:pt x="21" y="84"/>
                  </a:lnTo>
                  <a:lnTo>
                    <a:pt x="31" y="63"/>
                  </a:lnTo>
                  <a:lnTo>
                    <a:pt x="31" y="63"/>
                  </a:lnTo>
                  <a:lnTo>
                    <a:pt x="34" y="60"/>
                  </a:lnTo>
                  <a:lnTo>
                    <a:pt x="37" y="57"/>
                  </a:lnTo>
                  <a:lnTo>
                    <a:pt x="39" y="54"/>
                  </a:lnTo>
                  <a:lnTo>
                    <a:pt x="40" y="50"/>
                  </a:lnTo>
                  <a:lnTo>
                    <a:pt x="40" y="50"/>
                  </a:lnTo>
                  <a:lnTo>
                    <a:pt x="42" y="38"/>
                  </a:lnTo>
                  <a:lnTo>
                    <a:pt x="44" y="28"/>
                  </a:lnTo>
                  <a:lnTo>
                    <a:pt x="48" y="18"/>
                  </a:lnTo>
                  <a:lnTo>
                    <a:pt x="53" y="7"/>
                  </a:lnTo>
                  <a:lnTo>
                    <a:pt x="53" y="7"/>
                  </a:lnTo>
                  <a:lnTo>
                    <a:pt x="53" y="5"/>
                  </a:lnTo>
                  <a:lnTo>
                    <a:pt x="53" y="4"/>
                  </a:lnTo>
                  <a:lnTo>
                    <a:pt x="51" y="1"/>
                  </a:lnTo>
                  <a:lnTo>
                    <a:pt x="48" y="0"/>
                  </a:lnTo>
                  <a:lnTo>
                    <a:pt x="47" y="0"/>
                  </a:lnTo>
                  <a:lnTo>
                    <a:pt x="45" y="1"/>
                  </a:lnTo>
                  <a:lnTo>
                    <a:pt x="44" y="3"/>
                  </a:lnTo>
                  <a:lnTo>
                    <a:pt x="44" y="3"/>
                  </a:lnTo>
                  <a:close/>
                </a:path>
              </a:pathLst>
            </a:custGeom>
            <a:grpFill/>
            <a:ln w="9525">
              <a:noFill/>
              <a:round/>
            </a:ln>
          </p:spPr>
          <p:txBody>
            <a:bodyPr vert="horz" wrap="square" lIns="162560" tIns="81280" rIns="162560" bIns="8128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 name="Freeform 814"/>
            <p:cNvSpPr/>
            <p:nvPr/>
          </p:nvSpPr>
          <p:spPr bwMode="auto">
            <a:xfrm>
              <a:off x="6673850" y="1739900"/>
              <a:ext cx="20638" cy="53975"/>
            </a:xfrm>
            <a:custGeom>
              <a:avLst/>
              <a:gdLst/>
              <a:ahLst/>
              <a:cxnLst>
                <a:cxn ang="0">
                  <a:pos x="32" y="4"/>
                </a:cxn>
                <a:cxn ang="0">
                  <a:pos x="32" y="4"/>
                </a:cxn>
                <a:cxn ang="0">
                  <a:pos x="29" y="16"/>
                </a:cxn>
                <a:cxn ang="0">
                  <a:pos x="26" y="28"/>
                </a:cxn>
                <a:cxn ang="0">
                  <a:pos x="22" y="40"/>
                </a:cxn>
                <a:cxn ang="0">
                  <a:pos x="18" y="51"/>
                </a:cxn>
                <a:cxn ang="0">
                  <a:pos x="8" y="74"/>
                </a:cxn>
                <a:cxn ang="0">
                  <a:pos x="4" y="86"/>
                </a:cxn>
                <a:cxn ang="0">
                  <a:pos x="0" y="98"/>
                </a:cxn>
                <a:cxn ang="0">
                  <a:pos x="0" y="98"/>
                </a:cxn>
                <a:cxn ang="0">
                  <a:pos x="0" y="100"/>
                </a:cxn>
                <a:cxn ang="0">
                  <a:pos x="1" y="101"/>
                </a:cxn>
                <a:cxn ang="0">
                  <a:pos x="2" y="102"/>
                </a:cxn>
                <a:cxn ang="0">
                  <a:pos x="4" y="103"/>
                </a:cxn>
                <a:cxn ang="0">
                  <a:pos x="5" y="103"/>
                </a:cxn>
                <a:cxn ang="0">
                  <a:pos x="7" y="103"/>
                </a:cxn>
                <a:cxn ang="0">
                  <a:pos x="8" y="102"/>
                </a:cxn>
                <a:cxn ang="0">
                  <a:pos x="9" y="100"/>
                </a:cxn>
                <a:cxn ang="0">
                  <a:pos x="9" y="100"/>
                </a:cxn>
                <a:cxn ang="0">
                  <a:pos x="12" y="88"/>
                </a:cxn>
                <a:cxn ang="0">
                  <a:pos x="17" y="76"/>
                </a:cxn>
                <a:cxn ang="0">
                  <a:pos x="27" y="53"/>
                </a:cxn>
                <a:cxn ang="0">
                  <a:pos x="32" y="41"/>
                </a:cxn>
                <a:cxn ang="0">
                  <a:pos x="36" y="29"/>
                </a:cxn>
                <a:cxn ang="0">
                  <a:pos x="39" y="16"/>
                </a:cxn>
                <a:cxn ang="0">
                  <a:pos x="41" y="4"/>
                </a:cxn>
                <a:cxn ang="0">
                  <a:pos x="41" y="4"/>
                </a:cxn>
                <a:cxn ang="0">
                  <a:pos x="41" y="2"/>
                </a:cxn>
                <a:cxn ang="0">
                  <a:pos x="40" y="1"/>
                </a:cxn>
                <a:cxn ang="0">
                  <a:pos x="38" y="0"/>
                </a:cxn>
                <a:cxn ang="0">
                  <a:pos x="36" y="0"/>
                </a:cxn>
                <a:cxn ang="0">
                  <a:pos x="35" y="0"/>
                </a:cxn>
                <a:cxn ang="0">
                  <a:pos x="33" y="1"/>
                </a:cxn>
                <a:cxn ang="0">
                  <a:pos x="32" y="2"/>
                </a:cxn>
                <a:cxn ang="0">
                  <a:pos x="32" y="4"/>
                </a:cxn>
                <a:cxn ang="0">
                  <a:pos x="32" y="4"/>
                </a:cxn>
              </a:cxnLst>
              <a:rect l="0" t="0" r="r" b="b"/>
              <a:pathLst>
                <a:path w="41" h="103">
                  <a:moveTo>
                    <a:pt x="32" y="4"/>
                  </a:moveTo>
                  <a:lnTo>
                    <a:pt x="32" y="4"/>
                  </a:lnTo>
                  <a:lnTo>
                    <a:pt x="29" y="16"/>
                  </a:lnTo>
                  <a:lnTo>
                    <a:pt x="26" y="28"/>
                  </a:lnTo>
                  <a:lnTo>
                    <a:pt x="22" y="40"/>
                  </a:lnTo>
                  <a:lnTo>
                    <a:pt x="18" y="51"/>
                  </a:lnTo>
                  <a:lnTo>
                    <a:pt x="8" y="74"/>
                  </a:lnTo>
                  <a:lnTo>
                    <a:pt x="4" y="86"/>
                  </a:lnTo>
                  <a:lnTo>
                    <a:pt x="0" y="98"/>
                  </a:lnTo>
                  <a:lnTo>
                    <a:pt x="0" y="98"/>
                  </a:lnTo>
                  <a:lnTo>
                    <a:pt x="0" y="100"/>
                  </a:lnTo>
                  <a:lnTo>
                    <a:pt x="1" y="101"/>
                  </a:lnTo>
                  <a:lnTo>
                    <a:pt x="2" y="102"/>
                  </a:lnTo>
                  <a:lnTo>
                    <a:pt x="4" y="103"/>
                  </a:lnTo>
                  <a:lnTo>
                    <a:pt x="5" y="103"/>
                  </a:lnTo>
                  <a:lnTo>
                    <a:pt x="7" y="103"/>
                  </a:lnTo>
                  <a:lnTo>
                    <a:pt x="8" y="102"/>
                  </a:lnTo>
                  <a:lnTo>
                    <a:pt x="9" y="100"/>
                  </a:lnTo>
                  <a:lnTo>
                    <a:pt x="9" y="100"/>
                  </a:lnTo>
                  <a:lnTo>
                    <a:pt x="12" y="88"/>
                  </a:lnTo>
                  <a:lnTo>
                    <a:pt x="17" y="76"/>
                  </a:lnTo>
                  <a:lnTo>
                    <a:pt x="27" y="53"/>
                  </a:lnTo>
                  <a:lnTo>
                    <a:pt x="32" y="41"/>
                  </a:lnTo>
                  <a:lnTo>
                    <a:pt x="36" y="29"/>
                  </a:lnTo>
                  <a:lnTo>
                    <a:pt x="39" y="16"/>
                  </a:lnTo>
                  <a:lnTo>
                    <a:pt x="41" y="4"/>
                  </a:lnTo>
                  <a:lnTo>
                    <a:pt x="41" y="4"/>
                  </a:lnTo>
                  <a:lnTo>
                    <a:pt x="41" y="2"/>
                  </a:lnTo>
                  <a:lnTo>
                    <a:pt x="40" y="1"/>
                  </a:lnTo>
                  <a:lnTo>
                    <a:pt x="38" y="0"/>
                  </a:lnTo>
                  <a:lnTo>
                    <a:pt x="36" y="0"/>
                  </a:lnTo>
                  <a:lnTo>
                    <a:pt x="35" y="0"/>
                  </a:lnTo>
                  <a:lnTo>
                    <a:pt x="33" y="1"/>
                  </a:lnTo>
                  <a:lnTo>
                    <a:pt x="32" y="2"/>
                  </a:lnTo>
                  <a:lnTo>
                    <a:pt x="32" y="4"/>
                  </a:lnTo>
                  <a:lnTo>
                    <a:pt x="32" y="4"/>
                  </a:lnTo>
                  <a:close/>
                </a:path>
              </a:pathLst>
            </a:custGeom>
            <a:grpFill/>
            <a:ln w="9525">
              <a:noFill/>
              <a:round/>
            </a:ln>
          </p:spPr>
          <p:txBody>
            <a:bodyPr vert="horz" wrap="square" lIns="162560" tIns="81280" rIns="162560" bIns="8128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 name="Freeform 815"/>
            <p:cNvSpPr/>
            <p:nvPr/>
          </p:nvSpPr>
          <p:spPr bwMode="auto">
            <a:xfrm>
              <a:off x="6811963" y="1671638"/>
              <a:ext cx="9525" cy="38100"/>
            </a:xfrm>
            <a:custGeom>
              <a:avLst/>
              <a:gdLst/>
              <a:ahLst/>
              <a:cxnLst>
                <a:cxn ang="0">
                  <a:pos x="11" y="58"/>
                </a:cxn>
                <a:cxn ang="0">
                  <a:pos x="11" y="58"/>
                </a:cxn>
                <a:cxn ang="0">
                  <a:pos x="10" y="51"/>
                </a:cxn>
                <a:cxn ang="0">
                  <a:pos x="9" y="44"/>
                </a:cxn>
                <a:cxn ang="0">
                  <a:pos x="10" y="33"/>
                </a:cxn>
                <a:cxn ang="0">
                  <a:pos x="10" y="33"/>
                </a:cxn>
                <a:cxn ang="0">
                  <a:pos x="11" y="5"/>
                </a:cxn>
                <a:cxn ang="0">
                  <a:pos x="11" y="5"/>
                </a:cxn>
                <a:cxn ang="0">
                  <a:pos x="11" y="3"/>
                </a:cxn>
                <a:cxn ang="0">
                  <a:pos x="10" y="1"/>
                </a:cxn>
                <a:cxn ang="0">
                  <a:pos x="8" y="0"/>
                </a:cxn>
                <a:cxn ang="0">
                  <a:pos x="7" y="0"/>
                </a:cxn>
                <a:cxn ang="0">
                  <a:pos x="5" y="0"/>
                </a:cxn>
                <a:cxn ang="0">
                  <a:pos x="4" y="1"/>
                </a:cxn>
                <a:cxn ang="0">
                  <a:pos x="3" y="3"/>
                </a:cxn>
                <a:cxn ang="0">
                  <a:pos x="2" y="5"/>
                </a:cxn>
                <a:cxn ang="0">
                  <a:pos x="2" y="5"/>
                </a:cxn>
                <a:cxn ang="0">
                  <a:pos x="1" y="20"/>
                </a:cxn>
                <a:cxn ang="0">
                  <a:pos x="0" y="40"/>
                </a:cxn>
                <a:cxn ang="0">
                  <a:pos x="0" y="50"/>
                </a:cxn>
                <a:cxn ang="0">
                  <a:pos x="2" y="59"/>
                </a:cxn>
                <a:cxn ang="0">
                  <a:pos x="3" y="63"/>
                </a:cxn>
                <a:cxn ang="0">
                  <a:pos x="5" y="66"/>
                </a:cxn>
                <a:cxn ang="0">
                  <a:pos x="7" y="69"/>
                </a:cxn>
                <a:cxn ang="0">
                  <a:pos x="11" y="72"/>
                </a:cxn>
                <a:cxn ang="0">
                  <a:pos x="11" y="72"/>
                </a:cxn>
                <a:cxn ang="0">
                  <a:pos x="13" y="72"/>
                </a:cxn>
                <a:cxn ang="0">
                  <a:pos x="15" y="72"/>
                </a:cxn>
                <a:cxn ang="0">
                  <a:pos x="17" y="70"/>
                </a:cxn>
                <a:cxn ang="0">
                  <a:pos x="17" y="68"/>
                </a:cxn>
                <a:cxn ang="0">
                  <a:pos x="17" y="62"/>
                </a:cxn>
                <a:cxn ang="0">
                  <a:pos x="17" y="62"/>
                </a:cxn>
                <a:cxn ang="0">
                  <a:pos x="17" y="59"/>
                </a:cxn>
                <a:cxn ang="0">
                  <a:pos x="15" y="58"/>
                </a:cxn>
                <a:cxn ang="0">
                  <a:pos x="13" y="57"/>
                </a:cxn>
                <a:cxn ang="0">
                  <a:pos x="11" y="58"/>
                </a:cxn>
                <a:cxn ang="0">
                  <a:pos x="11" y="58"/>
                </a:cxn>
              </a:cxnLst>
              <a:rect l="0" t="0" r="r" b="b"/>
              <a:pathLst>
                <a:path w="17" h="72">
                  <a:moveTo>
                    <a:pt x="11" y="58"/>
                  </a:moveTo>
                  <a:lnTo>
                    <a:pt x="11" y="58"/>
                  </a:lnTo>
                  <a:lnTo>
                    <a:pt x="10" y="51"/>
                  </a:lnTo>
                  <a:lnTo>
                    <a:pt x="9" y="44"/>
                  </a:lnTo>
                  <a:lnTo>
                    <a:pt x="10" y="33"/>
                  </a:lnTo>
                  <a:lnTo>
                    <a:pt x="10" y="33"/>
                  </a:lnTo>
                  <a:lnTo>
                    <a:pt x="11" y="5"/>
                  </a:lnTo>
                  <a:lnTo>
                    <a:pt x="11" y="5"/>
                  </a:lnTo>
                  <a:lnTo>
                    <a:pt x="11" y="3"/>
                  </a:lnTo>
                  <a:lnTo>
                    <a:pt x="10" y="1"/>
                  </a:lnTo>
                  <a:lnTo>
                    <a:pt x="8" y="0"/>
                  </a:lnTo>
                  <a:lnTo>
                    <a:pt x="7" y="0"/>
                  </a:lnTo>
                  <a:lnTo>
                    <a:pt x="5" y="0"/>
                  </a:lnTo>
                  <a:lnTo>
                    <a:pt x="4" y="1"/>
                  </a:lnTo>
                  <a:lnTo>
                    <a:pt x="3" y="3"/>
                  </a:lnTo>
                  <a:lnTo>
                    <a:pt x="2" y="5"/>
                  </a:lnTo>
                  <a:lnTo>
                    <a:pt x="2" y="5"/>
                  </a:lnTo>
                  <a:lnTo>
                    <a:pt x="1" y="20"/>
                  </a:lnTo>
                  <a:lnTo>
                    <a:pt x="0" y="40"/>
                  </a:lnTo>
                  <a:lnTo>
                    <a:pt x="0" y="50"/>
                  </a:lnTo>
                  <a:lnTo>
                    <a:pt x="2" y="59"/>
                  </a:lnTo>
                  <a:lnTo>
                    <a:pt x="3" y="63"/>
                  </a:lnTo>
                  <a:lnTo>
                    <a:pt x="5" y="66"/>
                  </a:lnTo>
                  <a:lnTo>
                    <a:pt x="7" y="69"/>
                  </a:lnTo>
                  <a:lnTo>
                    <a:pt x="11" y="72"/>
                  </a:lnTo>
                  <a:lnTo>
                    <a:pt x="11" y="72"/>
                  </a:lnTo>
                  <a:lnTo>
                    <a:pt x="13" y="72"/>
                  </a:lnTo>
                  <a:lnTo>
                    <a:pt x="15" y="72"/>
                  </a:lnTo>
                  <a:lnTo>
                    <a:pt x="17" y="70"/>
                  </a:lnTo>
                  <a:lnTo>
                    <a:pt x="17" y="68"/>
                  </a:lnTo>
                  <a:lnTo>
                    <a:pt x="17" y="62"/>
                  </a:lnTo>
                  <a:lnTo>
                    <a:pt x="17" y="62"/>
                  </a:lnTo>
                  <a:lnTo>
                    <a:pt x="17" y="59"/>
                  </a:lnTo>
                  <a:lnTo>
                    <a:pt x="15" y="58"/>
                  </a:lnTo>
                  <a:lnTo>
                    <a:pt x="13" y="57"/>
                  </a:lnTo>
                  <a:lnTo>
                    <a:pt x="11" y="58"/>
                  </a:lnTo>
                  <a:lnTo>
                    <a:pt x="11" y="58"/>
                  </a:lnTo>
                  <a:close/>
                </a:path>
              </a:pathLst>
            </a:custGeom>
            <a:grpFill/>
            <a:ln w="9525">
              <a:noFill/>
              <a:round/>
            </a:ln>
          </p:spPr>
          <p:txBody>
            <a:bodyPr vert="horz" wrap="square" lIns="162560" tIns="81280" rIns="162560" bIns="8128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6" name="Freeform 816"/>
            <p:cNvSpPr/>
            <p:nvPr/>
          </p:nvSpPr>
          <p:spPr bwMode="auto">
            <a:xfrm>
              <a:off x="6843713" y="1644650"/>
              <a:ext cx="22225" cy="55563"/>
            </a:xfrm>
            <a:custGeom>
              <a:avLst/>
              <a:gdLst/>
              <a:ahLst/>
              <a:cxnLst>
                <a:cxn ang="0">
                  <a:pos x="33" y="1"/>
                </a:cxn>
                <a:cxn ang="0">
                  <a:pos x="33" y="1"/>
                </a:cxn>
                <a:cxn ang="0">
                  <a:pos x="29" y="6"/>
                </a:cxn>
                <a:cxn ang="0">
                  <a:pos x="26" y="12"/>
                </a:cxn>
                <a:cxn ang="0">
                  <a:pos x="20" y="23"/>
                </a:cxn>
                <a:cxn ang="0">
                  <a:pos x="16" y="35"/>
                </a:cxn>
                <a:cxn ang="0">
                  <a:pos x="13" y="48"/>
                </a:cxn>
                <a:cxn ang="0">
                  <a:pos x="8" y="73"/>
                </a:cxn>
                <a:cxn ang="0">
                  <a:pos x="5" y="86"/>
                </a:cxn>
                <a:cxn ang="0">
                  <a:pos x="1" y="97"/>
                </a:cxn>
                <a:cxn ang="0">
                  <a:pos x="1" y="97"/>
                </a:cxn>
                <a:cxn ang="0">
                  <a:pos x="0" y="99"/>
                </a:cxn>
                <a:cxn ang="0">
                  <a:pos x="1" y="101"/>
                </a:cxn>
                <a:cxn ang="0">
                  <a:pos x="3" y="103"/>
                </a:cxn>
                <a:cxn ang="0">
                  <a:pos x="5" y="104"/>
                </a:cxn>
                <a:cxn ang="0">
                  <a:pos x="6" y="104"/>
                </a:cxn>
                <a:cxn ang="0">
                  <a:pos x="8" y="103"/>
                </a:cxn>
                <a:cxn ang="0">
                  <a:pos x="9" y="102"/>
                </a:cxn>
                <a:cxn ang="0">
                  <a:pos x="9" y="102"/>
                </a:cxn>
                <a:cxn ang="0">
                  <a:pos x="13" y="91"/>
                </a:cxn>
                <a:cxn ang="0">
                  <a:pos x="17" y="81"/>
                </a:cxn>
                <a:cxn ang="0">
                  <a:pos x="23" y="58"/>
                </a:cxn>
                <a:cxn ang="0">
                  <a:pos x="23" y="58"/>
                </a:cxn>
                <a:cxn ang="0">
                  <a:pos x="25" y="45"/>
                </a:cxn>
                <a:cxn ang="0">
                  <a:pos x="28" y="32"/>
                </a:cxn>
                <a:cxn ang="0">
                  <a:pos x="30" y="26"/>
                </a:cxn>
                <a:cxn ang="0">
                  <a:pos x="33" y="20"/>
                </a:cxn>
                <a:cxn ang="0">
                  <a:pos x="36" y="14"/>
                </a:cxn>
                <a:cxn ang="0">
                  <a:pos x="40" y="8"/>
                </a:cxn>
                <a:cxn ang="0">
                  <a:pos x="40" y="8"/>
                </a:cxn>
                <a:cxn ang="0">
                  <a:pos x="41" y="6"/>
                </a:cxn>
                <a:cxn ang="0">
                  <a:pos x="41" y="4"/>
                </a:cxn>
                <a:cxn ang="0">
                  <a:pos x="40" y="3"/>
                </a:cxn>
                <a:cxn ang="0">
                  <a:pos x="39" y="1"/>
                </a:cxn>
                <a:cxn ang="0">
                  <a:pos x="38" y="0"/>
                </a:cxn>
                <a:cxn ang="0">
                  <a:pos x="36" y="0"/>
                </a:cxn>
                <a:cxn ang="0">
                  <a:pos x="35" y="0"/>
                </a:cxn>
                <a:cxn ang="0">
                  <a:pos x="33" y="1"/>
                </a:cxn>
                <a:cxn ang="0">
                  <a:pos x="33" y="1"/>
                </a:cxn>
              </a:cxnLst>
              <a:rect l="0" t="0" r="r" b="b"/>
              <a:pathLst>
                <a:path w="41" h="104">
                  <a:moveTo>
                    <a:pt x="33" y="1"/>
                  </a:moveTo>
                  <a:lnTo>
                    <a:pt x="33" y="1"/>
                  </a:lnTo>
                  <a:lnTo>
                    <a:pt x="29" y="6"/>
                  </a:lnTo>
                  <a:lnTo>
                    <a:pt x="26" y="12"/>
                  </a:lnTo>
                  <a:lnTo>
                    <a:pt x="20" y="23"/>
                  </a:lnTo>
                  <a:lnTo>
                    <a:pt x="16" y="35"/>
                  </a:lnTo>
                  <a:lnTo>
                    <a:pt x="13" y="48"/>
                  </a:lnTo>
                  <a:lnTo>
                    <a:pt x="8" y="73"/>
                  </a:lnTo>
                  <a:lnTo>
                    <a:pt x="5" y="86"/>
                  </a:lnTo>
                  <a:lnTo>
                    <a:pt x="1" y="97"/>
                  </a:lnTo>
                  <a:lnTo>
                    <a:pt x="1" y="97"/>
                  </a:lnTo>
                  <a:lnTo>
                    <a:pt x="0" y="99"/>
                  </a:lnTo>
                  <a:lnTo>
                    <a:pt x="1" y="101"/>
                  </a:lnTo>
                  <a:lnTo>
                    <a:pt x="3" y="103"/>
                  </a:lnTo>
                  <a:lnTo>
                    <a:pt x="5" y="104"/>
                  </a:lnTo>
                  <a:lnTo>
                    <a:pt x="6" y="104"/>
                  </a:lnTo>
                  <a:lnTo>
                    <a:pt x="8" y="103"/>
                  </a:lnTo>
                  <a:lnTo>
                    <a:pt x="9" y="102"/>
                  </a:lnTo>
                  <a:lnTo>
                    <a:pt x="9" y="102"/>
                  </a:lnTo>
                  <a:lnTo>
                    <a:pt x="13" y="91"/>
                  </a:lnTo>
                  <a:lnTo>
                    <a:pt x="17" y="81"/>
                  </a:lnTo>
                  <a:lnTo>
                    <a:pt x="23" y="58"/>
                  </a:lnTo>
                  <a:lnTo>
                    <a:pt x="23" y="58"/>
                  </a:lnTo>
                  <a:lnTo>
                    <a:pt x="25" y="45"/>
                  </a:lnTo>
                  <a:lnTo>
                    <a:pt x="28" y="32"/>
                  </a:lnTo>
                  <a:lnTo>
                    <a:pt x="30" y="26"/>
                  </a:lnTo>
                  <a:lnTo>
                    <a:pt x="33" y="20"/>
                  </a:lnTo>
                  <a:lnTo>
                    <a:pt x="36" y="14"/>
                  </a:lnTo>
                  <a:lnTo>
                    <a:pt x="40" y="8"/>
                  </a:lnTo>
                  <a:lnTo>
                    <a:pt x="40" y="8"/>
                  </a:lnTo>
                  <a:lnTo>
                    <a:pt x="41" y="6"/>
                  </a:lnTo>
                  <a:lnTo>
                    <a:pt x="41" y="4"/>
                  </a:lnTo>
                  <a:lnTo>
                    <a:pt x="40" y="3"/>
                  </a:lnTo>
                  <a:lnTo>
                    <a:pt x="39" y="1"/>
                  </a:lnTo>
                  <a:lnTo>
                    <a:pt x="38" y="0"/>
                  </a:lnTo>
                  <a:lnTo>
                    <a:pt x="36" y="0"/>
                  </a:lnTo>
                  <a:lnTo>
                    <a:pt x="35" y="0"/>
                  </a:lnTo>
                  <a:lnTo>
                    <a:pt x="33" y="1"/>
                  </a:lnTo>
                  <a:lnTo>
                    <a:pt x="33" y="1"/>
                  </a:lnTo>
                  <a:close/>
                </a:path>
              </a:pathLst>
            </a:custGeom>
            <a:grpFill/>
            <a:ln w="9525">
              <a:noFill/>
              <a:round/>
            </a:ln>
          </p:spPr>
          <p:txBody>
            <a:bodyPr vert="horz" wrap="square" lIns="162560" tIns="81280" rIns="162560" bIns="8128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7" name="Freeform 817"/>
            <p:cNvSpPr/>
            <p:nvPr/>
          </p:nvSpPr>
          <p:spPr bwMode="auto">
            <a:xfrm>
              <a:off x="6719888" y="1743075"/>
              <a:ext cx="9525" cy="47625"/>
            </a:xfrm>
            <a:custGeom>
              <a:avLst/>
              <a:gdLst/>
              <a:ahLst/>
              <a:cxnLst>
                <a:cxn ang="0">
                  <a:pos x="16" y="4"/>
                </a:cxn>
                <a:cxn ang="0">
                  <a:pos x="16" y="4"/>
                </a:cxn>
                <a:cxn ang="0">
                  <a:pos x="16" y="2"/>
                </a:cxn>
                <a:cxn ang="0">
                  <a:pos x="15" y="1"/>
                </a:cxn>
                <a:cxn ang="0">
                  <a:pos x="13" y="0"/>
                </a:cxn>
                <a:cxn ang="0">
                  <a:pos x="11" y="0"/>
                </a:cxn>
                <a:cxn ang="0">
                  <a:pos x="10" y="0"/>
                </a:cxn>
                <a:cxn ang="0">
                  <a:pos x="8" y="1"/>
                </a:cxn>
                <a:cxn ang="0">
                  <a:pos x="7" y="2"/>
                </a:cxn>
                <a:cxn ang="0">
                  <a:pos x="7" y="4"/>
                </a:cxn>
                <a:cxn ang="0">
                  <a:pos x="7" y="4"/>
                </a:cxn>
                <a:cxn ang="0">
                  <a:pos x="8" y="25"/>
                </a:cxn>
                <a:cxn ang="0">
                  <a:pos x="8" y="44"/>
                </a:cxn>
                <a:cxn ang="0">
                  <a:pos x="8" y="55"/>
                </a:cxn>
                <a:cxn ang="0">
                  <a:pos x="7" y="65"/>
                </a:cxn>
                <a:cxn ang="0">
                  <a:pos x="4" y="74"/>
                </a:cxn>
                <a:cxn ang="0">
                  <a:pos x="0" y="84"/>
                </a:cxn>
                <a:cxn ang="0">
                  <a:pos x="0" y="84"/>
                </a:cxn>
                <a:cxn ang="0">
                  <a:pos x="0" y="86"/>
                </a:cxn>
                <a:cxn ang="0">
                  <a:pos x="0" y="88"/>
                </a:cxn>
                <a:cxn ang="0">
                  <a:pos x="3" y="91"/>
                </a:cxn>
                <a:cxn ang="0">
                  <a:pos x="4" y="91"/>
                </a:cxn>
                <a:cxn ang="0">
                  <a:pos x="7" y="91"/>
                </a:cxn>
                <a:cxn ang="0">
                  <a:pos x="8" y="91"/>
                </a:cxn>
                <a:cxn ang="0">
                  <a:pos x="9" y="89"/>
                </a:cxn>
                <a:cxn ang="0">
                  <a:pos x="9" y="89"/>
                </a:cxn>
                <a:cxn ang="0">
                  <a:pos x="13" y="79"/>
                </a:cxn>
                <a:cxn ang="0">
                  <a:pos x="15" y="68"/>
                </a:cxn>
                <a:cxn ang="0">
                  <a:pos x="17" y="58"/>
                </a:cxn>
                <a:cxn ang="0">
                  <a:pos x="17" y="48"/>
                </a:cxn>
                <a:cxn ang="0">
                  <a:pos x="17" y="26"/>
                </a:cxn>
                <a:cxn ang="0">
                  <a:pos x="16" y="4"/>
                </a:cxn>
                <a:cxn ang="0">
                  <a:pos x="16" y="4"/>
                </a:cxn>
              </a:cxnLst>
              <a:rect l="0" t="0" r="r" b="b"/>
              <a:pathLst>
                <a:path w="17" h="91">
                  <a:moveTo>
                    <a:pt x="16" y="4"/>
                  </a:moveTo>
                  <a:lnTo>
                    <a:pt x="16" y="4"/>
                  </a:lnTo>
                  <a:lnTo>
                    <a:pt x="16" y="2"/>
                  </a:lnTo>
                  <a:lnTo>
                    <a:pt x="15" y="1"/>
                  </a:lnTo>
                  <a:lnTo>
                    <a:pt x="13" y="0"/>
                  </a:lnTo>
                  <a:lnTo>
                    <a:pt x="11" y="0"/>
                  </a:lnTo>
                  <a:lnTo>
                    <a:pt x="10" y="0"/>
                  </a:lnTo>
                  <a:lnTo>
                    <a:pt x="8" y="1"/>
                  </a:lnTo>
                  <a:lnTo>
                    <a:pt x="7" y="2"/>
                  </a:lnTo>
                  <a:lnTo>
                    <a:pt x="7" y="4"/>
                  </a:lnTo>
                  <a:lnTo>
                    <a:pt x="7" y="4"/>
                  </a:lnTo>
                  <a:lnTo>
                    <a:pt x="8" y="25"/>
                  </a:lnTo>
                  <a:lnTo>
                    <a:pt x="8" y="44"/>
                  </a:lnTo>
                  <a:lnTo>
                    <a:pt x="8" y="55"/>
                  </a:lnTo>
                  <a:lnTo>
                    <a:pt x="7" y="65"/>
                  </a:lnTo>
                  <a:lnTo>
                    <a:pt x="4" y="74"/>
                  </a:lnTo>
                  <a:lnTo>
                    <a:pt x="0" y="84"/>
                  </a:lnTo>
                  <a:lnTo>
                    <a:pt x="0" y="84"/>
                  </a:lnTo>
                  <a:lnTo>
                    <a:pt x="0" y="86"/>
                  </a:lnTo>
                  <a:lnTo>
                    <a:pt x="0" y="88"/>
                  </a:lnTo>
                  <a:lnTo>
                    <a:pt x="3" y="91"/>
                  </a:lnTo>
                  <a:lnTo>
                    <a:pt x="4" y="91"/>
                  </a:lnTo>
                  <a:lnTo>
                    <a:pt x="7" y="91"/>
                  </a:lnTo>
                  <a:lnTo>
                    <a:pt x="8" y="91"/>
                  </a:lnTo>
                  <a:lnTo>
                    <a:pt x="9" y="89"/>
                  </a:lnTo>
                  <a:lnTo>
                    <a:pt x="9" y="89"/>
                  </a:lnTo>
                  <a:lnTo>
                    <a:pt x="13" y="79"/>
                  </a:lnTo>
                  <a:lnTo>
                    <a:pt x="15" y="68"/>
                  </a:lnTo>
                  <a:lnTo>
                    <a:pt x="17" y="58"/>
                  </a:lnTo>
                  <a:lnTo>
                    <a:pt x="17" y="48"/>
                  </a:lnTo>
                  <a:lnTo>
                    <a:pt x="17" y="26"/>
                  </a:lnTo>
                  <a:lnTo>
                    <a:pt x="16" y="4"/>
                  </a:lnTo>
                  <a:lnTo>
                    <a:pt x="16" y="4"/>
                  </a:lnTo>
                  <a:close/>
                </a:path>
              </a:pathLst>
            </a:custGeom>
            <a:grpFill/>
            <a:ln w="9525">
              <a:noFill/>
              <a:round/>
            </a:ln>
          </p:spPr>
          <p:txBody>
            <a:bodyPr vert="horz" wrap="square" lIns="162560" tIns="81280" rIns="162560" bIns="8128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8" name="Freeform 818"/>
            <p:cNvSpPr/>
            <p:nvPr/>
          </p:nvSpPr>
          <p:spPr bwMode="auto">
            <a:xfrm>
              <a:off x="6754813" y="1758950"/>
              <a:ext cx="12700" cy="49213"/>
            </a:xfrm>
            <a:custGeom>
              <a:avLst/>
              <a:gdLst/>
              <a:ahLst/>
              <a:cxnLst>
                <a:cxn ang="0">
                  <a:pos x="24" y="5"/>
                </a:cxn>
                <a:cxn ang="0">
                  <a:pos x="24" y="5"/>
                </a:cxn>
                <a:cxn ang="0">
                  <a:pos x="24" y="3"/>
                </a:cxn>
                <a:cxn ang="0">
                  <a:pos x="23" y="1"/>
                </a:cxn>
                <a:cxn ang="0">
                  <a:pos x="22" y="0"/>
                </a:cxn>
                <a:cxn ang="0">
                  <a:pos x="20" y="0"/>
                </a:cxn>
                <a:cxn ang="0">
                  <a:pos x="18" y="0"/>
                </a:cxn>
                <a:cxn ang="0">
                  <a:pos x="17" y="1"/>
                </a:cxn>
                <a:cxn ang="0">
                  <a:pos x="16" y="3"/>
                </a:cxn>
                <a:cxn ang="0">
                  <a:pos x="15" y="5"/>
                </a:cxn>
                <a:cxn ang="0">
                  <a:pos x="15" y="5"/>
                </a:cxn>
                <a:cxn ang="0">
                  <a:pos x="15" y="18"/>
                </a:cxn>
                <a:cxn ang="0">
                  <a:pos x="13" y="30"/>
                </a:cxn>
                <a:cxn ang="0">
                  <a:pos x="11" y="42"/>
                </a:cxn>
                <a:cxn ang="0">
                  <a:pos x="8" y="55"/>
                </a:cxn>
                <a:cxn ang="0">
                  <a:pos x="8" y="55"/>
                </a:cxn>
                <a:cxn ang="0">
                  <a:pos x="5" y="63"/>
                </a:cxn>
                <a:cxn ang="0">
                  <a:pos x="2" y="72"/>
                </a:cxn>
                <a:cxn ang="0">
                  <a:pos x="0" y="76"/>
                </a:cxn>
                <a:cxn ang="0">
                  <a:pos x="0" y="82"/>
                </a:cxn>
                <a:cxn ang="0">
                  <a:pos x="2" y="86"/>
                </a:cxn>
                <a:cxn ang="0">
                  <a:pos x="4" y="90"/>
                </a:cxn>
                <a:cxn ang="0">
                  <a:pos x="4" y="90"/>
                </a:cxn>
                <a:cxn ang="0">
                  <a:pos x="5" y="91"/>
                </a:cxn>
                <a:cxn ang="0">
                  <a:pos x="7" y="92"/>
                </a:cxn>
                <a:cxn ang="0">
                  <a:pos x="8" y="92"/>
                </a:cxn>
                <a:cxn ang="0">
                  <a:pos x="10" y="91"/>
                </a:cxn>
                <a:cxn ang="0">
                  <a:pos x="11" y="90"/>
                </a:cxn>
                <a:cxn ang="0">
                  <a:pos x="12" y="88"/>
                </a:cxn>
                <a:cxn ang="0">
                  <a:pos x="12" y="87"/>
                </a:cxn>
                <a:cxn ang="0">
                  <a:pos x="12" y="85"/>
                </a:cxn>
                <a:cxn ang="0">
                  <a:pos x="12" y="85"/>
                </a:cxn>
                <a:cxn ang="0">
                  <a:pos x="10" y="82"/>
                </a:cxn>
                <a:cxn ang="0">
                  <a:pos x="10" y="77"/>
                </a:cxn>
                <a:cxn ang="0">
                  <a:pos x="11" y="72"/>
                </a:cxn>
                <a:cxn ang="0">
                  <a:pos x="13" y="68"/>
                </a:cxn>
                <a:cxn ang="0">
                  <a:pos x="16" y="59"/>
                </a:cxn>
                <a:cxn ang="0">
                  <a:pos x="18" y="51"/>
                </a:cxn>
                <a:cxn ang="0">
                  <a:pos x="18" y="51"/>
                </a:cxn>
                <a:cxn ang="0">
                  <a:pos x="20" y="39"/>
                </a:cxn>
                <a:cxn ang="0">
                  <a:pos x="22" y="28"/>
                </a:cxn>
                <a:cxn ang="0">
                  <a:pos x="24" y="17"/>
                </a:cxn>
                <a:cxn ang="0">
                  <a:pos x="24" y="5"/>
                </a:cxn>
                <a:cxn ang="0">
                  <a:pos x="24" y="5"/>
                </a:cxn>
              </a:cxnLst>
              <a:rect l="0" t="0" r="r" b="b"/>
              <a:pathLst>
                <a:path w="24" h="92">
                  <a:moveTo>
                    <a:pt x="24" y="5"/>
                  </a:moveTo>
                  <a:lnTo>
                    <a:pt x="24" y="5"/>
                  </a:lnTo>
                  <a:lnTo>
                    <a:pt x="24" y="3"/>
                  </a:lnTo>
                  <a:lnTo>
                    <a:pt x="23" y="1"/>
                  </a:lnTo>
                  <a:lnTo>
                    <a:pt x="22" y="0"/>
                  </a:lnTo>
                  <a:lnTo>
                    <a:pt x="20" y="0"/>
                  </a:lnTo>
                  <a:lnTo>
                    <a:pt x="18" y="0"/>
                  </a:lnTo>
                  <a:lnTo>
                    <a:pt x="17" y="1"/>
                  </a:lnTo>
                  <a:lnTo>
                    <a:pt x="16" y="3"/>
                  </a:lnTo>
                  <a:lnTo>
                    <a:pt x="15" y="5"/>
                  </a:lnTo>
                  <a:lnTo>
                    <a:pt x="15" y="5"/>
                  </a:lnTo>
                  <a:lnTo>
                    <a:pt x="15" y="18"/>
                  </a:lnTo>
                  <a:lnTo>
                    <a:pt x="13" y="30"/>
                  </a:lnTo>
                  <a:lnTo>
                    <a:pt x="11" y="42"/>
                  </a:lnTo>
                  <a:lnTo>
                    <a:pt x="8" y="55"/>
                  </a:lnTo>
                  <a:lnTo>
                    <a:pt x="8" y="55"/>
                  </a:lnTo>
                  <a:lnTo>
                    <a:pt x="5" y="63"/>
                  </a:lnTo>
                  <a:lnTo>
                    <a:pt x="2" y="72"/>
                  </a:lnTo>
                  <a:lnTo>
                    <a:pt x="0" y="76"/>
                  </a:lnTo>
                  <a:lnTo>
                    <a:pt x="0" y="82"/>
                  </a:lnTo>
                  <a:lnTo>
                    <a:pt x="2" y="86"/>
                  </a:lnTo>
                  <a:lnTo>
                    <a:pt x="4" y="90"/>
                  </a:lnTo>
                  <a:lnTo>
                    <a:pt x="4" y="90"/>
                  </a:lnTo>
                  <a:lnTo>
                    <a:pt x="5" y="91"/>
                  </a:lnTo>
                  <a:lnTo>
                    <a:pt x="7" y="92"/>
                  </a:lnTo>
                  <a:lnTo>
                    <a:pt x="8" y="92"/>
                  </a:lnTo>
                  <a:lnTo>
                    <a:pt x="10" y="91"/>
                  </a:lnTo>
                  <a:lnTo>
                    <a:pt x="11" y="90"/>
                  </a:lnTo>
                  <a:lnTo>
                    <a:pt x="12" y="88"/>
                  </a:lnTo>
                  <a:lnTo>
                    <a:pt x="12" y="87"/>
                  </a:lnTo>
                  <a:lnTo>
                    <a:pt x="12" y="85"/>
                  </a:lnTo>
                  <a:lnTo>
                    <a:pt x="12" y="85"/>
                  </a:lnTo>
                  <a:lnTo>
                    <a:pt x="10" y="82"/>
                  </a:lnTo>
                  <a:lnTo>
                    <a:pt x="10" y="77"/>
                  </a:lnTo>
                  <a:lnTo>
                    <a:pt x="11" y="72"/>
                  </a:lnTo>
                  <a:lnTo>
                    <a:pt x="13" y="68"/>
                  </a:lnTo>
                  <a:lnTo>
                    <a:pt x="16" y="59"/>
                  </a:lnTo>
                  <a:lnTo>
                    <a:pt x="18" y="51"/>
                  </a:lnTo>
                  <a:lnTo>
                    <a:pt x="18" y="51"/>
                  </a:lnTo>
                  <a:lnTo>
                    <a:pt x="20" y="39"/>
                  </a:lnTo>
                  <a:lnTo>
                    <a:pt x="22" y="28"/>
                  </a:lnTo>
                  <a:lnTo>
                    <a:pt x="24" y="17"/>
                  </a:lnTo>
                  <a:lnTo>
                    <a:pt x="24" y="5"/>
                  </a:lnTo>
                  <a:lnTo>
                    <a:pt x="24" y="5"/>
                  </a:lnTo>
                  <a:close/>
                </a:path>
              </a:pathLst>
            </a:custGeom>
            <a:grpFill/>
            <a:ln w="9525">
              <a:noFill/>
              <a:round/>
            </a:ln>
          </p:spPr>
          <p:txBody>
            <a:bodyPr vert="horz" wrap="square" lIns="162560" tIns="81280" rIns="162560" bIns="8128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 name="Freeform 821"/>
            <p:cNvSpPr/>
            <p:nvPr/>
          </p:nvSpPr>
          <p:spPr bwMode="auto">
            <a:xfrm>
              <a:off x="6418263" y="1346200"/>
              <a:ext cx="39688" cy="65088"/>
            </a:xfrm>
            <a:custGeom>
              <a:avLst/>
              <a:gdLst/>
              <a:ahLst/>
              <a:cxnLst>
                <a:cxn ang="0">
                  <a:pos x="63" y="3"/>
                </a:cxn>
                <a:cxn ang="0">
                  <a:pos x="63" y="3"/>
                </a:cxn>
                <a:cxn ang="0">
                  <a:pos x="61" y="12"/>
                </a:cxn>
                <a:cxn ang="0">
                  <a:pos x="59" y="19"/>
                </a:cxn>
                <a:cxn ang="0">
                  <a:pos x="52" y="33"/>
                </a:cxn>
                <a:cxn ang="0">
                  <a:pos x="43" y="48"/>
                </a:cxn>
                <a:cxn ang="0">
                  <a:pos x="33" y="61"/>
                </a:cxn>
                <a:cxn ang="0">
                  <a:pos x="24" y="75"/>
                </a:cxn>
                <a:cxn ang="0">
                  <a:pos x="15" y="88"/>
                </a:cxn>
                <a:cxn ang="0">
                  <a:pos x="6" y="102"/>
                </a:cxn>
                <a:cxn ang="0">
                  <a:pos x="3" y="110"/>
                </a:cxn>
                <a:cxn ang="0">
                  <a:pos x="0" y="117"/>
                </a:cxn>
                <a:cxn ang="0">
                  <a:pos x="0" y="117"/>
                </a:cxn>
                <a:cxn ang="0">
                  <a:pos x="0" y="119"/>
                </a:cxn>
                <a:cxn ang="0">
                  <a:pos x="0" y="121"/>
                </a:cxn>
                <a:cxn ang="0">
                  <a:pos x="2" y="122"/>
                </a:cxn>
                <a:cxn ang="0">
                  <a:pos x="3" y="123"/>
                </a:cxn>
                <a:cxn ang="0">
                  <a:pos x="5" y="123"/>
                </a:cxn>
                <a:cxn ang="0">
                  <a:pos x="6" y="123"/>
                </a:cxn>
                <a:cxn ang="0">
                  <a:pos x="8" y="121"/>
                </a:cxn>
                <a:cxn ang="0">
                  <a:pos x="10" y="120"/>
                </a:cxn>
                <a:cxn ang="0">
                  <a:pos x="10" y="120"/>
                </a:cxn>
                <a:cxn ang="0">
                  <a:pos x="13" y="112"/>
                </a:cxn>
                <a:cxn ang="0">
                  <a:pos x="16" y="105"/>
                </a:cxn>
                <a:cxn ang="0">
                  <a:pos x="24" y="90"/>
                </a:cxn>
                <a:cxn ang="0">
                  <a:pos x="33" y="77"/>
                </a:cxn>
                <a:cxn ang="0">
                  <a:pos x="43" y="63"/>
                </a:cxn>
                <a:cxn ang="0">
                  <a:pos x="52" y="50"/>
                </a:cxn>
                <a:cxn ang="0">
                  <a:pos x="61" y="36"/>
                </a:cxn>
                <a:cxn ang="0">
                  <a:pos x="67" y="22"/>
                </a:cxn>
                <a:cxn ang="0">
                  <a:pos x="70" y="14"/>
                </a:cxn>
                <a:cxn ang="0">
                  <a:pos x="73" y="6"/>
                </a:cxn>
                <a:cxn ang="0">
                  <a:pos x="73" y="6"/>
                </a:cxn>
                <a:cxn ang="0">
                  <a:pos x="73" y="4"/>
                </a:cxn>
                <a:cxn ang="0">
                  <a:pos x="71" y="2"/>
                </a:cxn>
                <a:cxn ang="0">
                  <a:pos x="70" y="1"/>
                </a:cxn>
                <a:cxn ang="0">
                  <a:pos x="69" y="0"/>
                </a:cxn>
                <a:cxn ang="0">
                  <a:pos x="67" y="0"/>
                </a:cxn>
                <a:cxn ang="0">
                  <a:pos x="65" y="0"/>
                </a:cxn>
                <a:cxn ang="0">
                  <a:pos x="64" y="1"/>
                </a:cxn>
                <a:cxn ang="0">
                  <a:pos x="63" y="3"/>
                </a:cxn>
                <a:cxn ang="0">
                  <a:pos x="63" y="3"/>
                </a:cxn>
              </a:cxnLst>
              <a:rect l="0" t="0" r="r" b="b"/>
              <a:pathLst>
                <a:path w="73" h="123">
                  <a:moveTo>
                    <a:pt x="63" y="3"/>
                  </a:moveTo>
                  <a:lnTo>
                    <a:pt x="63" y="3"/>
                  </a:lnTo>
                  <a:lnTo>
                    <a:pt x="61" y="12"/>
                  </a:lnTo>
                  <a:lnTo>
                    <a:pt x="59" y="19"/>
                  </a:lnTo>
                  <a:lnTo>
                    <a:pt x="52" y="33"/>
                  </a:lnTo>
                  <a:lnTo>
                    <a:pt x="43" y="48"/>
                  </a:lnTo>
                  <a:lnTo>
                    <a:pt x="33" y="61"/>
                  </a:lnTo>
                  <a:lnTo>
                    <a:pt x="24" y="75"/>
                  </a:lnTo>
                  <a:lnTo>
                    <a:pt x="15" y="88"/>
                  </a:lnTo>
                  <a:lnTo>
                    <a:pt x="6" y="102"/>
                  </a:lnTo>
                  <a:lnTo>
                    <a:pt x="3" y="110"/>
                  </a:lnTo>
                  <a:lnTo>
                    <a:pt x="0" y="117"/>
                  </a:lnTo>
                  <a:lnTo>
                    <a:pt x="0" y="117"/>
                  </a:lnTo>
                  <a:lnTo>
                    <a:pt x="0" y="119"/>
                  </a:lnTo>
                  <a:lnTo>
                    <a:pt x="0" y="121"/>
                  </a:lnTo>
                  <a:lnTo>
                    <a:pt x="2" y="122"/>
                  </a:lnTo>
                  <a:lnTo>
                    <a:pt x="3" y="123"/>
                  </a:lnTo>
                  <a:lnTo>
                    <a:pt x="5" y="123"/>
                  </a:lnTo>
                  <a:lnTo>
                    <a:pt x="6" y="123"/>
                  </a:lnTo>
                  <a:lnTo>
                    <a:pt x="8" y="121"/>
                  </a:lnTo>
                  <a:lnTo>
                    <a:pt x="10" y="120"/>
                  </a:lnTo>
                  <a:lnTo>
                    <a:pt x="10" y="120"/>
                  </a:lnTo>
                  <a:lnTo>
                    <a:pt x="13" y="112"/>
                  </a:lnTo>
                  <a:lnTo>
                    <a:pt x="16" y="105"/>
                  </a:lnTo>
                  <a:lnTo>
                    <a:pt x="24" y="90"/>
                  </a:lnTo>
                  <a:lnTo>
                    <a:pt x="33" y="77"/>
                  </a:lnTo>
                  <a:lnTo>
                    <a:pt x="43" y="63"/>
                  </a:lnTo>
                  <a:lnTo>
                    <a:pt x="52" y="50"/>
                  </a:lnTo>
                  <a:lnTo>
                    <a:pt x="61" y="36"/>
                  </a:lnTo>
                  <a:lnTo>
                    <a:pt x="67" y="22"/>
                  </a:lnTo>
                  <a:lnTo>
                    <a:pt x="70" y="14"/>
                  </a:lnTo>
                  <a:lnTo>
                    <a:pt x="73" y="6"/>
                  </a:lnTo>
                  <a:lnTo>
                    <a:pt x="73" y="6"/>
                  </a:lnTo>
                  <a:lnTo>
                    <a:pt x="73" y="4"/>
                  </a:lnTo>
                  <a:lnTo>
                    <a:pt x="71" y="2"/>
                  </a:lnTo>
                  <a:lnTo>
                    <a:pt x="70" y="1"/>
                  </a:lnTo>
                  <a:lnTo>
                    <a:pt x="69" y="0"/>
                  </a:lnTo>
                  <a:lnTo>
                    <a:pt x="67" y="0"/>
                  </a:lnTo>
                  <a:lnTo>
                    <a:pt x="65" y="0"/>
                  </a:lnTo>
                  <a:lnTo>
                    <a:pt x="64" y="1"/>
                  </a:lnTo>
                  <a:lnTo>
                    <a:pt x="63" y="3"/>
                  </a:lnTo>
                  <a:lnTo>
                    <a:pt x="63" y="3"/>
                  </a:lnTo>
                  <a:close/>
                </a:path>
              </a:pathLst>
            </a:custGeom>
            <a:grpFill/>
            <a:ln w="9525">
              <a:noFill/>
              <a:round/>
            </a:ln>
          </p:spPr>
          <p:txBody>
            <a:bodyPr vert="horz" wrap="square" lIns="162560" tIns="81280" rIns="162560" bIns="8128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 name="Freeform 822"/>
            <p:cNvSpPr/>
            <p:nvPr/>
          </p:nvSpPr>
          <p:spPr bwMode="auto">
            <a:xfrm>
              <a:off x="6462713" y="1366838"/>
              <a:ext cx="34925" cy="50800"/>
            </a:xfrm>
            <a:custGeom>
              <a:avLst/>
              <a:gdLst/>
              <a:ahLst/>
              <a:cxnLst>
                <a:cxn ang="0">
                  <a:pos x="58" y="2"/>
                </a:cxn>
                <a:cxn ang="0">
                  <a:pos x="58" y="2"/>
                </a:cxn>
                <a:cxn ang="0">
                  <a:pos x="42" y="24"/>
                </a:cxn>
                <a:cxn ang="0">
                  <a:pos x="29" y="46"/>
                </a:cxn>
                <a:cxn ang="0">
                  <a:pos x="1" y="90"/>
                </a:cxn>
                <a:cxn ang="0">
                  <a:pos x="1" y="90"/>
                </a:cxn>
                <a:cxn ang="0">
                  <a:pos x="0" y="92"/>
                </a:cxn>
                <a:cxn ang="0">
                  <a:pos x="1" y="94"/>
                </a:cxn>
                <a:cxn ang="0">
                  <a:pos x="1" y="95"/>
                </a:cxn>
                <a:cxn ang="0">
                  <a:pos x="3" y="97"/>
                </a:cxn>
                <a:cxn ang="0">
                  <a:pos x="4" y="97"/>
                </a:cxn>
                <a:cxn ang="0">
                  <a:pos x="6" y="97"/>
                </a:cxn>
                <a:cxn ang="0">
                  <a:pos x="8" y="97"/>
                </a:cxn>
                <a:cxn ang="0">
                  <a:pos x="9" y="95"/>
                </a:cxn>
                <a:cxn ang="0">
                  <a:pos x="9" y="95"/>
                </a:cxn>
                <a:cxn ang="0">
                  <a:pos x="37" y="51"/>
                </a:cxn>
                <a:cxn ang="0">
                  <a:pos x="50" y="28"/>
                </a:cxn>
                <a:cxn ang="0">
                  <a:pos x="66" y="7"/>
                </a:cxn>
                <a:cxn ang="0">
                  <a:pos x="66" y="7"/>
                </a:cxn>
                <a:cxn ang="0">
                  <a:pos x="67" y="6"/>
                </a:cxn>
                <a:cxn ang="0">
                  <a:pos x="67" y="3"/>
                </a:cxn>
                <a:cxn ang="0">
                  <a:pos x="66" y="2"/>
                </a:cxn>
                <a:cxn ang="0">
                  <a:pos x="65" y="1"/>
                </a:cxn>
                <a:cxn ang="0">
                  <a:pos x="61" y="0"/>
                </a:cxn>
                <a:cxn ang="0">
                  <a:pos x="60" y="0"/>
                </a:cxn>
                <a:cxn ang="0">
                  <a:pos x="58" y="2"/>
                </a:cxn>
                <a:cxn ang="0">
                  <a:pos x="58" y="2"/>
                </a:cxn>
              </a:cxnLst>
              <a:rect l="0" t="0" r="r" b="b"/>
              <a:pathLst>
                <a:path w="67" h="97">
                  <a:moveTo>
                    <a:pt x="58" y="2"/>
                  </a:moveTo>
                  <a:lnTo>
                    <a:pt x="58" y="2"/>
                  </a:lnTo>
                  <a:lnTo>
                    <a:pt x="42" y="24"/>
                  </a:lnTo>
                  <a:lnTo>
                    <a:pt x="29" y="46"/>
                  </a:lnTo>
                  <a:lnTo>
                    <a:pt x="1" y="90"/>
                  </a:lnTo>
                  <a:lnTo>
                    <a:pt x="1" y="90"/>
                  </a:lnTo>
                  <a:lnTo>
                    <a:pt x="0" y="92"/>
                  </a:lnTo>
                  <a:lnTo>
                    <a:pt x="1" y="94"/>
                  </a:lnTo>
                  <a:lnTo>
                    <a:pt x="1" y="95"/>
                  </a:lnTo>
                  <a:lnTo>
                    <a:pt x="3" y="97"/>
                  </a:lnTo>
                  <a:lnTo>
                    <a:pt x="4" y="97"/>
                  </a:lnTo>
                  <a:lnTo>
                    <a:pt x="6" y="97"/>
                  </a:lnTo>
                  <a:lnTo>
                    <a:pt x="8" y="97"/>
                  </a:lnTo>
                  <a:lnTo>
                    <a:pt x="9" y="95"/>
                  </a:lnTo>
                  <a:lnTo>
                    <a:pt x="9" y="95"/>
                  </a:lnTo>
                  <a:lnTo>
                    <a:pt x="37" y="51"/>
                  </a:lnTo>
                  <a:lnTo>
                    <a:pt x="50" y="28"/>
                  </a:lnTo>
                  <a:lnTo>
                    <a:pt x="66" y="7"/>
                  </a:lnTo>
                  <a:lnTo>
                    <a:pt x="66" y="7"/>
                  </a:lnTo>
                  <a:lnTo>
                    <a:pt x="67" y="6"/>
                  </a:lnTo>
                  <a:lnTo>
                    <a:pt x="67" y="3"/>
                  </a:lnTo>
                  <a:lnTo>
                    <a:pt x="66" y="2"/>
                  </a:lnTo>
                  <a:lnTo>
                    <a:pt x="65" y="1"/>
                  </a:lnTo>
                  <a:lnTo>
                    <a:pt x="61" y="0"/>
                  </a:lnTo>
                  <a:lnTo>
                    <a:pt x="60" y="0"/>
                  </a:lnTo>
                  <a:lnTo>
                    <a:pt x="58" y="2"/>
                  </a:lnTo>
                  <a:lnTo>
                    <a:pt x="58" y="2"/>
                  </a:lnTo>
                  <a:close/>
                </a:path>
              </a:pathLst>
            </a:custGeom>
            <a:grpFill/>
            <a:ln w="9525">
              <a:noFill/>
              <a:round/>
            </a:ln>
          </p:spPr>
          <p:txBody>
            <a:bodyPr vert="horz" wrap="square" lIns="162560" tIns="81280" rIns="162560" bIns="8128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 name="Freeform 823"/>
            <p:cNvSpPr/>
            <p:nvPr/>
          </p:nvSpPr>
          <p:spPr bwMode="auto">
            <a:xfrm>
              <a:off x="6569075" y="1604963"/>
              <a:ext cx="28575" cy="68263"/>
            </a:xfrm>
            <a:custGeom>
              <a:avLst/>
              <a:gdLst/>
              <a:ahLst/>
              <a:cxnLst>
                <a:cxn ang="0">
                  <a:pos x="45" y="3"/>
                </a:cxn>
                <a:cxn ang="0">
                  <a:pos x="45" y="3"/>
                </a:cxn>
                <a:cxn ang="0">
                  <a:pos x="43" y="10"/>
                </a:cxn>
                <a:cxn ang="0">
                  <a:pos x="40" y="16"/>
                </a:cxn>
                <a:cxn ang="0">
                  <a:pos x="32" y="29"/>
                </a:cxn>
                <a:cxn ang="0">
                  <a:pos x="25" y="41"/>
                </a:cxn>
                <a:cxn ang="0">
                  <a:pos x="22" y="47"/>
                </a:cxn>
                <a:cxn ang="0">
                  <a:pos x="20" y="53"/>
                </a:cxn>
                <a:cxn ang="0">
                  <a:pos x="20" y="53"/>
                </a:cxn>
                <a:cxn ang="0">
                  <a:pos x="14" y="71"/>
                </a:cxn>
                <a:cxn ang="0">
                  <a:pos x="9" y="89"/>
                </a:cxn>
                <a:cxn ang="0">
                  <a:pos x="3" y="106"/>
                </a:cxn>
                <a:cxn ang="0">
                  <a:pos x="1" y="115"/>
                </a:cxn>
                <a:cxn ang="0">
                  <a:pos x="0" y="125"/>
                </a:cxn>
                <a:cxn ang="0">
                  <a:pos x="0" y="125"/>
                </a:cxn>
                <a:cxn ang="0">
                  <a:pos x="1" y="127"/>
                </a:cxn>
                <a:cxn ang="0">
                  <a:pos x="2" y="128"/>
                </a:cxn>
                <a:cxn ang="0">
                  <a:pos x="3" y="129"/>
                </a:cxn>
                <a:cxn ang="0">
                  <a:pos x="5" y="129"/>
                </a:cxn>
                <a:cxn ang="0">
                  <a:pos x="6" y="129"/>
                </a:cxn>
                <a:cxn ang="0">
                  <a:pos x="9" y="128"/>
                </a:cxn>
                <a:cxn ang="0">
                  <a:pos x="10" y="127"/>
                </a:cxn>
                <a:cxn ang="0">
                  <a:pos x="10" y="125"/>
                </a:cxn>
                <a:cxn ang="0">
                  <a:pos x="10" y="125"/>
                </a:cxn>
                <a:cxn ang="0">
                  <a:pos x="12" y="108"/>
                </a:cxn>
                <a:cxn ang="0">
                  <a:pos x="16" y="93"/>
                </a:cxn>
                <a:cxn ang="0">
                  <a:pos x="21" y="78"/>
                </a:cxn>
                <a:cxn ang="0">
                  <a:pos x="28" y="64"/>
                </a:cxn>
                <a:cxn ang="0">
                  <a:pos x="42" y="35"/>
                </a:cxn>
                <a:cxn ang="0">
                  <a:pos x="49" y="20"/>
                </a:cxn>
                <a:cxn ang="0">
                  <a:pos x="54" y="6"/>
                </a:cxn>
                <a:cxn ang="0">
                  <a:pos x="54" y="6"/>
                </a:cxn>
                <a:cxn ang="0">
                  <a:pos x="54" y="4"/>
                </a:cxn>
                <a:cxn ang="0">
                  <a:pos x="54" y="2"/>
                </a:cxn>
                <a:cxn ang="0">
                  <a:pos x="53" y="1"/>
                </a:cxn>
                <a:cxn ang="0">
                  <a:pos x="51" y="0"/>
                </a:cxn>
                <a:cxn ang="0">
                  <a:pos x="49" y="0"/>
                </a:cxn>
                <a:cxn ang="0">
                  <a:pos x="48" y="1"/>
                </a:cxn>
                <a:cxn ang="0">
                  <a:pos x="46" y="2"/>
                </a:cxn>
                <a:cxn ang="0">
                  <a:pos x="45" y="3"/>
                </a:cxn>
                <a:cxn ang="0">
                  <a:pos x="45" y="3"/>
                </a:cxn>
              </a:cxnLst>
              <a:rect l="0" t="0" r="r" b="b"/>
              <a:pathLst>
                <a:path w="54" h="129">
                  <a:moveTo>
                    <a:pt x="45" y="3"/>
                  </a:moveTo>
                  <a:lnTo>
                    <a:pt x="45" y="3"/>
                  </a:lnTo>
                  <a:lnTo>
                    <a:pt x="43" y="10"/>
                  </a:lnTo>
                  <a:lnTo>
                    <a:pt x="40" y="16"/>
                  </a:lnTo>
                  <a:lnTo>
                    <a:pt x="32" y="29"/>
                  </a:lnTo>
                  <a:lnTo>
                    <a:pt x="25" y="41"/>
                  </a:lnTo>
                  <a:lnTo>
                    <a:pt x="22" y="47"/>
                  </a:lnTo>
                  <a:lnTo>
                    <a:pt x="20" y="53"/>
                  </a:lnTo>
                  <a:lnTo>
                    <a:pt x="20" y="53"/>
                  </a:lnTo>
                  <a:lnTo>
                    <a:pt x="14" y="71"/>
                  </a:lnTo>
                  <a:lnTo>
                    <a:pt x="9" y="89"/>
                  </a:lnTo>
                  <a:lnTo>
                    <a:pt x="3" y="106"/>
                  </a:lnTo>
                  <a:lnTo>
                    <a:pt x="1" y="115"/>
                  </a:lnTo>
                  <a:lnTo>
                    <a:pt x="0" y="125"/>
                  </a:lnTo>
                  <a:lnTo>
                    <a:pt x="0" y="125"/>
                  </a:lnTo>
                  <a:lnTo>
                    <a:pt x="1" y="127"/>
                  </a:lnTo>
                  <a:lnTo>
                    <a:pt x="2" y="128"/>
                  </a:lnTo>
                  <a:lnTo>
                    <a:pt x="3" y="129"/>
                  </a:lnTo>
                  <a:lnTo>
                    <a:pt x="5" y="129"/>
                  </a:lnTo>
                  <a:lnTo>
                    <a:pt x="6" y="129"/>
                  </a:lnTo>
                  <a:lnTo>
                    <a:pt x="9" y="128"/>
                  </a:lnTo>
                  <a:lnTo>
                    <a:pt x="10" y="127"/>
                  </a:lnTo>
                  <a:lnTo>
                    <a:pt x="10" y="125"/>
                  </a:lnTo>
                  <a:lnTo>
                    <a:pt x="10" y="125"/>
                  </a:lnTo>
                  <a:lnTo>
                    <a:pt x="12" y="108"/>
                  </a:lnTo>
                  <a:lnTo>
                    <a:pt x="16" y="93"/>
                  </a:lnTo>
                  <a:lnTo>
                    <a:pt x="21" y="78"/>
                  </a:lnTo>
                  <a:lnTo>
                    <a:pt x="28" y="64"/>
                  </a:lnTo>
                  <a:lnTo>
                    <a:pt x="42" y="35"/>
                  </a:lnTo>
                  <a:lnTo>
                    <a:pt x="49" y="20"/>
                  </a:lnTo>
                  <a:lnTo>
                    <a:pt x="54" y="6"/>
                  </a:lnTo>
                  <a:lnTo>
                    <a:pt x="54" y="6"/>
                  </a:lnTo>
                  <a:lnTo>
                    <a:pt x="54" y="4"/>
                  </a:lnTo>
                  <a:lnTo>
                    <a:pt x="54" y="2"/>
                  </a:lnTo>
                  <a:lnTo>
                    <a:pt x="53" y="1"/>
                  </a:lnTo>
                  <a:lnTo>
                    <a:pt x="51" y="0"/>
                  </a:lnTo>
                  <a:lnTo>
                    <a:pt x="49" y="0"/>
                  </a:lnTo>
                  <a:lnTo>
                    <a:pt x="48" y="1"/>
                  </a:lnTo>
                  <a:lnTo>
                    <a:pt x="46" y="2"/>
                  </a:lnTo>
                  <a:lnTo>
                    <a:pt x="45" y="3"/>
                  </a:lnTo>
                  <a:lnTo>
                    <a:pt x="45" y="3"/>
                  </a:lnTo>
                  <a:close/>
                </a:path>
              </a:pathLst>
            </a:custGeom>
            <a:grpFill/>
            <a:ln w="9525">
              <a:noFill/>
              <a:round/>
            </a:ln>
          </p:spPr>
          <p:txBody>
            <a:bodyPr vert="horz" wrap="square" lIns="162560" tIns="81280" rIns="162560" bIns="8128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 name="Freeform 824"/>
            <p:cNvSpPr/>
            <p:nvPr/>
          </p:nvSpPr>
          <p:spPr bwMode="auto">
            <a:xfrm>
              <a:off x="6619875" y="1614488"/>
              <a:ext cx="25400" cy="44450"/>
            </a:xfrm>
            <a:custGeom>
              <a:avLst/>
              <a:gdLst/>
              <a:ahLst/>
              <a:cxnLst>
                <a:cxn ang="0">
                  <a:pos x="40" y="2"/>
                </a:cxn>
                <a:cxn ang="0">
                  <a:pos x="40" y="2"/>
                </a:cxn>
                <a:cxn ang="0">
                  <a:pos x="32" y="11"/>
                </a:cxn>
                <a:cxn ang="0">
                  <a:pos x="25" y="19"/>
                </a:cxn>
                <a:cxn ang="0">
                  <a:pos x="19" y="28"/>
                </a:cxn>
                <a:cxn ang="0">
                  <a:pos x="13" y="39"/>
                </a:cxn>
                <a:cxn ang="0">
                  <a:pos x="8" y="49"/>
                </a:cxn>
                <a:cxn ang="0">
                  <a:pos x="4" y="59"/>
                </a:cxn>
                <a:cxn ang="0">
                  <a:pos x="1" y="71"/>
                </a:cxn>
                <a:cxn ang="0">
                  <a:pos x="0" y="81"/>
                </a:cxn>
                <a:cxn ang="0">
                  <a:pos x="0" y="81"/>
                </a:cxn>
                <a:cxn ang="0">
                  <a:pos x="0" y="83"/>
                </a:cxn>
                <a:cxn ang="0">
                  <a:pos x="1" y="85"/>
                </a:cxn>
                <a:cxn ang="0">
                  <a:pos x="3" y="86"/>
                </a:cxn>
                <a:cxn ang="0">
                  <a:pos x="5" y="86"/>
                </a:cxn>
                <a:cxn ang="0">
                  <a:pos x="6" y="86"/>
                </a:cxn>
                <a:cxn ang="0">
                  <a:pos x="9" y="85"/>
                </a:cxn>
                <a:cxn ang="0">
                  <a:pos x="10" y="83"/>
                </a:cxn>
                <a:cxn ang="0">
                  <a:pos x="10" y="81"/>
                </a:cxn>
                <a:cxn ang="0">
                  <a:pos x="10" y="81"/>
                </a:cxn>
                <a:cxn ang="0">
                  <a:pos x="11" y="71"/>
                </a:cxn>
                <a:cxn ang="0">
                  <a:pos x="14" y="61"/>
                </a:cxn>
                <a:cxn ang="0">
                  <a:pos x="17" y="51"/>
                </a:cxn>
                <a:cxn ang="0">
                  <a:pos x="22" y="42"/>
                </a:cxn>
                <a:cxn ang="0">
                  <a:pos x="27" y="33"/>
                </a:cxn>
                <a:cxn ang="0">
                  <a:pos x="33" y="24"/>
                </a:cxn>
                <a:cxn ang="0">
                  <a:pos x="40" y="16"/>
                </a:cxn>
                <a:cxn ang="0">
                  <a:pos x="47" y="9"/>
                </a:cxn>
                <a:cxn ang="0">
                  <a:pos x="47" y="9"/>
                </a:cxn>
                <a:cxn ang="0">
                  <a:pos x="48" y="8"/>
                </a:cxn>
                <a:cxn ang="0">
                  <a:pos x="48" y="5"/>
                </a:cxn>
                <a:cxn ang="0">
                  <a:pos x="47" y="3"/>
                </a:cxn>
                <a:cxn ang="0">
                  <a:pos x="46" y="2"/>
                </a:cxn>
                <a:cxn ang="0">
                  <a:pos x="45" y="1"/>
                </a:cxn>
                <a:cxn ang="0">
                  <a:pos x="43" y="0"/>
                </a:cxn>
                <a:cxn ang="0">
                  <a:pos x="42" y="1"/>
                </a:cxn>
                <a:cxn ang="0">
                  <a:pos x="40" y="2"/>
                </a:cxn>
                <a:cxn ang="0">
                  <a:pos x="40" y="2"/>
                </a:cxn>
              </a:cxnLst>
              <a:rect l="0" t="0" r="r" b="b"/>
              <a:pathLst>
                <a:path w="48" h="86">
                  <a:moveTo>
                    <a:pt x="40" y="2"/>
                  </a:moveTo>
                  <a:lnTo>
                    <a:pt x="40" y="2"/>
                  </a:lnTo>
                  <a:lnTo>
                    <a:pt x="32" y="11"/>
                  </a:lnTo>
                  <a:lnTo>
                    <a:pt x="25" y="19"/>
                  </a:lnTo>
                  <a:lnTo>
                    <a:pt x="19" y="28"/>
                  </a:lnTo>
                  <a:lnTo>
                    <a:pt x="13" y="39"/>
                  </a:lnTo>
                  <a:lnTo>
                    <a:pt x="8" y="49"/>
                  </a:lnTo>
                  <a:lnTo>
                    <a:pt x="4" y="59"/>
                  </a:lnTo>
                  <a:lnTo>
                    <a:pt x="1" y="71"/>
                  </a:lnTo>
                  <a:lnTo>
                    <a:pt x="0" y="81"/>
                  </a:lnTo>
                  <a:lnTo>
                    <a:pt x="0" y="81"/>
                  </a:lnTo>
                  <a:lnTo>
                    <a:pt x="0" y="83"/>
                  </a:lnTo>
                  <a:lnTo>
                    <a:pt x="1" y="85"/>
                  </a:lnTo>
                  <a:lnTo>
                    <a:pt x="3" y="86"/>
                  </a:lnTo>
                  <a:lnTo>
                    <a:pt x="5" y="86"/>
                  </a:lnTo>
                  <a:lnTo>
                    <a:pt x="6" y="86"/>
                  </a:lnTo>
                  <a:lnTo>
                    <a:pt x="9" y="85"/>
                  </a:lnTo>
                  <a:lnTo>
                    <a:pt x="10" y="83"/>
                  </a:lnTo>
                  <a:lnTo>
                    <a:pt x="10" y="81"/>
                  </a:lnTo>
                  <a:lnTo>
                    <a:pt x="10" y="81"/>
                  </a:lnTo>
                  <a:lnTo>
                    <a:pt x="11" y="71"/>
                  </a:lnTo>
                  <a:lnTo>
                    <a:pt x="14" y="61"/>
                  </a:lnTo>
                  <a:lnTo>
                    <a:pt x="17" y="51"/>
                  </a:lnTo>
                  <a:lnTo>
                    <a:pt x="22" y="42"/>
                  </a:lnTo>
                  <a:lnTo>
                    <a:pt x="27" y="33"/>
                  </a:lnTo>
                  <a:lnTo>
                    <a:pt x="33" y="24"/>
                  </a:lnTo>
                  <a:lnTo>
                    <a:pt x="40" y="16"/>
                  </a:lnTo>
                  <a:lnTo>
                    <a:pt x="47" y="9"/>
                  </a:lnTo>
                  <a:lnTo>
                    <a:pt x="47" y="9"/>
                  </a:lnTo>
                  <a:lnTo>
                    <a:pt x="48" y="8"/>
                  </a:lnTo>
                  <a:lnTo>
                    <a:pt x="48" y="5"/>
                  </a:lnTo>
                  <a:lnTo>
                    <a:pt x="47" y="3"/>
                  </a:lnTo>
                  <a:lnTo>
                    <a:pt x="46" y="2"/>
                  </a:lnTo>
                  <a:lnTo>
                    <a:pt x="45" y="1"/>
                  </a:lnTo>
                  <a:lnTo>
                    <a:pt x="43" y="0"/>
                  </a:lnTo>
                  <a:lnTo>
                    <a:pt x="42" y="1"/>
                  </a:lnTo>
                  <a:lnTo>
                    <a:pt x="40" y="2"/>
                  </a:lnTo>
                  <a:lnTo>
                    <a:pt x="40" y="2"/>
                  </a:lnTo>
                  <a:close/>
                </a:path>
              </a:pathLst>
            </a:custGeom>
            <a:grpFill/>
            <a:ln w="9525">
              <a:noFill/>
              <a:round/>
            </a:ln>
          </p:spPr>
          <p:txBody>
            <a:bodyPr vert="horz" wrap="square" lIns="162560" tIns="81280" rIns="162560" bIns="8128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 name="Freeform 825"/>
            <p:cNvSpPr/>
            <p:nvPr/>
          </p:nvSpPr>
          <p:spPr bwMode="auto">
            <a:xfrm>
              <a:off x="6659563" y="1624013"/>
              <a:ext cx="28575" cy="46038"/>
            </a:xfrm>
            <a:custGeom>
              <a:avLst/>
              <a:gdLst/>
              <a:ahLst/>
              <a:cxnLst>
                <a:cxn ang="0">
                  <a:pos x="44" y="2"/>
                </a:cxn>
                <a:cxn ang="0">
                  <a:pos x="44" y="2"/>
                </a:cxn>
                <a:cxn ang="0">
                  <a:pos x="38" y="10"/>
                </a:cxn>
                <a:cxn ang="0">
                  <a:pos x="32" y="17"/>
                </a:cxn>
                <a:cxn ang="0">
                  <a:pos x="25" y="26"/>
                </a:cxn>
                <a:cxn ang="0">
                  <a:pos x="19" y="34"/>
                </a:cxn>
                <a:cxn ang="0">
                  <a:pos x="19" y="34"/>
                </a:cxn>
                <a:cxn ang="0">
                  <a:pos x="13" y="44"/>
                </a:cxn>
                <a:cxn ang="0">
                  <a:pos x="9" y="56"/>
                </a:cxn>
                <a:cxn ang="0">
                  <a:pos x="5" y="67"/>
                </a:cxn>
                <a:cxn ang="0">
                  <a:pos x="0" y="77"/>
                </a:cxn>
                <a:cxn ang="0">
                  <a:pos x="0" y="77"/>
                </a:cxn>
                <a:cxn ang="0">
                  <a:pos x="0" y="79"/>
                </a:cxn>
                <a:cxn ang="0">
                  <a:pos x="0" y="82"/>
                </a:cxn>
                <a:cxn ang="0">
                  <a:pos x="2" y="85"/>
                </a:cxn>
                <a:cxn ang="0">
                  <a:pos x="4" y="85"/>
                </a:cxn>
                <a:cxn ang="0">
                  <a:pos x="5" y="85"/>
                </a:cxn>
                <a:cxn ang="0">
                  <a:pos x="7" y="85"/>
                </a:cxn>
                <a:cxn ang="0">
                  <a:pos x="8" y="83"/>
                </a:cxn>
                <a:cxn ang="0">
                  <a:pos x="8" y="83"/>
                </a:cxn>
                <a:cxn ang="0">
                  <a:pos x="16" y="63"/>
                </a:cxn>
                <a:cxn ang="0">
                  <a:pos x="26" y="42"/>
                </a:cxn>
                <a:cxn ang="0">
                  <a:pos x="26" y="42"/>
                </a:cxn>
                <a:cxn ang="0">
                  <a:pos x="28" y="37"/>
                </a:cxn>
                <a:cxn ang="0">
                  <a:pos x="31" y="33"/>
                </a:cxn>
                <a:cxn ang="0">
                  <a:pos x="38" y="25"/>
                </a:cxn>
                <a:cxn ang="0">
                  <a:pos x="46" y="15"/>
                </a:cxn>
                <a:cxn ang="0">
                  <a:pos x="52" y="7"/>
                </a:cxn>
                <a:cxn ang="0">
                  <a:pos x="52" y="7"/>
                </a:cxn>
                <a:cxn ang="0">
                  <a:pos x="53" y="5"/>
                </a:cxn>
                <a:cxn ang="0">
                  <a:pos x="52" y="3"/>
                </a:cxn>
                <a:cxn ang="0">
                  <a:pos x="52" y="2"/>
                </a:cxn>
                <a:cxn ang="0">
                  <a:pos x="50" y="0"/>
                </a:cxn>
                <a:cxn ang="0">
                  <a:pos x="49" y="0"/>
                </a:cxn>
                <a:cxn ang="0">
                  <a:pos x="47" y="0"/>
                </a:cxn>
                <a:cxn ang="0">
                  <a:pos x="45" y="1"/>
                </a:cxn>
                <a:cxn ang="0">
                  <a:pos x="44" y="2"/>
                </a:cxn>
                <a:cxn ang="0">
                  <a:pos x="44" y="2"/>
                </a:cxn>
              </a:cxnLst>
              <a:rect l="0" t="0" r="r" b="b"/>
              <a:pathLst>
                <a:path w="53" h="85">
                  <a:moveTo>
                    <a:pt x="44" y="2"/>
                  </a:moveTo>
                  <a:lnTo>
                    <a:pt x="44" y="2"/>
                  </a:lnTo>
                  <a:lnTo>
                    <a:pt x="38" y="10"/>
                  </a:lnTo>
                  <a:lnTo>
                    <a:pt x="32" y="17"/>
                  </a:lnTo>
                  <a:lnTo>
                    <a:pt x="25" y="26"/>
                  </a:lnTo>
                  <a:lnTo>
                    <a:pt x="19" y="34"/>
                  </a:lnTo>
                  <a:lnTo>
                    <a:pt x="19" y="34"/>
                  </a:lnTo>
                  <a:lnTo>
                    <a:pt x="13" y="44"/>
                  </a:lnTo>
                  <a:lnTo>
                    <a:pt x="9" y="56"/>
                  </a:lnTo>
                  <a:lnTo>
                    <a:pt x="5" y="67"/>
                  </a:lnTo>
                  <a:lnTo>
                    <a:pt x="0" y="77"/>
                  </a:lnTo>
                  <a:lnTo>
                    <a:pt x="0" y="77"/>
                  </a:lnTo>
                  <a:lnTo>
                    <a:pt x="0" y="79"/>
                  </a:lnTo>
                  <a:lnTo>
                    <a:pt x="0" y="82"/>
                  </a:lnTo>
                  <a:lnTo>
                    <a:pt x="2" y="85"/>
                  </a:lnTo>
                  <a:lnTo>
                    <a:pt x="4" y="85"/>
                  </a:lnTo>
                  <a:lnTo>
                    <a:pt x="5" y="85"/>
                  </a:lnTo>
                  <a:lnTo>
                    <a:pt x="7" y="85"/>
                  </a:lnTo>
                  <a:lnTo>
                    <a:pt x="8" y="83"/>
                  </a:lnTo>
                  <a:lnTo>
                    <a:pt x="8" y="83"/>
                  </a:lnTo>
                  <a:lnTo>
                    <a:pt x="16" y="63"/>
                  </a:lnTo>
                  <a:lnTo>
                    <a:pt x="26" y="42"/>
                  </a:lnTo>
                  <a:lnTo>
                    <a:pt x="26" y="42"/>
                  </a:lnTo>
                  <a:lnTo>
                    <a:pt x="28" y="37"/>
                  </a:lnTo>
                  <a:lnTo>
                    <a:pt x="31" y="33"/>
                  </a:lnTo>
                  <a:lnTo>
                    <a:pt x="38" y="25"/>
                  </a:lnTo>
                  <a:lnTo>
                    <a:pt x="46" y="15"/>
                  </a:lnTo>
                  <a:lnTo>
                    <a:pt x="52" y="7"/>
                  </a:lnTo>
                  <a:lnTo>
                    <a:pt x="52" y="7"/>
                  </a:lnTo>
                  <a:lnTo>
                    <a:pt x="53" y="5"/>
                  </a:lnTo>
                  <a:lnTo>
                    <a:pt x="52" y="3"/>
                  </a:lnTo>
                  <a:lnTo>
                    <a:pt x="52" y="2"/>
                  </a:lnTo>
                  <a:lnTo>
                    <a:pt x="50" y="0"/>
                  </a:lnTo>
                  <a:lnTo>
                    <a:pt x="49" y="0"/>
                  </a:lnTo>
                  <a:lnTo>
                    <a:pt x="47" y="0"/>
                  </a:lnTo>
                  <a:lnTo>
                    <a:pt x="45" y="1"/>
                  </a:lnTo>
                  <a:lnTo>
                    <a:pt x="44" y="2"/>
                  </a:lnTo>
                  <a:lnTo>
                    <a:pt x="44" y="2"/>
                  </a:lnTo>
                  <a:close/>
                </a:path>
              </a:pathLst>
            </a:custGeom>
            <a:grpFill/>
            <a:ln w="9525">
              <a:noFill/>
              <a:round/>
            </a:ln>
          </p:spPr>
          <p:txBody>
            <a:bodyPr vert="horz" wrap="square" lIns="162560" tIns="81280" rIns="162560" bIns="8128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4" name="Freeform 826"/>
            <p:cNvSpPr/>
            <p:nvPr/>
          </p:nvSpPr>
          <p:spPr bwMode="auto">
            <a:xfrm>
              <a:off x="6746875" y="1463675"/>
              <a:ext cx="23813" cy="41275"/>
            </a:xfrm>
            <a:custGeom>
              <a:avLst/>
              <a:gdLst/>
              <a:ahLst/>
              <a:cxnLst>
                <a:cxn ang="0">
                  <a:pos x="39" y="1"/>
                </a:cxn>
                <a:cxn ang="0">
                  <a:pos x="39" y="1"/>
                </a:cxn>
                <a:cxn ang="0">
                  <a:pos x="32" y="10"/>
                </a:cxn>
                <a:cxn ang="0">
                  <a:pos x="27" y="18"/>
                </a:cxn>
                <a:cxn ang="0">
                  <a:pos x="22" y="27"/>
                </a:cxn>
                <a:cxn ang="0">
                  <a:pos x="18" y="35"/>
                </a:cxn>
                <a:cxn ang="0">
                  <a:pos x="9" y="54"/>
                </a:cxn>
                <a:cxn ang="0">
                  <a:pos x="5" y="63"/>
                </a:cxn>
                <a:cxn ang="0">
                  <a:pos x="0" y="73"/>
                </a:cxn>
                <a:cxn ang="0">
                  <a:pos x="0" y="73"/>
                </a:cxn>
                <a:cxn ang="0">
                  <a:pos x="0" y="74"/>
                </a:cxn>
                <a:cxn ang="0">
                  <a:pos x="0" y="76"/>
                </a:cxn>
                <a:cxn ang="0">
                  <a:pos x="1" y="78"/>
                </a:cxn>
                <a:cxn ang="0">
                  <a:pos x="2" y="79"/>
                </a:cxn>
                <a:cxn ang="0">
                  <a:pos x="3" y="79"/>
                </a:cxn>
                <a:cxn ang="0">
                  <a:pos x="5" y="79"/>
                </a:cxn>
                <a:cxn ang="0">
                  <a:pos x="7" y="79"/>
                </a:cxn>
                <a:cxn ang="0">
                  <a:pos x="8" y="77"/>
                </a:cxn>
                <a:cxn ang="0">
                  <a:pos x="8" y="77"/>
                </a:cxn>
                <a:cxn ang="0">
                  <a:pos x="13" y="68"/>
                </a:cxn>
                <a:cxn ang="0">
                  <a:pos x="18" y="59"/>
                </a:cxn>
                <a:cxn ang="0">
                  <a:pos x="26" y="42"/>
                </a:cxn>
                <a:cxn ang="0">
                  <a:pos x="30" y="32"/>
                </a:cxn>
                <a:cxn ang="0">
                  <a:pos x="34" y="24"/>
                </a:cxn>
                <a:cxn ang="0">
                  <a:pos x="39" y="16"/>
                </a:cxn>
                <a:cxn ang="0">
                  <a:pos x="45" y="8"/>
                </a:cxn>
                <a:cxn ang="0">
                  <a:pos x="45" y="8"/>
                </a:cxn>
                <a:cxn ang="0">
                  <a:pos x="46" y="6"/>
                </a:cxn>
                <a:cxn ang="0">
                  <a:pos x="46" y="4"/>
                </a:cxn>
                <a:cxn ang="0">
                  <a:pos x="46" y="3"/>
                </a:cxn>
                <a:cxn ang="0">
                  <a:pos x="45" y="1"/>
                </a:cxn>
                <a:cxn ang="0">
                  <a:pos x="44" y="0"/>
                </a:cxn>
                <a:cxn ang="0">
                  <a:pos x="42" y="0"/>
                </a:cxn>
                <a:cxn ang="0">
                  <a:pos x="40" y="0"/>
                </a:cxn>
                <a:cxn ang="0">
                  <a:pos x="39" y="1"/>
                </a:cxn>
                <a:cxn ang="0">
                  <a:pos x="39" y="1"/>
                </a:cxn>
              </a:cxnLst>
              <a:rect l="0" t="0" r="r" b="b"/>
              <a:pathLst>
                <a:path w="46" h="79">
                  <a:moveTo>
                    <a:pt x="39" y="1"/>
                  </a:moveTo>
                  <a:lnTo>
                    <a:pt x="39" y="1"/>
                  </a:lnTo>
                  <a:lnTo>
                    <a:pt x="32" y="10"/>
                  </a:lnTo>
                  <a:lnTo>
                    <a:pt x="27" y="18"/>
                  </a:lnTo>
                  <a:lnTo>
                    <a:pt x="22" y="27"/>
                  </a:lnTo>
                  <a:lnTo>
                    <a:pt x="18" y="35"/>
                  </a:lnTo>
                  <a:lnTo>
                    <a:pt x="9" y="54"/>
                  </a:lnTo>
                  <a:lnTo>
                    <a:pt x="5" y="63"/>
                  </a:lnTo>
                  <a:lnTo>
                    <a:pt x="0" y="73"/>
                  </a:lnTo>
                  <a:lnTo>
                    <a:pt x="0" y="73"/>
                  </a:lnTo>
                  <a:lnTo>
                    <a:pt x="0" y="74"/>
                  </a:lnTo>
                  <a:lnTo>
                    <a:pt x="0" y="76"/>
                  </a:lnTo>
                  <a:lnTo>
                    <a:pt x="1" y="78"/>
                  </a:lnTo>
                  <a:lnTo>
                    <a:pt x="2" y="79"/>
                  </a:lnTo>
                  <a:lnTo>
                    <a:pt x="3" y="79"/>
                  </a:lnTo>
                  <a:lnTo>
                    <a:pt x="5" y="79"/>
                  </a:lnTo>
                  <a:lnTo>
                    <a:pt x="7" y="79"/>
                  </a:lnTo>
                  <a:lnTo>
                    <a:pt x="8" y="77"/>
                  </a:lnTo>
                  <a:lnTo>
                    <a:pt x="8" y="77"/>
                  </a:lnTo>
                  <a:lnTo>
                    <a:pt x="13" y="68"/>
                  </a:lnTo>
                  <a:lnTo>
                    <a:pt x="18" y="59"/>
                  </a:lnTo>
                  <a:lnTo>
                    <a:pt x="26" y="42"/>
                  </a:lnTo>
                  <a:lnTo>
                    <a:pt x="30" y="32"/>
                  </a:lnTo>
                  <a:lnTo>
                    <a:pt x="34" y="24"/>
                  </a:lnTo>
                  <a:lnTo>
                    <a:pt x="39" y="16"/>
                  </a:lnTo>
                  <a:lnTo>
                    <a:pt x="45" y="8"/>
                  </a:lnTo>
                  <a:lnTo>
                    <a:pt x="45" y="8"/>
                  </a:lnTo>
                  <a:lnTo>
                    <a:pt x="46" y="6"/>
                  </a:lnTo>
                  <a:lnTo>
                    <a:pt x="46" y="4"/>
                  </a:lnTo>
                  <a:lnTo>
                    <a:pt x="46" y="3"/>
                  </a:lnTo>
                  <a:lnTo>
                    <a:pt x="45" y="1"/>
                  </a:lnTo>
                  <a:lnTo>
                    <a:pt x="44" y="0"/>
                  </a:lnTo>
                  <a:lnTo>
                    <a:pt x="42" y="0"/>
                  </a:lnTo>
                  <a:lnTo>
                    <a:pt x="40" y="0"/>
                  </a:lnTo>
                  <a:lnTo>
                    <a:pt x="39" y="1"/>
                  </a:lnTo>
                  <a:lnTo>
                    <a:pt x="39" y="1"/>
                  </a:lnTo>
                  <a:close/>
                </a:path>
              </a:pathLst>
            </a:custGeom>
            <a:grpFill/>
            <a:ln w="9525">
              <a:noFill/>
              <a:round/>
            </a:ln>
          </p:spPr>
          <p:txBody>
            <a:bodyPr vert="horz" wrap="square" lIns="162560" tIns="81280" rIns="162560" bIns="8128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5" name="Freeform 827"/>
            <p:cNvSpPr/>
            <p:nvPr/>
          </p:nvSpPr>
          <p:spPr bwMode="auto">
            <a:xfrm>
              <a:off x="6792913" y="1493838"/>
              <a:ext cx="9525" cy="7938"/>
            </a:xfrm>
            <a:custGeom>
              <a:avLst/>
              <a:gdLst/>
              <a:ahLst/>
              <a:cxnLst>
                <a:cxn ang="0">
                  <a:pos x="8" y="1"/>
                </a:cxn>
                <a:cxn ang="0">
                  <a:pos x="2" y="8"/>
                </a:cxn>
                <a:cxn ang="0">
                  <a:pos x="2" y="8"/>
                </a:cxn>
                <a:cxn ang="0">
                  <a:pos x="1" y="9"/>
                </a:cxn>
                <a:cxn ang="0">
                  <a:pos x="0" y="11"/>
                </a:cxn>
                <a:cxn ang="0">
                  <a:pos x="1" y="13"/>
                </a:cxn>
                <a:cxn ang="0">
                  <a:pos x="2" y="14"/>
                </a:cxn>
                <a:cxn ang="0">
                  <a:pos x="3" y="16"/>
                </a:cxn>
                <a:cxn ang="0">
                  <a:pos x="5" y="16"/>
                </a:cxn>
                <a:cxn ang="0">
                  <a:pos x="7" y="16"/>
                </a:cxn>
                <a:cxn ang="0">
                  <a:pos x="8" y="14"/>
                </a:cxn>
                <a:cxn ang="0">
                  <a:pos x="14" y="8"/>
                </a:cxn>
                <a:cxn ang="0">
                  <a:pos x="14" y="8"/>
                </a:cxn>
                <a:cxn ang="0">
                  <a:pos x="15" y="6"/>
                </a:cxn>
                <a:cxn ang="0">
                  <a:pos x="16" y="5"/>
                </a:cxn>
                <a:cxn ang="0">
                  <a:pos x="15" y="3"/>
                </a:cxn>
                <a:cxn ang="0">
                  <a:pos x="14" y="1"/>
                </a:cxn>
                <a:cxn ang="0">
                  <a:pos x="13" y="0"/>
                </a:cxn>
                <a:cxn ang="0">
                  <a:pos x="11" y="0"/>
                </a:cxn>
                <a:cxn ang="0">
                  <a:pos x="9" y="0"/>
                </a:cxn>
                <a:cxn ang="0">
                  <a:pos x="8" y="1"/>
                </a:cxn>
                <a:cxn ang="0">
                  <a:pos x="8" y="1"/>
                </a:cxn>
              </a:cxnLst>
              <a:rect l="0" t="0" r="r" b="b"/>
              <a:pathLst>
                <a:path w="16" h="16">
                  <a:moveTo>
                    <a:pt x="8" y="1"/>
                  </a:moveTo>
                  <a:lnTo>
                    <a:pt x="2" y="8"/>
                  </a:lnTo>
                  <a:lnTo>
                    <a:pt x="2" y="8"/>
                  </a:lnTo>
                  <a:lnTo>
                    <a:pt x="1" y="9"/>
                  </a:lnTo>
                  <a:lnTo>
                    <a:pt x="0" y="11"/>
                  </a:lnTo>
                  <a:lnTo>
                    <a:pt x="1" y="13"/>
                  </a:lnTo>
                  <a:lnTo>
                    <a:pt x="2" y="14"/>
                  </a:lnTo>
                  <a:lnTo>
                    <a:pt x="3" y="16"/>
                  </a:lnTo>
                  <a:lnTo>
                    <a:pt x="5" y="16"/>
                  </a:lnTo>
                  <a:lnTo>
                    <a:pt x="7" y="16"/>
                  </a:lnTo>
                  <a:lnTo>
                    <a:pt x="8" y="14"/>
                  </a:lnTo>
                  <a:lnTo>
                    <a:pt x="14" y="8"/>
                  </a:lnTo>
                  <a:lnTo>
                    <a:pt x="14" y="8"/>
                  </a:lnTo>
                  <a:lnTo>
                    <a:pt x="15" y="6"/>
                  </a:lnTo>
                  <a:lnTo>
                    <a:pt x="16" y="5"/>
                  </a:lnTo>
                  <a:lnTo>
                    <a:pt x="15" y="3"/>
                  </a:lnTo>
                  <a:lnTo>
                    <a:pt x="14" y="1"/>
                  </a:lnTo>
                  <a:lnTo>
                    <a:pt x="13" y="0"/>
                  </a:lnTo>
                  <a:lnTo>
                    <a:pt x="11" y="0"/>
                  </a:lnTo>
                  <a:lnTo>
                    <a:pt x="9" y="0"/>
                  </a:lnTo>
                  <a:lnTo>
                    <a:pt x="8" y="1"/>
                  </a:lnTo>
                  <a:lnTo>
                    <a:pt x="8" y="1"/>
                  </a:lnTo>
                  <a:close/>
                </a:path>
              </a:pathLst>
            </a:custGeom>
            <a:grpFill/>
            <a:ln w="9525">
              <a:noFill/>
              <a:round/>
            </a:ln>
          </p:spPr>
          <p:txBody>
            <a:bodyPr vert="horz" wrap="square" lIns="162560" tIns="81280" rIns="162560" bIns="8128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6" name="Freeform 828"/>
            <p:cNvSpPr>
              <a:spLocks noEditPoints="1"/>
            </p:cNvSpPr>
            <p:nvPr/>
          </p:nvSpPr>
          <p:spPr bwMode="auto">
            <a:xfrm>
              <a:off x="6208713" y="1243013"/>
              <a:ext cx="706438" cy="620713"/>
            </a:xfrm>
            <a:custGeom>
              <a:avLst/>
              <a:gdLst/>
              <a:ahLst/>
              <a:cxnLst>
                <a:cxn ang="0">
                  <a:pos x="1208" y="1175"/>
                </a:cxn>
                <a:cxn ang="0">
                  <a:pos x="1095" y="1131"/>
                </a:cxn>
                <a:cxn ang="0">
                  <a:pos x="938" y="1062"/>
                </a:cxn>
                <a:cxn ang="0">
                  <a:pos x="899" y="1051"/>
                </a:cxn>
                <a:cxn ang="0">
                  <a:pos x="728" y="1088"/>
                </a:cxn>
                <a:cxn ang="0">
                  <a:pos x="531" y="1080"/>
                </a:cxn>
                <a:cxn ang="0">
                  <a:pos x="322" y="1026"/>
                </a:cxn>
                <a:cxn ang="0">
                  <a:pos x="161" y="920"/>
                </a:cxn>
                <a:cxn ang="0">
                  <a:pos x="51" y="762"/>
                </a:cxn>
                <a:cxn ang="0">
                  <a:pos x="8" y="609"/>
                </a:cxn>
                <a:cxn ang="0">
                  <a:pos x="4" y="424"/>
                </a:cxn>
                <a:cxn ang="0">
                  <a:pos x="39" y="285"/>
                </a:cxn>
                <a:cxn ang="0">
                  <a:pos x="97" y="185"/>
                </a:cxn>
                <a:cxn ang="0">
                  <a:pos x="167" y="114"/>
                </a:cxn>
                <a:cxn ang="0">
                  <a:pos x="255" y="62"/>
                </a:cxn>
                <a:cxn ang="0">
                  <a:pos x="439" y="14"/>
                </a:cxn>
                <a:cxn ang="0">
                  <a:pos x="700" y="5"/>
                </a:cxn>
                <a:cxn ang="0">
                  <a:pos x="714" y="7"/>
                </a:cxn>
                <a:cxn ang="0">
                  <a:pos x="803" y="0"/>
                </a:cxn>
                <a:cxn ang="0">
                  <a:pos x="994" y="43"/>
                </a:cxn>
                <a:cxn ang="0">
                  <a:pos x="1175" y="156"/>
                </a:cxn>
                <a:cxn ang="0">
                  <a:pos x="1247" y="243"/>
                </a:cxn>
                <a:cxn ang="0">
                  <a:pos x="1289" y="328"/>
                </a:cxn>
                <a:cxn ang="0">
                  <a:pos x="1324" y="456"/>
                </a:cxn>
                <a:cxn ang="0">
                  <a:pos x="1336" y="593"/>
                </a:cxn>
                <a:cxn ang="0">
                  <a:pos x="1319" y="726"/>
                </a:cxn>
                <a:cxn ang="0">
                  <a:pos x="1266" y="842"/>
                </a:cxn>
                <a:cxn ang="0">
                  <a:pos x="1204" y="907"/>
                </a:cxn>
                <a:cxn ang="0">
                  <a:pos x="1205" y="990"/>
                </a:cxn>
                <a:cxn ang="0">
                  <a:pos x="1239" y="1150"/>
                </a:cxn>
                <a:cxn ang="0">
                  <a:pos x="1234" y="1167"/>
                </a:cxn>
                <a:cxn ang="0">
                  <a:pos x="912" y="999"/>
                </a:cxn>
                <a:cxn ang="0">
                  <a:pos x="967" y="1032"/>
                </a:cxn>
                <a:cxn ang="0">
                  <a:pos x="1119" y="1098"/>
                </a:cxn>
                <a:cxn ang="0">
                  <a:pos x="1181" y="1067"/>
                </a:cxn>
                <a:cxn ang="0">
                  <a:pos x="1156" y="912"/>
                </a:cxn>
                <a:cxn ang="0">
                  <a:pos x="1170" y="893"/>
                </a:cxn>
                <a:cxn ang="0">
                  <a:pos x="1193" y="864"/>
                </a:cxn>
                <a:cxn ang="0">
                  <a:pos x="1262" y="762"/>
                </a:cxn>
                <a:cxn ang="0">
                  <a:pos x="1294" y="636"/>
                </a:cxn>
                <a:cxn ang="0">
                  <a:pos x="1293" y="502"/>
                </a:cxn>
                <a:cxn ang="0">
                  <a:pos x="1265" y="373"/>
                </a:cxn>
                <a:cxn ang="0">
                  <a:pos x="1214" y="265"/>
                </a:cxn>
                <a:cxn ang="0">
                  <a:pos x="1124" y="168"/>
                </a:cxn>
                <a:cxn ang="0">
                  <a:pos x="962" y="75"/>
                </a:cxn>
                <a:cxn ang="0">
                  <a:pos x="786" y="39"/>
                </a:cxn>
                <a:cxn ang="0">
                  <a:pos x="705" y="49"/>
                </a:cxn>
                <a:cxn ang="0">
                  <a:pos x="686" y="45"/>
                </a:cxn>
                <a:cxn ang="0">
                  <a:pos x="459" y="52"/>
                </a:cxn>
                <a:cxn ang="0">
                  <a:pos x="295" y="89"/>
                </a:cxn>
                <a:cxn ang="0">
                  <a:pos x="184" y="153"/>
                </a:cxn>
                <a:cxn ang="0">
                  <a:pos x="109" y="238"/>
                </a:cxn>
                <a:cxn ang="0">
                  <a:pos x="62" y="340"/>
                </a:cxn>
                <a:cxn ang="0">
                  <a:pos x="40" y="448"/>
                </a:cxn>
                <a:cxn ang="0">
                  <a:pos x="55" y="647"/>
                </a:cxn>
                <a:cxn ang="0">
                  <a:pos x="121" y="805"/>
                </a:cxn>
                <a:cxn ang="0">
                  <a:pos x="251" y="941"/>
                </a:cxn>
                <a:cxn ang="0">
                  <a:pos x="434" y="1017"/>
                </a:cxn>
                <a:cxn ang="0">
                  <a:pos x="592" y="1043"/>
                </a:cxn>
                <a:cxn ang="0">
                  <a:pos x="736" y="1045"/>
                </a:cxn>
                <a:cxn ang="0">
                  <a:pos x="890" y="1012"/>
                </a:cxn>
                <a:cxn ang="0">
                  <a:pos x="900" y="1005"/>
                </a:cxn>
              </a:cxnLst>
              <a:rect l="0" t="0" r="r" b="b"/>
              <a:pathLst>
                <a:path w="1336" h="1175">
                  <a:moveTo>
                    <a:pt x="1214" y="1175"/>
                  </a:moveTo>
                  <a:lnTo>
                    <a:pt x="1214" y="1175"/>
                  </a:lnTo>
                  <a:lnTo>
                    <a:pt x="1210" y="1175"/>
                  </a:lnTo>
                  <a:lnTo>
                    <a:pt x="1209" y="1175"/>
                  </a:lnTo>
                  <a:lnTo>
                    <a:pt x="1208" y="1175"/>
                  </a:lnTo>
                  <a:lnTo>
                    <a:pt x="1208" y="1175"/>
                  </a:lnTo>
                  <a:lnTo>
                    <a:pt x="1202" y="1174"/>
                  </a:lnTo>
                  <a:lnTo>
                    <a:pt x="1198" y="1173"/>
                  </a:lnTo>
                  <a:lnTo>
                    <a:pt x="1198" y="1173"/>
                  </a:lnTo>
                  <a:lnTo>
                    <a:pt x="1172" y="1162"/>
                  </a:lnTo>
                  <a:lnTo>
                    <a:pt x="1147" y="1152"/>
                  </a:lnTo>
                  <a:lnTo>
                    <a:pt x="1095" y="1131"/>
                  </a:lnTo>
                  <a:lnTo>
                    <a:pt x="1095" y="1131"/>
                  </a:lnTo>
                  <a:lnTo>
                    <a:pt x="1050" y="1113"/>
                  </a:lnTo>
                  <a:lnTo>
                    <a:pt x="1005" y="1095"/>
                  </a:lnTo>
                  <a:lnTo>
                    <a:pt x="982" y="1084"/>
                  </a:lnTo>
                  <a:lnTo>
                    <a:pt x="960" y="1073"/>
                  </a:lnTo>
                  <a:lnTo>
                    <a:pt x="938" y="1062"/>
                  </a:lnTo>
                  <a:lnTo>
                    <a:pt x="918" y="1048"/>
                  </a:lnTo>
                  <a:lnTo>
                    <a:pt x="911" y="1044"/>
                  </a:lnTo>
                  <a:lnTo>
                    <a:pt x="904" y="1048"/>
                  </a:lnTo>
                  <a:lnTo>
                    <a:pt x="904" y="1048"/>
                  </a:lnTo>
                  <a:lnTo>
                    <a:pt x="899" y="1051"/>
                  </a:lnTo>
                  <a:lnTo>
                    <a:pt x="899" y="1051"/>
                  </a:lnTo>
                  <a:lnTo>
                    <a:pt x="873" y="1061"/>
                  </a:lnTo>
                  <a:lnTo>
                    <a:pt x="847" y="1068"/>
                  </a:lnTo>
                  <a:lnTo>
                    <a:pt x="819" y="1075"/>
                  </a:lnTo>
                  <a:lnTo>
                    <a:pt x="789" y="1080"/>
                  </a:lnTo>
                  <a:lnTo>
                    <a:pt x="759" y="1084"/>
                  </a:lnTo>
                  <a:lnTo>
                    <a:pt x="728" y="1088"/>
                  </a:lnTo>
                  <a:lnTo>
                    <a:pt x="696" y="1090"/>
                  </a:lnTo>
                  <a:lnTo>
                    <a:pt x="664" y="1090"/>
                  </a:lnTo>
                  <a:lnTo>
                    <a:pt x="664" y="1090"/>
                  </a:lnTo>
                  <a:lnTo>
                    <a:pt x="620" y="1089"/>
                  </a:lnTo>
                  <a:lnTo>
                    <a:pt x="576" y="1086"/>
                  </a:lnTo>
                  <a:lnTo>
                    <a:pt x="531" y="1080"/>
                  </a:lnTo>
                  <a:lnTo>
                    <a:pt x="488" y="1073"/>
                  </a:lnTo>
                  <a:lnTo>
                    <a:pt x="445" y="1064"/>
                  </a:lnTo>
                  <a:lnTo>
                    <a:pt x="402" y="1052"/>
                  </a:lnTo>
                  <a:lnTo>
                    <a:pt x="361" y="1040"/>
                  </a:lnTo>
                  <a:lnTo>
                    <a:pt x="322" y="1026"/>
                  </a:lnTo>
                  <a:lnTo>
                    <a:pt x="322" y="1026"/>
                  </a:lnTo>
                  <a:lnTo>
                    <a:pt x="292" y="1012"/>
                  </a:lnTo>
                  <a:lnTo>
                    <a:pt x="263" y="997"/>
                  </a:lnTo>
                  <a:lnTo>
                    <a:pt x="235" y="980"/>
                  </a:lnTo>
                  <a:lnTo>
                    <a:pt x="209" y="962"/>
                  </a:lnTo>
                  <a:lnTo>
                    <a:pt x="184" y="942"/>
                  </a:lnTo>
                  <a:lnTo>
                    <a:pt x="161" y="920"/>
                  </a:lnTo>
                  <a:lnTo>
                    <a:pt x="138" y="898"/>
                  </a:lnTo>
                  <a:lnTo>
                    <a:pt x="117" y="873"/>
                  </a:lnTo>
                  <a:lnTo>
                    <a:pt x="99" y="847"/>
                  </a:lnTo>
                  <a:lnTo>
                    <a:pt x="81" y="820"/>
                  </a:lnTo>
                  <a:lnTo>
                    <a:pt x="66" y="792"/>
                  </a:lnTo>
                  <a:lnTo>
                    <a:pt x="51" y="762"/>
                  </a:lnTo>
                  <a:lnTo>
                    <a:pt x="39" y="732"/>
                  </a:lnTo>
                  <a:lnTo>
                    <a:pt x="28" y="700"/>
                  </a:lnTo>
                  <a:lnTo>
                    <a:pt x="19" y="668"/>
                  </a:lnTo>
                  <a:lnTo>
                    <a:pt x="12" y="634"/>
                  </a:lnTo>
                  <a:lnTo>
                    <a:pt x="12" y="634"/>
                  </a:lnTo>
                  <a:lnTo>
                    <a:pt x="8" y="609"/>
                  </a:lnTo>
                  <a:lnTo>
                    <a:pt x="5" y="582"/>
                  </a:lnTo>
                  <a:lnTo>
                    <a:pt x="2" y="554"/>
                  </a:lnTo>
                  <a:lnTo>
                    <a:pt x="1" y="524"/>
                  </a:lnTo>
                  <a:lnTo>
                    <a:pt x="0" y="492"/>
                  </a:lnTo>
                  <a:lnTo>
                    <a:pt x="1" y="459"/>
                  </a:lnTo>
                  <a:lnTo>
                    <a:pt x="4" y="424"/>
                  </a:lnTo>
                  <a:lnTo>
                    <a:pt x="9" y="389"/>
                  </a:lnTo>
                  <a:lnTo>
                    <a:pt x="16" y="354"/>
                  </a:lnTo>
                  <a:lnTo>
                    <a:pt x="21" y="337"/>
                  </a:lnTo>
                  <a:lnTo>
                    <a:pt x="26" y="320"/>
                  </a:lnTo>
                  <a:lnTo>
                    <a:pt x="33" y="303"/>
                  </a:lnTo>
                  <a:lnTo>
                    <a:pt x="39" y="285"/>
                  </a:lnTo>
                  <a:lnTo>
                    <a:pt x="46" y="267"/>
                  </a:lnTo>
                  <a:lnTo>
                    <a:pt x="54" y="251"/>
                  </a:lnTo>
                  <a:lnTo>
                    <a:pt x="64" y="234"/>
                  </a:lnTo>
                  <a:lnTo>
                    <a:pt x="74" y="218"/>
                  </a:lnTo>
                  <a:lnTo>
                    <a:pt x="84" y="201"/>
                  </a:lnTo>
                  <a:lnTo>
                    <a:pt x="97" y="185"/>
                  </a:lnTo>
                  <a:lnTo>
                    <a:pt x="109" y="169"/>
                  </a:lnTo>
                  <a:lnTo>
                    <a:pt x="123" y="154"/>
                  </a:lnTo>
                  <a:lnTo>
                    <a:pt x="138" y="139"/>
                  </a:lnTo>
                  <a:lnTo>
                    <a:pt x="153" y="125"/>
                  </a:lnTo>
                  <a:lnTo>
                    <a:pt x="153" y="125"/>
                  </a:lnTo>
                  <a:lnTo>
                    <a:pt x="167" y="114"/>
                  </a:lnTo>
                  <a:lnTo>
                    <a:pt x="180" y="103"/>
                  </a:lnTo>
                  <a:lnTo>
                    <a:pt x="195" y="94"/>
                  </a:lnTo>
                  <a:lnTo>
                    <a:pt x="209" y="86"/>
                  </a:lnTo>
                  <a:lnTo>
                    <a:pt x="224" y="76"/>
                  </a:lnTo>
                  <a:lnTo>
                    <a:pt x="239" y="69"/>
                  </a:lnTo>
                  <a:lnTo>
                    <a:pt x="255" y="62"/>
                  </a:lnTo>
                  <a:lnTo>
                    <a:pt x="270" y="56"/>
                  </a:lnTo>
                  <a:lnTo>
                    <a:pt x="303" y="43"/>
                  </a:lnTo>
                  <a:lnTo>
                    <a:pt x="336" y="34"/>
                  </a:lnTo>
                  <a:lnTo>
                    <a:pt x="369" y="26"/>
                  </a:lnTo>
                  <a:lnTo>
                    <a:pt x="403" y="20"/>
                  </a:lnTo>
                  <a:lnTo>
                    <a:pt x="439" y="14"/>
                  </a:lnTo>
                  <a:lnTo>
                    <a:pt x="473" y="11"/>
                  </a:lnTo>
                  <a:lnTo>
                    <a:pt x="507" y="8"/>
                  </a:lnTo>
                  <a:lnTo>
                    <a:pt x="541" y="6"/>
                  </a:lnTo>
                  <a:lnTo>
                    <a:pt x="607" y="5"/>
                  </a:lnTo>
                  <a:lnTo>
                    <a:pt x="669" y="5"/>
                  </a:lnTo>
                  <a:lnTo>
                    <a:pt x="700" y="5"/>
                  </a:lnTo>
                  <a:lnTo>
                    <a:pt x="700" y="5"/>
                  </a:lnTo>
                  <a:lnTo>
                    <a:pt x="704" y="5"/>
                  </a:lnTo>
                  <a:lnTo>
                    <a:pt x="708" y="6"/>
                  </a:lnTo>
                  <a:lnTo>
                    <a:pt x="711" y="7"/>
                  </a:lnTo>
                  <a:lnTo>
                    <a:pt x="714" y="7"/>
                  </a:lnTo>
                  <a:lnTo>
                    <a:pt x="714" y="7"/>
                  </a:lnTo>
                  <a:lnTo>
                    <a:pt x="732" y="4"/>
                  </a:lnTo>
                  <a:lnTo>
                    <a:pt x="749" y="2"/>
                  </a:lnTo>
                  <a:lnTo>
                    <a:pt x="768" y="1"/>
                  </a:lnTo>
                  <a:lnTo>
                    <a:pt x="787" y="0"/>
                  </a:lnTo>
                  <a:lnTo>
                    <a:pt x="787" y="0"/>
                  </a:lnTo>
                  <a:lnTo>
                    <a:pt x="803" y="0"/>
                  </a:lnTo>
                  <a:lnTo>
                    <a:pt x="821" y="1"/>
                  </a:lnTo>
                  <a:lnTo>
                    <a:pt x="856" y="5"/>
                  </a:lnTo>
                  <a:lnTo>
                    <a:pt x="891" y="11"/>
                  </a:lnTo>
                  <a:lnTo>
                    <a:pt x="926" y="21"/>
                  </a:lnTo>
                  <a:lnTo>
                    <a:pt x="960" y="31"/>
                  </a:lnTo>
                  <a:lnTo>
                    <a:pt x="994" y="43"/>
                  </a:lnTo>
                  <a:lnTo>
                    <a:pt x="1028" y="59"/>
                  </a:lnTo>
                  <a:lnTo>
                    <a:pt x="1060" y="75"/>
                  </a:lnTo>
                  <a:lnTo>
                    <a:pt x="1091" y="93"/>
                  </a:lnTo>
                  <a:lnTo>
                    <a:pt x="1121" y="112"/>
                  </a:lnTo>
                  <a:lnTo>
                    <a:pt x="1149" y="134"/>
                  </a:lnTo>
                  <a:lnTo>
                    <a:pt x="1175" y="156"/>
                  </a:lnTo>
                  <a:lnTo>
                    <a:pt x="1199" y="180"/>
                  </a:lnTo>
                  <a:lnTo>
                    <a:pt x="1210" y="192"/>
                  </a:lnTo>
                  <a:lnTo>
                    <a:pt x="1220" y="204"/>
                  </a:lnTo>
                  <a:lnTo>
                    <a:pt x="1230" y="217"/>
                  </a:lnTo>
                  <a:lnTo>
                    <a:pt x="1239" y="229"/>
                  </a:lnTo>
                  <a:lnTo>
                    <a:pt x="1247" y="243"/>
                  </a:lnTo>
                  <a:lnTo>
                    <a:pt x="1256" y="255"/>
                  </a:lnTo>
                  <a:lnTo>
                    <a:pt x="1256" y="255"/>
                  </a:lnTo>
                  <a:lnTo>
                    <a:pt x="1264" y="273"/>
                  </a:lnTo>
                  <a:lnTo>
                    <a:pt x="1272" y="290"/>
                  </a:lnTo>
                  <a:lnTo>
                    <a:pt x="1280" y="310"/>
                  </a:lnTo>
                  <a:lnTo>
                    <a:pt x="1289" y="328"/>
                  </a:lnTo>
                  <a:lnTo>
                    <a:pt x="1296" y="349"/>
                  </a:lnTo>
                  <a:lnTo>
                    <a:pt x="1302" y="370"/>
                  </a:lnTo>
                  <a:lnTo>
                    <a:pt x="1308" y="390"/>
                  </a:lnTo>
                  <a:lnTo>
                    <a:pt x="1314" y="412"/>
                  </a:lnTo>
                  <a:lnTo>
                    <a:pt x="1320" y="434"/>
                  </a:lnTo>
                  <a:lnTo>
                    <a:pt x="1324" y="456"/>
                  </a:lnTo>
                  <a:lnTo>
                    <a:pt x="1328" y="478"/>
                  </a:lnTo>
                  <a:lnTo>
                    <a:pt x="1331" y="501"/>
                  </a:lnTo>
                  <a:lnTo>
                    <a:pt x="1333" y="524"/>
                  </a:lnTo>
                  <a:lnTo>
                    <a:pt x="1335" y="547"/>
                  </a:lnTo>
                  <a:lnTo>
                    <a:pt x="1336" y="570"/>
                  </a:lnTo>
                  <a:lnTo>
                    <a:pt x="1336" y="593"/>
                  </a:lnTo>
                  <a:lnTo>
                    <a:pt x="1335" y="616"/>
                  </a:lnTo>
                  <a:lnTo>
                    <a:pt x="1334" y="638"/>
                  </a:lnTo>
                  <a:lnTo>
                    <a:pt x="1332" y="660"/>
                  </a:lnTo>
                  <a:lnTo>
                    <a:pt x="1328" y="683"/>
                  </a:lnTo>
                  <a:lnTo>
                    <a:pt x="1324" y="704"/>
                  </a:lnTo>
                  <a:lnTo>
                    <a:pt x="1319" y="726"/>
                  </a:lnTo>
                  <a:lnTo>
                    <a:pt x="1312" y="747"/>
                  </a:lnTo>
                  <a:lnTo>
                    <a:pt x="1305" y="767"/>
                  </a:lnTo>
                  <a:lnTo>
                    <a:pt x="1297" y="787"/>
                  </a:lnTo>
                  <a:lnTo>
                    <a:pt x="1288" y="806"/>
                  </a:lnTo>
                  <a:lnTo>
                    <a:pt x="1277" y="824"/>
                  </a:lnTo>
                  <a:lnTo>
                    <a:pt x="1266" y="842"/>
                  </a:lnTo>
                  <a:lnTo>
                    <a:pt x="1253" y="859"/>
                  </a:lnTo>
                  <a:lnTo>
                    <a:pt x="1239" y="875"/>
                  </a:lnTo>
                  <a:lnTo>
                    <a:pt x="1225" y="890"/>
                  </a:lnTo>
                  <a:lnTo>
                    <a:pt x="1208" y="904"/>
                  </a:lnTo>
                  <a:lnTo>
                    <a:pt x="1208" y="904"/>
                  </a:lnTo>
                  <a:lnTo>
                    <a:pt x="1204" y="907"/>
                  </a:lnTo>
                  <a:lnTo>
                    <a:pt x="1197" y="911"/>
                  </a:lnTo>
                  <a:lnTo>
                    <a:pt x="1197" y="918"/>
                  </a:lnTo>
                  <a:lnTo>
                    <a:pt x="1197" y="918"/>
                  </a:lnTo>
                  <a:lnTo>
                    <a:pt x="1198" y="937"/>
                  </a:lnTo>
                  <a:lnTo>
                    <a:pt x="1200" y="954"/>
                  </a:lnTo>
                  <a:lnTo>
                    <a:pt x="1205" y="990"/>
                  </a:lnTo>
                  <a:lnTo>
                    <a:pt x="1212" y="1026"/>
                  </a:lnTo>
                  <a:lnTo>
                    <a:pt x="1220" y="1061"/>
                  </a:lnTo>
                  <a:lnTo>
                    <a:pt x="1220" y="1061"/>
                  </a:lnTo>
                  <a:lnTo>
                    <a:pt x="1231" y="1104"/>
                  </a:lnTo>
                  <a:lnTo>
                    <a:pt x="1235" y="1127"/>
                  </a:lnTo>
                  <a:lnTo>
                    <a:pt x="1239" y="1150"/>
                  </a:lnTo>
                  <a:lnTo>
                    <a:pt x="1239" y="1150"/>
                  </a:lnTo>
                  <a:lnTo>
                    <a:pt x="1239" y="1154"/>
                  </a:lnTo>
                  <a:lnTo>
                    <a:pt x="1238" y="1159"/>
                  </a:lnTo>
                  <a:lnTo>
                    <a:pt x="1236" y="1163"/>
                  </a:lnTo>
                  <a:lnTo>
                    <a:pt x="1234" y="1167"/>
                  </a:lnTo>
                  <a:lnTo>
                    <a:pt x="1234" y="1167"/>
                  </a:lnTo>
                  <a:lnTo>
                    <a:pt x="1230" y="1170"/>
                  </a:lnTo>
                  <a:lnTo>
                    <a:pt x="1225" y="1173"/>
                  </a:lnTo>
                  <a:lnTo>
                    <a:pt x="1219" y="1175"/>
                  </a:lnTo>
                  <a:lnTo>
                    <a:pt x="1214" y="1175"/>
                  </a:lnTo>
                  <a:lnTo>
                    <a:pt x="1214" y="1175"/>
                  </a:lnTo>
                  <a:close/>
                  <a:moveTo>
                    <a:pt x="912" y="999"/>
                  </a:moveTo>
                  <a:lnTo>
                    <a:pt x="912" y="999"/>
                  </a:lnTo>
                  <a:lnTo>
                    <a:pt x="916" y="1000"/>
                  </a:lnTo>
                  <a:lnTo>
                    <a:pt x="920" y="1003"/>
                  </a:lnTo>
                  <a:lnTo>
                    <a:pt x="920" y="1003"/>
                  </a:lnTo>
                  <a:lnTo>
                    <a:pt x="944" y="1018"/>
                  </a:lnTo>
                  <a:lnTo>
                    <a:pt x="967" y="1032"/>
                  </a:lnTo>
                  <a:lnTo>
                    <a:pt x="992" y="1045"/>
                  </a:lnTo>
                  <a:lnTo>
                    <a:pt x="1017" y="1057"/>
                  </a:lnTo>
                  <a:lnTo>
                    <a:pt x="1043" y="1068"/>
                  </a:lnTo>
                  <a:lnTo>
                    <a:pt x="1069" y="1078"/>
                  </a:lnTo>
                  <a:lnTo>
                    <a:pt x="1119" y="1098"/>
                  </a:lnTo>
                  <a:lnTo>
                    <a:pt x="1119" y="1098"/>
                  </a:lnTo>
                  <a:lnTo>
                    <a:pt x="1173" y="1120"/>
                  </a:lnTo>
                  <a:lnTo>
                    <a:pt x="1195" y="1128"/>
                  </a:lnTo>
                  <a:lnTo>
                    <a:pt x="1189" y="1105"/>
                  </a:lnTo>
                  <a:lnTo>
                    <a:pt x="1189" y="1105"/>
                  </a:lnTo>
                  <a:lnTo>
                    <a:pt x="1181" y="1067"/>
                  </a:lnTo>
                  <a:lnTo>
                    <a:pt x="1181" y="1067"/>
                  </a:lnTo>
                  <a:lnTo>
                    <a:pt x="1172" y="1029"/>
                  </a:lnTo>
                  <a:lnTo>
                    <a:pt x="1165" y="990"/>
                  </a:lnTo>
                  <a:lnTo>
                    <a:pt x="1162" y="971"/>
                  </a:lnTo>
                  <a:lnTo>
                    <a:pt x="1158" y="951"/>
                  </a:lnTo>
                  <a:lnTo>
                    <a:pt x="1157" y="932"/>
                  </a:lnTo>
                  <a:lnTo>
                    <a:pt x="1156" y="912"/>
                  </a:lnTo>
                  <a:lnTo>
                    <a:pt x="1156" y="912"/>
                  </a:lnTo>
                  <a:lnTo>
                    <a:pt x="1156" y="907"/>
                  </a:lnTo>
                  <a:lnTo>
                    <a:pt x="1158" y="903"/>
                  </a:lnTo>
                  <a:lnTo>
                    <a:pt x="1161" y="899"/>
                  </a:lnTo>
                  <a:lnTo>
                    <a:pt x="1165" y="896"/>
                  </a:lnTo>
                  <a:lnTo>
                    <a:pt x="1170" y="893"/>
                  </a:lnTo>
                  <a:lnTo>
                    <a:pt x="1171" y="887"/>
                  </a:lnTo>
                  <a:lnTo>
                    <a:pt x="1171" y="887"/>
                  </a:lnTo>
                  <a:lnTo>
                    <a:pt x="1173" y="882"/>
                  </a:lnTo>
                  <a:lnTo>
                    <a:pt x="1177" y="878"/>
                  </a:lnTo>
                  <a:lnTo>
                    <a:pt x="1177" y="878"/>
                  </a:lnTo>
                  <a:lnTo>
                    <a:pt x="1193" y="864"/>
                  </a:lnTo>
                  <a:lnTo>
                    <a:pt x="1207" y="849"/>
                  </a:lnTo>
                  <a:lnTo>
                    <a:pt x="1220" y="833"/>
                  </a:lnTo>
                  <a:lnTo>
                    <a:pt x="1233" y="817"/>
                  </a:lnTo>
                  <a:lnTo>
                    <a:pt x="1243" y="799"/>
                  </a:lnTo>
                  <a:lnTo>
                    <a:pt x="1253" y="782"/>
                  </a:lnTo>
                  <a:lnTo>
                    <a:pt x="1262" y="762"/>
                  </a:lnTo>
                  <a:lnTo>
                    <a:pt x="1270" y="743"/>
                  </a:lnTo>
                  <a:lnTo>
                    <a:pt x="1276" y="723"/>
                  </a:lnTo>
                  <a:lnTo>
                    <a:pt x="1282" y="701"/>
                  </a:lnTo>
                  <a:lnTo>
                    <a:pt x="1287" y="681"/>
                  </a:lnTo>
                  <a:lnTo>
                    <a:pt x="1291" y="659"/>
                  </a:lnTo>
                  <a:lnTo>
                    <a:pt x="1294" y="636"/>
                  </a:lnTo>
                  <a:lnTo>
                    <a:pt x="1296" y="614"/>
                  </a:lnTo>
                  <a:lnTo>
                    <a:pt x="1297" y="592"/>
                  </a:lnTo>
                  <a:lnTo>
                    <a:pt x="1297" y="569"/>
                  </a:lnTo>
                  <a:lnTo>
                    <a:pt x="1296" y="546"/>
                  </a:lnTo>
                  <a:lnTo>
                    <a:pt x="1295" y="525"/>
                  </a:lnTo>
                  <a:lnTo>
                    <a:pt x="1293" y="502"/>
                  </a:lnTo>
                  <a:lnTo>
                    <a:pt x="1290" y="479"/>
                  </a:lnTo>
                  <a:lnTo>
                    <a:pt x="1286" y="457"/>
                  </a:lnTo>
                  <a:lnTo>
                    <a:pt x="1281" y="436"/>
                  </a:lnTo>
                  <a:lnTo>
                    <a:pt x="1276" y="414"/>
                  </a:lnTo>
                  <a:lnTo>
                    <a:pt x="1271" y="393"/>
                  </a:lnTo>
                  <a:lnTo>
                    <a:pt x="1265" y="373"/>
                  </a:lnTo>
                  <a:lnTo>
                    <a:pt x="1258" y="353"/>
                  </a:lnTo>
                  <a:lnTo>
                    <a:pt x="1250" y="334"/>
                  </a:lnTo>
                  <a:lnTo>
                    <a:pt x="1242" y="316"/>
                  </a:lnTo>
                  <a:lnTo>
                    <a:pt x="1233" y="298"/>
                  </a:lnTo>
                  <a:lnTo>
                    <a:pt x="1225" y="281"/>
                  </a:lnTo>
                  <a:lnTo>
                    <a:pt x="1214" y="265"/>
                  </a:lnTo>
                  <a:lnTo>
                    <a:pt x="1205" y="251"/>
                  </a:lnTo>
                  <a:lnTo>
                    <a:pt x="1205" y="251"/>
                  </a:lnTo>
                  <a:lnTo>
                    <a:pt x="1187" y="229"/>
                  </a:lnTo>
                  <a:lnTo>
                    <a:pt x="1169" y="208"/>
                  </a:lnTo>
                  <a:lnTo>
                    <a:pt x="1147" y="187"/>
                  </a:lnTo>
                  <a:lnTo>
                    <a:pt x="1124" y="168"/>
                  </a:lnTo>
                  <a:lnTo>
                    <a:pt x="1101" y="150"/>
                  </a:lnTo>
                  <a:lnTo>
                    <a:pt x="1075" y="132"/>
                  </a:lnTo>
                  <a:lnTo>
                    <a:pt x="1048" y="116"/>
                  </a:lnTo>
                  <a:lnTo>
                    <a:pt x="1020" y="101"/>
                  </a:lnTo>
                  <a:lnTo>
                    <a:pt x="991" y="88"/>
                  </a:lnTo>
                  <a:lnTo>
                    <a:pt x="962" y="75"/>
                  </a:lnTo>
                  <a:lnTo>
                    <a:pt x="932" y="65"/>
                  </a:lnTo>
                  <a:lnTo>
                    <a:pt x="902" y="56"/>
                  </a:lnTo>
                  <a:lnTo>
                    <a:pt x="872" y="49"/>
                  </a:lnTo>
                  <a:lnTo>
                    <a:pt x="843" y="44"/>
                  </a:lnTo>
                  <a:lnTo>
                    <a:pt x="815" y="41"/>
                  </a:lnTo>
                  <a:lnTo>
                    <a:pt x="786" y="39"/>
                  </a:lnTo>
                  <a:lnTo>
                    <a:pt x="786" y="39"/>
                  </a:lnTo>
                  <a:lnTo>
                    <a:pt x="765" y="40"/>
                  </a:lnTo>
                  <a:lnTo>
                    <a:pt x="744" y="42"/>
                  </a:lnTo>
                  <a:lnTo>
                    <a:pt x="725" y="45"/>
                  </a:lnTo>
                  <a:lnTo>
                    <a:pt x="705" y="49"/>
                  </a:lnTo>
                  <a:lnTo>
                    <a:pt x="705" y="49"/>
                  </a:lnTo>
                  <a:lnTo>
                    <a:pt x="700" y="50"/>
                  </a:lnTo>
                  <a:lnTo>
                    <a:pt x="700" y="50"/>
                  </a:lnTo>
                  <a:lnTo>
                    <a:pt x="695" y="49"/>
                  </a:lnTo>
                  <a:lnTo>
                    <a:pt x="690" y="47"/>
                  </a:lnTo>
                  <a:lnTo>
                    <a:pt x="686" y="45"/>
                  </a:lnTo>
                  <a:lnTo>
                    <a:pt x="686" y="45"/>
                  </a:lnTo>
                  <a:lnTo>
                    <a:pt x="633" y="44"/>
                  </a:lnTo>
                  <a:lnTo>
                    <a:pt x="633" y="44"/>
                  </a:lnTo>
                  <a:lnTo>
                    <a:pt x="575" y="45"/>
                  </a:lnTo>
                  <a:lnTo>
                    <a:pt x="516" y="47"/>
                  </a:lnTo>
                  <a:lnTo>
                    <a:pt x="488" y="49"/>
                  </a:lnTo>
                  <a:lnTo>
                    <a:pt x="459" y="52"/>
                  </a:lnTo>
                  <a:lnTo>
                    <a:pt x="430" y="56"/>
                  </a:lnTo>
                  <a:lnTo>
                    <a:pt x="402" y="60"/>
                  </a:lnTo>
                  <a:lnTo>
                    <a:pt x="374" y="65"/>
                  </a:lnTo>
                  <a:lnTo>
                    <a:pt x="348" y="71"/>
                  </a:lnTo>
                  <a:lnTo>
                    <a:pt x="321" y="79"/>
                  </a:lnTo>
                  <a:lnTo>
                    <a:pt x="295" y="89"/>
                  </a:lnTo>
                  <a:lnTo>
                    <a:pt x="270" y="99"/>
                  </a:lnTo>
                  <a:lnTo>
                    <a:pt x="245" y="111"/>
                  </a:lnTo>
                  <a:lnTo>
                    <a:pt x="223" y="125"/>
                  </a:lnTo>
                  <a:lnTo>
                    <a:pt x="200" y="140"/>
                  </a:lnTo>
                  <a:lnTo>
                    <a:pt x="200" y="140"/>
                  </a:lnTo>
                  <a:lnTo>
                    <a:pt x="184" y="153"/>
                  </a:lnTo>
                  <a:lnTo>
                    <a:pt x="169" y="165"/>
                  </a:lnTo>
                  <a:lnTo>
                    <a:pt x="156" y="179"/>
                  </a:lnTo>
                  <a:lnTo>
                    <a:pt x="142" y="193"/>
                  </a:lnTo>
                  <a:lnTo>
                    <a:pt x="131" y="208"/>
                  </a:lnTo>
                  <a:lnTo>
                    <a:pt x="119" y="223"/>
                  </a:lnTo>
                  <a:lnTo>
                    <a:pt x="109" y="238"/>
                  </a:lnTo>
                  <a:lnTo>
                    <a:pt x="99" y="254"/>
                  </a:lnTo>
                  <a:lnTo>
                    <a:pt x="90" y="271"/>
                  </a:lnTo>
                  <a:lnTo>
                    <a:pt x="82" y="287"/>
                  </a:lnTo>
                  <a:lnTo>
                    <a:pt x="74" y="305"/>
                  </a:lnTo>
                  <a:lnTo>
                    <a:pt x="68" y="321"/>
                  </a:lnTo>
                  <a:lnTo>
                    <a:pt x="62" y="340"/>
                  </a:lnTo>
                  <a:lnTo>
                    <a:pt x="56" y="357"/>
                  </a:lnTo>
                  <a:lnTo>
                    <a:pt x="52" y="375"/>
                  </a:lnTo>
                  <a:lnTo>
                    <a:pt x="48" y="393"/>
                  </a:lnTo>
                  <a:lnTo>
                    <a:pt x="45" y="412"/>
                  </a:lnTo>
                  <a:lnTo>
                    <a:pt x="42" y="431"/>
                  </a:lnTo>
                  <a:lnTo>
                    <a:pt x="40" y="448"/>
                  </a:lnTo>
                  <a:lnTo>
                    <a:pt x="39" y="467"/>
                  </a:lnTo>
                  <a:lnTo>
                    <a:pt x="38" y="504"/>
                  </a:lnTo>
                  <a:lnTo>
                    <a:pt x="39" y="541"/>
                  </a:lnTo>
                  <a:lnTo>
                    <a:pt x="43" y="577"/>
                  </a:lnTo>
                  <a:lnTo>
                    <a:pt x="48" y="612"/>
                  </a:lnTo>
                  <a:lnTo>
                    <a:pt x="55" y="647"/>
                  </a:lnTo>
                  <a:lnTo>
                    <a:pt x="65" y="679"/>
                  </a:lnTo>
                  <a:lnTo>
                    <a:pt x="65" y="679"/>
                  </a:lnTo>
                  <a:lnTo>
                    <a:pt x="77" y="713"/>
                  </a:lnTo>
                  <a:lnTo>
                    <a:pt x="90" y="745"/>
                  </a:lnTo>
                  <a:lnTo>
                    <a:pt x="105" y="776"/>
                  </a:lnTo>
                  <a:lnTo>
                    <a:pt x="121" y="805"/>
                  </a:lnTo>
                  <a:lnTo>
                    <a:pt x="139" y="831"/>
                  </a:lnTo>
                  <a:lnTo>
                    <a:pt x="159" y="856"/>
                  </a:lnTo>
                  <a:lnTo>
                    <a:pt x="179" y="880"/>
                  </a:lnTo>
                  <a:lnTo>
                    <a:pt x="201" y="902"/>
                  </a:lnTo>
                  <a:lnTo>
                    <a:pt x="225" y="922"/>
                  </a:lnTo>
                  <a:lnTo>
                    <a:pt x="251" y="941"/>
                  </a:lnTo>
                  <a:lnTo>
                    <a:pt x="277" y="957"/>
                  </a:lnTo>
                  <a:lnTo>
                    <a:pt x="305" y="973"/>
                  </a:lnTo>
                  <a:lnTo>
                    <a:pt x="335" y="986"/>
                  </a:lnTo>
                  <a:lnTo>
                    <a:pt x="367" y="998"/>
                  </a:lnTo>
                  <a:lnTo>
                    <a:pt x="400" y="1008"/>
                  </a:lnTo>
                  <a:lnTo>
                    <a:pt x="434" y="1017"/>
                  </a:lnTo>
                  <a:lnTo>
                    <a:pt x="434" y="1017"/>
                  </a:lnTo>
                  <a:lnTo>
                    <a:pt x="468" y="1025"/>
                  </a:lnTo>
                  <a:lnTo>
                    <a:pt x="500" y="1031"/>
                  </a:lnTo>
                  <a:lnTo>
                    <a:pt x="533" y="1036"/>
                  </a:lnTo>
                  <a:lnTo>
                    <a:pt x="562" y="1040"/>
                  </a:lnTo>
                  <a:lnTo>
                    <a:pt x="592" y="1043"/>
                  </a:lnTo>
                  <a:lnTo>
                    <a:pt x="622" y="1045"/>
                  </a:lnTo>
                  <a:lnTo>
                    <a:pt x="650" y="1046"/>
                  </a:lnTo>
                  <a:lnTo>
                    <a:pt x="678" y="1047"/>
                  </a:lnTo>
                  <a:lnTo>
                    <a:pt x="678" y="1047"/>
                  </a:lnTo>
                  <a:lnTo>
                    <a:pt x="707" y="1046"/>
                  </a:lnTo>
                  <a:lnTo>
                    <a:pt x="736" y="1045"/>
                  </a:lnTo>
                  <a:lnTo>
                    <a:pt x="764" y="1042"/>
                  </a:lnTo>
                  <a:lnTo>
                    <a:pt x="791" y="1038"/>
                  </a:lnTo>
                  <a:lnTo>
                    <a:pt x="817" y="1033"/>
                  </a:lnTo>
                  <a:lnTo>
                    <a:pt x="842" y="1028"/>
                  </a:lnTo>
                  <a:lnTo>
                    <a:pt x="866" y="1020"/>
                  </a:lnTo>
                  <a:lnTo>
                    <a:pt x="890" y="1012"/>
                  </a:lnTo>
                  <a:lnTo>
                    <a:pt x="890" y="1012"/>
                  </a:lnTo>
                  <a:lnTo>
                    <a:pt x="892" y="1011"/>
                  </a:lnTo>
                  <a:lnTo>
                    <a:pt x="895" y="1010"/>
                  </a:lnTo>
                  <a:lnTo>
                    <a:pt x="897" y="1007"/>
                  </a:lnTo>
                  <a:lnTo>
                    <a:pt x="897" y="1007"/>
                  </a:lnTo>
                  <a:lnTo>
                    <a:pt x="900" y="1005"/>
                  </a:lnTo>
                  <a:lnTo>
                    <a:pt x="903" y="1002"/>
                  </a:lnTo>
                  <a:lnTo>
                    <a:pt x="912" y="999"/>
                  </a:lnTo>
                  <a:lnTo>
                    <a:pt x="912" y="999"/>
                  </a:lnTo>
                  <a:close/>
                </a:path>
              </a:pathLst>
            </a:custGeom>
            <a:grpFill/>
            <a:ln w="9525">
              <a:noFill/>
              <a:round/>
            </a:ln>
          </p:spPr>
          <p:txBody>
            <a:bodyPr vert="horz" wrap="square" lIns="162560" tIns="81280" rIns="162560" bIns="8128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7" name="Freeform 829"/>
            <p:cNvSpPr/>
            <p:nvPr/>
          </p:nvSpPr>
          <p:spPr bwMode="auto">
            <a:xfrm>
              <a:off x="6411913" y="1501775"/>
              <a:ext cx="71438" cy="65088"/>
            </a:xfrm>
            <a:custGeom>
              <a:avLst/>
              <a:gdLst/>
              <a:ahLst/>
              <a:cxnLst>
                <a:cxn ang="0">
                  <a:pos x="76" y="123"/>
                </a:cxn>
                <a:cxn ang="0">
                  <a:pos x="76" y="123"/>
                </a:cxn>
                <a:cxn ang="0">
                  <a:pos x="71" y="123"/>
                </a:cxn>
                <a:cxn ang="0">
                  <a:pos x="66" y="122"/>
                </a:cxn>
                <a:cxn ang="0">
                  <a:pos x="64" y="121"/>
                </a:cxn>
                <a:cxn ang="0">
                  <a:pos x="64" y="121"/>
                </a:cxn>
                <a:cxn ang="0">
                  <a:pos x="57" y="121"/>
                </a:cxn>
                <a:cxn ang="0">
                  <a:pos x="57" y="121"/>
                </a:cxn>
                <a:cxn ang="0">
                  <a:pos x="55" y="121"/>
                </a:cxn>
                <a:cxn ang="0">
                  <a:pos x="55" y="121"/>
                </a:cxn>
                <a:cxn ang="0">
                  <a:pos x="45" y="119"/>
                </a:cxn>
                <a:cxn ang="0">
                  <a:pos x="36" y="115"/>
                </a:cxn>
                <a:cxn ang="0">
                  <a:pos x="27" y="110"/>
                </a:cxn>
                <a:cxn ang="0">
                  <a:pos x="19" y="104"/>
                </a:cxn>
                <a:cxn ang="0">
                  <a:pos x="13" y="98"/>
                </a:cxn>
                <a:cxn ang="0">
                  <a:pos x="8" y="89"/>
                </a:cxn>
                <a:cxn ang="0">
                  <a:pos x="4" y="81"/>
                </a:cxn>
                <a:cxn ang="0">
                  <a:pos x="1" y="73"/>
                </a:cxn>
                <a:cxn ang="0">
                  <a:pos x="1" y="73"/>
                </a:cxn>
                <a:cxn ang="0">
                  <a:pos x="0" y="63"/>
                </a:cxn>
                <a:cxn ang="0">
                  <a:pos x="1" y="53"/>
                </a:cxn>
                <a:cxn ang="0">
                  <a:pos x="2" y="44"/>
                </a:cxn>
                <a:cxn ang="0">
                  <a:pos x="5" y="36"/>
                </a:cxn>
                <a:cxn ang="0">
                  <a:pos x="9" y="27"/>
                </a:cxn>
                <a:cxn ang="0">
                  <a:pos x="13" y="20"/>
                </a:cxn>
                <a:cxn ang="0">
                  <a:pos x="19" y="14"/>
                </a:cxn>
                <a:cxn ang="0">
                  <a:pos x="27" y="8"/>
                </a:cxn>
                <a:cxn ang="0">
                  <a:pos x="27" y="8"/>
                </a:cxn>
                <a:cxn ang="0">
                  <a:pos x="33" y="5"/>
                </a:cxn>
                <a:cxn ang="0">
                  <a:pos x="40" y="2"/>
                </a:cxn>
                <a:cxn ang="0">
                  <a:pos x="47" y="1"/>
                </a:cxn>
                <a:cxn ang="0">
                  <a:pos x="56" y="0"/>
                </a:cxn>
                <a:cxn ang="0">
                  <a:pos x="56" y="0"/>
                </a:cxn>
                <a:cxn ang="0">
                  <a:pos x="64" y="1"/>
                </a:cxn>
                <a:cxn ang="0">
                  <a:pos x="72" y="3"/>
                </a:cxn>
                <a:cxn ang="0">
                  <a:pos x="80" y="6"/>
                </a:cxn>
                <a:cxn ang="0">
                  <a:pos x="89" y="9"/>
                </a:cxn>
                <a:cxn ang="0">
                  <a:pos x="89" y="9"/>
                </a:cxn>
                <a:cxn ang="0">
                  <a:pos x="99" y="15"/>
                </a:cxn>
                <a:cxn ang="0">
                  <a:pos x="108" y="22"/>
                </a:cxn>
                <a:cxn ang="0">
                  <a:pos x="118" y="31"/>
                </a:cxn>
                <a:cxn ang="0">
                  <a:pos x="125" y="40"/>
                </a:cxn>
                <a:cxn ang="0">
                  <a:pos x="130" y="49"/>
                </a:cxn>
                <a:cxn ang="0">
                  <a:pos x="132" y="54"/>
                </a:cxn>
                <a:cxn ang="0">
                  <a:pos x="134" y="59"/>
                </a:cxn>
                <a:cxn ang="0">
                  <a:pos x="134" y="65"/>
                </a:cxn>
                <a:cxn ang="0">
                  <a:pos x="134" y="70"/>
                </a:cxn>
                <a:cxn ang="0">
                  <a:pos x="134" y="75"/>
                </a:cxn>
                <a:cxn ang="0">
                  <a:pos x="132" y="80"/>
                </a:cxn>
                <a:cxn ang="0">
                  <a:pos x="132" y="80"/>
                </a:cxn>
                <a:cxn ang="0">
                  <a:pos x="128" y="88"/>
                </a:cxn>
                <a:cxn ang="0">
                  <a:pos x="123" y="96"/>
                </a:cxn>
                <a:cxn ang="0">
                  <a:pos x="116" y="103"/>
                </a:cxn>
                <a:cxn ang="0">
                  <a:pos x="109" y="110"/>
                </a:cxn>
                <a:cxn ang="0">
                  <a:pos x="101" y="115"/>
                </a:cxn>
                <a:cxn ang="0">
                  <a:pos x="93" y="120"/>
                </a:cxn>
                <a:cxn ang="0">
                  <a:pos x="84" y="122"/>
                </a:cxn>
                <a:cxn ang="0">
                  <a:pos x="76" y="123"/>
                </a:cxn>
                <a:cxn ang="0">
                  <a:pos x="76" y="123"/>
                </a:cxn>
              </a:cxnLst>
              <a:rect l="0" t="0" r="r" b="b"/>
              <a:pathLst>
                <a:path w="134" h="123">
                  <a:moveTo>
                    <a:pt x="76" y="123"/>
                  </a:moveTo>
                  <a:lnTo>
                    <a:pt x="76" y="123"/>
                  </a:lnTo>
                  <a:lnTo>
                    <a:pt x="71" y="123"/>
                  </a:lnTo>
                  <a:lnTo>
                    <a:pt x="66" y="122"/>
                  </a:lnTo>
                  <a:lnTo>
                    <a:pt x="64" y="121"/>
                  </a:lnTo>
                  <a:lnTo>
                    <a:pt x="64" y="121"/>
                  </a:lnTo>
                  <a:lnTo>
                    <a:pt x="57" y="121"/>
                  </a:lnTo>
                  <a:lnTo>
                    <a:pt x="57" y="121"/>
                  </a:lnTo>
                  <a:lnTo>
                    <a:pt x="55" y="121"/>
                  </a:lnTo>
                  <a:lnTo>
                    <a:pt x="55" y="121"/>
                  </a:lnTo>
                  <a:lnTo>
                    <a:pt x="45" y="119"/>
                  </a:lnTo>
                  <a:lnTo>
                    <a:pt x="36" y="115"/>
                  </a:lnTo>
                  <a:lnTo>
                    <a:pt x="27" y="110"/>
                  </a:lnTo>
                  <a:lnTo>
                    <a:pt x="19" y="104"/>
                  </a:lnTo>
                  <a:lnTo>
                    <a:pt x="13" y="98"/>
                  </a:lnTo>
                  <a:lnTo>
                    <a:pt x="8" y="89"/>
                  </a:lnTo>
                  <a:lnTo>
                    <a:pt x="4" y="81"/>
                  </a:lnTo>
                  <a:lnTo>
                    <a:pt x="1" y="73"/>
                  </a:lnTo>
                  <a:lnTo>
                    <a:pt x="1" y="73"/>
                  </a:lnTo>
                  <a:lnTo>
                    <a:pt x="0" y="63"/>
                  </a:lnTo>
                  <a:lnTo>
                    <a:pt x="1" y="53"/>
                  </a:lnTo>
                  <a:lnTo>
                    <a:pt x="2" y="44"/>
                  </a:lnTo>
                  <a:lnTo>
                    <a:pt x="5" y="36"/>
                  </a:lnTo>
                  <a:lnTo>
                    <a:pt x="9" y="27"/>
                  </a:lnTo>
                  <a:lnTo>
                    <a:pt x="13" y="20"/>
                  </a:lnTo>
                  <a:lnTo>
                    <a:pt x="19" y="14"/>
                  </a:lnTo>
                  <a:lnTo>
                    <a:pt x="27" y="8"/>
                  </a:lnTo>
                  <a:lnTo>
                    <a:pt x="27" y="8"/>
                  </a:lnTo>
                  <a:lnTo>
                    <a:pt x="33" y="5"/>
                  </a:lnTo>
                  <a:lnTo>
                    <a:pt x="40" y="2"/>
                  </a:lnTo>
                  <a:lnTo>
                    <a:pt x="47" y="1"/>
                  </a:lnTo>
                  <a:lnTo>
                    <a:pt x="56" y="0"/>
                  </a:lnTo>
                  <a:lnTo>
                    <a:pt x="56" y="0"/>
                  </a:lnTo>
                  <a:lnTo>
                    <a:pt x="64" y="1"/>
                  </a:lnTo>
                  <a:lnTo>
                    <a:pt x="72" y="3"/>
                  </a:lnTo>
                  <a:lnTo>
                    <a:pt x="80" y="6"/>
                  </a:lnTo>
                  <a:lnTo>
                    <a:pt x="89" y="9"/>
                  </a:lnTo>
                  <a:lnTo>
                    <a:pt x="89" y="9"/>
                  </a:lnTo>
                  <a:lnTo>
                    <a:pt x="99" y="15"/>
                  </a:lnTo>
                  <a:lnTo>
                    <a:pt x="108" y="22"/>
                  </a:lnTo>
                  <a:lnTo>
                    <a:pt x="118" y="31"/>
                  </a:lnTo>
                  <a:lnTo>
                    <a:pt x="125" y="40"/>
                  </a:lnTo>
                  <a:lnTo>
                    <a:pt x="130" y="49"/>
                  </a:lnTo>
                  <a:lnTo>
                    <a:pt x="132" y="54"/>
                  </a:lnTo>
                  <a:lnTo>
                    <a:pt x="134" y="59"/>
                  </a:lnTo>
                  <a:lnTo>
                    <a:pt x="134" y="65"/>
                  </a:lnTo>
                  <a:lnTo>
                    <a:pt x="134" y="70"/>
                  </a:lnTo>
                  <a:lnTo>
                    <a:pt x="134" y="75"/>
                  </a:lnTo>
                  <a:lnTo>
                    <a:pt x="132" y="80"/>
                  </a:lnTo>
                  <a:lnTo>
                    <a:pt x="132" y="80"/>
                  </a:lnTo>
                  <a:lnTo>
                    <a:pt x="128" y="88"/>
                  </a:lnTo>
                  <a:lnTo>
                    <a:pt x="123" y="96"/>
                  </a:lnTo>
                  <a:lnTo>
                    <a:pt x="116" y="103"/>
                  </a:lnTo>
                  <a:lnTo>
                    <a:pt x="109" y="110"/>
                  </a:lnTo>
                  <a:lnTo>
                    <a:pt x="101" y="115"/>
                  </a:lnTo>
                  <a:lnTo>
                    <a:pt x="93" y="120"/>
                  </a:lnTo>
                  <a:lnTo>
                    <a:pt x="84" y="122"/>
                  </a:lnTo>
                  <a:lnTo>
                    <a:pt x="76" y="123"/>
                  </a:lnTo>
                  <a:lnTo>
                    <a:pt x="76" y="123"/>
                  </a:lnTo>
                  <a:close/>
                </a:path>
              </a:pathLst>
            </a:custGeom>
            <a:grpFill/>
            <a:ln w="9525">
              <a:noFill/>
              <a:round/>
            </a:ln>
          </p:spPr>
          <p:txBody>
            <a:bodyPr vert="horz" wrap="square" lIns="162560" tIns="81280" rIns="162560" bIns="8128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8" name="Freeform 830"/>
            <p:cNvSpPr/>
            <p:nvPr/>
          </p:nvSpPr>
          <p:spPr bwMode="auto">
            <a:xfrm>
              <a:off x="6535738" y="1511300"/>
              <a:ext cx="63500" cy="57150"/>
            </a:xfrm>
            <a:custGeom>
              <a:avLst/>
              <a:gdLst/>
              <a:ahLst/>
              <a:cxnLst>
                <a:cxn ang="0">
                  <a:pos x="66" y="110"/>
                </a:cxn>
                <a:cxn ang="0">
                  <a:pos x="46" y="106"/>
                </a:cxn>
                <a:cxn ang="0">
                  <a:pos x="44" y="106"/>
                </a:cxn>
                <a:cxn ang="0">
                  <a:pos x="42" y="106"/>
                </a:cxn>
                <a:cxn ang="0">
                  <a:pos x="38" y="106"/>
                </a:cxn>
                <a:cxn ang="0">
                  <a:pos x="33" y="104"/>
                </a:cxn>
                <a:cxn ang="0">
                  <a:pos x="29" y="100"/>
                </a:cxn>
                <a:cxn ang="0">
                  <a:pos x="28" y="99"/>
                </a:cxn>
                <a:cxn ang="0">
                  <a:pos x="11" y="83"/>
                </a:cxn>
                <a:cxn ang="0">
                  <a:pos x="1" y="62"/>
                </a:cxn>
                <a:cxn ang="0">
                  <a:pos x="0" y="52"/>
                </a:cxn>
                <a:cxn ang="0">
                  <a:pos x="3" y="33"/>
                </a:cxn>
                <a:cxn ang="0">
                  <a:pos x="7" y="26"/>
                </a:cxn>
                <a:cxn ang="0">
                  <a:pos x="15" y="18"/>
                </a:cxn>
                <a:cxn ang="0">
                  <a:pos x="35" y="5"/>
                </a:cxn>
                <a:cxn ang="0">
                  <a:pos x="49" y="1"/>
                </a:cxn>
                <a:cxn ang="0">
                  <a:pos x="58" y="0"/>
                </a:cxn>
                <a:cxn ang="0">
                  <a:pos x="61" y="0"/>
                </a:cxn>
                <a:cxn ang="0">
                  <a:pos x="63" y="0"/>
                </a:cxn>
                <a:cxn ang="0">
                  <a:pos x="80" y="1"/>
                </a:cxn>
                <a:cxn ang="0">
                  <a:pos x="89" y="4"/>
                </a:cxn>
                <a:cxn ang="0">
                  <a:pos x="102" y="11"/>
                </a:cxn>
                <a:cxn ang="0">
                  <a:pos x="112" y="21"/>
                </a:cxn>
                <a:cxn ang="0">
                  <a:pos x="119" y="35"/>
                </a:cxn>
                <a:cxn ang="0">
                  <a:pos x="120" y="43"/>
                </a:cxn>
                <a:cxn ang="0">
                  <a:pos x="120" y="60"/>
                </a:cxn>
                <a:cxn ang="0">
                  <a:pos x="116" y="76"/>
                </a:cxn>
                <a:cxn ang="0">
                  <a:pos x="109" y="91"/>
                </a:cxn>
                <a:cxn ang="0">
                  <a:pos x="99" y="100"/>
                </a:cxn>
                <a:cxn ang="0">
                  <a:pos x="99" y="103"/>
                </a:cxn>
                <a:cxn ang="0">
                  <a:pos x="93" y="105"/>
                </a:cxn>
                <a:cxn ang="0">
                  <a:pos x="85" y="109"/>
                </a:cxn>
                <a:cxn ang="0">
                  <a:pos x="76" y="109"/>
                </a:cxn>
                <a:cxn ang="0">
                  <a:pos x="66" y="110"/>
                </a:cxn>
              </a:cxnLst>
              <a:rect l="0" t="0" r="r" b="b"/>
              <a:pathLst>
                <a:path w="121" h="110">
                  <a:moveTo>
                    <a:pt x="66" y="110"/>
                  </a:moveTo>
                  <a:lnTo>
                    <a:pt x="66" y="110"/>
                  </a:lnTo>
                  <a:lnTo>
                    <a:pt x="56" y="109"/>
                  </a:lnTo>
                  <a:lnTo>
                    <a:pt x="46" y="106"/>
                  </a:lnTo>
                  <a:lnTo>
                    <a:pt x="46" y="106"/>
                  </a:lnTo>
                  <a:lnTo>
                    <a:pt x="44" y="106"/>
                  </a:lnTo>
                  <a:lnTo>
                    <a:pt x="42" y="106"/>
                  </a:lnTo>
                  <a:lnTo>
                    <a:pt x="42" y="106"/>
                  </a:lnTo>
                  <a:lnTo>
                    <a:pt x="38" y="106"/>
                  </a:lnTo>
                  <a:lnTo>
                    <a:pt x="38" y="106"/>
                  </a:lnTo>
                  <a:lnTo>
                    <a:pt x="36" y="105"/>
                  </a:lnTo>
                  <a:lnTo>
                    <a:pt x="33" y="104"/>
                  </a:lnTo>
                  <a:lnTo>
                    <a:pt x="29" y="100"/>
                  </a:lnTo>
                  <a:lnTo>
                    <a:pt x="29" y="100"/>
                  </a:lnTo>
                  <a:lnTo>
                    <a:pt x="28" y="99"/>
                  </a:lnTo>
                  <a:lnTo>
                    <a:pt x="28" y="99"/>
                  </a:lnTo>
                  <a:lnTo>
                    <a:pt x="18" y="92"/>
                  </a:lnTo>
                  <a:lnTo>
                    <a:pt x="11" y="83"/>
                  </a:lnTo>
                  <a:lnTo>
                    <a:pt x="4" y="73"/>
                  </a:lnTo>
                  <a:lnTo>
                    <a:pt x="1" y="62"/>
                  </a:lnTo>
                  <a:lnTo>
                    <a:pt x="1" y="62"/>
                  </a:lnTo>
                  <a:lnTo>
                    <a:pt x="0" y="52"/>
                  </a:lnTo>
                  <a:lnTo>
                    <a:pt x="0" y="42"/>
                  </a:lnTo>
                  <a:lnTo>
                    <a:pt x="3" y="33"/>
                  </a:lnTo>
                  <a:lnTo>
                    <a:pt x="7" y="26"/>
                  </a:lnTo>
                  <a:lnTo>
                    <a:pt x="7" y="26"/>
                  </a:lnTo>
                  <a:lnTo>
                    <a:pt x="11" y="21"/>
                  </a:lnTo>
                  <a:lnTo>
                    <a:pt x="15" y="18"/>
                  </a:lnTo>
                  <a:lnTo>
                    <a:pt x="24" y="10"/>
                  </a:lnTo>
                  <a:lnTo>
                    <a:pt x="35" y="5"/>
                  </a:lnTo>
                  <a:lnTo>
                    <a:pt x="49" y="1"/>
                  </a:lnTo>
                  <a:lnTo>
                    <a:pt x="49" y="1"/>
                  </a:lnTo>
                  <a:lnTo>
                    <a:pt x="54" y="0"/>
                  </a:lnTo>
                  <a:lnTo>
                    <a:pt x="58" y="0"/>
                  </a:lnTo>
                  <a:lnTo>
                    <a:pt x="58" y="0"/>
                  </a:lnTo>
                  <a:lnTo>
                    <a:pt x="61" y="0"/>
                  </a:lnTo>
                  <a:lnTo>
                    <a:pt x="63" y="0"/>
                  </a:lnTo>
                  <a:lnTo>
                    <a:pt x="63" y="0"/>
                  </a:lnTo>
                  <a:lnTo>
                    <a:pt x="71" y="0"/>
                  </a:lnTo>
                  <a:lnTo>
                    <a:pt x="80" y="1"/>
                  </a:lnTo>
                  <a:lnTo>
                    <a:pt x="80" y="1"/>
                  </a:lnTo>
                  <a:lnTo>
                    <a:pt x="89" y="4"/>
                  </a:lnTo>
                  <a:lnTo>
                    <a:pt x="96" y="7"/>
                  </a:lnTo>
                  <a:lnTo>
                    <a:pt x="102" y="11"/>
                  </a:lnTo>
                  <a:lnTo>
                    <a:pt x="108" y="16"/>
                  </a:lnTo>
                  <a:lnTo>
                    <a:pt x="112" y="21"/>
                  </a:lnTo>
                  <a:lnTo>
                    <a:pt x="115" y="25"/>
                  </a:lnTo>
                  <a:lnTo>
                    <a:pt x="119" y="35"/>
                  </a:lnTo>
                  <a:lnTo>
                    <a:pt x="119" y="35"/>
                  </a:lnTo>
                  <a:lnTo>
                    <a:pt x="120" y="43"/>
                  </a:lnTo>
                  <a:lnTo>
                    <a:pt x="121" y="52"/>
                  </a:lnTo>
                  <a:lnTo>
                    <a:pt x="120" y="60"/>
                  </a:lnTo>
                  <a:lnTo>
                    <a:pt x="119" y="68"/>
                  </a:lnTo>
                  <a:lnTo>
                    <a:pt x="116" y="76"/>
                  </a:lnTo>
                  <a:lnTo>
                    <a:pt x="113" y="84"/>
                  </a:lnTo>
                  <a:lnTo>
                    <a:pt x="109" y="91"/>
                  </a:lnTo>
                  <a:lnTo>
                    <a:pt x="104" y="97"/>
                  </a:lnTo>
                  <a:lnTo>
                    <a:pt x="99" y="100"/>
                  </a:lnTo>
                  <a:lnTo>
                    <a:pt x="99" y="103"/>
                  </a:lnTo>
                  <a:lnTo>
                    <a:pt x="99" y="103"/>
                  </a:lnTo>
                  <a:lnTo>
                    <a:pt x="97" y="103"/>
                  </a:lnTo>
                  <a:lnTo>
                    <a:pt x="93" y="105"/>
                  </a:lnTo>
                  <a:lnTo>
                    <a:pt x="93" y="105"/>
                  </a:lnTo>
                  <a:lnTo>
                    <a:pt x="85" y="109"/>
                  </a:lnTo>
                  <a:lnTo>
                    <a:pt x="77" y="109"/>
                  </a:lnTo>
                  <a:lnTo>
                    <a:pt x="76" y="109"/>
                  </a:lnTo>
                  <a:lnTo>
                    <a:pt x="76" y="109"/>
                  </a:lnTo>
                  <a:lnTo>
                    <a:pt x="66" y="110"/>
                  </a:lnTo>
                  <a:lnTo>
                    <a:pt x="66" y="110"/>
                  </a:lnTo>
                  <a:close/>
                </a:path>
              </a:pathLst>
            </a:custGeom>
            <a:grpFill/>
            <a:ln w="9525">
              <a:noFill/>
              <a:round/>
            </a:ln>
          </p:spPr>
          <p:txBody>
            <a:bodyPr vert="horz" wrap="square" lIns="162560" tIns="81280" rIns="162560" bIns="8128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9" name="Freeform 831"/>
            <p:cNvSpPr/>
            <p:nvPr/>
          </p:nvSpPr>
          <p:spPr bwMode="auto">
            <a:xfrm>
              <a:off x="6656388" y="1506538"/>
              <a:ext cx="73025" cy="68263"/>
            </a:xfrm>
            <a:custGeom>
              <a:avLst/>
              <a:gdLst/>
              <a:ahLst/>
              <a:cxnLst>
                <a:cxn ang="0">
                  <a:pos x="62" y="128"/>
                </a:cxn>
                <a:cxn ang="0">
                  <a:pos x="46" y="124"/>
                </a:cxn>
                <a:cxn ang="0">
                  <a:pos x="42" y="122"/>
                </a:cxn>
                <a:cxn ang="0">
                  <a:pos x="30" y="109"/>
                </a:cxn>
                <a:cxn ang="0">
                  <a:pos x="18" y="85"/>
                </a:cxn>
                <a:cxn ang="0">
                  <a:pos x="15" y="79"/>
                </a:cxn>
                <a:cxn ang="0">
                  <a:pos x="11" y="75"/>
                </a:cxn>
                <a:cxn ang="0">
                  <a:pos x="4" y="64"/>
                </a:cxn>
                <a:cxn ang="0">
                  <a:pos x="0" y="51"/>
                </a:cxn>
                <a:cxn ang="0">
                  <a:pos x="3" y="39"/>
                </a:cxn>
                <a:cxn ang="0">
                  <a:pos x="6" y="34"/>
                </a:cxn>
                <a:cxn ang="0">
                  <a:pos x="18" y="20"/>
                </a:cxn>
                <a:cxn ang="0">
                  <a:pos x="35" y="10"/>
                </a:cxn>
                <a:cxn ang="0">
                  <a:pos x="53" y="3"/>
                </a:cxn>
                <a:cxn ang="0">
                  <a:pos x="72" y="0"/>
                </a:cxn>
                <a:cxn ang="0">
                  <a:pos x="80" y="1"/>
                </a:cxn>
                <a:cxn ang="0">
                  <a:pos x="94" y="6"/>
                </a:cxn>
                <a:cxn ang="0">
                  <a:pos x="102" y="13"/>
                </a:cxn>
                <a:cxn ang="0">
                  <a:pos x="105" y="14"/>
                </a:cxn>
                <a:cxn ang="0">
                  <a:pos x="114" y="18"/>
                </a:cxn>
                <a:cxn ang="0">
                  <a:pos x="122" y="26"/>
                </a:cxn>
                <a:cxn ang="0">
                  <a:pos x="135" y="45"/>
                </a:cxn>
                <a:cxn ang="0">
                  <a:pos x="138" y="56"/>
                </a:cxn>
                <a:cxn ang="0">
                  <a:pos x="139" y="70"/>
                </a:cxn>
                <a:cxn ang="0">
                  <a:pos x="136" y="81"/>
                </a:cxn>
                <a:cxn ang="0">
                  <a:pos x="134" y="86"/>
                </a:cxn>
                <a:cxn ang="0">
                  <a:pos x="120" y="98"/>
                </a:cxn>
                <a:cxn ang="0">
                  <a:pos x="104" y="104"/>
                </a:cxn>
                <a:cxn ang="0">
                  <a:pos x="96" y="109"/>
                </a:cxn>
                <a:cxn ang="0">
                  <a:pos x="90" y="116"/>
                </a:cxn>
                <a:cxn ang="0">
                  <a:pos x="84" y="121"/>
                </a:cxn>
                <a:cxn ang="0">
                  <a:pos x="70" y="128"/>
                </a:cxn>
                <a:cxn ang="0">
                  <a:pos x="62" y="128"/>
                </a:cxn>
              </a:cxnLst>
              <a:rect l="0" t="0" r="r" b="b"/>
              <a:pathLst>
                <a:path w="139" h="128">
                  <a:moveTo>
                    <a:pt x="62" y="128"/>
                  </a:moveTo>
                  <a:lnTo>
                    <a:pt x="62" y="128"/>
                  </a:lnTo>
                  <a:lnTo>
                    <a:pt x="54" y="127"/>
                  </a:lnTo>
                  <a:lnTo>
                    <a:pt x="46" y="124"/>
                  </a:lnTo>
                  <a:lnTo>
                    <a:pt x="46" y="124"/>
                  </a:lnTo>
                  <a:lnTo>
                    <a:pt x="42" y="122"/>
                  </a:lnTo>
                  <a:lnTo>
                    <a:pt x="38" y="118"/>
                  </a:lnTo>
                  <a:lnTo>
                    <a:pt x="30" y="109"/>
                  </a:lnTo>
                  <a:lnTo>
                    <a:pt x="24" y="98"/>
                  </a:lnTo>
                  <a:lnTo>
                    <a:pt x="18" y="85"/>
                  </a:lnTo>
                  <a:lnTo>
                    <a:pt x="17" y="81"/>
                  </a:lnTo>
                  <a:lnTo>
                    <a:pt x="15" y="79"/>
                  </a:lnTo>
                  <a:lnTo>
                    <a:pt x="15" y="79"/>
                  </a:lnTo>
                  <a:lnTo>
                    <a:pt x="11" y="75"/>
                  </a:lnTo>
                  <a:lnTo>
                    <a:pt x="7" y="70"/>
                  </a:lnTo>
                  <a:lnTo>
                    <a:pt x="4" y="64"/>
                  </a:lnTo>
                  <a:lnTo>
                    <a:pt x="2" y="58"/>
                  </a:lnTo>
                  <a:lnTo>
                    <a:pt x="0" y="51"/>
                  </a:lnTo>
                  <a:lnTo>
                    <a:pt x="0" y="45"/>
                  </a:lnTo>
                  <a:lnTo>
                    <a:pt x="3" y="39"/>
                  </a:lnTo>
                  <a:lnTo>
                    <a:pt x="6" y="34"/>
                  </a:lnTo>
                  <a:lnTo>
                    <a:pt x="6" y="34"/>
                  </a:lnTo>
                  <a:lnTo>
                    <a:pt x="11" y="27"/>
                  </a:lnTo>
                  <a:lnTo>
                    <a:pt x="18" y="20"/>
                  </a:lnTo>
                  <a:lnTo>
                    <a:pt x="26" y="15"/>
                  </a:lnTo>
                  <a:lnTo>
                    <a:pt x="35" y="10"/>
                  </a:lnTo>
                  <a:lnTo>
                    <a:pt x="44" y="6"/>
                  </a:lnTo>
                  <a:lnTo>
                    <a:pt x="53" y="3"/>
                  </a:lnTo>
                  <a:lnTo>
                    <a:pt x="62" y="1"/>
                  </a:lnTo>
                  <a:lnTo>
                    <a:pt x="72" y="0"/>
                  </a:lnTo>
                  <a:lnTo>
                    <a:pt x="72" y="0"/>
                  </a:lnTo>
                  <a:lnTo>
                    <a:pt x="80" y="1"/>
                  </a:lnTo>
                  <a:lnTo>
                    <a:pt x="87" y="3"/>
                  </a:lnTo>
                  <a:lnTo>
                    <a:pt x="94" y="6"/>
                  </a:lnTo>
                  <a:lnTo>
                    <a:pt x="100" y="11"/>
                  </a:lnTo>
                  <a:lnTo>
                    <a:pt x="102" y="13"/>
                  </a:lnTo>
                  <a:lnTo>
                    <a:pt x="105" y="14"/>
                  </a:lnTo>
                  <a:lnTo>
                    <a:pt x="105" y="14"/>
                  </a:lnTo>
                  <a:lnTo>
                    <a:pt x="114" y="18"/>
                  </a:lnTo>
                  <a:lnTo>
                    <a:pt x="114" y="18"/>
                  </a:lnTo>
                  <a:lnTo>
                    <a:pt x="118" y="22"/>
                  </a:lnTo>
                  <a:lnTo>
                    <a:pt x="122" y="26"/>
                  </a:lnTo>
                  <a:lnTo>
                    <a:pt x="130" y="35"/>
                  </a:lnTo>
                  <a:lnTo>
                    <a:pt x="135" y="45"/>
                  </a:lnTo>
                  <a:lnTo>
                    <a:pt x="138" y="56"/>
                  </a:lnTo>
                  <a:lnTo>
                    <a:pt x="138" y="56"/>
                  </a:lnTo>
                  <a:lnTo>
                    <a:pt x="139" y="63"/>
                  </a:lnTo>
                  <a:lnTo>
                    <a:pt x="139" y="70"/>
                  </a:lnTo>
                  <a:lnTo>
                    <a:pt x="137" y="78"/>
                  </a:lnTo>
                  <a:lnTo>
                    <a:pt x="136" y="81"/>
                  </a:lnTo>
                  <a:lnTo>
                    <a:pt x="134" y="86"/>
                  </a:lnTo>
                  <a:lnTo>
                    <a:pt x="134" y="86"/>
                  </a:lnTo>
                  <a:lnTo>
                    <a:pt x="128" y="92"/>
                  </a:lnTo>
                  <a:lnTo>
                    <a:pt x="120" y="98"/>
                  </a:lnTo>
                  <a:lnTo>
                    <a:pt x="113" y="101"/>
                  </a:lnTo>
                  <a:lnTo>
                    <a:pt x="104" y="104"/>
                  </a:lnTo>
                  <a:lnTo>
                    <a:pt x="99" y="105"/>
                  </a:lnTo>
                  <a:lnTo>
                    <a:pt x="96" y="109"/>
                  </a:lnTo>
                  <a:lnTo>
                    <a:pt x="96" y="109"/>
                  </a:lnTo>
                  <a:lnTo>
                    <a:pt x="90" y="116"/>
                  </a:lnTo>
                  <a:lnTo>
                    <a:pt x="90" y="116"/>
                  </a:lnTo>
                  <a:lnTo>
                    <a:pt x="84" y="121"/>
                  </a:lnTo>
                  <a:lnTo>
                    <a:pt x="78" y="125"/>
                  </a:lnTo>
                  <a:lnTo>
                    <a:pt x="70" y="128"/>
                  </a:lnTo>
                  <a:lnTo>
                    <a:pt x="62" y="128"/>
                  </a:lnTo>
                  <a:lnTo>
                    <a:pt x="62" y="128"/>
                  </a:lnTo>
                  <a:close/>
                </a:path>
              </a:pathLst>
            </a:custGeom>
            <a:grpFill/>
            <a:ln w="9525">
              <a:noFill/>
              <a:round/>
            </a:ln>
          </p:spPr>
          <p:txBody>
            <a:bodyPr vert="horz" wrap="square" lIns="162560" tIns="81280" rIns="162560" bIns="8128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sp>
        <p:nvSpPr>
          <p:cNvPr id="30" name="Freeform 29"/>
          <p:cNvSpPr>
            <a:spLocks noEditPoints="1"/>
          </p:cNvSpPr>
          <p:nvPr/>
        </p:nvSpPr>
        <p:spPr bwMode="auto">
          <a:xfrm>
            <a:off x="513779" y="2103183"/>
            <a:ext cx="1277861" cy="2513768"/>
          </a:xfrm>
          <a:custGeom>
            <a:avLst/>
            <a:gdLst>
              <a:gd name="T0" fmla="*/ 64 w 129"/>
              <a:gd name="T1" fmla="*/ 0 h 186"/>
              <a:gd name="T2" fmla="*/ 129 w 129"/>
              <a:gd name="T3" fmla="*/ 50 h 186"/>
              <a:gd name="T4" fmla="*/ 121 w 129"/>
              <a:gd name="T5" fmla="*/ 82 h 186"/>
              <a:gd name="T6" fmla="*/ 95 w 129"/>
              <a:gd name="T7" fmla="*/ 103 h 186"/>
              <a:gd name="T8" fmla="*/ 80 w 129"/>
              <a:gd name="T9" fmla="*/ 120 h 186"/>
              <a:gd name="T10" fmla="*/ 69 w 129"/>
              <a:gd name="T11" fmla="*/ 128 h 186"/>
              <a:gd name="T12" fmla="*/ 37 w 129"/>
              <a:gd name="T13" fmla="*/ 128 h 186"/>
              <a:gd name="T14" fmla="*/ 29 w 129"/>
              <a:gd name="T15" fmla="*/ 119 h 186"/>
              <a:gd name="T16" fmla="*/ 29 w 129"/>
              <a:gd name="T17" fmla="*/ 113 h 186"/>
              <a:gd name="T18" fmla="*/ 30 w 129"/>
              <a:gd name="T19" fmla="*/ 96 h 186"/>
              <a:gd name="T20" fmla="*/ 54 w 129"/>
              <a:gd name="T21" fmla="*/ 73 h 186"/>
              <a:gd name="T22" fmla="*/ 74 w 129"/>
              <a:gd name="T23" fmla="*/ 51 h 186"/>
              <a:gd name="T24" fmla="*/ 62 w 129"/>
              <a:gd name="T25" fmla="*/ 38 h 186"/>
              <a:gd name="T26" fmla="*/ 50 w 129"/>
              <a:gd name="T27" fmla="*/ 58 h 186"/>
              <a:gd name="T28" fmla="*/ 42 w 129"/>
              <a:gd name="T29" fmla="*/ 66 h 186"/>
              <a:gd name="T30" fmla="*/ 8 w 129"/>
              <a:gd name="T31" fmla="*/ 66 h 186"/>
              <a:gd name="T32" fmla="*/ 0 w 129"/>
              <a:gd name="T33" fmla="*/ 57 h 186"/>
              <a:gd name="T34" fmla="*/ 0 w 129"/>
              <a:gd name="T35" fmla="*/ 28 h 186"/>
              <a:gd name="T36" fmla="*/ 7 w 129"/>
              <a:gd name="T37" fmla="*/ 16 h 186"/>
              <a:gd name="T38" fmla="*/ 64 w 129"/>
              <a:gd name="T39" fmla="*/ 0 h 186"/>
              <a:gd name="T40" fmla="*/ 56 w 129"/>
              <a:gd name="T41" fmla="*/ 138 h 186"/>
              <a:gd name="T42" fmla="*/ 80 w 129"/>
              <a:gd name="T43" fmla="*/ 162 h 186"/>
              <a:gd name="T44" fmla="*/ 56 w 129"/>
              <a:gd name="T45" fmla="*/ 186 h 186"/>
              <a:gd name="T46" fmla="*/ 32 w 129"/>
              <a:gd name="T47" fmla="*/ 162 h 186"/>
              <a:gd name="T48" fmla="*/ 56 w 129"/>
              <a:gd name="T49" fmla="*/ 138 h 186"/>
              <a:gd name="T50" fmla="*/ 0 w 129"/>
              <a:gd name="T51" fmla="*/ 0 h 186"/>
              <a:gd name="T52" fmla="*/ 129 w 129"/>
              <a:gd name="T53"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T50" t="T51" r="T52" b="T53"/>
            <a:pathLst>
              <a:path w="129" h="186">
                <a:moveTo>
                  <a:pt x="64" y="0"/>
                </a:moveTo>
                <a:cubicBezTo>
                  <a:pt x="97" y="0"/>
                  <a:pt x="129" y="11"/>
                  <a:pt x="129" y="50"/>
                </a:cubicBezTo>
                <a:cubicBezTo>
                  <a:pt x="129" y="60"/>
                  <a:pt x="127" y="74"/>
                  <a:pt x="121" y="82"/>
                </a:cubicBezTo>
                <a:cubicBezTo>
                  <a:pt x="115" y="92"/>
                  <a:pt x="105" y="98"/>
                  <a:pt x="95" y="103"/>
                </a:cubicBezTo>
                <a:cubicBezTo>
                  <a:pt x="84" y="109"/>
                  <a:pt x="80" y="120"/>
                  <a:pt x="80" y="120"/>
                </a:cubicBezTo>
                <a:cubicBezTo>
                  <a:pt x="78" y="124"/>
                  <a:pt x="73" y="128"/>
                  <a:pt x="69" y="128"/>
                </a:cubicBezTo>
                <a:cubicBezTo>
                  <a:pt x="37" y="128"/>
                  <a:pt x="37" y="128"/>
                  <a:pt x="37" y="128"/>
                </a:cubicBezTo>
                <a:cubicBezTo>
                  <a:pt x="32" y="128"/>
                  <a:pt x="29" y="124"/>
                  <a:pt x="29" y="119"/>
                </a:cubicBezTo>
                <a:cubicBezTo>
                  <a:pt x="29" y="113"/>
                  <a:pt x="29" y="113"/>
                  <a:pt x="29" y="113"/>
                </a:cubicBezTo>
                <a:cubicBezTo>
                  <a:pt x="29" y="108"/>
                  <a:pt x="29" y="101"/>
                  <a:pt x="30" y="96"/>
                </a:cubicBezTo>
                <a:cubicBezTo>
                  <a:pt x="30" y="96"/>
                  <a:pt x="33" y="84"/>
                  <a:pt x="54" y="73"/>
                </a:cubicBezTo>
                <a:cubicBezTo>
                  <a:pt x="63" y="68"/>
                  <a:pt x="74" y="63"/>
                  <a:pt x="74" y="51"/>
                </a:cubicBezTo>
                <a:cubicBezTo>
                  <a:pt x="74" y="43"/>
                  <a:pt x="70" y="38"/>
                  <a:pt x="62" y="38"/>
                </a:cubicBezTo>
                <a:cubicBezTo>
                  <a:pt x="51" y="38"/>
                  <a:pt x="50" y="50"/>
                  <a:pt x="50" y="58"/>
                </a:cubicBezTo>
                <a:cubicBezTo>
                  <a:pt x="50" y="62"/>
                  <a:pt x="47" y="66"/>
                  <a:pt x="42" y="66"/>
                </a:cubicBezTo>
                <a:cubicBezTo>
                  <a:pt x="8" y="66"/>
                  <a:pt x="8" y="66"/>
                  <a:pt x="8" y="66"/>
                </a:cubicBezTo>
                <a:cubicBezTo>
                  <a:pt x="3" y="66"/>
                  <a:pt x="0" y="62"/>
                  <a:pt x="0" y="57"/>
                </a:cubicBezTo>
                <a:cubicBezTo>
                  <a:pt x="0" y="28"/>
                  <a:pt x="0" y="28"/>
                  <a:pt x="0" y="28"/>
                </a:cubicBezTo>
                <a:cubicBezTo>
                  <a:pt x="0" y="23"/>
                  <a:pt x="3" y="18"/>
                  <a:pt x="7" y="16"/>
                </a:cubicBezTo>
                <a:cubicBezTo>
                  <a:pt x="7" y="16"/>
                  <a:pt x="40" y="0"/>
                  <a:pt x="64" y="0"/>
                </a:cubicBezTo>
                <a:moveTo>
                  <a:pt x="56" y="138"/>
                </a:moveTo>
                <a:cubicBezTo>
                  <a:pt x="69" y="138"/>
                  <a:pt x="80" y="148"/>
                  <a:pt x="80" y="162"/>
                </a:cubicBezTo>
                <a:cubicBezTo>
                  <a:pt x="80" y="176"/>
                  <a:pt x="69" y="186"/>
                  <a:pt x="56" y="186"/>
                </a:cubicBezTo>
                <a:cubicBezTo>
                  <a:pt x="43" y="186"/>
                  <a:pt x="32" y="176"/>
                  <a:pt x="32" y="162"/>
                </a:cubicBezTo>
                <a:cubicBezTo>
                  <a:pt x="32" y="148"/>
                  <a:pt x="43" y="138"/>
                  <a:pt x="56" y="138"/>
                </a:cubicBezTo>
              </a:path>
            </a:pathLst>
          </a:custGeom>
          <a:solidFill>
            <a:srgbClr val="FF0000"/>
          </a:solidFill>
          <a:ln w="73025" cap="flat" cmpd="sng">
            <a:solidFill>
              <a:schemeClr val="tx1"/>
            </a:solidFill>
            <a:round/>
          </a:ln>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0000"/>
              </a:solidFill>
              <a:effectLst/>
              <a:uLnTx/>
              <a:uFillTx/>
              <a:latin typeface="Calibri" panose="020F0502020204030204"/>
              <a:ea typeface="SimSun" panose="02010600030101010101" pitchFamily="2" charset="-122"/>
              <a:cs typeface="+mn-cs"/>
            </a:endParaRPr>
          </a:p>
        </p:txBody>
      </p:sp>
      <p:sp>
        <p:nvSpPr>
          <p:cNvPr id="37" name="Teardrop 36"/>
          <p:cNvSpPr/>
          <p:nvPr/>
        </p:nvSpPr>
        <p:spPr>
          <a:xfrm rot="2700000">
            <a:off x="2153307" y="1611138"/>
            <a:ext cx="3217313" cy="3217313"/>
          </a:xfrm>
          <a:prstGeom prst="teardrop">
            <a:avLst>
              <a:gd name="adj" fmla="val 10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grpSp>
        <p:nvGrpSpPr>
          <p:cNvPr id="38" name="Group 37"/>
          <p:cNvGrpSpPr/>
          <p:nvPr/>
        </p:nvGrpSpPr>
        <p:grpSpPr>
          <a:xfrm>
            <a:off x="2259846" y="1682306"/>
            <a:ext cx="3010915" cy="3010595"/>
            <a:chOff x="833940" y="1669338"/>
            <a:chExt cx="3010915" cy="3010595"/>
          </a:xfrm>
        </p:grpSpPr>
        <p:sp>
          <p:nvSpPr>
            <p:cNvPr id="39" name="Oval 38"/>
            <p:cNvSpPr/>
            <p:nvPr/>
          </p:nvSpPr>
          <p:spPr>
            <a:xfrm>
              <a:off x="833940" y="1669338"/>
              <a:ext cx="3010915" cy="3010595"/>
            </a:xfrm>
            <a:prstGeom prst="ellipse">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0" name="Oval 5"/>
            <p:cNvSpPr txBox="1"/>
            <p:nvPr/>
          </p:nvSpPr>
          <p:spPr>
            <a:xfrm>
              <a:off x="1264370" y="2099504"/>
              <a:ext cx="2150054" cy="215026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400" smtClean="0">
                  <a:latin typeface="Times New Roman" panose="02020603050405020304" pitchFamily="18" charset="0"/>
                  <a:cs typeface="Times New Roman" panose="02020603050405020304" pitchFamily="18" charset="0"/>
                </a:rPr>
                <a:t>Năng động là tích cực, chủ động, dám nghĩ, dám làm.</a:t>
              </a:r>
              <a:endParaRPr lang="en-US" sz="2400" kern="1200" dirty="0">
                <a:latin typeface="Times New Roman" panose="02020603050405020304" pitchFamily="18" charset="0"/>
                <a:cs typeface="Times New Roman" panose="02020603050405020304" pitchFamily="18" charset="0"/>
              </a:endParaRPr>
            </a:p>
          </p:txBody>
        </p:sp>
      </p:grpSp>
      <p:sp>
        <p:nvSpPr>
          <p:cNvPr id="41" name="Teardrop 40"/>
          <p:cNvSpPr/>
          <p:nvPr/>
        </p:nvSpPr>
        <p:spPr>
          <a:xfrm rot="2700000">
            <a:off x="6010283" y="897242"/>
            <a:ext cx="4720921" cy="4665734"/>
          </a:xfrm>
          <a:prstGeom prst="teardrop">
            <a:avLst>
              <a:gd name="adj" fmla="val 118509"/>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grpSp>
        <p:nvGrpSpPr>
          <p:cNvPr id="42" name="Group 41"/>
          <p:cNvGrpSpPr/>
          <p:nvPr/>
        </p:nvGrpSpPr>
        <p:grpSpPr>
          <a:xfrm>
            <a:off x="6171854" y="1732893"/>
            <a:ext cx="4953826" cy="3010595"/>
            <a:chOff x="833940" y="1669338"/>
            <a:chExt cx="3010915" cy="3010595"/>
          </a:xfrm>
        </p:grpSpPr>
        <p:sp>
          <p:nvSpPr>
            <p:cNvPr id="43" name="Oval 42"/>
            <p:cNvSpPr/>
            <p:nvPr/>
          </p:nvSpPr>
          <p:spPr>
            <a:xfrm>
              <a:off x="833940" y="1669338"/>
              <a:ext cx="3010915" cy="3010595"/>
            </a:xfrm>
            <a:prstGeom prst="ellipse">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4" name="Oval 5"/>
            <p:cNvSpPr txBox="1"/>
            <p:nvPr/>
          </p:nvSpPr>
          <p:spPr>
            <a:xfrm>
              <a:off x="1264370" y="2099504"/>
              <a:ext cx="2150054" cy="215026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400" kern="1200" smtClean="0">
                  <a:latin typeface="Times New Roman" panose="02020603050405020304" pitchFamily="18" charset="0"/>
                  <a:cs typeface="Times New Roman" panose="02020603050405020304" pitchFamily="18" charset="0"/>
                </a:rPr>
                <a:t>Sáng tạo là say mê nghiên cứu, tìm tòi để tạo ra những giá trị mới về vật chất, tinh thần hoặc tìm ra cái mới, cách giải quyết mới mà không bị gò bó phụ thuộc vào những cái đẫ có.</a:t>
              </a:r>
              <a:endParaRPr lang="en-US" sz="2400" kern="1200" dirty="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ppt_x"/>
                                          </p:val>
                                        </p:tav>
                                        <p:tav tm="100000">
                                          <p:val>
                                            <p:strVal val="#ppt_x"/>
                                          </p:val>
                                        </p:tav>
                                      </p:tavLst>
                                    </p:anim>
                                    <p:anim calcmode="lin" valueType="num">
                                      <p:cBhvr additive="base">
                                        <p:cTn id="2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08927" y="685334"/>
            <a:ext cx="4924337" cy="4563611"/>
          </a:xfrm>
          <a:prstGeom prst="rect">
            <a:avLst/>
          </a:prstGeom>
          <a:solidFill>
            <a:schemeClr val="bg1"/>
          </a:solidFill>
          <a:ln w="57150">
            <a:solidFill>
              <a:srgbClr val="AFC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56400" b="95000" l="0" r="22571">
                        <a14:backgroundMark x1="5857" y1="57200" x2="22857" y2="68800"/>
                        <a14:backgroundMark x1="22286" y1="68600" x2="21429" y2="92600"/>
                      </a14:backgroundRemoval>
                    </a14:imgEffect>
                  </a14:imgLayer>
                </a14:imgProps>
              </a:ext>
              <a:ext uri="{28A0092B-C50C-407E-A947-70E740481C1C}">
                <a14:useLocalDpi xmlns:a14="http://schemas.microsoft.com/office/drawing/2010/main" val="0"/>
              </a:ext>
            </a:extLst>
          </a:blip>
          <a:srcRect l="173" t="51702" r="77669" b="-51702"/>
          <a:stretch>
            <a:fillRect/>
          </a:stretch>
        </p:blipFill>
        <p:spPr>
          <a:xfrm>
            <a:off x="0" y="3469016"/>
            <a:ext cx="2490282" cy="6321763"/>
          </a:xfrm>
          <a:prstGeom prst="rect">
            <a:avLst/>
          </a:prstGeom>
        </p:spPr>
      </p:pic>
      <p:grpSp>
        <p:nvGrpSpPr>
          <p:cNvPr id="19" name="Group 18"/>
          <p:cNvGrpSpPr/>
          <p:nvPr/>
        </p:nvGrpSpPr>
        <p:grpSpPr>
          <a:xfrm rot="198976">
            <a:off x="5680120" y="-474191"/>
            <a:ext cx="6884256" cy="4659579"/>
            <a:chOff x="5855626" y="-119829"/>
            <a:chExt cx="5927300" cy="3556577"/>
          </a:xfrm>
        </p:grpSpPr>
        <p:sp>
          <p:nvSpPr>
            <p:cNvPr id="18" name="Rectangle 17"/>
            <p:cNvSpPr/>
            <p:nvPr/>
          </p:nvSpPr>
          <p:spPr>
            <a:xfrm rot="21415615">
              <a:off x="6017340" y="626201"/>
              <a:ext cx="5027723" cy="2810547"/>
            </a:xfrm>
            <a:prstGeom prst="rect">
              <a:avLst/>
            </a:prstGeom>
            <a:noFill/>
            <a:ln w="57150">
              <a:solidFill>
                <a:srgbClr val="AFC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3">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a:fillRect/>
            </a:stretch>
          </p:blipFill>
          <p:spPr>
            <a:xfrm>
              <a:off x="5855626" y="-119829"/>
              <a:ext cx="5927300" cy="1209103"/>
            </a:xfrm>
            <a:prstGeom prst="rect">
              <a:avLst/>
            </a:prstGeom>
          </p:spPr>
        </p:pic>
      </p:grpSp>
      <p:pic>
        <p:nvPicPr>
          <p:cNvPr id="3" name="Picture 2"/>
          <p:cNvPicPr>
            <a:picLocks noChangeAspect="1"/>
          </p:cNvPicPr>
          <p:nvPr/>
        </p:nvPicPr>
        <p:blipFill rotWithShape="1">
          <a:blip r:embed="rId5">
            <a:extLst>
              <a:ext uri="{BEBA8EAE-BF5A-486C-A8C5-ECC9F3942E4B}">
                <a14:imgProps xmlns:a14="http://schemas.microsoft.com/office/drawing/2010/main">
                  <a14:imgLayer r:embed="rId3">
                    <a14:imgEffect>
                      <a14:backgroundRemoval t="52600" b="98200" l="40143" r="85571">
                        <a14:foregroundMark x1="46857" y1="58000" x2="46857" y2="58000"/>
                        <a14:foregroundMark x1="46429" y1="63200" x2="46429" y2="63200"/>
                        <a14:foregroundMark x1="44143" y1="64000" x2="44143" y2="64000"/>
                        <a14:foregroundMark x1="43286" y1="65600" x2="43286" y2="65600"/>
                        <a14:foregroundMark x1="47571" y1="67000" x2="47571" y2="67000"/>
                        <a14:foregroundMark x1="41714" y1="77000" x2="41714" y2="77000"/>
                        <a14:foregroundMark x1="41000" y1="78200" x2="41000" y2="78200"/>
                        <a14:foregroundMark x1="40143" y1="78200" x2="40143" y2="78200"/>
                        <a14:foregroundMark x1="40571" y1="95800" x2="40571" y2="95800"/>
                        <a14:foregroundMark x1="41857" y1="94800" x2="41857" y2="94800"/>
                        <a14:foregroundMark x1="46286" y1="54600" x2="46286" y2="54600"/>
                        <a14:foregroundMark x1="45000" y1="53800" x2="45000" y2="53800"/>
                        <a14:foregroundMark x1="59714" y1="52600" x2="59714" y2="52600"/>
                        <a14:foregroundMark x1="78143" y1="65400" x2="78143" y2="65400"/>
                        <a14:foregroundMark x1="75714" y1="62400" x2="75714" y2="62400"/>
                        <a14:foregroundMark x1="73857" y1="60400" x2="73857" y2="60400"/>
                        <a14:foregroundMark x1="81571" y1="71600" x2="81571" y2="71600"/>
                        <a14:foregroundMark x1="83000" y1="75600" x2="83000" y2="75600"/>
                        <a14:foregroundMark x1="40857" y1="84200" x2="40857" y2="84200"/>
                        <a14:foregroundMark x1="40571" y1="88600" x2="40571" y2="88600"/>
                        <a14:foregroundMark x1="83571" y1="94600" x2="83571" y2="94600"/>
                        <a14:foregroundMark x1="85714" y1="95400" x2="85714" y2="95400"/>
                        <a14:foregroundMark x1="84143" y1="98200" x2="84143" y2="98200"/>
                        <a14:foregroundMark x1="73000" y1="60200" x2="73000" y2="60200"/>
                        <a14:foregroundMark x1="74571" y1="61200" x2="74571" y2="61200"/>
                        <a14:foregroundMark x1="76571" y1="63200" x2="76571" y2="63200"/>
                        <a14:foregroundMark x1="40714" y1="85800" x2="40714" y2="85800"/>
                        <a14:backgroundMark x1="73714" y1="58000" x2="77714" y2="63000"/>
                        <a14:backgroundMark x1="78143" y1="62400" x2="79286" y2="61400"/>
                      </a14:backgroundRemoval>
                    </a14:imgEffect>
                  </a14:imgLayer>
                </a14:imgProps>
              </a:ext>
              <a:ext uri="{28A0092B-C50C-407E-A947-70E740481C1C}">
                <a14:useLocalDpi xmlns:a14="http://schemas.microsoft.com/office/drawing/2010/main" val="0"/>
              </a:ext>
            </a:extLst>
          </a:blip>
          <a:srcRect l="38170" t="51395" r="12493" b="-51395"/>
          <a:stretch>
            <a:fillRect/>
          </a:stretch>
        </p:blipFill>
        <p:spPr>
          <a:xfrm>
            <a:off x="3820848" y="3697118"/>
            <a:ext cx="5544767" cy="632176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6486" y="4993681"/>
            <a:ext cx="1759079" cy="1759079"/>
          </a:xfrm>
          <a:prstGeom prst="ellipse">
            <a:avLst/>
          </a:prstGeom>
          <a:ln>
            <a:noFill/>
          </a:ln>
          <a:effectLst>
            <a:softEdge rad="112500"/>
          </a:effec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81488" y="4057120"/>
            <a:ext cx="2413000" cy="1816100"/>
          </a:xfrm>
          <a:prstGeom prst="rect">
            <a:avLst/>
          </a:prstGeom>
        </p:spPr>
      </p:pic>
      <p:sp>
        <p:nvSpPr>
          <p:cNvPr id="10" name="Rectangle 9"/>
          <p:cNvSpPr/>
          <p:nvPr/>
        </p:nvSpPr>
        <p:spPr>
          <a:xfrm>
            <a:off x="3604975" y="4583538"/>
            <a:ext cx="5760640" cy="2784309"/>
          </a:xfrm>
          <a:prstGeom prst="rect">
            <a:avLst/>
          </a:prstGeom>
          <a:noFill/>
        </p:spPr>
        <p:txBody>
          <a:bodyPr spcFirstLastPara="1" wrap="none" lIns="121920" tIns="60960" rIns="121920" bIns="60960" numCol="1">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735"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mn-cs"/>
              </a:rPr>
              <a:t>Trò chơi: Chim đổi tổ</a:t>
            </a:r>
            <a:endParaRPr kumimoji="0" lang="en-US" sz="3735"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Calibri" panose="020F0502020204030204"/>
              <a:ea typeface="+mn-ea"/>
              <a:cs typeface="+mn-cs"/>
            </a:endParaRPr>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09827" y="4676015"/>
            <a:ext cx="3520347" cy="2394410"/>
          </a:xfrm>
          <a:prstGeom prst="ellipse">
            <a:avLst/>
          </a:prstGeom>
          <a:ln>
            <a:noFill/>
          </a:ln>
          <a:effectLst>
            <a:softEdge rad="112500"/>
          </a:effectLst>
        </p:spPr>
      </p:pic>
      <p:sp>
        <p:nvSpPr>
          <p:cNvPr id="12" name="Rectangle 11"/>
          <p:cNvSpPr/>
          <p:nvPr/>
        </p:nvSpPr>
        <p:spPr>
          <a:xfrm>
            <a:off x="4709827" y="5039071"/>
            <a:ext cx="3771224" cy="861774"/>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800" b="1" i="0" u="none" strike="noStrike" kern="1200" cap="none" spc="0" normalizeH="0" baseline="0" noProof="0" dirty="0">
                <a:ln w="10541" cmpd="sng">
                  <a:solidFill>
                    <a:srgbClr val="4F81BD">
                      <a:shade val="88000"/>
                      <a:satMod val="110000"/>
                    </a:srgbClr>
                  </a:solidFill>
                  <a:prstDash val="solid"/>
                </a:ln>
                <a:solidFill>
                  <a:srgbClr val="002060"/>
                </a:solidFill>
                <a:effectLst/>
                <a:uLnTx/>
                <a:uFillTx/>
                <a:latin typeface="Times New Roman" panose="02020603050405020304" pitchFamily="18" charset="0"/>
                <a:ea typeface="+mn-ea"/>
                <a:cs typeface="+mn-cs"/>
              </a:rPr>
              <a:t>HĐ luyện tập</a:t>
            </a:r>
            <a:endParaRPr kumimoji="0" lang="en-US" sz="4800" b="1" i="0" u="none" strike="noStrike" kern="1200" cap="none" spc="0" normalizeH="0" baseline="0" noProof="0" dirty="0">
              <a:ln w="10541" cmpd="sng">
                <a:solidFill>
                  <a:srgbClr val="4F81BD">
                    <a:shade val="88000"/>
                    <a:satMod val="110000"/>
                  </a:srgbClr>
                </a:solidFill>
                <a:prstDash val="solid"/>
              </a:ln>
              <a:solidFill>
                <a:srgbClr val="002060"/>
              </a:solidFill>
              <a:effectLst/>
              <a:uLnTx/>
              <a:uFillTx/>
              <a:latin typeface="Calibri" panose="020F0502020204030204"/>
              <a:ea typeface="+mn-ea"/>
              <a:cs typeface="+mn-cs"/>
            </a:endParaRPr>
          </a:p>
        </p:txBody>
      </p:sp>
      <p:sp>
        <p:nvSpPr>
          <p:cNvPr id="13" name="TextBox 12"/>
          <p:cNvSpPr txBox="1"/>
          <p:nvPr/>
        </p:nvSpPr>
        <p:spPr>
          <a:xfrm>
            <a:off x="466170" y="596980"/>
            <a:ext cx="48098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Vòng 1: Nhóm chuyên gia</a:t>
            </a:r>
          </a:p>
        </p:txBody>
      </p:sp>
      <p:sp>
        <p:nvSpPr>
          <p:cNvPr id="14" name="TextBox 13"/>
          <p:cNvSpPr txBox="1"/>
          <p:nvPr/>
        </p:nvSpPr>
        <p:spPr>
          <a:xfrm>
            <a:off x="672313" y="998151"/>
            <a:ext cx="4608512"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Lớp chia thành 4 nhóm</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N1: BT </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2</a:t>
            </a:r>
            <a:r>
              <a:rPr kumimoji="0" lang="vi-VN"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a:t>
            </a: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a,b</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N2: BT </a:t>
            </a: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2</a:t>
            </a:r>
            <a:r>
              <a:rPr kumimoji="0" lang="vi-VN"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a:t>
            </a:r>
            <a:r>
              <a:rPr lang="en-US" sz="3200" smtClean="0">
                <a:solidFill>
                  <a:prstClr val="black"/>
                </a:solidFill>
                <a:latin typeface="Times New Roman" panose="02020603050405020304" pitchFamily="18" charset="0"/>
              </a:rPr>
              <a:t>c,đ</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N3: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BT </a:t>
            </a:r>
            <a:r>
              <a:rPr kumimoji="0" lang="vi-VN"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2.</a:t>
            </a:r>
            <a:r>
              <a:rPr lang="en-US" sz="3200" smtClean="0">
                <a:solidFill>
                  <a:prstClr val="black"/>
                </a:solidFill>
                <a:latin typeface="Times New Roman" panose="02020603050405020304" pitchFamily="18" charset="0"/>
              </a:rPr>
              <a:t>e,d</a:t>
            </a:r>
            <a:endPar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endParaRPr>
          </a:p>
        </p:txBody>
      </p:sp>
      <p:sp>
        <p:nvSpPr>
          <p:cNvPr id="15" name="TextBox 14"/>
          <p:cNvSpPr txBox="1"/>
          <p:nvPr/>
        </p:nvSpPr>
        <p:spPr>
          <a:xfrm>
            <a:off x="624800" y="3465524"/>
            <a:ext cx="480984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Các thành viên trong mỗi nhóm đánh số thứ tự từ 1 đến 4</a:t>
            </a:r>
          </a:p>
        </p:txBody>
      </p:sp>
      <p:sp>
        <p:nvSpPr>
          <p:cNvPr id="16" name="TextBox 15"/>
          <p:cNvSpPr txBox="1"/>
          <p:nvPr/>
        </p:nvSpPr>
        <p:spPr>
          <a:xfrm>
            <a:off x="6160600" y="522569"/>
            <a:ext cx="48098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Vòng 2: Nhóm mảnh ghép</a:t>
            </a:r>
          </a:p>
        </p:txBody>
      </p:sp>
      <p:sp>
        <p:nvSpPr>
          <p:cNvPr id="20" name="TextBox 19"/>
          <p:cNvSpPr txBox="1"/>
          <p:nvPr/>
        </p:nvSpPr>
        <p:spPr>
          <a:xfrm rot="21596473">
            <a:off x="6354778" y="1315413"/>
            <a:ext cx="480984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Các thành viên có số thứ tự giống nhau vào 1 nhóm, thành lập nhóm mới</a:t>
            </a:r>
          </a:p>
        </p:txBody>
      </p:sp>
      <p:sp>
        <p:nvSpPr>
          <p:cNvPr id="21" name="TextBox 20"/>
          <p:cNvSpPr txBox="1"/>
          <p:nvPr/>
        </p:nvSpPr>
        <p:spPr>
          <a:xfrm rot="21596473">
            <a:off x="6355030" y="2890566"/>
            <a:ext cx="480984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Thống nhất nội dung và trình bày</a:t>
            </a:r>
          </a:p>
        </p:txBody>
      </p:sp>
      <p:sp>
        <p:nvSpPr>
          <p:cNvPr id="22" name="TextBox 21"/>
          <p:cNvSpPr txBox="1"/>
          <p:nvPr/>
        </p:nvSpPr>
        <p:spPr>
          <a:xfrm>
            <a:off x="201651" y="-9107"/>
            <a:ext cx="11485813" cy="461665"/>
          </a:xfrm>
          <a:prstGeom prst="rect">
            <a:avLst/>
          </a:prstGeom>
          <a:ln w="57150">
            <a:solidFill>
              <a:schemeClr val="accent6">
                <a:lumMod val="60000"/>
                <a:lumOff val="40000"/>
              </a:schemeClr>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2. Em tán thành hay không tán thành với những quan điểm nào sau đây?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Vì</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sao</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4" presetClass="path" presetSubtype="0" accel="50000" decel="50000" fill="hold" nodeType="afterEffect">
                                  <p:stCondLst>
                                    <p:cond delay="0"/>
                                  </p:stCondLst>
                                  <p:childTnLst>
                                    <p:animMotion origin="layout" path="M -2.5E-6 -0.01483 L 0.17188 -0.39006 C 0.20851 -0.47283 0.26233 -0.51761 0.3191 -0.51761 C 0.38334 -0.51761 0.43455 -0.47283 0.47118 -0.39006 L 0.6441 -0.01483 " pathEditMode="relative" rAng="0" ptsTypes="FffFF">
                                      <p:cBhvr>
                                        <p:cTn id="6" dur="2000" fill="hold"/>
                                        <p:tgtEl>
                                          <p:spTgt spid="8"/>
                                        </p:tgtEl>
                                        <p:attrNameLst>
                                          <p:attrName>ppt_x</p:attrName>
                                          <p:attrName>ppt_y</p:attrName>
                                        </p:attrNameLst>
                                      </p:cBhvr>
                                      <p:rCtr x="32205" y="-25139"/>
                                    </p:animMotion>
                                  </p:childTnLst>
                                </p:cTn>
                              </p:par>
                            </p:childTnLst>
                          </p:cTn>
                        </p:par>
                        <p:par>
                          <p:cTn id="7" fill="hold">
                            <p:stCondLst>
                              <p:cond delay="2000"/>
                            </p:stCondLst>
                            <p:childTnLst>
                              <p:par>
                                <p:cTn id="8" presetID="44" presetClass="path" presetSubtype="0" accel="50000" decel="50000" fill="hold" nodeType="afterEffect">
                                  <p:stCondLst>
                                    <p:cond delay="0"/>
                                  </p:stCondLst>
                                  <p:childTnLst>
                                    <p:animMotion origin="layout" path="M 2.5E-6 0.0698 L -0.22778 -0.41013 C -0.27518 -0.51637 -0.34601 -0.57412 -0.41997 -0.57412 C -0.50469 -0.57412 -0.57222 -0.51637 -0.61945 -0.41013 L -0.84566 0.0698 " pathEditMode="relative" rAng="0" ptsTypes="FffFF">
                                      <p:cBhvr>
                                        <p:cTn id="9" dur="2000" fill="hold"/>
                                        <p:tgtEl>
                                          <p:spTgt spid="9"/>
                                        </p:tgtEl>
                                        <p:attrNameLst>
                                          <p:attrName>ppt_x</p:attrName>
                                          <p:attrName>ppt_y</p:attrName>
                                        </p:attrNameLst>
                                      </p:cBhvr>
                                      <p:rCtr x="-42292" y="-321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3" name="Rectangle 2"/>
          <p:cNvSpPr/>
          <p:nvPr/>
        </p:nvSpPr>
        <p:spPr>
          <a:xfrm>
            <a:off x="434340" y="1305342"/>
            <a:ext cx="9829800" cy="5324535"/>
          </a:xfrm>
          <a:prstGeom prst="rect">
            <a:avLst/>
          </a:prstGeom>
        </p:spPr>
        <p:txBody>
          <a:bodyPr wrap="square">
            <a:spAutoFit/>
          </a:bodyPr>
          <a:lstStyle/>
          <a:p>
            <a:pPr algn="just"/>
            <a:r>
              <a:rPr lang="vi-VN" sz="3200" b="1" i="0" dirty="0" smtClean="0">
                <a:solidFill>
                  <a:srgbClr val="000000"/>
                </a:solidFill>
                <a:effectLst/>
                <a:latin typeface="#9Slide05 Good Vibes Pro" panose="02000507080000020002" pitchFamily="2" charset="0"/>
                <a:cs typeface="Times New Roman" panose="02020603050405020304" pitchFamily="18" charset="0"/>
              </a:rPr>
              <a:t>- Em tán thành với quan điểm (d), (e). Bởi vì năng động, sáng tạo là phẩm chất cần có của mỗi người trong học tập, trong lao động và trong cuộc sống hàng ngày, nhất là trong thời đại ngày nay khi nền kinh tế thị trường phát triển. Để hội nhập và phát triển, sự năng động, sáng tạo là vô cùng cần thiết không thể thiếu được.</a:t>
            </a:r>
          </a:p>
          <a:p>
            <a:pPr algn="just"/>
            <a:r>
              <a:rPr lang="vi-VN" sz="3200" b="1" i="0" dirty="0" smtClean="0">
                <a:solidFill>
                  <a:srgbClr val="000000"/>
                </a:solidFill>
                <a:effectLst/>
                <a:latin typeface="#9Slide05 Good Vibes Pro" panose="02000507080000020002" pitchFamily="2" charset="0"/>
                <a:cs typeface="Times New Roman" panose="02020603050405020304" pitchFamily="18" charset="0"/>
              </a:rPr>
              <a:t>- Em không tán thành với quan điểm (a), (b), (c), (đ). Bởi vì, lứa tuổi nào, lĩnh vực nào cũng cần năng động, sáng tạo. Thiếu nó, chúng ta sẽ trở lên thụ động, dập khuôn máy móc và làm việc kém hiệu quả.</a:t>
            </a:r>
          </a:p>
          <a:p>
            <a:r>
              <a:rPr lang="vi-VN" sz="2800" b="0" i="0" dirty="0" smtClean="0">
                <a:solidFill>
                  <a:srgbClr val="000000"/>
                </a:solidFill>
                <a:effectLst/>
                <a:latin typeface="Times New Roman" panose="02020603050405020304" pitchFamily="18" charset="0"/>
                <a:cs typeface="Times New Roman" panose="02020603050405020304" pitchFamily="18" charset="0"/>
              </a:rPr>
              <a:t/>
            </a:r>
            <a:br>
              <a:rPr lang="vi-VN" sz="2800" b="0" i="0" dirty="0" smtClean="0">
                <a:solidFill>
                  <a:srgbClr val="000000"/>
                </a:solidFill>
                <a:effectLst/>
                <a:latin typeface="Times New Roman" panose="02020603050405020304" pitchFamily="18" charset="0"/>
                <a:cs typeface="Times New Roman" panose="02020603050405020304" pitchFamily="18" charset="0"/>
              </a:rPr>
            </a:br>
            <a:r>
              <a:rPr lang="vi-VN" sz="2800" b="0" i="0" dirty="0" smtClean="0">
                <a:solidFill>
                  <a:srgbClr val="000000"/>
                </a:solidFill>
                <a:effectLst/>
                <a:latin typeface="Times New Roman" panose="02020603050405020304" pitchFamily="18" charset="0"/>
                <a:cs typeface="Times New Roman" panose="02020603050405020304" pitchFamily="18" charset="0"/>
              </a:rPr>
              <a:t/>
            </a:r>
            <a:br>
              <a:rPr lang="vi-VN" sz="2800" b="0" i="0" dirty="0" smtClean="0">
                <a:solidFill>
                  <a:srgbClr val="000000"/>
                </a:solidFill>
                <a:effectLst/>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7" name="文本框 10"/>
          <p:cNvSpPr txBox="1"/>
          <p:nvPr/>
        </p:nvSpPr>
        <p:spPr>
          <a:xfrm>
            <a:off x="1746411" y="2819400"/>
            <a:ext cx="134246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800" b="0" i="0" u="none" strike="noStrike" kern="1200" cap="none" spc="0" normalizeH="0" baseline="0" noProof="0" dirty="0" smtClean="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IV.</a:t>
            </a:r>
            <a:endParaRPr kumimoji="0" lang="zh-CN" altLang="en-US" sz="8800" b="0" i="0" u="none" strike="noStrike" kern="12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8" name="图片 2"/>
          <p:cNvPicPr>
            <a:picLocks noChangeAspect="1"/>
          </p:cNvPicPr>
          <p:nvPr/>
        </p:nvPicPr>
        <p:blipFill>
          <a:blip r:embed="rId5">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09647" y="-148541"/>
            <a:ext cx="12026503" cy="6246974"/>
            <a:chOff x="-409647" y="-148541"/>
            <a:chExt cx="12026503" cy="6246974"/>
          </a:xfrm>
        </p:grpSpPr>
        <p:pic>
          <p:nvPicPr>
            <p:cNvPr id="164" name="Google Shape;164;p9"/>
            <p:cNvPicPr preferRelativeResize="0"/>
            <p:nvPr/>
          </p:nvPicPr>
          <p:blipFill rotWithShape="1">
            <a:blip r:embed="rId6"/>
            <a:srcRect l="15285" t="10430" r="46645" b="11190"/>
            <a:stretch>
              <a:fillRect/>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7"/>
            <a:srcRect l="18975" t="9789" r="12467"/>
            <a:stretch>
              <a:fillRect/>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8"/>
            <a:stretch>
              <a:fillRect/>
            </a:stretch>
          </p:blipFill>
          <p:spPr>
            <a:xfrm>
              <a:off x="3957236" y="-148541"/>
              <a:ext cx="7659620" cy="4066384"/>
            </a:xfrm>
            <a:prstGeom prst="rect">
              <a:avLst/>
            </a:prstGeom>
          </p:spPr>
        </p:pic>
        <p:sp>
          <p:nvSpPr>
            <p:cNvPr id="6" name="文本框 6"/>
            <p:cNvSpPr txBox="1"/>
            <p:nvPr/>
          </p:nvSpPr>
          <p:spPr>
            <a:xfrm>
              <a:off x="4989237" y="1591024"/>
              <a:ext cx="514753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600" b="0" i="0" u="none" strike="noStrike" kern="1200" cap="none" spc="0" normalizeH="0" baseline="0" noProof="0" dirty="0" smtClean="0">
                  <a:ln>
                    <a:noFill/>
                  </a:ln>
                  <a:solidFill>
                    <a:prstClr val="black"/>
                  </a:solidFill>
                  <a:effectLst>
                    <a:glow rad="101600">
                      <a:srgbClr val="E6B91E">
                        <a:satMod val="175000"/>
                        <a:alpha val="40000"/>
                      </a:srgbClr>
                    </a:glow>
                  </a:effectLst>
                  <a:uLnTx/>
                  <a:uFillTx/>
                  <a:latin typeface="Times New Roman" panose="02020603050405020304" pitchFamily="18" charset="0"/>
                  <a:ea typeface="Microsoft YaHei" panose="020B0503020204020204" charset="-122"/>
                  <a:cs typeface="Times New Roman" panose="02020603050405020304" pitchFamily="18" charset="0"/>
                </a:rPr>
                <a:t>VẬN DỤNG</a:t>
              </a:r>
              <a:endParaRPr kumimoji="0" lang="zh-CN" altLang="en-US" sz="6600" b="0" i="0" u="none" strike="noStrike" kern="1200" cap="none" spc="0" normalizeH="0" baseline="0" noProof="0" dirty="0">
                <a:ln>
                  <a:noFill/>
                </a:ln>
                <a:solidFill>
                  <a:prstClr val="black"/>
                </a:solidFill>
                <a:effectLst>
                  <a:glow rad="101600">
                    <a:srgbClr val="E6B91E">
                      <a:satMod val="175000"/>
                      <a:alpha val="40000"/>
                    </a:srgbClr>
                  </a:glow>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nvGrpSpPr>
            <p:cNvPr id="11" name="Group 10"/>
            <p:cNvGrpSpPr/>
            <p:nvPr/>
          </p:nvGrpSpPr>
          <p:grpSpPr>
            <a:xfrm>
              <a:off x="286247" y="1953208"/>
              <a:ext cx="3834635" cy="3406471"/>
              <a:chOff x="286247" y="1977062"/>
              <a:chExt cx="3834635" cy="3406471"/>
            </a:xfrm>
          </p:grpSpPr>
          <p:sp>
            <p:nvSpPr>
              <p:cNvPr id="12" name="PA_菱形 1"/>
              <p:cNvSpPr/>
              <p:nvPr>
                <p:custDataLst>
                  <p:tags r:id="rId1"/>
                </p:custDataLst>
              </p:nvPr>
            </p:nvSpPr>
            <p:spPr>
              <a:xfrm>
                <a:off x="286247" y="1977062"/>
                <a:ext cx="3834635"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Lato Light"/>
                  <a:ea typeface="SimSun" panose="02010600030101010101" pitchFamily="2" charset="-122"/>
                  <a:cs typeface="+mn-cs"/>
                </a:endParaRPr>
              </a:p>
            </p:txBody>
          </p:sp>
          <p:sp>
            <p:nvSpPr>
              <p:cNvPr id="13" name="文本框 10"/>
              <p:cNvSpPr txBox="1"/>
              <p:nvPr/>
            </p:nvSpPr>
            <p:spPr>
              <a:xfrm>
                <a:off x="645055" y="2987590"/>
                <a:ext cx="2953373" cy="95410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800" b="1" i="0" u="none" strike="noStrike" kern="1200" cap="none" spc="0" normalizeH="0" baseline="0" noProof="0" smtClean="0">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2800" b="1" i="0" u="none" strike="noStrike" kern="1200" cap="none" spc="0" normalizeH="0" noProof="0" smtClean="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8: Năng động, sang tạo</a:t>
                </a: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pic>
        <p:nvPicPr>
          <p:cNvPr id="13" name="Picture 12"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7916" y="1084708"/>
            <a:ext cx="2506824"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0091" y="14944"/>
            <a:ext cx="2128210" cy="136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74981" y="4707595"/>
            <a:ext cx="2687293" cy="2158894"/>
          </a:xfrm>
          <a:prstGeom prst="rect">
            <a:avLst/>
          </a:prstGeom>
        </p:spPr>
      </p:pic>
      <p:sp>
        <p:nvSpPr>
          <p:cNvPr id="16" name="AutoShape 3"/>
          <p:cNvSpPr>
            <a:spLocks noChangeArrowheads="1"/>
          </p:cNvSpPr>
          <p:nvPr/>
        </p:nvSpPr>
        <p:spPr bwMode="gray">
          <a:xfrm>
            <a:off x="3327474" y="1500383"/>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solidFill>
                  <a:srgbClr val="000000"/>
                </a:solidFill>
                <a:rou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20000"/>
              </a:spcAft>
              <a:buClrTx/>
              <a:buSzTx/>
              <a:buFontTx/>
              <a:buNone/>
              <a:defRPr/>
            </a:pPr>
            <a:r>
              <a:rPr kumimoji="0" lang="en-US" altLang="en-US" sz="2400" b="1" i="0" u="none" strike="noStrike" kern="120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rPr>
              <a:t>HOẠT ĐỘNG DỰ ÁN</a:t>
            </a:r>
          </a:p>
        </p:txBody>
      </p:sp>
      <p:sp>
        <p:nvSpPr>
          <p:cNvPr id="17" name="Right Brace 16"/>
          <p:cNvSpPr/>
          <p:nvPr/>
        </p:nvSpPr>
        <p:spPr>
          <a:xfrm>
            <a:off x="6648995" y="2299063"/>
            <a:ext cx="594936" cy="4127863"/>
          </a:xfrm>
          <a:prstGeom prst="rightBrace">
            <a:avLst/>
          </a:prstGeom>
          <a:noFill/>
          <a:ln w="57150" cap="flat" cmpd="sng" algn="ctr">
            <a:solidFill>
              <a:srgbClr val="1D9BB8"/>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5F5F5F"/>
              </a:solidFill>
              <a:effectLst/>
              <a:uLnTx/>
              <a:uFillTx/>
              <a:latin typeface="Times New Roman" panose="02020603050405020304" pitchFamily="18" charset="0"/>
              <a:cs typeface="Times New Roman" panose="02020603050405020304" pitchFamily="18" charset="0"/>
            </a:endParaRPr>
          </a:p>
        </p:txBody>
      </p:sp>
      <p:sp>
        <p:nvSpPr>
          <p:cNvPr id="18" name="Rectangle 1"/>
          <p:cNvSpPr>
            <a:spLocks noChangeArrowheads="1"/>
          </p:cNvSpPr>
          <p:nvPr/>
        </p:nvSpPr>
        <p:spPr bwMode="auto">
          <a:xfrm>
            <a:off x="7165201" y="2778926"/>
            <a:ext cx="3868559" cy="1200329"/>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400" b="0"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kumimoji="0" lang="vi-VN" sz="24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Thông qua bài viết; làm báo ảnh; làm áp phích hoặc làm </a:t>
            </a:r>
            <a:r>
              <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video;...</a:t>
            </a:r>
            <a:endParaRPr kumimoji="0" lang="en-US" sz="2400" b="0"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
          <p:cNvSpPr>
            <a:spLocks noChangeArrowheads="1"/>
          </p:cNvSpPr>
          <p:nvPr/>
        </p:nvSpPr>
        <p:spPr bwMode="auto">
          <a:xfrm>
            <a:off x="7175681" y="4550707"/>
            <a:ext cx="3291840" cy="46166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smtClean="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Dán</a:t>
            </a:r>
            <a:r>
              <a:rPr kumimoji="0" lang="en-US" sz="2400" b="1" i="0" u="none" strike="noStrike" kern="1200" cap="none" spc="0" normalizeH="0" baseline="0" noProof="0" dirty="0" smtClean="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vào</a:t>
            </a:r>
            <a:r>
              <a:rPr kumimoji="0" lang="en-US" sz="2400" b="1" i="0" u="none" strike="noStrike" kern="1200" cap="none" spc="0" normalizeH="0" baseline="0" noProof="0" dirty="0" smtClean="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bảng</a:t>
            </a:r>
            <a:endParaRPr kumimoji="0" lang="en-US" sz="2400" b="1" i="0" u="none" strike="noStrike" kern="1200" cap="none" spc="0" normalizeH="0" baseline="0" noProof="0" dirty="0" smtClean="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
          <p:cNvSpPr>
            <a:spLocks noChangeArrowheads="1"/>
          </p:cNvSpPr>
          <p:nvPr/>
        </p:nvSpPr>
        <p:spPr bwMode="auto">
          <a:xfrm>
            <a:off x="7367302" y="5470066"/>
            <a:ext cx="3600372" cy="46166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Chia</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sẻ</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cả</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lớp</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Rectangle 1"/>
          <p:cNvSpPr>
            <a:spLocks noChangeArrowheads="1"/>
          </p:cNvSpPr>
          <p:nvPr/>
        </p:nvSpPr>
        <p:spPr bwMode="auto">
          <a:xfrm>
            <a:off x="378289" y="3124736"/>
            <a:ext cx="6613192" cy="1200329"/>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err="1">
                <a:ln>
                  <a:noFill/>
                </a:ln>
                <a:solidFill>
                  <a:srgbClr val="C00000"/>
                </a:solidFill>
                <a:effectLst/>
                <a:uLnTx/>
                <a:uFillTx/>
                <a:latin typeface="Times New Roman" panose="02020603050405020304" pitchFamily="18" charset="0"/>
                <a:cs typeface="Times New Roman" panose="02020603050405020304" pitchFamily="18" charset="0"/>
              </a:rPr>
              <a:t>Bài</a:t>
            </a:r>
            <a:r>
              <a:rPr kumimoji="0" lang="en-US" sz="2400" b="1"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 </a:t>
            </a:r>
            <a:r>
              <a:rPr lang="en-US" sz="2400" b="1" smtClean="0">
                <a:solidFill>
                  <a:srgbClr val="C00000"/>
                </a:solidFill>
                <a:latin typeface="Times New Roman" panose="02020603050405020304" pitchFamily="18" charset="0"/>
                <a:cs typeface="Times New Roman" panose="02020603050405020304" pitchFamily="18" charset="0"/>
              </a:rPr>
              <a:t>6:Hãy nêu một khó khan mà em đã gặp phải trong học tập hoặc trong cuộc sống và tự xây dựng kế hoạch để khắc phục khó khan đó?</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dissolv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dissolv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dissolve">
                                      <p:cBhvr>
                                        <p:cTn id="39" dur="500"/>
                                        <p:tgtEl>
                                          <p:spTgt spid="20"/>
                                        </p:tgtEl>
                                      </p:cBhvr>
                                    </p:animEffect>
                                  </p:childTnLst>
                                </p:cTn>
                              </p:par>
                              <p:par>
                                <p:cTn id="40" presetID="22" presetClass="entr" presetSubtype="4"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grpSp>
        <p:nvGrpSpPr>
          <p:cNvPr id="9" name="Group 8"/>
          <p:cNvGrpSpPr/>
          <p:nvPr/>
        </p:nvGrpSpPr>
        <p:grpSpPr>
          <a:xfrm>
            <a:off x="-269556" y="0"/>
            <a:ext cx="12461556" cy="6995997"/>
            <a:chOff x="-409647" y="-16497"/>
            <a:chExt cx="12461556" cy="6995997"/>
          </a:xfrm>
        </p:grpSpPr>
        <p:pic>
          <p:nvPicPr>
            <p:cNvPr id="164" name="Google Shape;164;p9"/>
            <p:cNvPicPr preferRelativeResize="0"/>
            <p:nvPr/>
          </p:nvPicPr>
          <p:blipFill rotWithShape="1">
            <a:blip r:embed="rId5"/>
            <a:srcRect l="15285" t="10430" r="46645" b="11190"/>
            <a:stretch>
              <a:fillRect/>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6"/>
            <a:srcRect l="18975" t="9789" r="12467"/>
            <a:stretch>
              <a:fillRect/>
            </a:stretch>
          </p:blipFill>
          <p:spPr>
            <a:xfrm>
              <a:off x="3637184" y="4250687"/>
              <a:ext cx="2046842" cy="1899370"/>
            </a:xfrm>
            <a:prstGeom prst="rect">
              <a:avLst/>
            </a:prstGeom>
            <a:noFill/>
            <a:ln>
              <a:noFill/>
            </a:ln>
          </p:spPr>
        </p:pic>
        <p:pic>
          <p:nvPicPr>
            <p:cNvPr id="2" name="Picture 1"/>
            <p:cNvPicPr>
              <a:picLocks noChangeAspect="1"/>
            </p:cNvPicPr>
            <p:nvPr/>
          </p:nvPicPr>
          <p:blipFill>
            <a:blip r:embed="rId7"/>
            <a:stretch>
              <a:fillRect/>
            </a:stretch>
          </p:blipFill>
          <p:spPr>
            <a:xfrm>
              <a:off x="4132164" y="-16497"/>
              <a:ext cx="7556253" cy="4066384"/>
            </a:xfrm>
            <a:prstGeom prst="rect">
              <a:avLst/>
            </a:prstGeom>
          </p:spPr>
        </p:pic>
        <p:sp>
          <p:nvSpPr>
            <p:cNvPr id="6" name="文本框 6"/>
            <p:cNvSpPr txBox="1"/>
            <p:nvPr/>
          </p:nvSpPr>
          <p:spPr>
            <a:xfrm>
              <a:off x="4295808" y="1763028"/>
              <a:ext cx="77435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0" i="0" u="none" strike="noStrike" kern="1200" cap="none" spc="0" normalizeH="0" baseline="0" noProof="0" dirty="0" smtClean="0">
                  <a:ln>
                    <a:noFill/>
                  </a:ln>
                  <a:solidFill>
                    <a:prstClr val="black"/>
                  </a:solidFill>
                  <a:effectLst>
                    <a:glow rad="101600">
                      <a:srgbClr val="E6B91E">
                        <a:satMod val="175000"/>
                        <a:alpha val="40000"/>
                      </a:srgbClr>
                    </a:glow>
                  </a:effectLst>
                  <a:uLnTx/>
                  <a:uFillTx/>
                  <a:latin typeface="Times New Roman" panose="02020603050405020304" pitchFamily="18" charset="0"/>
                  <a:ea typeface="Microsoft YaHei" panose="020B0503020204020204" charset="-122"/>
                  <a:cs typeface="Times New Roman" panose="02020603050405020304" pitchFamily="18" charset="0"/>
                </a:rPr>
                <a:t>KHỞI </a:t>
              </a:r>
              <a:r>
                <a:rPr kumimoji="0" lang="en-US" altLang="zh-CN" sz="4800" b="0" i="0" u="none" strike="noStrike" kern="1200" cap="none" spc="0" normalizeH="0" baseline="0" noProof="0" dirty="0">
                  <a:ln>
                    <a:noFill/>
                  </a:ln>
                  <a:solidFill>
                    <a:prstClr val="black"/>
                  </a:solidFill>
                  <a:effectLst>
                    <a:glow rad="101600">
                      <a:srgbClr val="E6B91E">
                        <a:satMod val="175000"/>
                        <a:alpha val="40000"/>
                      </a:srgbClr>
                    </a:glow>
                  </a:effectLst>
                  <a:uLnTx/>
                  <a:uFillTx/>
                  <a:latin typeface="Times New Roman" panose="02020603050405020304" pitchFamily="18" charset="0"/>
                  <a:ea typeface="Microsoft YaHei" panose="020B0503020204020204" charset="-122"/>
                  <a:cs typeface="Times New Roman" panose="02020603050405020304" pitchFamily="18" charset="0"/>
                </a:rPr>
                <a:t>ĐỘNG</a:t>
              </a:r>
              <a:endParaRPr kumimoji="0" lang="zh-CN" altLang="en-US" sz="4800" b="0" i="0" u="none" strike="noStrike" kern="1200" cap="none" spc="0" normalizeH="0" baseline="0" noProof="0" dirty="0">
                <a:ln>
                  <a:noFill/>
                </a:ln>
                <a:solidFill>
                  <a:prstClr val="black"/>
                </a:solidFill>
                <a:effectLst>
                  <a:glow rad="101600">
                    <a:srgbClr val="E6B91E">
                      <a:satMod val="175000"/>
                      <a:alpha val="40000"/>
                    </a:srgbClr>
                  </a:glow>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nvGrpSpPr>
            <p:cNvPr id="3" name="Group 2"/>
            <p:cNvGrpSpPr/>
            <p:nvPr/>
          </p:nvGrpSpPr>
          <p:grpSpPr>
            <a:xfrm>
              <a:off x="461175" y="2028686"/>
              <a:ext cx="3834635" cy="3406471"/>
              <a:chOff x="286247" y="1977062"/>
              <a:chExt cx="3834635" cy="3406471"/>
            </a:xfrm>
          </p:grpSpPr>
          <p:sp>
            <p:nvSpPr>
              <p:cNvPr id="5" name="PA_菱形 1"/>
              <p:cNvSpPr/>
              <p:nvPr>
                <p:custDataLst>
                  <p:tags r:id="rId1"/>
                </p:custDataLst>
              </p:nvPr>
            </p:nvSpPr>
            <p:spPr>
              <a:xfrm>
                <a:off x="286247" y="1977062"/>
                <a:ext cx="3834635"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7" name="文本框 10"/>
              <p:cNvSpPr txBox="1"/>
              <p:nvPr/>
            </p:nvSpPr>
            <p:spPr>
              <a:xfrm>
                <a:off x="763146" y="2353085"/>
                <a:ext cx="2953373" cy="230832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3600" b="1" i="0" u="none" strike="noStrike" kern="1200" cap="none" spc="0" normalizeH="0" baseline="0" noProof="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3600" b="1" i="0" u="none" strike="noStrike" kern="1200" cap="none" spc="0" normalizeH="0" baseline="0" noProof="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3600" b="1" i="0" u="none" strike="noStrike" kern="1200" cap="none" spc="0" normalizeH="0" baseline="0" noProof="0" smtClean="0">
                    <a:ln>
                      <a:noFill/>
                    </a:ln>
                    <a:solidFill>
                      <a:srgbClr val="0000FF"/>
                    </a:solidFill>
                    <a:effectLst/>
                    <a:uLnTx/>
                    <a:uFillTx/>
                    <a:latin typeface="Times New Roman" panose="02020603050405020304" pitchFamily="18" charset="0"/>
                    <a:ea typeface="Helvetica Neue"/>
                    <a:cs typeface="Times New Roman" panose="02020603050405020304" pitchFamily="18" charset="0"/>
                  </a:rPr>
                  <a:t>8:</a:t>
                </a:r>
                <a:r>
                  <a:rPr kumimoji="0" lang="en-US" altLang="en-US" sz="3600" b="1" i="0" u="none" strike="noStrike" kern="1200" cap="none" spc="0" normalizeH="0" baseline="0" noProof="0" smtClean="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endPar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3600" b="1" i="0" u="none" strike="noStrike" kern="1200" cap="none" spc="0" normalizeH="0" baseline="0" noProof="0" smtClean="0">
                    <a:ln>
                      <a:noFill/>
                    </a:ln>
                    <a:solidFill>
                      <a:srgbClr val="FF0000"/>
                    </a:solidFill>
                    <a:effectLst/>
                    <a:uLnTx/>
                    <a:uFillTx/>
                    <a:latin typeface="Times New Roman" panose="02020603050405020304" pitchFamily="18" charset="0"/>
                    <a:ea typeface="Helvetica Neue"/>
                    <a:cs typeface="Times New Roman" panose="02020603050405020304" pitchFamily="18" charset="0"/>
                  </a:rPr>
                  <a:t>NĂNG</a:t>
                </a:r>
                <a:r>
                  <a:rPr kumimoji="0" lang="en-US" altLang="en-US" sz="3600" b="1" i="0" u="none" strike="noStrike" kern="1200" cap="none" spc="0" normalizeH="0" noProof="0" smtClean="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ĐỘNG, SÁNG TẠO</a:t>
                </a:r>
                <a:endParaRPr kumimoji="0" lang="zh-CN" altLang="en-US" sz="3600" b="0" i="0" u="none" strike="noStrike" kern="12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pic>
          <p:nvPicPr>
            <p:cNvPr id="8" name="图片 2"/>
            <p:cNvPicPr>
              <a:picLocks noChangeAspect="1"/>
            </p:cNvPicPr>
            <p:nvPr/>
          </p:nvPicPr>
          <p:blipFill>
            <a:blip r:embed="rId8">
              <a:extLst>
                <a:ext uri="{28A0092B-C50C-407E-A947-70E740481C1C}">
                  <a14:useLocalDpi xmlns:a14="http://schemas.microsoft.com/office/drawing/2010/main" val="0"/>
                </a:ext>
              </a:extLst>
            </a:blip>
            <a:srcRect l="50168" t="20952" r="548" b="27864"/>
            <a:stretch>
              <a:fillRect/>
            </a:stretch>
          </p:blipFill>
          <p:spPr bwMode="auto">
            <a:xfrm>
              <a:off x="6165459" y="3183239"/>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MG - Tin tức Quảng Ninh 24-7 - Cậu học trò chế tạo máy sát khuẩn tay tự động - Faceboo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0"/>
            <a:ext cx="97536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grpSp>
        <p:nvGrpSpPr>
          <p:cNvPr id="9" name="Group 8"/>
          <p:cNvGrpSpPr/>
          <p:nvPr/>
        </p:nvGrpSpPr>
        <p:grpSpPr>
          <a:xfrm>
            <a:off x="-269556" y="0"/>
            <a:ext cx="12461556" cy="6995997"/>
            <a:chOff x="-409647" y="-16497"/>
            <a:chExt cx="12461556" cy="6995997"/>
          </a:xfrm>
        </p:grpSpPr>
        <p:pic>
          <p:nvPicPr>
            <p:cNvPr id="164" name="Google Shape;164;p9"/>
            <p:cNvPicPr preferRelativeResize="0"/>
            <p:nvPr/>
          </p:nvPicPr>
          <p:blipFill rotWithShape="1">
            <a:blip r:embed="rId5"/>
            <a:srcRect l="15285" t="10430" r="46645" b="11190"/>
            <a:stretch>
              <a:fillRect/>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6"/>
            <a:srcRect l="18975" t="9789" r="12467"/>
            <a:stretch>
              <a:fillRect/>
            </a:stretch>
          </p:blipFill>
          <p:spPr>
            <a:xfrm>
              <a:off x="3637184" y="4250687"/>
              <a:ext cx="2046842" cy="1899370"/>
            </a:xfrm>
            <a:prstGeom prst="rect">
              <a:avLst/>
            </a:prstGeom>
            <a:noFill/>
            <a:ln>
              <a:noFill/>
            </a:ln>
          </p:spPr>
        </p:pic>
        <p:pic>
          <p:nvPicPr>
            <p:cNvPr id="2" name="Picture 1"/>
            <p:cNvPicPr>
              <a:picLocks noChangeAspect="1"/>
            </p:cNvPicPr>
            <p:nvPr/>
          </p:nvPicPr>
          <p:blipFill>
            <a:blip r:embed="rId7"/>
            <a:stretch>
              <a:fillRect/>
            </a:stretch>
          </p:blipFill>
          <p:spPr>
            <a:xfrm>
              <a:off x="4132164" y="-16497"/>
              <a:ext cx="7556253" cy="4066384"/>
            </a:xfrm>
            <a:prstGeom prst="rect">
              <a:avLst/>
            </a:prstGeom>
          </p:spPr>
        </p:pic>
        <p:sp>
          <p:nvSpPr>
            <p:cNvPr id="6" name="文本框 6"/>
            <p:cNvSpPr txBox="1"/>
            <p:nvPr/>
          </p:nvSpPr>
          <p:spPr>
            <a:xfrm>
              <a:off x="3944837" y="1904980"/>
              <a:ext cx="77435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smtClean="0">
                  <a:ln>
                    <a:noFill/>
                  </a:ln>
                  <a:solidFill>
                    <a:prstClr val="black"/>
                  </a:solidFill>
                  <a:effectLst>
                    <a:glow rad="101600">
                      <a:srgbClr val="E6B91E">
                        <a:satMod val="175000"/>
                        <a:alpha val="40000"/>
                      </a:srgbClr>
                    </a:glow>
                  </a:effectLst>
                  <a:uLnTx/>
                  <a:uFillTx/>
                  <a:latin typeface="Times New Roman" panose="02020603050405020304" pitchFamily="18" charset="0"/>
                  <a:ea typeface="Microsoft YaHei" panose="020B0503020204020204" charset="-122"/>
                  <a:cs typeface="Times New Roman" panose="02020603050405020304" pitchFamily="18" charset="0"/>
                </a:rPr>
                <a:t>HÌNH</a:t>
              </a:r>
              <a:r>
                <a:rPr kumimoji="0" lang="en-US" altLang="zh-CN" sz="3600" b="0" i="0" u="none" strike="noStrike" kern="1200" cap="none" spc="0" normalizeH="0" noProof="0" smtClean="0">
                  <a:ln>
                    <a:noFill/>
                  </a:ln>
                  <a:solidFill>
                    <a:prstClr val="black"/>
                  </a:solidFill>
                  <a:effectLst>
                    <a:glow rad="101600">
                      <a:srgbClr val="E6B91E">
                        <a:satMod val="175000"/>
                        <a:alpha val="40000"/>
                      </a:srgbClr>
                    </a:glow>
                  </a:effectLst>
                  <a:uLnTx/>
                  <a:uFillTx/>
                  <a:latin typeface="Times New Roman" panose="02020603050405020304" pitchFamily="18" charset="0"/>
                  <a:ea typeface="Microsoft YaHei" panose="020B0503020204020204" charset="-122"/>
                  <a:cs typeface="Times New Roman" panose="02020603050405020304" pitchFamily="18" charset="0"/>
                </a:rPr>
                <a:t> THÀNH KIẾN THỨC</a:t>
              </a:r>
              <a:endParaRPr kumimoji="0" lang="zh-CN" altLang="en-US" sz="3600" b="0" i="0" u="none" strike="noStrike" kern="1200" cap="none" spc="0" normalizeH="0" baseline="0" noProof="0" dirty="0">
                <a:ln>
                  <a:noFill/>
                </a:ln>
                <a:solidFill>
                  <a:prstClr val="black"/>
                </a:solidFill>
                <a:effectLst>
                  <a:glow rad="101600">
                    <a:srgbClr val="E6B91E">
                      <a:satMod val="175000"/>
                      <a:alpha val="40000"/>
                    </a:srgbClr>
                  </a:glow>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nvGrpSpPr>
            <p:cNvPr id="3" name="Group 2"/>
            <p:cNvGrpSpPr/>
            <p:nvPr/>
          </p:nvGrpSpPr>
          <p:grpSpPr>
            <a:xfrm>
              <a:off x="461175" y="2028686"/>
              <a:ext cx="3834635" cy="3406471"/>
              <a:chOff x="286247" y="1977062"/>
              <a:chExt cx="3834635" cy="3406471"/>
            </a:xfrm>
          </p:grpSpPr>
          <p:sp>
            <p:nvSpPr>
              <p:cNvPr id="5" name="PA_菱形 1"/>
              <p:cNvSpPr/>
              <p:nvPr>
                <p:custDataLst>
                  <p:tags r:id="rId1"/>
                </p:custDataLst>
              </p:nvPr>
            </p:nvSpPr>
            <p:spPr>
              <a:xfrm>
                <a:off x="286247" y="1977062"/>
                <a:ext cx="3834635"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7" name="文本框 10"/>
              <p:cNvSpPr txBox="1"/>
              <p:nvPr/>
            </p:nvSpPr>
            <p:spPr>
              <a:xfrm>
                <a:off x="866130" y="2353085"/>
                <a:ext cx="2953373" cy="230832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3600" b="1" i="0" u="none" strike="noStrike" kern="1200" cap="none" spc="0" normalizeH="0" baseline="0" noProof="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3600" b="1" i="0" u="none" strike="noStrike" kern="1200" cap="none" spc="0" normalizeH="0" baseline="0" noProof="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3600" b="1" i="0" u="none" strike="noStrike" kern="1200" cap="none" spc="0" normalizeH="0" baseline="0" noProof="0" smtClean="0">
                    <a:ln>
                      <a:noFill/>
                    </a:ln>
                    <a:solidFill>
                      <a:srgbClr val="0000FF"/>
                    </a:solidFill>
                    <a:effectLst/>
                    <a:uLnTx/>
                    <a:uFillTx/>
                    <a:latin typeface="Times New Roman" panose="02020603050405020304" pitchFamily="18" charset="0"/>
                    <a:ea typeface="Helvetica Neue"/>
                    <a:cs typeface="Times New Roman" panose="02020603050405020304" pitchFamily="18" charset="0"/>
                  </a:rPr>
                  <a:t>8:</a:t>
                </a:r>
                <a:r>
                  <a:rPr kumimoji="0" lang="en-US" altLang="en-US" sz="3600" b="1" i="0" u="none" strike="noStrike" kern="1200" cap="none" spc="0" normalizeH="0" baseline="0" noProof="0" smtClean="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endPar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3600" b="1" i="0" u="none" strike="noStrike" kern="1200" cap="none" spc="0" normalizeH="0" baseline="0" noProof="0" smtClean="0">
                    <a:ln>
                      <a:noFill/>
                    </a:ln>
                    <a:solidFill>
                      <a:srgbClr val="FF0000"/>
                    </a:solidFill>
                    <a:effectLst/>
                    <a:uLnTx/>
                    <a:uFillTx/>
                    <a:latin typeface="Times New Roman" panose="02020603050405020304" pitchFamily="18" charset="0"/>
                    <a:ea typeface="Helvetica Neue"/>
                    <a:cs typeface="Times New Roman" panose="02020603050405020304" pitchFamily="18" charset="0"/>
                  </a:rPr>
                  <a:t>NĂNG</a:t>
                </a:r>
                <a:r>
                  <a:rPr kumimoji="0" lang="en-US" altLang="en-US" sz="3600" b="1" i="0" u="none" strike="noStrike" kern="1200" cap="none" spc="0" normalizeH="0" noProof="0" smtClean="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ĐỘNG, SÁNG TẠO</a:t>
                </a:r>
                <a:endParaRPr kumimoji="0" lang="zh-CN" altLang="en-US" sz="3600" b="0" i="0" u="none" strike="noStrike" kern="12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pic>
          <p:nvPicPr>
            <p:cNvPr id="8" name="图片 2"/>
            <p:cNvPicPr>
              <a:picLocks noChangeAspect="1"/>
            </p:cNvPicPr>
            <p:nvPr/>
          </p:nvPicPr>
          <p:blipFill>
            <a:blip r:embed="rId8">
              <a:extLst>
                <a:ext uri="{28A0092B-C50C-407E-A947-70E740481C1C}">
                  <a14:useLocalDpi xmlns:a14="http://schemas.microsoft.com/office/drawing/2010/main" val="0"/>
                </a:ext>
              </a:extLst>
            </a:blip>
            <a:srcRect l="50168" t="20952" r="548" b="27864"/>
            <a:stretch>
              <a:fillRect/>
            </a:stretch>
          </p:blipFill>
          <p:spPr bwMode="auto">
            <a:xfrm>
              <a:off x="6165459" y="3183239"/>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9" name="Freeform 5"/>
          <p:cNvSpPr>
            <a:spLocks noEditPoints="1" noChangeArrowheads="1"/>
          </p:cNvSpPr>
          <p:nvPr/>
        </p:nvSpPr>
        <p:spPr bwMode="auto">
          <a:xfrm>
            <a:off x="4949795" y="1249055"/>
            <a:ext cx="6349577"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5" name="TextBox 5"/>
          <p:cNvSpPr txBox="1"/>
          <p:nvPr/>
        </p:nvSpPr>
        <p:spPr>
          <a:xfrm>
            <a:off x="5354058" y="2327538"/>
            <a:ext cx="6100355" cy="995209"/>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5865" b="1" i="0" u="none" strike="noStrike" kern="1200" cap="none" spc="0" normalizeH="0" baseline="0" noProof="0" dirty="0" smtClean="0">
                <a:ln>
                  <a:noFill/>
                </a:ln>
                <a:solidFill>
                  <a:prstClr val="black"/>
                </a:solidFill>
                <a:effectLst/>
                <a:uLnTx/>
                <a:uFillTx/>
                <a:latin typeface="Times New Roman" panose="02020603050405020304" pitchFamily="18" charset="0"/>
                <a:ea typeface="落落补 汤圆" pitchFamily="2" charset="-128"/>
                <a:cs typeface="Times New Roman" panose="02020603050405020304" pitchFamily="18" charset="0"/>
              </a:rPr>
              <a:t>I </a:t>
            </a:r>
            <a:r>
              <a:rPr kumimoji="0" lang="en-US" altLang="zh-CN" sz="5865" b="1" i="0" u="none" strike="noStrike" kern="1200" cap="none" spc="0" normalizeH="0" baseline="0" noProof="0" dirty="0">
                <a:ln>
                  <a:noFill/>
                </a:ln>
                <a:solidFill>
                  <a:prstClr val="black"/>
                </a:solidFill>
                <a:effectLst/>
                <a:uLnTx/>
                <a:uFillTx/>
                <a:latin typeface="Times New Roman" panose="02020603050405020304" pitchFamily="18" charset="0"/>
                <a:ea typeface="落落补 汤圆" pitchFamily="2" charset="-128"/>
                <a:cs typeface="Times New Roman" panose="02020603050405020304" pitchFamily="18" charset="0"/>
              </a:rPr>
              <a:t>– </a:t>
            </a:r>
            <a:r>
              <a:rPr kumimoji="0" lang="en-US" altLang="zh-CN" sz="5865" b="1" i="0" u="none" strike="noStrike" kern="1200" cap="none" spc="0" normalizeH="0" baseline="0" noProof="0" dirty="0" smtClean="0">
                <a:ln>
                  <a:noFill/>
                </a:ln>
                <a:solidFill>
                  <a:prstClr val="black"/>
                </a:solidFill>
                <a:effectLst/>
                <a:uLnTx/>
                <a:uFillTx/>
                <a:latin typeface="Times New Roman" panose="02020603050405020304" pitchFamily="18" charset="0"/>
                <a:ea typeface="落落补 汤圆" pitchFamily="2" charset="-128"/>
                <a:cs typeface="Times New Roman" panose="02020603050405020304" pitchFamily="18" charset="0"/>
              </a:rPr>
              <a:t>ĐẶT VẤN ĐỀ</a:t>
            </a:r>
            <a:endParaRPr kumimoji="0" lang="zh-CN" altLang="en-US" sz="5865" b="1" i="0" u="none" strike="noStrike" kern="1200" cap="none" spc="0" normalizeH="0" baseline="0" noProof="0" dirty="0">
              <a:ln>
                <a:noFill/>
              </a:ln>
              <a:solidFill>
                <a:prstClr val="black"/>
              </a:solidFill>
              <a:effectLst/>
              <a:uLnTx/>
              <a:uFillTx/>
              <a:latin typeface="Times New Roman" panose="02020603050405020304" pitchFamily="18" charset="0"/>
              <a:ea typeface="落落补 汤圆" pitchFamily="2" charset="-128"/>
              <a:cs typeface="Times New Roman" panose="02020603050405020304" pitchFamily="18" charset="0"/>
            </a:endParaRPr>
          </a:p>
        </p:txBody>
      </p:sp>
      <p:pic>
        <p:nvPicPr>
          <p:cNvPr id="4" name="Google Shape;164;p9"/>
          <p:cNvPicPr preferRelativeResize="0"/>
          <p:nvPr/>
        </p:nvPicPr>
        <p:blipFill rotWithShape="1">
          <a:blip r:embed="rId5"/>
          <a:srcRect l="15285" t="10430" r="46645" b="11190"/>
          <a:stretch>
            <a:fillRect/>
          </a:stretch>
        </p:blipFill>
        <p:spPr>
          <a:xfrm>
            <a:off x="-409647" y="1776262"/>
            <a:ext cx="5918745" cy="3808071"/>
          </a:xfrm>
          <a:prstGeom prst="rect">
            <a:avLst/>
          </a:prstGeom>
          <a:noFill/>
          <a:ln>
            <a:noFill/>
          </a:ln>
        </p:spPr>
      </p:pic>
      <p:sp>
        <p:nvSpPr>
          <p:cNvPr id="11" name="PA_菱形 1"/>
          <p:cNvSpPr/>
          <p:nvPr>
            <p:custDataLst>
              <p:tags r:id="rId1"/>
            </p:custDataLst>
          </p:nvPr>
        </p:nvSpPr>
        <p:spPr>
          <a:xfrm>
            <a:off x="570226" y="1950936"/>
            <a:ext cx="3834635"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2" name="文本框 10"/>
          <p:cNvSpPr txBox="1"/>
          <p:nvPr/>
        </p:nvSpPr>
        <p:spPr>
          <a:xfrm>
            <a:off x="978327" y="2975143"/>
            <a:ext cx="2953373" cy="138499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800" b="1" i="0" u="none" strike="noStrike" kern="1200" cap="none" spc="0" normalizeH="0" baseline="0" noProof="0" smtClean="0">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2800" b="1" i="0" u="none" strike="noStrike" kern="1200" cap="none" spc="0" normalizeH="0" noProof="0" smtClean="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8: NĂNG ĐỘNG, SÁNG TẠO</a:t>
            </a: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3" name="图片 2"/>
          <p:cNvPicPr>
            <a:picLocks noChangeAspect="1"/>
          </p:cNvPicPr>
          <p:nvPr/>
        </p:nvPicPr>
        <p:blipFill>
          <a:blip r:embed="rId6">
            <a:extLst>
              <a:ext uri="{28A0092B-C50C-407E-A947-70E740481C1C}">
                <a14:useLocalDpi xmlns:a14="http://schemas.microsoft.com/office/drawing/2010/main" val="0"/>
              </a:ext>
            </a:extLst>
          </a:blip>
          <a:srcRect l="50168" t="20952" r="548" b="27864"/>
          <a:stretch>
            <a:fillRect/>
          </a:stretch>
        </p:blipFill>
        <p:spPr bwMode="auto">
          <a:xfrm>
            <a:off x="8386354" y="4591724"/>
            <a:ext cx="3557114" cy="22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30" y="1502229"/>
            <a:ext cx="5381896" cy="535577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472" y="1842134"/>
            <a:ext cx="3435668" cy="4558665"/>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8030" y="1502228"/>
            <a:ext cx="5381896" cy="535577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5611" y="2031682"/>
            <a:ext cx="3806734" cy="4369117"/>
          </a:xfrm>
          <a:prstGeom prst="rect">
            <a:avLst/>
          </a:prstGeom>
        </p:spPr>
      </p:pic>
      <p:sp>
        <p:nvSpPr>
          <p:cNvPr id="8" name="Content Placeholder 2"/>
          <p:cNvSpPr txBox="1"/>
          <p:nvPr/>
        </p:nvSpPr>
        <p:spPr>
          <a:xfrm>
            <a:off x="452846" y="209007"/>
            <a:ext cx="4419599" cy="11887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sz="3200" smtClean="0">
                <a:solidFill>
                  <a:srgbClr val="0000FF"/>
                </a:solidFill>
                <a:latin typeface="Times New Roman" panose="02020603050405020304" pitchFamily="18" charset="0"/>
                <a:cs typeface="Times New Roman" panose="02020603050405020304" pitchFamily="18" charset="0"/>
              </a:rPr>
              <a:t>Nhà bác học Ê-Đi-Xơn</a:t>
            </a:r>
            <a:endParaRPr kumimoji="0" 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9" name="Content Placeholder 2"/>
          <p:cNvSpPr txBox="1"/>
          <p:nvPr/>
        </p:nvSpPr>
        <p:spPr>
          <a:xfrm>
            <a:off x="6479178" y="385762"/>
            <a:ext cx="4419599" cy="11887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3200" b="0" i="0" u="none" strike="noStrike" kern="1200" cap="none" spc="0" normalizeH="0" baseline="0" noProof="0" smtClean="0">
                <a:ln>
                  <a:noFill/>
                </a:ln>
                <a:solidFill>
                  <a:srgbClr val="0000FF"/>
                </a:solidFill>
                <a:effectLst/>
                <a:uLnTx/>
                <a:uFillTx/>
                <a:latin typeface="Times New Roman" panose="02020603050405020304" pitchFamily="18" charset="0"/>
                <a:cs typeface="Times New Roman" panose="02020603050405020304" pitchFamily="18" charset="0"/>
              </a:rPr>
              <a:t>Lê</a:t>
            </a:r>
            <a:r>
              <a:rPr kumimoji="0" lang="en-US" sz="3200" b="0" i="0" u="none" strike="noStrike" kern="1200" cap="none" spc="0" normalizeH="0" noProof="0" smtClean="0">
                <a:ln>
                  <a:noFill/>
                </a:ln>
                <a:solidFill>
                  <a:srgbClr val="0000FF"/>
                </a:solidFill>
                <a:effectLst/>
                <a:uLnTx/>
                <a:uFillTx/>
                <a:latin typeface="Times New Roman" panose="02020603050405020304" pitchFamily="18" charset="0"/>
                <a:cs typeface="Times New Roman" panose="02020603050405020304" pitchFamily="18" charset="0"/>
              </a:rPr>
              <a:t> Thái Hoàng- Một học sinh năng động, sang tạo</a:t>
            </a:r>
            <a:endParaRPr kumimoji="0" lang="en-US" sz="3200" b="0"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endParaRPr kumimoji="0" 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Google Shape;164;p9"/>
          <p:cNvPicPr preferRelativeResize="0"/>
          <p:nvPr/>
        </p:nvPicPr>
        <p:blipFill rotWithShape="1">
          <a:blip r:embed="rId3"/>
          <a:srcRect l="15285" t="10430" r="46645" b="11190"/>
          <a:stretch>
            <a:fillRect/>
          </a:stretch>
        </p:blipFill>
        <p:spPr>
          <a:xfrm>
            <a:off x="-1549916" y="-353383"/>
            <a:ext cx="14220454" cy="7720148"/>
          </a:xfrm>
          <a:prstGeom prst="rect">
            <a:avLst/>
          </a:prstGeom>
          <a:noFill/>
          <a:ln>
            <a:noFill/>
          </a:ln>
        </p:spPr>
      </p:pic>
      <p:pic>
        <p:nvPicPr>
          <p:cNvPr id="322" name="Picture 3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6196" y="757646"/>
            <a:ext cx="9259159" cy="6050426"/>
          </a:xfrm>
          <a:prstGeom prst="rect">
            <a:avLst/>
          </a:prstGeom>
          <a:effectLst>
            <a:softEdge rad="939800"/>
          </a:effectLst>
        </p:spPr>
      </p:pic>
      <p:grpSp>
        <p:nvGrpSpPr>
          <p:cNvPr id="5" name="组合 4"/>
          <p:cNvGrpSpPr/>
          <p:nvPr/>
        </p:nvGrpSpPr>
        <p:grpSpPr>
          <a:xfrm>
            <a:off x="211731" y="1222886"/>
            <a:ext cx="5815712" cy="5470477"/>
            <a:chOff x="3246438" y="1068388"/>
            <a:chExt cx="5711825" cy="4678363"/>
          </a:xfrm>
          <a:solidFill>
            <a:srgbClr val="00B050"/>
          </a:solidFill>
        </p:grpSpPr>
        <p:sp>
          <p:nvSpPr>
            <p:cNvPr id="23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5"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40" name="组合 239"/>
            <p:cNvGrpSpPr/>
            <p:nvPr/>
          </p:nvGrpSpPr>
          <p:grpSpPr>
            <a:xfrm>
              <a:off x="3517901" y="1225551"/>
              <a:ext cx="5260975" cy="4090987"/>
              <a:chOff x="3517901" y="1225551"/>
              <a:chExt cx="5260975" cy="4090987"/>
            </a:xfrm>
            <a:grpFill/>
          </p:grpSpPr>
          <p:sp>
            <p:nvSpPr>
              <p:cNvPr id="24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grpSp>
        <p:nvGrpSpPr>
          <p:cNvPr id="6" name="组合 5"/>
          <p:cNvGrpSpPr/>
          <p:nvPr/>
        </p:nvGrpSpPr>
        <p:grpSpPr>
          <a:xfrm flipH="1">
            <a:off x="6384305" y="1204707"/>
            <a:ext cx="5415474" cy="5392645"/>
            <a:chOff x="3246438" y="1068388"/>
            <a:chExt cx="5711825" cy="4678363"/>
          </a:xfrm>
          <a:solidFill>
            <a:schemeClr val="tx1"/>
          </a:solidFill>
        </p:grpSpPr>
        <p:sp>
          <p:nvSpPr>
            <p:cNvPr id="144"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51" name="组合 150"/>
            <p:cNvGrpSpPr/>
            <p:nvPr/>
          </p:nvGrpSpPr>
          <p:grpSpPr>
            <a:xfrm>
              <a:off x="3517901" y="1225551"/>
              <a:ext cx="5260975" cy="4090987"/>
              <a:chOff x="3517901" y="1225551"/>
              <a:chExt cx="5260975" cy="4090987"/>
            </a:xfrm>
            <a:grpFill/>
          </p:grpSpPr>
          <p:sp>
            <p:nvSpPr>
              <p:cNvPr id="152"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1"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2"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3"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4"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5"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6"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7"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8"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9"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0"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1"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2"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3"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4"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5"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6"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7"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8"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9"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0"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1"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2"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3"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4"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5"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6"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7"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8"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9"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0"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1"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2"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3"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4"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5"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6"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7"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8"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9"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0"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1"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2"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grpSp>
        <p:nvGrpSpPr>
          <p:cNvPr id="467" name="组合 466"/>
          <p:cNvGrpSpPr/>
          <p:nvPr/>
        </p:nvGrpSpPr>
        <p:grpSpPr>
          <a:xfrm>
            <a:off x="1871531" y="467073"/>
            <a:ext cx="8800292" cy="912836"/>
            <a:chOff x="1492256" y="494320"/>
            <a:chExt cx="6600219" cy="684627"/>
          </a:xfrm>
        </p:grpSpPr>
        <p:sp>
          <p:nvSpPr>
            <p:cNvPr id="468" name="任意多边形 467"/>
            <p:cNvSpPr/>
            <p:nvPr/>
          </p:nvSpPr>
          <p:spPr>
            <a:xfrm>
              <a:off x="1492256" y="994281"/>
              <a:ext cx="6192688" cy="184666"/>
            </a:xfrm>
            <a:custGeom>
              <a:avLst/>
              <a:gdLst>
                <a:gd name="connsiteX0" fmla="*/ 0 w 3513221"/>
                <a:gd name="connsiteY0" fmla="*/ 32084 h 64281"/>
                <a:gd name="connsiteX1" fmla="*/ 930442 w 3513221"/>
                <a:gd name="connsiteY1" fmla="*/ 16042 h 64281"/>
                <a:gd name="connsiteX2" fmla="*/ 1892968 w 3513221"/>
                <a:gd name="connsiteY2" fmla="*/ 64168 h 64281"/>
                <a:gd name="connsiteX3" fmla="*/ 3513221 w 3513221"/>
                <a:gd name="connsiteY3" fmla="*/ 0 h 64281"/>
              </a:gdLst>
              <a:ahLst/>
              <a:cxnLst>
                <a:cxn ang="0">
                  <a:pos x="connsiteX0" y="connsiteY0"/>
                </a:cxn>
                <a:cxn ang="0">
                  <a:pos x="connsiteX1" y="connsiteY1"/>
                </a:cxn>
                <a:cxn ang="0">
                  <a:pos x="connsiteX2" y="connsiteY2"/>
                </a:cxn>
                <a:cxn ang="0">
                  <a:pos x="connsiteX3" y="connsiteY3"/>
                </a:cxn>
              </a:cxnLst>
              <a:rect l="l" t="t" r="r" b="b"/>
              <a:pathLst>
                <a:path w="3513221" h="64281">
                  <a:moveTo>
                    <a:pt x="0" y="32084"/>
                  </a:moveTo>
                  <a:cubicBezTo>
                    <a:pt x="307473" y="21389"/>
                    <a:pt x="614947" y="10695"/>
                    <a:pt x="930442" y="16042"/>
                  </a:cubicBezTo>
                  <a:cubicBezTo>
                    <a:pt x="1245937" y="21389"/>
                    <a:pt x="1462505" y="66842"/>
                    <a:pt x="1892968" y="64168"/>
                  </a:cubicBezTo>
                  <a:cubicBezTo>
                    <a:pt x="2323431" y="61494"/>
                    <a:pt x="2918326" y="30747"/>
                    <a:pt x="3513221" y="0"/>
                  </a:cubicBezTo>
                </a:path>
              </a:pathLst>
            </a:custGeom>
            <a:noFill/>
            <a:ln w="9525" cap="rnd">
              <a:solidFill>
                <a:schemeClr val="tx1"/>
              </a:soli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9" name="文本框 7"/>
            <p:cNvSpPr txBox="1">
              <a:spLocks noChangeArrowheads="1"/>
            </p:cNvSpPr>
            <p:nvPr/>
          </p:nvSpPr>
          <p:spPr bwMode="auto">
            <a:xfrm>
              <a:off x="1639860" y="494320"/>
              <a:ext cx="6452615" cy="500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altLang="zh-CN" sz="3735" b="1" i="0" u="none" strike="noStrike" kern="1200" cap="none" spc="0" normalizeH="0" baseline="0" noProof="0" dirty="0">
                  <a:ln>
                    <a:noFill/>
                  </a:ln>
                  <a:solidFill>
                    <a:srgbClr val="0000FF"/>
                  </a:solidFill>
                  <a:effectLst/>
                  <a:uLnTx/>
                  <a:uFillTx/>
                  <a:latin typeface="#9Slide05 Habano" panose="02040603050506020204" pitchFamily="18" charset="0"/>
                  <a:ea typeface="Microsoft YaHei" panose="020B0503020204020204" charset="-122"/>
                  <a:cs typeface="Arial" panose="020B0604020202020204" pitchFamily="34" charset="0"/>
                </a:rPr>
                <a:t>THẢO LUẬN NHÓM</a:t>
              </a:r>
              <a:endParaRPr kumimoji="0" lang="zh-CN" altLang="en-US" sz="3735" b="1" i="0" u="none" strike="noStrike" kern="1200" cap="none" spc="0" normalizeH="0" baseline="0" noProof="0" dirty="0">
                <a:ln>
                  <a:noFill/>
                </a:ln>
                <a:solidFill>
                  <a:srgbClr val="0000FF"/>
                </a:solidFill>
                <a:effectLst/>
                <a:uLnTx/>
                <a:uFillTx/>
                <a:latin typeface="#9Slide05 Habano" panose="02040603050506020204" pitchFamily="18" charset="0"/>
                <a:ea typeface="Microsoft YaHei" panose="020B0503020204020204" charset="-122"/>
                <a:cs typeface="Arial" panose="020B0604020202020204" pitchFamily="34" charset="0"/>
              </a:endParaRPr>
            </a:p>
          </p:txBody>
        </p:sp>
      </p:grpSp>
      <p:sp>
        <p:nvSpPr>
          <p:cNvPr id="2" name="矩形 1"/>
          <p:cNvSpPr/>
          <p:nvPr/>
        </p:nvSpPr>
        <p:spPr>
          <a:xfrm>
            <a:off x="674291" y="2059934"/>
            <a:ext cx="4628907" cy="2657202"/>
          </a:xfrm>
          <a:prstGeom prst="rect">
            <a:avLst/>
          </a:prstGeom>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vi-VN" altLang="zh-CN" sz="2665" b="0" i="0" u="none" strike="noStrike" kern="1200" cap="none" spc="0" normalizeH="0" baseline="0" noProof="0" dirty="0" smtClean="0">
                <a:ln>
                  <a:noFill/>
                </a:ln>
                <a:solidFill>
                  <a:srgbClr val="FF0000"/>
                </a:solidFill>
                <a:effectLst/>
                <a:uLnTx/>
                <a:uFillTx/>
                <a:latin typeface="+mj-lt"/>
                <a:ea typeface="Microsoft YaHei" panose="020B0503020204020204" charset="-122"/>
                <a:cs typeface="+mn-cs"/>
              </a:rPr>
              <a:t>N</a:t>
            </a:r>
            <a:r>
              <a:rPr kumimoji="0" lang="en-US" altLang="zh-CN" sz="2665" b="0" i="0" u="none" strike="noStrike" kern="1200" cap="none" spc="0" normalizeH="0" baseline="0" noProof="0" dirty="0" err="1" smtClean="0">
                <a:ln>
                  <a:noFill/>
                </a:ln>
                <a:solidFill>
                  <a:srgbClr val="FF0000"/>
                </a:solidFill>
                <a:effectLst/>
                <a:uLnTx/>
                <a:uFillTx/>
                <a:latin typeface="+mj-lt"/>
                <a:ea typeface="Microsoft YaHei" panose="020B0503020204020204" charset="-122"/>
                <a:cs typeface="+mn-cs"/>
              </a:rPr>
              <a:t>hóm</a:t>
            </a:r>
            <a:r>
              <a:rPr kumimoji="0" lang="en-US" altLang="zh-CN" sz="2665" b="0" i="0" u="none" strike="noStrike" kern="1200" cap="none" spc="0" normalizeH="0" baseline="0" noProof="0" dirty="0" smtClean="0">
                <a:ln>
                  <a:noFill/>
                </a:ln>
                <a:solidFill>
                  <a:srgbClr val="FF0000"/>
                </a:solidFill>
                <a:effectLst/>
                <a:uLnTx/>
                <a:uFillTx/>
                <a:latin typeface="+mj-lt"/>
                <a:ea typeface="Microsoft YaHei" panose="020B0503020204020204" charset="-122"/>
                <a:cs typeface="+mn-cs"/>
              </a:rPr>
              <a:t> 1</a:t>
            </a:r>
            <a:r>
              <a:rPr kumimoji="0" lang="vi-VN" altLang="zh-CN" sz="2665" b="0" i="0" u="none" strike="noStrike" kern="1200" cap="none" spc="0" normalizeH="0" baseline="0" noProof="0" dirty="0" smtClean="0">
                <a:ln>
                  <a:noFill/>
                </a:ln>
                <a:solidFill>
                  <a:srgbClr val="FF0000"/>
                </a:solidFill>
                <a:effectLst/>
                <a:uLnTx/>
                <a:uFillTx/>
                <a:latin typeface="+mj-lt"/>
                <a:ea typeface="Microsoft YaHei" panose="020B0503020204020204" charset="-122"/>
                <a:cs typeface="+mn-cs"/>
              </a:rPr>
              <a:t>: </a:t>
            </a:r>
            <a:endParaRPr kumimoji="0" lang="vi-VN" altLang="zh-CN" sz="2665" b="0" i="0" u="none" strike="noStrike" kern="1200" cap="none" spc="0" normalizeH="0" baseline="0" noProof="0" dirty="0">
              <a:ln>
                <a:noFill/>
              </a:ln>
              <a:solidFill>
                <a:srgbClr val="FF0000"/>
              </a:solidFill>
              <a:effectLst/>
              <a:uLnTx/>
              <a:uFillTx/>
              <a:latin typeface="+mj-lt"/>
              <a:ea typeface="Microsoft YaHei" panose="020B0503020204020204" charset="-122"/>
              <a:cs typeface="+mn-cs"/>
            </a:endParaRPr>
          </a:p>
          <a:p>
            <a:pPr algn="just">
              <a:spcAft>
                <a:spcPts val="0"/>
              </a:spcAft>
            </a:pPr>
            <a:r>
              <a:rPr lang="en-US" sz="2800" b="1" i="1" smtClean="0">
                <a:effectLst/>
                <a:latin typeface="Times New Roman" panose="02020603050405020304" pitchFamily="18" charset="0"/>
                <a:ea typeface="Times New Roman" panose="02020603050405020304" pitchFamily="18" charset="0"/>
              </a:rPr>
              <a:t>Hãy tìm những chi tiết trong truyện thể hiện sự năng động sáng tạo của Ê- đi-sơn?</a:t>
            </a:r>
            <a:endParaRPr lang="en-US" sz="2800" smtClean="0">
              <a:effectLst/>
              <a:latin typeface="Times New Roman" panose="02020603050405020304" pitchFamily="18" charset="0"/>
              <a:ea typeface="Times New Roman" panose="02020603050405020304" pitchFamily="18" charset="0"/>
            </a:endParaRPr>
          </a:p>
          <a:p>
            <a:r>
              <a:rPr lang="en-US" sz="2800" b="1" i="1" smtClean="0">
                <a:effectLst/>
                <a:latin typeface="Times New Roman" panose="02020603050405020304" pitchFamily="18" charset="0"/>
                <a:ea typeface="Times New Roman" panose="02020603050405020304" pitchFamily="18" charset="0"/>
              </a:rPr>
              <a:t> Việc làm đó đem lại thành quả gì cho Ê-đi-xơn</a:t>
            </a:r>
            <a:endParaRPr kumimoji="0" lang="vi-VN" altLang="zh-CN" sz="2665" b="0" i="0" u="none" strike="noStrike" kern="1200" cap="none" spc="0" normalizeH="0" baseline="0" noProof="0" dirty="0">
              <a:ln>
                <a:noFill/>
              </a:ln>
              <a:solidFill>
                <a:srgbClr val="FF0000"/>
              </a:solidFill>
              <a:effectLst/>
              <a:uLnTx/>
              <a:uFillTx/>
              <a:latin typeface="+mj-lt"/>
              <a:ea typeface="Microsoft YaHei" panose="020B0503020204020204" charset="-122"/>
              <a:cs typeface="+mn-cs"/>
            </a:endParaRPr>
          </a:p>
        </p:txBody>
      </p:sp>
      <p:sp>
        <p:nvSpPr>
          <p:cNvPr id="471" name="矩形 470"/>
          <p:cNvSpPr/>
          <p:nvPr/>
        </p:nvSpPr>
        <p:spPr>
          <a:xfrm>
            <a:off x="6914586" y="2260545"/>
            <a:ext cx="4608999" cy="2657202"/>
          </a:xfrm>
          <a:prstGeom prst="rect">
            <a:avLst/>
          </a:prstGeom>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2665"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vi-VN" altLang="zh-CN" sz="2665" b="0" i="0" u="none" strike="noStrike" kern="1200" cap="none" spc="0" normalizeH="0" baseline="0" noProof="0" dirty="0" smtClean="0">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rPr>
              <a:t>N</a:t>
            </a:r>
            <a:r>
              <a:rPr kumimoji="0" lang="en-US" altLang="zh-CN" sz="2665"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rPr>
              <a:t>hóm</a:t>
            </a:r>
            <a:r>
              <a:rPr kumimoji="0" lang="en-US" altLang="zh-CN" sz="2665" b="0" i="0" u="none" strike="noStrike" kern="1200" cap="none" spc="0" normalizeH="0" baseline="0" noProof="0" dirty="0" smtClean="0">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vi-VN" altLang="zh-CN" sz="2665" b="0" i="0" u="none" strike="noStrike" kern="1200" cap="none" spc="0" normalizeH="0" baseline="0" noProof="0" dirty="0" smtClean="0">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rPr>
              <a:t>2</a:t>
            </a:r>
            <a:r>
              <a:rPr kumimoji="0" lang="vi-VN" altLang="zh-CN" sz="2665"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rPr>
              <a:t>: </a:t>
            </a:r>
          </a:p>
          <a:p>
            <a:pPr algn="just">
              <a:spcAft>
                <a:spcPts val="0"/>
              </a:spcAft>
            </a:pPr>
            <a:r>
              <a:rPr lang="en-US" sz="2800" b="1" i="1" smtClean="0">
                <a:effectLst/>
                <a:latin typeface="Times New Roman" panose="02020603050405020304" pitchFamily="18" charset="0"/>
                <a:ea typeface="Times New Roman" panose="02020603050405020304" pitchFamily="18" charset="0"/>
              </a:rPr>
              <a:t>Hãy tìm những chi tiết trong truyện thể hiện sự năng động sáng tạo của Lê Thái Hoàng?</a:t>
            </a:r>
            <a:endParaRPr lang="en-US" sz="2800" smtClean="0">
              <a:effectLst/>
              <a:latin typeface="Times New Roman" panose="02020603050405020304" pitchFamily="18" charset="0"/>
              <a:ea typeface="Times New Roman" panose="02020603050405020304" pitchFamily="18" charset="0"/>
            </a:endParaRPr>
          </a:p>
          <a:p>
            <a:pPr algn="just">
              <a:spcAft>
                <a:spcPts val="0"/>
              </a:spcAft>
            </a:pPr>
            <a:r>
              <a:rPr lang="en-US" sz="2800" b="1" i="1" smtClean="0">
                <a:effectLst/>
                <a:latin typeface="Times New Roman" panose="02020603050405020304" pitchFamily="18" charset="0"/>
                <a:ea typeface="Times New Roman" panose="02020603050405020304" pitchFamily="18" charset="0"/>
              </a:rPr>
              <a:t> Việc làm đó đem lại thành quả gì cho Lê Thái Hoàng?</a:t>
            </a:r>
            <a:endParaRPr lang="en-US" sz="2800">
              <a:effectLst/>
              <a:latin typeface="Times New Roman" panose="02020603050405020304" pitchFamily="18" charset="0"/>
              <a:ea typeface="Times New Roman" panose="02020603050405020304" pitchFamily="18" charset="0"/>
            </a:endParaRPr>
          </a:p>
        </p:txBody>
      </p:sp>
      <p:pic>
        <p:nvPicPr>
          <p:cNvPr id="413" name="图片 412"/>
          <p:cNvPicPr>
            <a:picLocks noChangeAspect="1"/>
          </p:cNvPicPr>
          <p:nvPr/>
        </p:nvPicPr>
        <p:blipFill rotWithShape="1">
          <a:blip r:embed="rId5" cstate="print">
            <a:extLst>
              <a:ext uri="{28A0092B-C50C-407E-A947-70E740481C1C}">
                <a14:useLocalDpi xmlns:a14="http://schemas.microsoft.com/office/drawing/2010/main" val="0"/>
              </a:ext>
            </a:extLst>
          </a:blip>
          <a:srcRect t="25626"/>
          <a:stretch>
            <a:fillRect/>
          </a:stretch>
        </p:blipFill>
        <p:spPr>
          <a:xfrm>
            <a:off x="4677484" y="1371919"/>
            <a:ext cx="2927841" cy="39189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500"/>
                                        <p:tgtEl>
                                          <p:spTgt spid="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oogle Shape;164;p9"/>
          <p:cNvPicPr preferRelativeResize="0"/>
          <p:nvPr/>
        </p:nvPicPr>
        <p:blipFill rotWithShape="1">
          <a:blip r:embed="rId3"/>
          <a:srcRect l="15285" t="10430" r="46645" b="11190"/>
          <a:stretch>
            <a:fillRect/>
          </a:stretch>
        </p:blipFill>
        <p:spPr>
          <a:xfrm>
            <a:off x="-1568692" y="-617342"/>
            <a:ext cx="14513983" cy="7889965"/>
          </a:xfrm>
          <a:prstGeom prst="rect">
            <a:avLst/>
          </a:prstGeom>
          <a:noFill/>
          <a:ln>
            <a:noFill/>
          </a:ln>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6623" y="0"/>
            <a:ext cx="9259159" cy="7411129"/>
          </a:xfrm>
          <a:prstGeom prst="rect">
            <a:avLst/>
          </a:prstGeom>
          <a:effectLst>
            <a:softEdge rad="939800"/>
          </a:effectLst>
        </p:spPr>
      </p:pic>
      <p:sp>
        <p:nvSpPr>
          <p:cNvPr id="4" name="TextBox 3"/>
          <p:cNvSpPr txBox="1"/>
          <p:nvPr/>
        </p:nvSpPr>
        <p:spPr>
          <a:xfrm>
            <a:off x="1914316" y="439623"/>
            <a:ext cx="8305800"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sng" strike="noStrike" kern="1200" cap="none" spc="0" normalizeH="0" baseline="0" noProof="0" smtClean="0">
                <a:ln>
                  <a:noFill/>
                </a:ln>
                <a:solidFill>
                  <a:srgbClr val="0000FF"/>
                </a:solidFill>
                <a:effectLst/>
                <a:uLnTx/>
                <a:uFillTx/>
                <a:latin typeface="#9Slide05 Habano" panose="02040603050506020204" pitchFamily="18" charset="0"/>
                <a:ea typeface="+mn-ea"/>
                <a:cs typeface="Times New Roman" panose="02020603050405020304" pitchFamily="18" charset="0"/>
              </a:rPr>
              <a:t>1. Nhà</a:t>
            </a:r>
            <a:r>
              <a:rPr kumimoji="0" lang="en-US" sz="2800" b="1" i="0" u="sng" strike="noStrike" kern="1200" cap="none" spc="0" normalizeH="0" noProof="0" smtClean="0">
                <a:ln>
                  <a:noFill/>
                </a:ln>
                <a:solidFill>
                  <a:srgbClr val="0000FF"/>
                </a:solidFill>
                <a:effectLst/>
                <a:uLnTx/>
                <a:uFillTx/>
                <a:latin typeface="#9Slide05 Habano" panose="02040603050506020204" pitchFamily="18" charset="0"/>
                <a:ea typeface="+mn-ea"/>
                <a:cs typeface="Times New Roman" panose="02020603050405020304" pitchFamily="18" charset="0"/>
              </a:rPr>
              <a:t> bác học Ê-Đi-Xơn</a:t>
            </a:r>
            <a:endParaRPr kumimoji="0" lang="en-US" sz="2800" b="1" i="0" u="sng" strike="noStrike" kern="1200" cap="none" spc="0" normalizeH="0" baseline="0" noProof="0" dirty="0">
              <a:ln>
                <a:noFill/>
              </a:ln>
              <a:solidFill>
                <a:srgbClr val="0000FF"/>
              </a:solidFill>
              <a:effectLst/>
              <a:uLnTx/>
              <a:uFillTx/>
              <a:latin typeface="#9Slide05 Habano" panose="020406030505060202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Oval 18"/>
          <p:cNvSpPr/>
          <p:nvPr/>
        </p:nvSpPr>
        <p:spPr>
          <a:xfrm>
            <a:off x="3106623" y="891540"/>
            <a:ext cx="4471654" cy="5445956"/>
          </a:xfrm>
          <a:prstGeom prst="ellipse">
            <a:avLst/>
          </a:prstGeom>
          <a:solidFill>
            <a:schemeClr val="accent6">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400" smtClean="0">
                <a:solidFill>
                  <a:srgbClr val="FF0000"/>
                </a:solidFill>
                <a:effectLst/>
                <a:latin typeface="Times New Roman" panose="02020603050405020304" pitchFamily="18" charset="0"/>
                <a:ea typeface="Times New Roman" panose="02020603050405020304" pitchFamily="18" charset="0"/>
              </a:rPr>
              <a:t>- Đặt các tấm guơng xung quanh giuờng mẹ</a:t>
            </a:r>
          </a:p>
          <a:p>
            <a:pPr algn="just">
              <a:spcAft>
                <a:spcPts val="0"/>
              </a:spcAft>
            </a:pPr>
            <a:r>
              <a:rPr lang="en-US" sz="2400" smtClean="0">
                <a:solidFill>
                  <a:srgbClr val="FF0000"/>
                </a:solidFill>
                <a:effectLst/>
                <a:latin typeface="Times New Roman" panose="02020603050405020304" pitchFamily="18" charset="0"/>
                <a:ea typeface="Times New Roman" panose="02020603050405020304" pitchFamily="18" charset="0"/>
              </a:rPr>
              <a:t>- Đặy các ngọn nến, đèn dầu truớc guơng.</a:t>
            </a:r>
          </a:p>
          <a:p>
            <a:pPr algn="just">
              <a:spcAft>
                <a:spcPts val="0"/>
              </a:spcAft>
            </a:pPr>
            <a:r>
              <a:rPr lang="en-US" sz="2400" smtClean="0">
                <a:solidFill>
                  <a:srgbClr val="FF0000"/>
                </a:solidFill>
                <a:effectLst/>
                <a:latin typeface="Times New Roman" panose="02020603050405020304" pitchFamily="18" charset="0"/>
                <a:ea typeface="Times New Roman" panose="02020603050405020304" pitchFamily="18" charset="0"/>
              </a:rPr>
              <a:t>- Điều chỉnh vị trí của ánh sáng đèn dầu cho ánh sánh tập trung lại đúng chỗ thuận tiện cho thầy thuốc mổ cho mẹ mình.</a:t>
            </a:r>
            <a:endParaRPr lang="en-US" sz="2400">
              <a:solidFill>
                <a:srgbClr val="FF0000"/>
              </a:solidFill>
              <a:effectLst/>
              <a:latin typeface="Times New Roman" panose="02020603050405020304" pitchFamily="18" charset="0"/>
              <a:ea typeface="Times New Roman" panose="02020603050405020304" pitchFamily="18" charset="0"/>
            </a:endParaRPr>
          </a:p>
        </p:txBody>
      </p:sp>
      <p:sp>
        <p:nvSpPr>
          <p:cNvPr id="5" name="Right Arrow 4"/>
          <p:cNvSpPr/>
          <p:nvPr/>
        </p:nvSpPr>
        <p:spPr>
          <a:xfrm>
            <a:off x="7586449" y="2994434"/>
            <a:ext cx="728238" cy="1225529"/>
          </a:xfrm>
          <a:prstGeom prst="rightArrow">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8322859" y="658261"/>
            <a:ext cx="3306557" cy="5897873"/>
          </a:xfrm>
          <a:prstGeom prst="ellipse">
            <a:avLst/>
          </a:prstGeom>
          <a:solidFill>
            <a:schemeClr val="accent6">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800" i="1" smtClean="0">
                <a:solidFill>
                  <a:srgbClr val="FF0000"/>
                </a:solidFill>
                <a:effectLst/>
                <a:latin typeface="Times New Roman" panose="02020603050405020304" pitchFamily="18" charset="0"/>
                <a:ea typeface="Times New Roman" panose="02020603050405020304" pitchFamily="18" charset="0"/>
              </a:rPr>
              <a:t>+ Cứu sống đuợc mẹ</a:t>
            </a:r>
            <a:endParaRPr lang="en-US" sz="2800" smtClean="0">
              <a:solidFill>
                <a:srgbClr val="FF0000"/>
              </a:solidFill>
              <a:effectLst/>
              <a:latin typeface="Times New Roman" panose="02020603050405020304" pitchFamily="18" charset="0"/>
              <a:ea typeface="Times New Roman" panose="02020603050405020304" pitchFamily="18" charset="0"/>
            </a:endParaRPr>
          </a:p>
          <a:p>
            <a:pPr algn="just">
              <a:spcAft>
                <a:spcPts val="0"/>
              </a:spcAft>
            </a:pPr>
            <a:r>
              <a:rPr lang="en-US" sz="2800" i="1" smtClean="0">
                <a:solidFill>
                  <a:srgbClr val="FF0000"/>
                </a:solidFill>
                <a:effectLst/>
                <a:latin typeface="Times New Roman" panose="02020603050405020304" pitchFamily="18" charset="0"/>
                <a:ea typeface="Times New Roman" panose="02020603050405020304" pitchFamily="18" charset="0"/>
              </a:rPr>
              <a:t>+ Trở thành nhà khoa học vĩ đại.</a:t>
            </a:r>
            <a:r>
              <a:rPr lang="en-US" sz="2800" b="1" i="1" smtClean="0">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ffectLst/>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430" y="2839138"/>
            <a:ext cx="2466975" cy="184785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64;p9"/>
          <p:cNvPicPr preferRelativeResize="0"/>
          <p:nvPr/>
        </p:nvPicPr>
        <p:blipFill rotWithShape="1">
          <a:blip r:embed="rId2"/>
          <a:srcRect l="15285" t="10430" r="46645" b="11190"/>
          <a:stretch>
            <a:fillRect/>
          </a:stretch>
        </p:blipFill>
        <p:spPr>
          <a:xfrm>
            <a:off x="-1745235" y="-706631"/>
            <a:ext cx="14734901" cy="8018904"/>
          </a:xfrm>
          <a:prstGeom prst="rect">
            <a:avLst/>
          </a:prstGeom>
          <a:noFill/>
          <a:ln>
            <a:noFill/>
          </a:ln>
        </p:spPr>
      </p:pic>
      <p:grpSp>
        <p:nvGrpSpPr>
          <p:cNvPr id="3" name="组合 20"/>
          <p:cNvGrpSpPr/>
          <p:nvPr/>
        </p:nvGrpSpPr>
        <p:grpSpPr>
          <a:xfrm>
            <a:off x="617220" y="513553"/>
            <a:ext cx="11047399" cy="812742"/>
            <a:chOff x="917221" y="461299"/>
            <a:chExt cx="7416824" cy="609556"/>
          </a:xfrm>
        </p:grpSpPr>
        <p:sp>
          <p:nvSpPr>
            <p:cNvPr id="4" name="任意多边形 21"/>
            <p:cNvSpPr/>
            <p:nvPr/>
          </p:nvSpPr>
          <p:spPr>
            <a:xfrm>
              <a:off x="988200" y="886189"/>
              <a:ext cx="6192688" cy="184666"/>
            </a:xfrm>
            <a:custGeom>
              <a:avLst/>
              <a:gdLst>
                <a:gd name="connsiteX0" fmla="*/ 0 w 3513221"/>
                <a:gd name="connsiteY0" fmla="*/ 32084 h 64281"/>
                <a:gd name="connsiteX1" fmla="*/ 930442 w 3513221"/>
                <a:gd name="connsiteY1" fmla="*/ 16042 h 64281"/>
                <a:gd name="connsiteX2" fmla="*/ 1892968 w 3513221"/>
                <a:gd name="connsiteY2" fmla="*/ 64168 h 64281"/>
                <a:gd name="connsiteX3" fmla="*/ 3513221 w 3513221"/>
                <a:gd name="connsiteY3" fmla="*/ 0 h 64281"/>
              </a:gdLst>
              <a:ahLst/>
              <a:cxnLst>
                <a:cxn ang="0">
                  <a:pos x="connsiteX0" y="connsiteY0"/>
                </a:cxn>
                <a:cxn ang="0">
                  <a:pos x="connsiteX1" y="connsiteY1"/>
                </a:cxn>
                <a:cxn ang="0">
                  <a:pos x="connsiteX2" y="connsiteY2"/>
                </a:cxn>
                <a:cxn ang="0">
                  <a:pos x="connsiteX3" y="connsiteY3"/>
                </a:cxn>
              </a:cxnLst>
              <a:rect l="l" t="t" r="r" b="b"/>
              <a:pathLst>
                <a:path w="3513221" h="64281">
                  <a:moveTo>
                    <a:pt x="0" y="32084"/>
                  </a:moveTo>
                  <a:cubicBezTo>
                    <a:pt x="307473" y="21389"/>
                    <a:pt x="614947" y="10695"/>
                    <a:pt x="930442" y="16042"/>
                  </a:cubicBezTo>
                  <a:cubicBezTo>
                    <a:pt x="1245937" y="21389"/>
                    <a:pt x="1462505" y="66842"/>
                    <a:pt x="1892968" y="64168"/>
                  </a:cubicBezTo>
                  <a:cubicBezTo>
                    <a:pt x="2323431" y="61494"/>
                    <a:pt x="2918326" y="30747"/>
                    <a:pt x="3513221" y="0"/>
                  </a:cubicBezTo>
                </a:path>
              </a:pathLst>
            </a:custGeom>
            <a:noFill/>
            <a:ln w="9525" cap="rnd" cmpd="sng" algn="ctr">
              <a:solidFill>
                <a:srgbClr val="000000"/>
              </a:solidFill>
              <a:prstDash val="lgDash"/>
              <a:round/>
            </a:ln>
            <a:effectLst/>
          </p:spPr>
          <p:txBody>
            <a:bodyPr rtlCol="0" anchor="ct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 name="文本框 7"/>
            <p:cNvSpPr txBox="1">
              <a:spLocks noChangeArrowheads="1"/>
            </p:cNvSpPr>
            <p:nvPr/>
          </p:nvSpPr>
          <p:spPr bwMode="auto">
            <a:xfrm>
              <a:off x="917221" y="461299"/>
              <a:ext cx="7416824" cy="500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200" eaLnBrk="1" fontAlgn="auto" latinLnBrk="0" hangingPunct="1">
                <a:lnSpc>
                  <a:spcPct val="100000"/>
                </a:lnSpc>
                <a:spcBef>
                  <a:spcPts val="0"/>
                </a:spcBef>
                <a:spcAft>
                  <a:spcPts val="0"/>
                </a:spcAft>
                <a:buClrTx/>
                <a:buSzTx/>
                <a:buFontTx/>
                <a:buNone/>
                <a:defRPr/>
              </a:pPr>
              <a:r>
                <a:rPr kumimoji="0" lang="en-US" altLang="zh-CN" sz="3735" b="1" i="1" u="none" strike="noStrike" kern="0" cap="none" spc="0" normalizeH="0" baseline="0" noProof="0" smtClean="0">
                  <a:ln>
                    <a:noFill/>
                  </a:ln>
                  <a:solidFill>
                    <a:srgbClr val="0000FF"/>
                  </a:solidFill>
                  <a:effectLst/>
                  <a:uLnTx/>
                  <a:uFillTx/>
                  <a:latin typeface="#9Slide05 Habano" panose="02040603050506020204" pitchFamily="18" charset="0"/>
                  <a:ea typeface="Microsoft YaHei" panose="020B0503020204020204" charset="-122"/>
                </a:rPr>
                <a:t>2. Lê</a:t>
              </a:r>
              <a:r>
                <a:rPr kumimoji="0" lang="en-US" altLang="zh-CN" sz="3735" b="1" i="1" u="none" strike="noStrike" kern="0" cap="none" spc="0" normalizeH="0" noProof="0" smtClean="0">
                  <a:ln>
                    <a:noFill/>
                  </a:ln>
                  <a:solidFill>
                    <a:srgbClr val="0000FF"/>
                  </a:solidFill>
                  <a:effectLst/>
                  <a:uLnTx/>
                  <a:uFillTx/>
                  <a:latin typeface="#9Slide05 Habano" panose="02040603050506020204" pitchFamily="18" charset="0"/>
                  <a:ea typeface="Microsoft YaHei" panose="020B0503020204020204" charset="-122"/>
                </a:rPr>
                <a:t> Thái Hoàng một học sinh năng động, sáng tạo</a:t>
              </a:r>
              <a:endParaRPr kumimoji="0" lang="zh-CN" altLang="en-US" sz="3735" b="1" i="1" u="none" strike="noStrike" kern="0" cap="none" spc="0" normalizeH="0" baseline="0" noProof="0" dirty="0">
                <a:ln>
                  <a:noFill/>
                </a:ln>
                <a:solidFill>
                  <a:srgbClr val="0000FF"/>
                </a:solidFill>
                <a:effectLst/>
                <a:uLnTx/>
                <a:uFillTx/>
                <a:latin typeface="#9Slide05 Habano" panose="02040603050506020204" pitchFamily="18" charset="0"/>
                <a:ea typeface="Microsoft YaHei" panose="020B0503020204020204" charset="-122"/>
              </a:endParaRPr>
            </a:p>
          </p:txBody>
        </p:sp>
      </p:gr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47980" b="16601"/>
          <a:stretch>
            <a:fillRect/>
          </a:stretch>
        </p:blipFill>
        <p:spPr>
          <a:xfrm>
            <a:off x="722944" y="1381508"/>
            <a:ext cx="4260536" cy="4699251"/>
          </a:xfrm>
          <a:prstGeom prst="rect">
            <a:avLst/>
          </a:prstGeom>
        </p:spPr>
      </p:pic>
      <p:sp>
        <p:nvSpPr>
          <p:cNvPr id="7" name="Rounded Rectangle 6"/>
          <p:cNvSpPr/>
          <p:nvPr/>
        </p:nvSpPr>
        <p:spPr>
          <a:xfrm>
            <a:off x="5303520" y="1381508"/>
            <a:ext cx="6057900" cy="4882132"/>
          </a:xfrm>
          <a:prstGeom prst="roundRect">
            <a:avLst/>
          </a:prstGeom>
          <a:solidFill>
            <a:srgbClr val="FFC000">
              <a:lumMod val="60000"/>
              <a:lumOff val="40000"/>
            </a:srgbClr>
          </a:solidFill>
          <a:ln w="25400" cap="flat" cmpd="sng" algn="ctr">
            <a:solidFill>
              <a:srgbClr val="C00000"/>
            </a:solidFill>
            <a:prstDash val="solid"/>
          </a:ln>
          <a:effectLst/>
        </p:spPr>
        <p:txBody>
          <a:bodyPr rtlCol="0" anchor="ctr"/>
          <a:lstStyle/>
          <a:p>
            <a:pPr marR="91440" indent="91440" algn="just">
              <a:spcAft>
                <a:spcPts val="0"/>
              </a:spcAft>
            </a:pPr>
            <a:r>
              <a:rPr lang="en-US" sz="3200" smtClean="0">
                <a:effectLst/>
                <a:latin typeface="Times New Roman" panose="02020603050405020304" pitchFamily="18" charset="0"/>
                <a:ea typeface="Times New Roman" panose="02020603050405020304" pitchFamily="18" charset="0"/>
              </a:rPr>
              <a:t>- Lê Thái Hoàng đã tìm ra cách giải toán nhanh hơn, tìm đề thi quốc tế dịch ra tiếng việt, kiên trì </a:t>
            </a:r>
          </a:p>
          <a:p>
            <a:pPr marR="91440" algn="just">
              <a:spcAft>
                <a:spcPts val="0"/>
              </a:spcAft>
            </a:pPr>
            <a:r>
              <a:rPr lang="en-US" sz="3200" b="1" i="1" u="sng" smtClean="0">
                <a:effectLst/>
                <a:latin typeface="Times New Roman" panose="02020603050405020304" pitchFamily="18" charset="0"/>
                <a:ea typeface="Times New Roman" panose="02020603050405020304" pitchFamily="18" charset="0"/>
              </a:rPr>
              <a:t>Kết quả</a:t>
            </a:r>
            <a:r>
              <a:rPr lang="en-US" sz="3200" i="1" smtClean="0">
                <a:effectLst/>
                <a:latin typeface="Times New Roman" panose="02020603050405020304" pitchFamily="18" charset="0"/>
                <a:ea typeface="Times New Roman" panose="02020603050405020304" pitchFamily="18" charset="0"/>
              </a:rPr>
              <a:t>: Lê Thái Hoàng đã đạt nhiều huy chương kì thi toán quốc tế lần thứ 39 và huy vàng kì thi quốc tế lần thứ 40.</a:t>
            </a:r>
            <a:endParaRPr lang="en-US" sz="320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660</Words>
  <Application>Microsoft Office PowerPoint</Application>
  <PresentationFormat>Widescreen</PresentationFormat>
  <Paragraphs>59</Paragraphs>
  <Slides>15</Slides>
  <Notes>7</Notes>
  <HiddenSlides>0</HiddenSlides>
  <MMClips>1</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15</vt:i4>
      </vt:variant>
    </vt:vector>
  </HeadingPairs>
  <TitlesOfParts>
    <vt:vector size="35" baseType="lpstr">
      <vt:lpstr>Microsoft YaHei</vt:lpstr>
      <vt:lpstr>SimSun</vt:lpstr>
      <vt:lpstr>#9Slide05 Good Vibes Pro</vt:lpstr>
      <vt:lpstr>#9Slide05 Habano</vt:lpstr>
      <vt:lpstr>Arial</vt:lpstr>
      <vt:lpstr>Calibri</vt:lpstr>
      <vt:lpstr>Calibri Light</vt:lpstr>
      <vt:lpstr>等线</vt:lpstr>
      <vt:lpstr>Helvetica Neue</vt:lpstr>
      <vt:lpstr>Lato Light</vt:lpstr>
      <vt:lpstr>Times New Roman</vt:lpstr>
      <vt:lpstr>Trebuchet MS</vt:lpstr>
      <vt:lpstr>Wingdings</vt:lpstr>
      <vt:lpstr>Wingdings 3</vt:lpstr>
      <vt:lpstr>方正静蕾简体</vt:lpstr>
      <vt:lpstr>落落补 汤圆</vt:lpstr>
      <vt:lpstr>Office Theme</vt:lpstr>
      <vt:lpstr>3_Office Theme</vt:lpstr>
      <vt:lpstr>2_Office Theme</vt:lpstr>
      <vt:lpstr>30_Office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Thế nào là năng động, sáng tạo?</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51</cp:revision>
  <dcterms:created xsi:type="dcterms:W3CDTF">2021-08-18T02:28:00Z</dcterms:created>
  <dcterms:modified xsi:type="dcterms:W3CDTF">2023-07-24T03:57:48Z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11B66505A9E04CEE90A4876A1A3F3D93</vt:lpwstr>
  </property>
  <property fmtid="{D5CDD505-2E9C-101B-9397-08002B2CF9AE}" pid="3" name="KSOProductBuildVer">
    <vt:lpwstr>1033-11.2.0.11516</vt:lpwstr>
  </property>
</Properties>
</file>