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70" r:id="rId4"/>
    <p:sldId id="257" r:id="rId5"/>
    <p:sldId id="264" r:id="rId6"/>
    <p:sldId id="259" r:id="rId7"/>
    <p:sldId id="258"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D783A32-6612-4061-810D-2598FCFDE16E}" type="doc">
      <dgm:prSet loTypeId="urn:microsoft.com/office/officeart/2005/8/layout/vList4#1" loCatId="picture" qsTypeId="urn:microsoft.com/office/officeart/2005/8/quickstyle/simple1#1" qsCatId="simple" csTypeId="urn:microsoft.com/office/officeart/2005/8/colors/accent1_1#1" csCatId="accent1" phldr="1"/>
      <dgm:spPr/>
      <dgm:t>
        <a:bodyPr/>
        <a:lstStyle/>
        <a:p>
          <a:endParaRPr lang="en-US"/>
        </a:p>
      </dgm:t>
    </dgm:pt>
    <dgm:pt modelId="{8C4E1181-A43E-4AFA-A175-608167BDD664}">
      <dgm:prSet phldrT="[Text]" custT="1"/>
      <dgm:spPr>
        <a:xfrm>
          <a:off x="0" y="0"/>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2800" u="none" dirty="0" smtClean="0">
              <a:latin typeface="#9Slide05 IcielSanelma" pitchFamily="2" charset="0"/>
            </a:rPr>
            <a:t>Các thông tin, tình huống trên đề cập đến những tình huống nguy hiểm nào? Những tình huống này có thể gây ra hậu quả gì?</a:t>
          </a:r>
          <a:endParaRPr kumimoji="0" lang="en-US" sz="2800" b="1" i="1" u="none" strike="noStrike" cap="none" spc="0" normalizeH="0" baseline="0" noProof="0" dirty="0" smtClean="0">
            <a:solidFill>
              <a:sysClr val="windowText" lastClr="000000">
                <a:hueOff val="0"/>
                <a:satOff val="0"/>
                <a:lumOff val="0"/>
                <a:alphaOff val="0"/>
              </a:sysClr>
            </a:solidFill>
            <a:effectLst/>
            <a:uLnTx/>
            <a:uFillTx/>
            <a:latin typeface="#9Slide05 IcielSanelma" pitchFamily="2" charset="0"/>
            <a:ea typeface="+mn-ea"/>
            <a:cs typeface="Arial" panose="020B0604020202020204" pitchFamily="34" charset="0"/>
          </a:endParaRPr>
        </a:p>
        <a:p>
          <a:pPr algn="just"/>
          <a:r>
            <a:rPr kumimoji="0" lang="en-US" sz="2800" b="1" i="1" u="none" strike="noStrike"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75A4A354-C2D6-42E3-A26E-179C61CD6177}" type="parTrans" cxnId="{C72B50B4-8323-4069-A08C-18955E7EB655}">
      <dgm:prSet/>
      <dgm:spPr/>
      <dgm:t>
        <a:bodyPr/>
        <a:lstStyle/>
        <a:p>
          <a:pPr algn="just"/>
          <a:endParaRPr lang="en-US" sz="3600" i="1">
            <a:latin typeface="+mn-lt"/>
          </a:endParaRPr>
        </a:p>
      </dgm:t>
    </dgm:pt>
    <dgm:pt modelId="{89D7B0A2-E2C6-403B-88CB-63EEFC0BF3D8}" type="sibTrans" cxnId="{C72B50B4-8323-4069-A08C-18955E7EB655}">
      <dgm:prSet/>
      <dgm:spPr/>
      <dgm:t>
        <a:bodyPr/>
        <a:lstStyle/>
        <a:p>
          <a:pPr algn="just"/>
          <a:endParaRPr lang="en-US" sz="3600" i="1">
            <a:latin typeface="+mn-lt"/>
          </a:endParaRPr>
        </a:p>
      </dgm:t>
    </dgm:pt>
    <dgm:pt modelId="{36F1A9A7-0E91-4997-8451-066E68D6791C}">
      <dgm:prSet phldrT="[Text]" custT="1"/>
      <dgm:spPr>
        <a:xfrm>
          <a:off x="0" y="1686768"/>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l"/>
          <a:r>
            <a:rPr lang="vi-VN" sz="2800" u="none" dirty="0" smtClean="0">
              <a:latin typeface="#9Slide05 IcielSanelma" pitchFamily="2" charset="0"/>
            </a:rPr>
            <a:t>Hãy kể thêm những tình huống nguy hiểm mà em biết hoặc đã trải qua trong cuộc sống hằng ngày.</a:t>
          </a:r>
          <a:endParaRPr lang="en-US" sz="2800" u="none" dirty="0" smtClean="0">
            <a:latin typeface="#9Slide05 IcielSanelma" pitchFamily="2" charset="0"/>
          </a:endParaRPr>
        </a:p>
        <a:p>
          <a:pPr algn="l"/>
          <a:r>
            <a:rPr kumimoji="0" lang="en-US" sz="2800" b="1" i="1" u="none" strike="noStrike" cap="none" spc="0" normalizeH="0" baseline="0" noProof="0" dirty="0" smtClean="0">
              <a:solidFill>
                <a:srgbClr val="C00000"/>
              </a:solidFill>
              <a:effectLst/>
              <a:uLnTx/>
              <a:uFillTx/>
              <a:latin typeface="#9Slide05 Brannboll Ny" panose="02000000000000000000" pitchFamily="2" charset="0"/>
              <a:ea typeface="+mn-ea"/>
              <a:cs typeface="Arial" panose="020B0604020202020204" pitchFamily="34" charset="0"/>
            </a:rPr>
            <a:t>..............................................................................................................................................................................</a:t>
          </a:r>
          <a:endParaRPr lang="en-US" sz="2800" i="1"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3076928A-BC39-4164-A392-EF7BB50AC8F7}" type="parTrans" cxnId="{C2A430EB-026A-428E-B9D3-EE570B6A1DAA}">
      <dgm:prSet/>
      <dgm:spPr/>
      <dgm:t>
        <a:bodyPr/>
        <a:lstStyle/>
        <a:p>
          <a:pPr algn="just"/>
          <a:endParaRPr lang="en-US" sz="3600" i="1">
            <a:latin typeface="+mn-lt"/>
          </a:endParaRPr>
        </a:p>
      </dgm:t>
    </dgm:pt>
    <dgm:pt modelId="{5F4F3BF3-4C3E-43BC-8B7A-5E8EE2D360D7}" type="sibTrans" cxnId="{C2A430EB-026A-428E-B9D3-EE570B6A1DAA}">
      <dgm:prSet/>
      <dgm:spPr/>
      <dgm:t>
        <a:bodyPr/>
        <a:lstStyle/>
        <a:p>
          <a:pPr algn="just"/>
          <a:endParaRPr lang="en-US" sz="3600" i="1">
            <a:latin typeface="+mn-lt"/>
          </a:endParaRPr>
        </a:p>
      </dgm:t>
    </dgm:pt>
    <dgm:pt modelId="{F6E9B8BA-2F37-4781-A521-61D00A840D7D}">
      <dgm:prSet phldrT="[Text]" custT="1"/>
      <dgm:spPr>
        <a:xfrm>
          <a:off x="0" y="3373537"/>
          <a:ext cx="9372600" cy="1533425"/>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pPr algn="just"/>
          <a:r>
            <a:rPr lang="vi-VN" sz="2800" u="none" dirty="0" smtClean="0">
              <a:latin typeface="#9Slide05 IcielSanelma" pitchFamily="2" charset="0"/>
            </a:rPr>
            <a:t>Theo em, thế nào là tình huống nguy hiểm?</a:t>
          </a:r>
          <a:endParaRPr lang="en-US" sz="2800" u="none" dirty="0" smtClean="0">
            <a:latin typeface="#9Slide05 IcielSanelma" pitchFamily="2" charset="0"/>
          </a:endParaRPr>
        </a:p>
        <a:p>
          <a:pPr algn="just"/>
          <a:r>
            <a:rPr lang="en-US" sz="2800" b="1" i="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rPr>
            <a:t>..........................................................................................................................................................................................................................................................................................................................................................</a:t>
          </a:r>
          <a:endParaRPr lang="en-US" sz="2800" i="0" dirty="0">
            <a:solidFill>
              <a:sysClr val="windowText" lastClr="000000">
                <a:hueOff val="0"/>
                <a:satOff val="0"/>
                <a:lumOff val="0"/>
                <a:alphaOff val="0"/>
              </a:sysClr>
            </a:solidFill>
            <a:latin typeface="#9Slide05 Brannboll Ny" panose="02000000000000000000" pitchFamily="2" charset="0"/>
            <a:ea typeface="+mn-ea"/>
            <a:cs typeface="+mn-cs"/>
          </a:endParaRPr>
        </a:p>
      </dgm:t>
    </dgm:pt>
    <dgm:pt modelId="{F3A9BA2F-FEFE-44E8-8A5D-A95E30E49C0C}" type="parTrans" cxnId="{2E5A5FC6-7246-4A48-9A5C-8FF4449E3CE0}">
      <dgm:prSet/>
      <dgm:spPr/>
      <dgm:t>
        <a:bodyPr/>
        <a:lstStyle/>
        <a:p>
          <a:pPr algn="just"/>
          <a:endParaRPr lang="en-US" sz="3600" i="1">
            <a:latin typeface="+mn-lt"/>
          </a:endParaRPr>
        </a:p>
      </dgm:t>
    </dgm:pt>
    <dgm:pt modelId="{8CBDE6B4-DF30-443D-9579-CCA1D8018E24}" type="sibTrans" cxnId="{2E5A5FC6-7246-4A48-9A5C-8FF4449E3CE0}">
      <dgm:prSet/>
      <dgm:spPr/>
      <dgm:t>
        <a:bodyPr/>
        <a:lstStyle/>
        <a:p>
          <a:pPr algn="just"/>
          <a:endParaRPr lang="en-US" sz="3600" i="1">
            <a:latin typeface="+mn-lt"/>
          </a:endParaRPr>
        </a:p>
      </dgm:t>
    </dgm:pt>
    <dgm:pt modelId="{610C4521-7E21-4ABD-817D-19EC8F773957}" type="pres">
      <dgm:prSet presAssocID="{4D783A32-6612-4061-810D-2598FCFDE16E}" presName="linear" presStyleCnt="0">
        <dgm:presLayoutVars>
          <dgm:dir/>
          <dgm:resizeHandles val="exact"/>
        </dgm:presLayoutVars>
      </dgm:prSet>
      <dgm:spPr/>
      <dgm:t>
        <a:bodyPr/>
        <a:lstStyle/>
        <a:p>
          <a:endParaRPr lang="en-US"/>
        </a:p>
      </dgm:t>
    </dgm:pt>
    <dgm:pt modelId="{1C2B9614-1D42-4E2A-92D8-94BCF9DE39E4}" type="pres">
      <dgm:prSet presAssocID="{8C4E1181-A43E-4AFA-A175-608167BDD664}" presName="comp" presStyleCnt="0"/>
      <dgm:spPr/>
    </dgm:pt>
    <dgm:pt modelId="{DE66B4FA-8443-484B-9A9E-FA188D6B4E43}" type="pres">
      <dgm:prSet presAssocID="{8C4E1181-A43E-4AFA-A175-608167BDD664}" presName="box" presStyleLbl="node1" presStyleIdx="0" presStyleCnt="3" custLinFactNeighborX="-704"/>
      <dgm:spPr/>
      <dgm:t>
        <a:bodyPr/>
        <a:lstStyle/>
        <a:p>
          <a:endParaRPr lang="en-US"/>
        </a:p>
      </dgm:t>
    </dgm:pt>
    <dgm:pt modelId="{2AAACA77-E4A0-4E99-9F03-72ED26BB7B73}" type="pres">
      <dgm:prSet presAssocID="{8C4E1181-A43E-4AFA-A175-608167BDD664}" presName="img" presStyleLbl="fgImgPlace1" presStyleIdx="0" presStyleCnt="3"/>
      <dgm:spPr>
        <a:xfrm>
          <a:off x="153342" y="153342"/>
          <a:ext cx="1874520" cy="122674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046903CA-E59E-4D3A-B85F-2132F4D3C385}" type="pres">
      <dgm:prSet presAssocID="{8C4E1181-A43E-4AFA-A175-608167BDD664}" presName="text" presStyleLbl="node1" presStyleIdx="0" presStyleCnt="3">
        <dgm:presLayoutVars>
          <dgm:bulletEnabled val="1"/>
        </dgm:presLayoutVars>
      </dgm:prSet>
      <dgm:spPr/>
      <dgm:t>
        <a:bodyPr/>
        <a:lstStyle/>
        <a:p>
          <a:endParaRPr lang="en-US"/>
        </a:p>
      </dgm:t>
    </dgm:pt>
    <dgm:pt modelId="{3C4FC630-2F4B-4B45-8D35-86BFE257DB89}" type="pres">
      <dgm:prSet presAssocID="{89D7B0A2-E2C6-403B-88CB-63EEFC0BF3D8}" presName="spacer" presStyleCnt="0"/>
      <dgm:spPr/>
    </dgm:pt>
    <dgm:pt modelId="{76DA393E-3756-4D17-8778-17C0D4D792DA}" type="pres">
      <dgm:prSet presAssocID="{36F1A9A7-0E91-4997-8451-066E68D6791C}" presName="comp" presStyleCnt="0"/>
      <dgm:spPr/>
    </dgm:pt>
    <dgm:pt modelId="{11925212-181A-4D0E-84EB-C4219DE1ABB7}" type="pres">
      <dgm:prSet presAssocID="{36F1A9A7-0E91-4997-8451-066E68D6791C}" presName="box" presStyleLbl="node1" presStyleIdx="1" presStyleCnt="3"/>
      <dgm:spPr/>
      <dgm:t>
        <a:bodyPr/>
        <a:lstStyle/>
        <a:p>
          <a:endParaRPr lang="en-US"/>
        </a:p>
      </dgm:t>
    </dgm:pt>
    <dgm:pt modelId="{2352C030-0248-483B-94A9-26972C30B2AA}" type="pres">
      <dgm:prSet presAssocID="{36F1A9A7-0E91-4997-8451-066E68D6791C}" presName="img" presStyleLbl="fgImgPlace1" presStyleIdx="1" presStyleCnt="3"/>
      <dgm:spPr>
        <a:xfrm>
          <a:off x="153342" y="1840111"/>
          <a:ext cx="1874520" cy="122674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629FFE63-9943-4FDD-AEB3-15F8D3455642}" type="pres">
      <dgm:prSet presAssocID="{36F1A9A7-0E91-4997-8451-066E68D6791C}" presName="text" presStyleLbl="node1" presStyleIdx="1" presStyleCnt="3">
        <dgm:presLayoutVars>
          <dgm:bulletEnabled val="1"/>
        </dgm:presLayoutVars>
      </dgm:prSet>
      <dgm:spPr/>
      <dgm:t>
        <a:bodyPr/>
        <a:lstStyle/>
        <a:p>
          <a:endParaRPr lang="en-US"/>
        </a:p>
      </dgm:t>
    </dgm:pt>
    <dgm:pt modelId="{E767A943-8EB1-47EA-BA75-90A3BF72AA10}" type="pres">
      <dgm:prSet presAssocID="{5F4F3BF3-4C3E-43BC-8B7A-5E8EE2D360D7}" presName="spacer" presStyleCnt="0"/>
      <dgm:spPr/>
    </dgm:pt>
    <dgm:pt modelId="{E9FBCDE1-C0F8-4B00-9C6E-C1A57153DC9C}" type="pres">
      <dgm:prSet presAssocID="{F6E9B8BA-2F37-4781-A521-61D00A840D7D}" presName="comp" presStyleCnt="0"/>
      <dgm:spPr/>
    </dgm:pt>
    <dgm:pt modelId="{D857732E-E667-406B-8596-FB28DE60F3B0}" type="pres">
      <dgm:prSet presAssocID="{F6E9B8BA-2F37-4781-A521-61D00A840D7D}" presName="box" presStyleLbl="node1" presStyleIdx="2" presStyleCnt="3"/>
      <dgm:spPr/>
      <dgm:t>
        <a:bodyPr/>
        <a:lstStyle/>
        <a:p>
          <a:endParaRPr lang="en-US"/>
        </a:p>
      </dgm:t>
    </dgm:pt>
    <dgm:pt modelId="{72B5F39E-2D8B-4AE5-99A7-0B4F92796C74}" type="pres">
      <dgm:prSet presAssocID="{F6E9B8BA-2F37-4781-A521-61D00A840D7D}" presName="img" presStyleLbl="fgImgPlace1" presStyleIdx="2" presStyleCnt="3"/>
      <dgm:spPr>
        <a:xfrm>
          <a:off x="153342" y="3526879"/>
          <a:ext cx="1874520" cy="1226740"/>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ln>
        <a:effectLst/>
      </dgm:spPr>
      <dgm:t>
        <a:bodyPr/>
        <a:lstStyle/>
        <a:p>
          <a:endParaRPr lang="en-US"/>
        </a:p>
      </dgm:t>
    </dgm:pt>
    <dgm:pt modelId="{8B13E293-4E29-4216-A0D2-9CCA14266B56}" type="pres">
      <dgm:prSet presAssocID="{F6E9B8BA-2F37-4781-A521-61D00A840D7D}" presName="text" presStyleLbl="node1" presStyleIdx="2" presStyleCnt="3">
        <dgm:presLayoutVars>
          <dgm:bulletEnabled val="1"/>
        </dgm:presLayoutVars>
      </dgm:prSet>
      <dgm:spPr/>
      <dgm:t>
        <a:bodyPr/>
        <a:lstStyle/>
        <a:p>
          <a:endParaRPr lang="en-US"/>
        </a:p>
      </dgm:t>
    </dgm:pt>
  </dgm:ptLst>
  <dgm:cxnLst>
    <dgm:cxn modelId="{2E5A5FC6-7246-4A48-9A5C-8FF4449E3CE0}" srcId="{4D783A32-6612-4061-810D-2598FCFDE16E}" destId="{F6E9B8BA-2F37-4781-A521-61D00A840D7D}" srcOrd="2" destOrd="0" parTransId="{F3A9BA2F-FEFE-44E8-8A5D-A95E30E49C0C}" sibTransId="{8CBDE6B4-DF30-443D-9579-CCA1D8018E24}"/>
    <dgm:cxn modelId="{2E4E2917-F385-4A0A-8D97-0A87242DE059}" type="presOf" srcId="{8C4E1181-A43E-4AFA-A175-608167BDD664}" destId="{046903CA-E59E-4D3A-B85F-2132F4D3C385}" srcOrd="1" destOrd="0" presId="urn:microsoft.com/office/officeart/2005/8/layout/vList4#1"/>
    <dgm:cxn modelId="{50BB50C5-028C-4959-8AA1-6ED092E2BBAF}" type="presOf" srcId="{F6E9B8BA-2F37-4781-A521-61D00A840D7D}" destId="{8B13E293-4E29-4216-A0D2-9CCA14266B56}" srcOrd="1" destOrd="0" presId="urn:microsoft.com/office/officeart/2005/8/layout/vList4#1"/>
    <dgm:cxn modelId="{C2A430EB-026A-428E-B9D3-EE570B6A1DAA}" srcId="{4D783A32-6612-4061-810D-2598FCFDE16E}" destId="{36F1A9A7-0E91-4997-8451-066E68D6791C}" srcOrd="1" destOrd="0" parTransId="{3076928A-BC39-4164-A392-EF7BB50AC8F7}" sibTransId="{5F4F3BF3-4C3E-43BC-8B7A-5E8EE2D360D7}"/>
    <dgm:cxn modelId="{BCE51834-453C-415D-A95B-03FF2B4DF33D}" type="presOf" srcId="{F6E9B8BA-2F37-4781-A521-61D00A840D7D}" destId="{D857732E-E667-406B-8596-FB28DE60F3B0}" srcOrd="0" destOrd="0" presId="urn:microsoft.com/office/officeart/2005/8/layout/vList4#1"/>
    <dgm:cxn modelId="{C72B50B4-8323-4069-A08C-18955E7EB655}" srcId="{4D783A32-6612-4061-810D-2598FCFDE16E}" destId="{8C4E1181-A43E-4AFA-A175-608167BDD664}" srcOrd="0" destOrd="0" parTransId="{75A4A354-C2D6-42E3-A26E-179C61CD6177}" sibTransId="{89D7B0A2-E2C6-403B-88CB-63EEFC0BF3D8}"/>
    <dgm:cxn modelId="{E3FAFAAF-CD96-4F6B-A65A-EC1F3F5C6F98}" type="presOf" srcId="{36F1A9A7-0E91-4997-8451-066E68D6791C}" destId="{11925212-181A-4D0E-84EB-C4219DE1ABB7}" srcOrd="0" destOrd="0" presId="urn:microsoft.com/office/officeart/2005/8/layout/vList4#1"/>
    <dgm:cxn modelId="{0F5DFCC4-37B4-4218-94B9-C1A826E06F92}" type="presOf" srcId="{4D783A32-6612-4061-810D-2598FCFDE16E}" destId="{610C4521-7E21-4ABD-817D-19EC8F773957}" srcOrd="0" destOrd="0" presId="urn:microsoft.com/office/officeart/2005/8/layout/vList4#1"/>
    <dgm:cxn modelId="{81BE22F3-AAE5-47EE-97E1-26383E038450}" type="presOf" srcId="{8C4E1181-A43E-4AFA-A175-608167BDD664}" destId="{DE66B4FA-8443-484B-9A9E-FA188D6B4E43}" srcOrd="0" destOrd="0" presId="urn:microsoft.com/office/officeart/2005/8/layout/vList4#1"/>
    <dgm:cxn modelId="{BFA1E358-AFBE-453C-A1E8-0574594E82B9}" type="presOf" srcId="{36F1A9A7-0E91-4997-8451-066E68D6791C}" destId="{629FFE63-9943-4FDD-AEB3-15F8D3455642}" srcOrd="1" destOrd="0" presId="urn:microsoft.com/office/officeart/2005/8/layout/vList4#1"/>
    <dgm:cxn modelId="{39A75828-312D-47C0-98CF-2C2CDFC40650}" type="presParOf" srcId="{610C4521-7E21-4ABD-817D-19EC8F773957}" destId="{1C2B9614-1D42-4E2A-92D8-94BCF9DE39E4}" srcOrd="0" destOrd="0" presId="urn:microsoft.com/office/officeart/2005/8/layout/vList4#1"/>
    <dgm:cxn modelId="{7F8D2103-1E25-49A9-9FEF-5C9E5F686F9E}" type="presParOf" srcId="{1C2B9614-1D42-4E2A-92D8-94BCF9DE39E4}" destId="{DE66B4FA-8443-484B-9A9E-FA188D6B4E43}" srcOrd="0" destOrd="0" presId="urn:microsoft.com/office/officeart/2005/8/layout/vList4#1"/>
    <dgm:cxn modelId="{61CFB993-17CF-4DAB-99AF-4B3464688C36}" type="presParOf" srcId="{1C2B9614-1D42-4E2A-92D8-94BCF9DE39E4}" destId="{2AAACA77-E4A0-4E99-9F03-72ED26BB7B73}" srcOrd="1" destOrd="0" presId="urn:microsoft.com/office/officeart/2005/8/layout/vList4#1"/>
    <dgm:cxn modelId="{9DB60964-62ED-4455-8810-6A493DF0F8D8}" type="presParOf" srcId="{1C2B9614-1D42-4E2A-92D8-94BCF9DE39E4}" destId="{046903CA-E59E-4D3A-B85F-2132F4D3C385}" srcOrd="2" destOrd="0" presId="urn:microsoft.com/office/officeart/2005/8/layout/vList4#1"/>
    <dgm:cxn modelId="{497840CB-AD3A-453B-BCF9-B5C3688E6C9E}" type="presParOf" srcId="{610C4521-7E21-4ABD-817D-19EC8F773957}" destId="{3C4FC630-2F4B-4B45-8D35-86BFE257DB89}" srcOrd="1" destOrd="0" presId="urn:microsoft.com/office/officeart/2005/8/layout/vList4#1"/>
    <dgm:cxn modelId="{629DB487-A85C-451E-B6E5-392559690C3D}" type="presParOf" srcId="{610C4521-7E21-4ABD-817D-19EC8F773957}" destId="{76DA393E-3756-4D17-8778-17C0D4D792DA}" srcOrd="2" destOrd="0" presId="urn:microsoft.com/office/officeart/2005/8/layout/vList4#1"/>
    <dgm:cxn modelId="{6827ABDE-F97D-41A2-9E7F-4750ABB527FE}" type="presParOf" srcId="{76DA393E-3756-4D17-8778-17C0D4D792DA}" destId="{11925212-181A-4D0E-84EB-C4219DE1ABB7}" srcOrd="0" destOrd="0" presId="urn:microsoft.com/office/officeart/2005/8/layout/vList4#1"/>
    <dgm:cxn modelId="{CDC5CECB-4EDE-4EEC-A440-942FA4D5AB3F}" type="presParOf" srcId="{76DA393E-3756-4D17-8778-17C0D4D792DA}" destId="{2352C030-0248-483B-94A9-26972C30B2AA}" srcOrd="1" destOrd="0" presId="urn:microsoft.com/office/officeart/2005/8/layout/vList4#1"/>
    <dgm:cxn modelId="{ADE2EC3F-77E6-47E1-AAD4-5147393BBCF3}" type="presParOf" srcId="{76DA393E-3756-4D17-8778-17C0D4D792DA}" destId="{629FFE63-9943-4FDD-AEB3-15F8D3455642}" srcOrd="2" destOrd="0" presId="urn:microsoft.com/office/officeart/2005/8/layout/vList4#1"/>
    <dgm:cxn modelId="{186C0ABE-B39B-4916-BC4B-A0578168E4D5}" type="presParOf" srcId="{610C4521-7E21-4ABD-817D-19EC8F773957}" destId="{E767A943-8EB1-47EA-BA75-90A3BF72AA10}" srcOrd="3" destOrd="0" presId="urn:microsoft.com/office/officeart/2005/8/layout/vList4#1"/>
    <dgm:cxn modelId="{5AE53D5C-AC05-4815-92AB-3FA661ACCF21}" type="presParOf" srcId="{610C4521-7E21-4ABD-817D-19EC8F773957}" destId="{E9FBCDE1-C0F8-4B00-9C6E-C1A57153DC9C}" srcOrd="4" destOrd="0" presId="urn:microsoft.com/office/officeart/2005/8/layout/vList4#1"/>
    <dgm:cxn modelId="{F5097334-6369-406D-9CCA-CE91E230604F}" type="presParOf" srcId="{E9FBCDE1-C0F8-4B00-9C6E-C1A57153DC9C}" destId="{D857732E-E667-406B-8596-FB28DE60F3B0}" srcOrd="0" destOrd="0" presId="urn:microsoft.com/office/officeart/2005/8/layout/vList4#1"/>
    <dgm:cxn modelId="{69538AA3-7BAF-4B0A-A7A0-82220BEC7A35}" type="presParOf" srcId="{E9FBCDE1-C0F8-4B00-9C6E-C1A57153DC9C}" destId="{72B5F39E-2D8B-4AE5-99A7-0B4F92796C74}" srcOrd="1" destOrd="0" presId="urn:microsoft.com/office/officeart/2005/8/layout/vList4#1"/>
    <dgm:cxn modelId="{A358A9E3-E9DF-4026-8693-3F5EB52ABBFC}" type="presParOf" srcId="{E9FBCDE1-C0F8-4B00-9C6E-C1A57153DC9C}" destId="{8B13E293-4E29-4216-A0D2-9CCA14266B56}" srcOrd="2" destOrd="0" presId="urn:microsoft.com/office/officeart/2005/8/layout/vList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6B4FA-8443-484B-9A9E-FA188D6B4E43}">
      <dsp:nvSpPr>
        <dsp:cNvPr id="0" name=""/>
        <dsp:cNvSpPr/>
      </dsp:nvSpPr>
      <dsp:spPr>
        <a:xfrm>
          <a:off x="0" y="0"/>
          <a:ext cx="11181346" cy="158606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vi-VN" sz="2800" u="none" kern="1200" dirty="0" smtClean="0">
              <a:latin typeface="#9Slide05 IcielSanelma" pitchFamily="2" charset="0"/>
            </a:rPr>
            <a:t>Các thông tin, tình huống trên đề cập đến những tình huống nguy hiểm nào? Những tình huống này có thể gây ra hậu quả gì?</a:t>
          </a:r>
          <a:endParaRPr kumimoji="0" lang="en-US" sz="2800" b="1" i="1" u="none" strike="noStrike" kern="1200" cap="none" spc="0" normalizeH="0" baseline="0" noProof="0" dirty="0" smtClean="0">
            <a:solidFill>
              <a:sysClr val="windowText" lastClr="000000">
                <a:hueOff val="0"/>
                <a:satOff val="0"/>
                <a:lumOff val="0"/>
                <a:alphaOff val="0"/>
              </a:sysClr>
            </a:solidFill>
            <a:effectLst/>
            <a:uLnTx/>
            <a:uFillTx/>
            <a:latin typeface="#9Slide05 IcielSanelma" pitchFamily="2" charset="0"/>
            <a:ea typeface="+mn-ea"/>
            <a:cs typeface="Arial" panose="020B0604020202020204" pitchFamily="34" charset="0"/>
          </a:endParaRPr>
        </a:p>
        <a:p>
          <a:pPr lvl="0" algn="just" defTabSz="1244600">
            <a:lnSpc>
              <a:spcPct val="90000"/>
            </a:lnSpc>
            <a:spcBef>
              <a:spcPct val="0"/>
            </a:spcBef>
            <a:spcAft>
              <a:spcPct val="35000"/>
            </a:spcAft>
          </a:pPr>
          <a:r>
            <a:rPr kumimoji="0" lang="en-US" sz="2800" b="1" i="1" u="none" strike="noStrike" kern="1200" cap="none" spc="0" normalizeH="0" baseline="0" noProof="0" dirty="0" smtClean="0">
              <a:solidFill>
                <a:sysClr val="windowText" lastClr="000000">
                  <a:hueOff val="0"/>
                  <a:satOff val="0"/>
                  <a:lumOff val="0"/>
                  <a:alphaOff val="0"/>
                </a:sysClr>
              </a:solidFill>
              <a:effectLst/>
              <a:uLnTx/>
              <a:uFillTx/>
              <a:latin typeface="#9Slide05 Brannboll Ny" panose="02000000000000000000" pitchFamily="2" charset="0"/>
              <a:ea typeface="+mn-ea"/>
              <a:cs typeface="Arial" panose="020B0604020202020204" pitchFamily="34" charset="0"/>
            </a:rPr>
            <a:t>...................................................................................................................................................................................................................................................................................................................................</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441329" y="46454"/>
        <a:ext cx="8693562" cy="1493156"/>
      </dsp:txXfrm>
    </dsp:sp>
    <dsp:sp modelId="{2AAACA77-E4A0-4E99-9F03-72ED26BB7B73}">
      <dsp:nvSpPr>
        <dsp:cNvPr id="0" name=""/>
        <dsp:cNvSpPr/>
      </dsp:nvSpPr>
      <dsp:spPr>
        <a:xfrm>
          <a:off x="158606" y="158606"/>
          <a:ext cx="2236269" cy="1268851"/>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9000" b="-9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11925212-181A-4D0E-84EB-C4219DE1ABB7}">
      <dsp:nvSpPr>
        <dsp:cNvPr id="0" name=""/>
        <dsp:cNvSpPr/>
      </dsp:nvSpPr>
      <dsp:spPr>
        <a:xfrm>
          <a:off x="0" y="1744670"/>
          <a:ext cx="11181346" cy="158606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vi-VN" sz="2800" u="none" kern="1200" dirty="0" smtClean="0">
              <a:latin typeface="#9Slide05 IcielSanelma" pitchFamily="2" charset="0"/>
            </a:rPr>
            <a:t>Hãy kể thêm những tình huống nguy hiểm mà em biết hoặc đã trải qua trong cuộc sống hằng ngày.</a:t>
          </a:r>
          <a:endParaRPr lang="en-US" sz="2800" u="none" kern="1200" dirty="0" smtClean="0">
            <a:latin typeface="#9Slide05 IcielSanelma" pitchFamily="2" charset="0"/>
          </a:endParaRPr>
        </a:p>
        <a:p>
          <a:pPr lvl="0" algn="l" defTabSz="1244600">
            <a:lnSpc>
              <a:spcPct val="90000"/>
            </a:lnSpc>
            <a:spcBef>
              <a:spcPct val="0"/>
            </a:spcBef>
            <a:spcAft>
              <a:spcPct val="35000"/>
            </a:spcAft>
          </a:pPr>
          <a:r>
            <a:rPr kumimoji="0" lang="en-US" sz="2800" b="1" i="1" u="none" strike="noStrike" kern="1200" cap="none" spc="0" normalizeH="0" baseline="0" noProof="0" dirty="0" smtClean="0">
              <a:solidFill>
                <a:srgbClr val="C00000"/>
              </a:solidFill>
              <a:effectLst/>
              <a:uLnTx/>
              <a:uFillTx/>
              <a:latin typeface="#9Slide05 Brannboll Ny" panose="02000000000000000000" pitchFamily="2" charset="0"/>
              <a:ea typeface="+mn-ea"/>
              <a:cs typeface="Arial" panose="020B0604020202020204" pitchFamily="34" charset="0"/>
            </a:rPr>
            <a:t>..............................................................................................................................................................................</a:t>
          </a:r>
          <a:endParaRPr lang="en-US" sz="2800" i="1"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441329" y="1791124"/>
        <a:ext cx="8693562" cy="1493156"/>
      </dsp:txXfrm>
    </dsp:sp>
    <dsp:sp modelId="{2352C030-0248-483B-94A9-26972C30B2AA}">
      <dsp:nvSpPr>
        <dsp:cNvPr id="0" name=""/>
        <dsp:cNvSpPr/>
      </dsp:nvSpPr>
      <dsp:spPr>
        <a:xfrm>
          <a:off x="158606" y="1903277"/>
          <a:ext cx="2236269" cy="1268851"/>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857732E-E667-406B-8596-FB28DE60F3B0}">
      <dsp:nvSpPr>
        <dsp:cNvPr id="0" name=""/>
        <dsp:cNvSpPr/>
      </dsp:nvSpPr>
      <dsp:spPr>
        <a:xfrm>
          <a:off x="0" y="3489341"/>
          <a:ext cx="11181346" cy="1586064"/>
        </a:xfrm>
        <a:prstGeom prst="roundRect">
          <a:avLst>
            <a:gd name="adj" fmla="val 10000"/>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vi-VN" sz="2800" u="none" kern="1200" dirty="0" smtClean="0">
              <a:latin typeface="#9Slide05 IcielSanelma" pitchFamily="2" charset="0"/>
            </a:rPr>
            <a:t>Theo em, thế nào là tình huống nguy hiểm?</a:t>
          </a:r>
          <a:endParaRPr lang="en-US" sz="2800" u="none" kern="1200" dirty="0" smtClean="0">
            <a:latin typeface="#9Slide05 IcielSanelma" pitchFamily="2" charset="0"/>
          </a:endParaRPr>
        </a:p>
        <a:p>
          <a:pPr lvl="0" algn="just" defTabSz="1244600">
            <a:lnSpc>
              <a:spcPct val="90000"/>
            </a:lnSpc>
            <a:spcBef>
              <a:spcPct val="0"/>
            </a:spcBef>
            <a:spcAft>
              <a:spcPct val="35000"/>
            </a:spcAft>
          </a:pPr>
          <a:r>
            <a:rPr lang="en-US" sz="2800" b="1" i="0" kern="1200" dirty="0" smtClean="0">
              <a:solidFill>
                <a:sysClr val="windowText" lastClr="000000">
                  <a:hueOff val="0"/>
                  <a:satOff val="0"/>
                  <a:lumOff val="0"/>
                  <a:alphaOff val="0"/>
                </a:sysClr>
              </a:solidFill>
              <a:effectLst/>
              <a:latin typeface="#9Slide05 Brannboll Ny" panose="02000000000000000000" pitchFamily="2" charset="0"/>
              <a:ea typeface="+mn-ea"/>
              <a:cs typeface="Arial" panose="020B0604020202020204" pitchFamily="34" charset="0"/>
            </a:rPr>
            <a:t>..........................................................................................................................................................................................................................................................................................................................................................</a:t>
          </a:r>
          <a:endParaRPr lang="en-US" sz="2800" i="0" kern="1200" dirty="0">
            <a:solidFill>
              <a:sysClr val="windowText" lastClr="000000">
                <a:hueOff val="0"/>
                <a:satOff val="0"/>
                <a:lumOff val="0"/>
                <a:alphaOff val="0"/>
              </a:sysClr>
            </a:solidFill>
            <a:latin typeface="#9Slide05 Brannboll Ny" panose="02000000000000000000" pitchFamily="2" charset="0"/>
            <a:ea typeface="+mn-ea"/>
            <a:cs typeface="+mn-cs"/>
          </a:endParaRPr>
        </a:p>
      </dsp:txBody>
      <dsp:txXfrm>
        <a:off x="2441329" y="3535795"/>
        <a:ext cx="8693562" cy="1493156"/>
      </dsp:txXfrm>
    </dsp:sp>
    <dsp:sp modelId="{72B5F39E-2D8B-4AE5-99A7-0B4F92796C74}">
      <dsp:nvSpPr>
        <dsp:cNvPr id="0" name=""/>
        <dsp:cNvSpPr/>
      </dsp:nvSpPr>
      <dsp:spPr>
        <a:xfrm>
          <a:off x="158606" y="3647948"/>
          <a:ext cx="2236269" cy="1268851"/>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5000" b="-5000"/>
          </a:stretch>
        </a:blipFill>
        <a:ln w="25400" cap="flat" cmpd="sng" algn="ctr">
          <a:solidFill>
            <a:srgbClr val="4F81BD">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24/7/2023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778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24/7/2023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39926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24/7/2023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66741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24/7/2023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491098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24/7/2023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02499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24/7/2023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004784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24/7/2023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210517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24/7/2023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7758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24/7/2023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882380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24/7/2023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081821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24/7/2023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820628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24/7/2023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162820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2.jpeg"/><Relationship Id="rId5"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8.jpeg"/><Relationship Id="rId4" Type="http://schemas.openxmlformats.org/officeDocument/2006/relationships/image" Target="../media/image4.jpe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298547" y="-612002"/>
            <a:ext cx="13245869" cy="7552607"/>
          </a:xfrm>
          <a:prstGeom prst="rect">
            <a:avLst/>
          </a:prstGeom>
          <a:noFill/>
          <a:ln>
            <a:noFill/>
          </a:ln>
        </p:spPr>
      </p:pic>
      <p:sp>
        <p:nvSpPr>
          <p:cNvPr id="5" name="TextBox 4"/>
          <p:cNvSpPr txBox="1">
            <a:spLocks noChangeArrowheads="1"/>
          </p:cNvSpPr>
          <p:nvPr/>
        </p:nvSpPr>
        <p:spPr bwMode="auto">
          <a:xfrm>
            <a:off x="4281226" y="1168400"/>
            <a:ext cx="4945440" cy="43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eaLnBrk="1" fontAlgn="base" hangingPunct="1">
              <a:spcBef>
                <a:spcPct val="0"/>
              </a:spcBef>
              <a:spcAft>
                <a:spcPct val="0"/>
              </a:spcAft>
            </a:pPr>
            <a:r>
              <a:rPr lang="en-US" altLang="vi-VN" sz="2198" dirty="0">
                <a:latin typeface="Times New Roman" panose="02020603050405020304" pitchFamily="18" charset="0"/>
                <a:ea typeface="宋体" panose="02010600030101010101" pitchFamily="2" charset="-122"/>
                <a:cs typeface="Times New Roman" panose="02020603050405020304" pitchFamily="18" charset="0"/>
              </a:rPr>
              <a:t>NHÓM </a:t>
            </a:r>
            <a:r>
              <a:rPr lang="en-US" altLang="vi-VN" sz="2198" dirty="0" smtClean="0">
                <a:latin typeface="Times New Roman" panose="02020603050405020304" pitchFamily="18" charset="0"/>
                <a:ea typeface="宋体" panose="02010600030101010101" pitchFamily="2" charset="-122"/>
                <a:cs typeface="Times New Roman" panose="02020603050405020304" pitchFamily="18" charset="0"/>
              </a:rPr>
              <a:t>GDCD 6</a:t>
            </a:r>
            <a:endParaRPr lang="en-US" altLang="vi-VN" sz="2198" dirty="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7" name="Group 2"/>
          <p:cNvGrpSpPr>
            <a:grpSpLocks noChangeAspect="1"/>
          </p:cNvGrpSpPr>
          <p:nvPr/>
        </p:nvGrpSpPr>
        <p:grpSpPr bwMode="auto">
          <a:xfrm>
            <a:off x="6281994" y="3690014"/>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kern="0">
              <a:solidFill>
                <a:srgbClr val="FFFFFF"/>
              </a:solidFill>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2266148" y="1517408"/>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8252361" y="4629774"/>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8662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6320589" y="25561"/>
            <a:ext cx="5960620" cy="6831250"/>
          </a:xfrm>
          <a:prstGeom prst="rect">
            <a:avLst/>
          </a:prstGeom>
          <a:noFill/>
        </p:spPr>
      </p:pic>
      <p:pic>
        <p:nvPicPr>
          <p:cNvPr id="8" name="Picture 7"/>
          <p:cNvPicPr>
            <a:picLocks noChangeAspect="1"/>
          </p:cNvPicPr>
          <p:nvPr/>
        </p:nvPicPr>
        <p:blipFill>
          <a:blip r:embed="rId3"/>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 </a:t>
            </a:r>
            <a:endPar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a:p>
            <a:pPr algn="ctr"/>
            <a:r>
              <a:rPr lang="en-US" altLang="zh-CN" sz="3200" b="1" dirty="0" smtClean="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KHỞI ĐỘNG</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17" name="Picture 16"/>
          <p:cNvPicPr>
            <a:picLocks noChangeAspect="1"/>
          </p:cNvPicPr>
          <p:nvPr/>
        </p:nvPicPr>
        <p:blipFill>
          <a:blip r:embed="rId4"/>
          <a:stretch>
            <a:fillRect/>
          </a:stretch>
        </p:blipFill>
        <p:spPr>
          <a:xfrm>
            <a:off x="10936762" y="0"/>
            <a:ext cx="1255238" cy="937524"/>
          </a:xfrm>
          <a:prstGeom prst="rect">
            <a:avLst/>
          </a:prstGeom>
        </p:spPr>
      </p:pic>
      <p:grpSp>
        <p:nvGrpSpPr>
          <p:cNvPr id="2" name="Group 1"/>
          <p:cNvGrpSpPr/>
          <p:nvPr/>
        </p:nvGrpSpPr>
        <p:grpSpPr>
          <a:xfrm>
            <a:off x="446940" y="468762"/>
            <a:ext cx="4796590" cy="5522964"/>
            <a:chOff x="224589" y="468763"/>
            <a:chExt cx="4796590" cy="5522964"/>
          </a:xfrm>
        </p:grpSpPr>
        <p:sp>
          <p:nvSpPr>
            <p:cNvPr id="7" name="Rectangle 6"/>
            <p:cNvSpPr>
              <a:spLocks noChangeArrowheads="1"/>
            </p:cNvSpPr>
            <p:nvPr/>
          </p:nvSpPr>
          <p:spPr bwMode="auto">
            <a:xfrm>
              <a:off x="1218737" y="1534702"/>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7:</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smtClean="0">
                  <a:solidFill>
                    <a:srgbClr val="FF0000"/>
                  </a:solidFill>
                  <a:latin typeface="#9Slide05 Fourth" panose="00000500000000000000" pitchFamily="2" charset="0"/>
                </a:rPr>
                <a:t>ỨNG PHÓ VỚI CÁC TÌNH HUỐNG NGUY HIỂM</a:t>
              </a:r>
              <a:endParaRPr lang="en-SG" altLang="en-US" sz="4000" b="1" dirty="0">
                <a:solidFill>
                  <a:srgbClr val="0000FF"/>
                </a:solidFill>
                <a:latin typeface="#9Slide05 Fourth" panose="00000500000000000000" pitchFamily="2" charset="0"/>
              </a:endParaRPr>
            </a:p>
          </p:txBody>
        </p:sp>
        <p:grpSp>
          <p:nvGrpSpPr>
            <p:cNvPr id="23" name="Group 22"/>
            <p:cNvGrpSpPr/>
            <p:nvPr/>
          </p:nvGrpSpPr>
          <p:grpSpPr>
            <a:xfrm>
              <a:off x="224589" y="468763"/>
              <a:ext cx="4796590" cy="5522964"/>
              <a:chOff x="4960019" y="114049"/>
              <a:chExt cx="2915653" cy="3037139"/>
            </a:xfrm>
          </p:grpSpPr>
          <p:pic>
            <p:nvPicPr>
              <p:cNvPr id="24" name="Picture 6" descr="696927qx7ttrgj3j"/>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60019" y="457200"/>
                <a:ext cx="7239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1152962fbcnoddsv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999247" y="-600326"/>
                <a:ext cx="7620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932576nn4vbyoeua"/>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6199272" y="1474788"/>
                <a:ext cx="762000" cy="25908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11" descr="1145086ejqsyt499z"/>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131134" y="1556634"/>
              <a:ext cx="762000" cy="31877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7456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3"/>
          <a:srcRect/>
          <a:stretch>
            <a:fillRect/>
          </a:stretch>
        </p:blipFill>
        <p:spPr bwMode="auto">
          <a:xfrm>
            <a:off x="5502443" y="14274"/>
            <a:ext cx="6689557" cy="6831250"/>
          </a:xfrm>
          <a:prstGeom prst="rect">
            <a:avLst/>
          </a:prstGeom>
          <a:noFill/>
        </p:spPr>
      </p:pic>
      <p:grpSp>
        <p:nvGrpSpPr>
          <p:cNvPr id="13" name="Group 12"/>
          <p:cNvGrpSpPr/>
          <p:nvPr/>
        </p:nvGrpSpPr>
        <p:grpSpPr>
          <a:xfrm>
            <a:off x="680740" y="-196230"/>
            <a:ext cx="3099448" cy="1930623"/>
            <a:chOff x="4479297" y="4126245"/>
            <a:chExt cx="3364300" cy="2220276"/>
          </a:xfrm>
        </p:grpSpPr>
        <p:pic>
          <p:nvPicPr>
            <p:cNvPr id="15" name="PA_库_图片 27"/>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a:stretch>
              <a:fillRect/>
            </a:stretch>
          </p:blipFill>
          <p:spPr>
            <a:xfrm rot="5174318">
              <a:off x="5156669" y="3659594"/>
              <a:ext cx="2009555" cy="3364300"/>
            </a:xfrm>
            <a:prstGeom prst="rect">
              <a:avLst/>
            </a:prstGeom>
          </p:spPr>
        </p:pic>
        <p:sp>
          <p:nvSpPr>
            <p:cNvPr id="16" name="Rectangle 15"/>
            <p:cNvSpPr/>
            <p:nvPr/>
          </p:nvSpPr>
          <p:spPr>
            <a:xfrm>
              <a:off x="5551490" y="4126245"/>
              <a:ext cx="311805" cy="672509"/>
            </a:xfrm>
            <a:prstGeom prst="rect">
              <a:avLst/>
            </a:prstGeom>
          </p:spPr>
          <p:txBody>
            <a:bodyPr wrap="none">
              <a:spAutoFit/>
            </a:bodyPr>
            <a:lstStyle/>
            <a:p>
              <a:r>
                <a:rPr lang="en-US" altLang="en-US" sz="3200" b="1" dirty="0">
                  <a:solidFill>
                    <a:srgbClr val="FF0000"/>
                  </a:solidFill>
                  <a:latin typeface="Times New Roman" pitchFamily="18" charset="0"/>
                  <a:cs typeface="Times New Roman" pitchFamily="18" charset="0"/>
                </a:rPr>
                <a:t> </a:t>
              </a:r>
              <a:endParaRPr lang="en-US" sz="1600" dirty="0">
                <a:solidFill>
                  <a:srgbClr val="5F5F5F"/>
                </a:solidFill>
                <a:latin typeface="SVN-Vanilla Daisy Pro" panose="00000500000000000000" pitchFamily="2" charset="0"/>
              </a:endParaRPr>
            </a:p>
          </p:txBody>
        </p:sp>
      </p:grpSp>
      <p:pic>
        <p:nvPicPr>
          <p:cNvPr id="17" name="Picture 16"/>
          <p:cNvPicPr>
            <a:picLocks noChangeAspect="1"/>
          </p:cNvPicPr>
          <p:nvPr/>
        </p:nvPicPr>
        <p:blipFill>
          <a:blip r:embed="rId5"/>
          <a:stretch>
            <a:fillRect/>
          </a:stretch>
        </p:blipFill>
        <p:spPr>
          <a:xfrm>
            <a:off x="10936762" y="0"/>
            <a:ext cx="1255238" cy="937524"/>
          </a:xfrm>
          <a:prstGeom prst="rect">
            <a:avLst/>
          </a:prstGeom>
        </p:spPr>
      </p:pic>
      <p:pic>
        <p:nvPicPr>
          <p:cNvPr id="1026" name="Picture 2" descr="https://static.tuoitre.vn/tto/i/s626/2015/03/06/lGDv6FL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177" y="2350270"/>
            <a:ext cx="4118278" cy="42332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C:\Users\ADMIN\Desktop\453552345 (3).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059974" y="40782"/>
            <a:ext cx="7519794" cy="207673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551226" y="1005945"/>
            <a:ext cx="7262962" cy="707886"/>
          </a:xfrm>
          <a:prstGeom prst="rect">
            <a:avLst/>
          </a:prstGeom>
          <a:noFill/>
        </p:spPr>
        <p:txBody>
          <a:bodyPr wrap="square" rtlCol="0">
            <a:spAutoFit/>
          </a:bodyPr>
          <a:lstStyle/>
          <a:p>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9Slide04 AdrianeSwash" panose="02000504060000090004" pitchFamily="2" charset="0"/>
                <a:cs typeface="Arial" panose="020B0604020202020204" pitchFamily="34" charset="0"/>
              </a:rPr>
              <a:t>Trò</a:t>
            </a:r>
            <a:r>
              <a:rPr lang="en-US" sz="4000" b="1" dirty="0" smtClean="0">
                <a:solidFill>
                  <a:srgbClr val="C00000"/>
                </a:solidFill>
                <a:latin typeface="#9Slide04 AdrianeSwash" panose="02000504060000090004" pitchFamily="2" charset="0"/>
                <a:cs typeface="Arial" panose="020B0604020202020204" pitchFamily="34" charset="0"/>
              </a:rPr>
              <a:t> </a:t>
            </a:r>
            <a:r>
              <a:rPr lang="en-US" sz="4000" b="1" dirty="0" err="1" smtClean="0">
                <a:solidFill>
                  <a:srgbClr val="C00000"/>
                </a:solidFill>
                <a:latin typeface="#9Slide04 AdrianeSwash" panose="02000504060000090004" pitchFamily="2" charset="0"/>
                <a:cs typeface="Arial" panose="020B0604020202020204" pitchFamily="34" charset="0"/>
              </a:rPr>
              <a:t>chơi</a:t>
            </a:r>
            <a:r>
              <a:rPr lang="en-US" sz="4000" b="1" dirty="0" smtClean="0">
                <a:solidFill>
                  <a:srgbClr val="C00000"/>
                </a:solidFill>
                <a:latin typeface="#9Slide04 AdrianeSwash" panose="02000504060000090004" pitchFamily="2" charset="0"/>
                <a:cs typeface="Arial" panose="020B0604020202020204" pitchFamily="34" charset="0"/>
              </a:rPr>
              <a:t>: </a:t>
            </a:r>
            <a:r>
              <a:rPr lang="en-US" sz="4000" b="1" dirty="0" err="1" smtClean="0">
                <a:solidFill>
                  <a:srgbClr val="C00000"/>
                </a:solidFill>
                <a:latin typeface="#9Slide04 AdrianeSwash" panose="02000504060000090004" pitchFamily="2" charset="0"/>
                <a:cs typeface="Arial" panose="020B0604020202020204" pitchFamily="34" charset="0"/>
              </a:rPr>
              <a:t>Phỏng</a:t>
            </a:r>
            <a:r>
              <a:rPr lang="en-US" sz="4000" b="1" dirty="0" smtClean="0">
                <a:solidFill>
                  <a:srgbClr val="C00000"/>
                </a:solidFill>
                <a:latin typeface="#9Slide04 AdrianeSwash" panose="02000504060000090004" pitchFamily="2" charset="0"/>
                <a:cs typeface="Arial" panose="020B0604020202020204" pitchFamily="34" charset="0"/>
              </a:rPr>
              <a:t> </a:t>
            </a:r>
            <a:r>
              <a:rPr lang="en-US" sz="4000" b="1" dirty="0" err="1" smtClean="0">
                <a:solidFill>
                  <a:srgbClr val="C00000"/>
                </a:solidFill>
                <a:latin typeface="#9Slide04 AdrianeSwash" panose="02000504060000090004" pitchFamily="2" charset="0"/>
                <a:cs typeface="Arial" panose="020B0604020202020204" pitchFamily="34" charset="0"/>
              </a:rPr>
              <a:t>vấn</a:t>
            </a:r>
            <a:r>
              <a:rPr lang="en-US" sz="4000" b="1" dirty="0" smtClean="0">
                <a:solidFill>
                  <a:srgbClr val="C00000"/>
                </a:solidFill>
                <a:latin typeface="#9Slide04 AdrianeSwash" panose="02000504060000090004" pitchFamily="2" charset="0"/>
                <a:cs typeface="Arial" panose="020B0604020202020204" pitchFamily="34" charset="0"/>
              </a:rPr>
              <a:t> </a:t>
            </a:r>
            <a:r>
              <a:rPr lang="en-US" sz="4000" b="1" dirty="0" err="1" smtClean="0">
                <a:solidFill>
                  <a:srgbClr val="C00000"/>
                </a:solidFill>
                <a:latin typeface="#9Slide04 AdrianeSwash" panose="02000504060000090004" pitchFamily="2" charset="0"/>
                <a:cs typeface="Arial" panose="020B0604020202020204" pitchFamily="34" charset="0"/>
              </a:rPr>
              <a:t>nhanh</a:t>
            </a:r>
            <a:endParaRPr lang="en-US" sz="4000" b="1" dirty="0" smtClean="0">
              <a:solidFill>
                <a:srgbClr val="C00000"/>
              </a:solidFill>
              <a:latin typeface="#9Slide04 AdrianeSwash" panose="02000504060000090004" pitchFamily="2" charset="0"/>
              <a:cs typeface="Arial" panose="020B0604020202020204" pitchFamily="34" charset="0"/>
            </a:endParaRPr>
          </a:p>
        </p:txBody>
      </p:sp>
      <p:pic>
        <p:nvPicPr>
          <p:cNvPr id="19" name="图片 3"/>
          <p:cNvPicPr>
            <a:picLocks noChangeAspect="1"/>
          </p:cNvPicPr>
          <p:nvPr/>
        </p:nvPicPr>
        <p:blipFill rotWithShape="1">
          <a:blip r:embed="rId9">
            <a:extLst>
              <a:ext uri="{28A0092B-C50C-407E-A947-70E740481C1C}">
                <a14:useLocalDpi xmlns:a14="http://schemas.microsoft.com/office/drawing/2010/main" val="0"/>
              </a:ext>
            </a:extLst>
          </a:blip>
          <a:srcRect l="3466" r="34400" b="5897"/>
          <a:stretch/>
        </p:blipFill>
        <p:spPr>
          <a:xfrm>
            <a:off x="3388661" y="1713831"/>
            <a:ext cx="9010240" cy="4485940"/>
          </a:xfrm>
          <a:prstGeom prst="rect">
            <a:avLst/>
          </a:prstGeom>
        </p:spPr>
      </p:pic>
      <p:sp>
        <p:nvSpPr>
          <p:cNvPr id="22" name="Rectangle 21"/>
          <p:cNvSpPr>
            <a:spLocks noChangeArrowheads="1"/>
          </p:cNvSpPr>
          <p:nvPr/>
        </p:nvSpPr>
        <p:spPr bwMode="auto">
          <a:xfrm>
            <a:off x="4766744" y="3171971"/>
            <a:ext cx="6623151" cy="246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nSpc>
                <a:spcPct val="115000"/>
              </a:lnSpc>
              <a:spcAft>
                <a:spcPts val="500"/>
              </a:spcAft>
            </a:pPr>
            <a:r>
              <a:rPr lang="en-US" sz="3200" dirty="0" err="1" smtClean="0">
                <a:latin typeface="#9Slide05 IcielSanelma" pitchFamily="2" charset="0"/>
                <a:ea typeface="Arial" panose="020B0604020202020204" pitchFamily="34" charset="0"/>
              </a:rPr>
              <a:t>Bạn</a:t>
            </a:r>
            <a:r>
              <a:rPr lang="vi-VN" sz="3200" dirty="0" smtClean="0">
                <a:latin typeface="#9Slide05 IcielSanelma" pitchFamily="2" charset="0"/>
                <a:ea typeface="Arial" panose="020B0604020202020204" pitchFamily="34" charset="0"/>
              </a:rPr>
              <a:t> </a:t>
            </a:r>
            <a:r>
              <a:rPr lang="vi-VN" sz="3200" dirty="0">
                <a:latin typeface="#9Slide05 IcielSanelma" pitchFamily="2" charset="0"/>
                <a:ea typeface="Arial" panose="020B0604020202020204" pitchFamily="34" charset="0"/>
              </a:rPr>
              <a:t>hãy chia sẻ về một tình huống nguy hiểm mà </a:t>
            </a:r>
            <a:r>
              <a:rPr lang="en-US" sz="3200" dirty="0" err="1" smtClean="0">
                <a:latin typeface="#9Slide05 IcielSanelma" pitchFamily="2" charset="0"/>
                <a:ea typeface="Arial" panose="020B0604020202020204" pitchFamily="34" charset="0"/>
              </a:rPr>
              <a:t>bạn</a:t>
            </a:r>
            <a:r>
              <a:rPr lang="vi-VN" sz="3200" dirty="0" smtClean="0">
                <a:latin typeface="#9Slide05 IcielSanelma" pitchFamily="2" charset="0"/>
                <a:ea typeface="Arial" panose="020B0604020202020204" pitchFamily="34" charset="0"/>
              </a:rPr>
              <a:t> </a:t>
            </a:r>
            <a:r>
              <a:rPr lang="vi-VN" sz="3200" dirty="0">
                <a:latin typeface="#9Slide05 IcielSanelma" pitchFamily="2" charset="0"/>
                <a:ea typeface="Arial" panose="020B0604020202020204" pitchFamily="34" charset="0"/>
              </a:rPr>
              <a:t>đã từng gặp hoặc chứng kiến theo gợi ý sau:</a:t>
            </a:r>
            <a:endParaRPr lang="en-US" sz="3200" dirty="0">
              <a:latin typeface="#9Slide05 IcielSanelma" pitchFamily="2" charset="0"/>
              <a:ea typeface="Arial" panose="020B0604020202020204" pitchFamily="34" charset="0"/>
            </a:endParaRPr>
          </a:p>
          <a:p>
            <a:pPr marL="342900" marR="0" lvl="0" indent="-342900">
              <a:lnSpc>
                <a:spcPct val="115000"/>
              </a:lnSpc>
              <a:spcBef>
                <a:spcPts val="0"/>
              </a:spcBef>
              <a:spcAft>
                <a:spcPts val="500"/>
              </a:spcAft>
              <a:buClr>
                <a:srgbClr val="000000"/>
              </a:buClr>
              <a:buSzPts val="1100"/>
              <a:buFont typeface="Symbol" panose="05050102010706020507" pitchFamily="18" charset="2"/>
              <a:buChar char="-"/>
              <a:tabLst>
                <a:tab pos="255905" algn="l"/>
              </a:tabLst>
            </a:pPr>
            <a:r>
              <a:rPr lang="vi-VN" sz="3200" dirty="0">
                <a:latin typeface="#9Slide05 IcielSanelma" pitchFamily="2" charset="0"/>
                <a:ea typeface="Arial" panose="020B0604020202020204" pitchFamily="34" charset="0"/>
                <a:cs typeface="Arial" panose="020B0604020202020204" pitchFamily="34" charset="0"/>
              </a:rPr>
              <a:t>Tình huống đó diễn ra khi nào?</a:t>
            </a:r>
            <a:endParaRPr lang="en-US" sz="3200" dirty="0">
              <a:latin typeface="#9Slide05 IcielSanelma" pitchFamily="2" charset="0"/>
              <a:ea typeface="Arial" panose="020B0604020202020204" pitchFamily="34" charset="0"/>
              <a:cs typeface="Arial" panose="020B0604020202020204" pitchFamily="34" charset="0"/>
            </a:endParaRPr>
          </a:p>
          <a:p>
            <a:pPr marL="342900" marR="0" lvl="0" indent="-342900">
              <a:lnSpc>
                <a:spcPct val="115000"/>
              </a:lnSpc>
              <a:spcBef>
                <a:spcPts val="0"/>
              </a:spcBef>
              <a:spcAft>
                <a:spcPts val="800"/>
              </a:spcAft>
              <a:buClr>
                <a:srgbClr val="000000"/>
              </a:buClr>
              <a:buSzPts val="1100"/>
              <a:buFont typeface="Symbol" panose="05050102010706020507" pitchFamily="18" charset="2"/>
              <a:buChar char="-"/>
              <a:tabLst>
                <a:tab pos="255905" algn="l"/>
              </a:tabLst>
            </a:pPr>
            <a:r>
              <a:rPr lang="vi-VN" sz="3200" dirty="0">
                <a:latin typeface="#9Slide05 IcielSanelma" pitchFamily="2" charset="0"/>
                <a:ea typeface="Arial" panose="020B0604020202020204" pitchFamily="34" charset="0"/>
                <a:cs typeface="Arial" panose="020B0604020202020204" pitchFamily="34" charset="0"/>
              </a:rPr>
              <a:t>Em đã làm gì khi gặp tình huống đó?</a:t>
            </a:r>
            <a:endParaRPr lang="en-US" sz="3200" u="none" strike="noStrike" spc="0" dirty="0">
              <a:effectLst/>
              <a:latin typeface="#9Slide05 IcielSanelma"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455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80">
                                          <p:stCondLst>
                                            <p:cond delay="0"/>
                                          </p:stCondLst>
                                        </p:cTn>
                                        <p:tgtEl>
                                          <p:spTgt spid="21"/>
                                        </p:tgtEl>
                                      </p:cBhvr>
                                    </p:animEffect>
                                    <p:anim calcmode="lin" valueType="num">
                                      <p:cBhvr>
                                        <p:cTn id="2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9" dur="26">
                                          <p:stCondLst>
                                            <p:cond delay="650"/>
                                          </p:stCondLst>
                                        </p:cTn>
                                        <p:tgtEl>
                                          <p:spTgt spid="21"/>
                                        </p:tgtEl>
                                      </p:cBhvr>
                                      <p:to x="100000" y="60000"/>
                                    </p:animScale>
                                    <p:animScale>
                                      <p:cBhvr>
                                        <p:cTn id="30" dur="166" decel="50000">
                                          <p:stCondLst>
                                            <p:cond delay="676"/>
                                          </p:stCondLst>
                                        </p:cTn>
                                        <p:tgtEl>
                                          <p:spTgt spid="21"/>
                                        </p:tgtEl>
                                      </p:cBhvr>
                                      <p:to x="100000" y="100000"/>
                                    </p:animScale>
                                    <p:animScale>
                                      <p:cBhvr>
                                        <p:cTn id="31" dur="26">
                                          <p:stCondLst>
                                            <p:cond delay="1312"/>
                                          </p:stCondLst>
                                        </p:cTn>
                                        <p:tgtEl>
                                          <p:spTgt spid="21"/>
                                        </p:tgtEl>
                                      </p:cBhvr>
                                      <p:to x="100000" y="80000"/>
                                    </p:animScale>
                                    <p:animScale>
                                      <p:cBhvr>
                                        <p:cTn id="32" dur="166" decel="50000">
                                          <p:stCondLst>
                                            <p:cond delay="1338"/>
                                          </p:stCondLst>
                                        </p:cTn>
                                        <p:tgtEl>
                                          <p:spTgt spid="21"/>
                                        </p:tgtEl>
                                      </p:cBhvr>
                                      <p:to x="100000" y="100000"/>
                                    </p:animScale>
                                    <p:animScale>
                                      <p:cBhvr>
                                        <p:cTn id="33" dur="26">
                                          <p:stCondLst>
                                            <p:cond delay="1642"/>
                                          </p:stCondLst>
                                        </p:cTn>
                                        <p:tgtEl>
                                          <p:spTgt spid="21"/>
                                        </p:tgtEl>
                                      </p:cBhvr>
                                      <p:to x="100000" y="90000"/>
                                    </p:animScale>
                                    <p:animScale>
                                      <p:cBhvr>
                                        <p:cTn id="34" dur="166" decel="50000">
                                          <p:stCondLst>
                                            <p:cond delay="1668"/>
                                          </p:stCondLst>
                                        </p:cTn>
                                        <p:tgtEl>
                                          <p:spTgt spid="21"/>
                                        </p:tgtEl>
                                      </p:cBhvr>
                                      <p:to x="100000" y="100000"/>
                                    </p:animScale>
                                    <p:animScale>
                                      <p:cBhvr>
                                        <p:cTn id="35" dur="26">
                                          <p:stCondLst>
                                            <p:cond delay="1808"/>
                                          </p:stCondLst>
                                        </p:cTn>
                                        <p:tgtEl>
                                          <p:spTgt spid="21"/>
                                        </p:tgtEl>
                                      </p:cBhvr>
                                      <p:to x="100000" y="95000"/>
                                    </p:animScale>
                                    <p:animScale>
                                      <p:cBhvr>
                                        <p:cTn id="36" dur="166" decel="50000">
                                          <p:stCondLst>
                                            <p:cond delay="1834"/>
                                          </p:stCondLst>
                                        </p:cTn>
                                        <p:tgtEl>
                                          <p:spTgt spid="2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80">
                                          <p:stCondLst>
                                            <p:cond delay="0"/>
                                          </p:stCondLst>
                                        </p:cTn>
                                        <p:tgtEl>
                                          <p:spTgt spid="19"/>
                                        </p:tgtEl>
                                      </p:cBhvr>
                                    </p:animEffect>
                                    <p:anim calcmode="lin" valueType="num">
                                      <p:cBhvr>
                                        <p:cTn id="4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7" dur="26">
                                          <p:stCondLst>
                                            <p:cond delay="650"/>
                                          </p:stCondLst>
                                        </p:cTn>
                                        <p:tgtEl>
                                          <p:spTgt spid="19"/>
                                        </p:tgtEl>
                                      </p:cBhvr>
                                      <p:to x="100000" y="60000"/>
                                    </p:animScale>
                                    <p:animScale>
                                      <p:cBhvr>
                                        <p:cTn id="48" dur="166" decel="50000">
                                          <p:stCondLst>
                                            <p:cond delay="676"/>
                                          </p:stCondLst>
                                        </p:cTn>
                                        <p:tgtEl>
                                          <p:spTgt spid="19"/>
                                        </p:tgtEl>
                                      </p:cBhvr>
                                      <p:to x="100000" y="100000"/>
                                    </p:animScale>
                                    <p:animScale>
                                      <p:cBhvr>
                                        <p:cTn id="49" dur="26">
                                          <p:stCondLst>
                                            <p:cond delay="1312"/>
                                          </p:stCondLst>
                                        </p:cTn>
                                        <p:tgtEl>
                                          <p:spTgt spid="19"/>
                                        </p:tgtEl>
                                      </p:cBhvr>
                                      <p:to x="100000" y="80000"/>
                                    </p:animScale>
                                    <p:animScale>
                                      <p:cBhvr>
                                        <p:cTn id="50" dur="166" decel="50000">
                                          <p:stCondLst>
                                            <p:cond delay="1338"/>
                                          </p:stCondLst>
                                        </p:cTn>
                                        <p:tgtEl>
                                          <p:spTgt spid="19"/>
                                        </p:tgtEl>
                                      </p:cBhvr>
                                      <p:to x="100000" y="100000"/>
                                    </p:animScale>
                                    <p:animScale>
                                      <p:cBhvr>
                                        <p:cTn id="51" dur="26">
                                          <p:stCondLst>
                                            <p:cond delay="1642"/>
                                          </p:stCondLst>
                                        </p:cTn>
                                        <p:tgtEl>
                                          <p:spTgt spid="19"/>
                                        </p:tgtEl>
                                      </p:cBhvr>
                                      <p:to x="100000" y="90000"/>
                                    </p:animScale>
                                    <p:animScale>
                                      <p:cBhvr>
                                        <p:cTn id="52" dur="166" decel="50000">
                                          <p:stCondLst>
                                            <p:cond delay="1668"/>
                                          </p:stCondLst>
                                        </p:cTn>
                                        <p:tgtEl>
                                          <p:spTgt spid="19"/>
                                        </p:tgtEl>
                                      </p:cBhvr>
                                      <p:to x="100000" y="100000"/>
                                    </p:animScale>
                                    <p:animScale>
                                      <p:cBhvr>
                                        <p:cTn id="53" dur="26">
                                          <p:stCondLst>
                                            <p:cond delay="1808"/>
                                          </p:stCondLst>
                                        </p:cTn>
                                        <p:tgtEl>
                                          <p:spTgt spid="19"/>
                                        </p:tgtEl>
                                      </p:cBhvr>
                                      <p:to x="100000" y="95000"/>
                                    </p:animScale>
                                    <p:animScale>
                                      <p:cBhvr>
                                        <p:cTn id="54" dur="166" decel="50000">
                                          <p:stCondLst>
                                            <p:cond delay="1834"/>
                                          </p:stCondLst>
                                        </p:cTn>
                                        <p:tgtEl>
                                          <p:spTgt spid="19"/>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down)">
                                      <p:cBhvr>
                                        <p:cTn id="57" dur="580">
                                          <p:stCondLst>
                                            <p:cond delay="0"/>
                                          </p:stCondLst>
                                        </p:cTn>
                                        <p:tgtEl>
                                          <p:spTgt spid="22"/>
                                        </p:tgtEl>
                                      </p:cBhvr>
                                    </p:animEffect>
                                    <p:anim calcmode="lin" valueType="num">
                                      <p:cBhvr>
                                        <p:cTn id="5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63" dur="26">
                                          <p:stCondLst>
                                            <p:cond delay="650"/>
                                          </p:stCondLst>
                                        </p:cTn>
                                        <p:tgtEl>
                                          <p:spTgt spid="22"/>
                                        </p:tgtEl>
                                      </p:cBhvr>
                                      <p:to x="100000" y="60000"/>
                                    </p:animScale>
                                    <p:animScale>
                                      <p:cBhvr>
                                        <p:cTn id="64" dur="166" decel="50000">
                                          <p:stCondLst>
                                            <p:cond delay="676"/>
                                          </p:stCondLst>
                                        </p:cTn>
                                        <p:tgtEl>
                                          <p:spTgt spid="22"/>
                                        </p:tgtEl>
                                      </p:cBhvr>
                                      <p:to x="100000" y="100000"/>
                                    </p:animScale>
                                    <p:animScale>
                                      <p:cBhvr>
                                        <p:cTn id="65" dur="26">
                                          <p:stCondLst>
                                            <p:cond delay="1312"/>
                                          </p:stCondLst>
                                        </p:cTn>
                                        <p:tgtEl>
                                          <p:spTgt spid="22"/>
                                        </p:tgtEl>
                                      </p:cBhvr>
                                      <p:to x="100000" y="80000"/>
                                    </p:animScale>
                                    <p:animScale>
                                      <p:cBhvr>
                                        <p:cTn id="66" dur="166" decel="50000">
                                          <p:stCondLst>
                                            <p:cond delay="1338"/>
                                          </p:stCondLst>
                                        </p:cTn>
                                        <p:tgtEl>
                                          <p:spTgt spid="22"/>
                                        </p:tgtEl>
                                      </p:cBhvr>
                                      <p:to x="100000" y="100000"/>
                                    </p:animScale>
                                    <p:animScale>
                                      <p:cBhvr>
                                        <p:cTn id="67" dur="26">
                                          <p:stCondLst>
                                            <p:cond delay="1642"/>
                                          </p:stCondLst>
                                        </p:cTn>
                                        <p:tgtEl>
                                          <p:spTgt spid="22"/>
                                        </p:tgtEl>
                                      </p:cBhvr>
                                      <p:to x="100000" y="90000"/>
                                    </p:animScale>
                                    <p:animScale>
                                      <p:cBhvr>
                                        <p:cTn id="68" dur="166" decel="50000">
                                          <p:stCondLst>
                                            <p:cond delay="1668"/>
                                          </p:stCondLst>
                                        </p:cTn>
                                        <p:tgtEl>
                                          <p:spTgt spid="22"/>
                                        </p:tgtEl>
                                      </p:cBhvr>
                                      <p:to x="100000" y="100000"/>
                                    </p:animScale>
                                    <p:animScale>
                                      <p:cBhvr>
                                        <p:cTn id="69" dur="26">
                                          <p:stCondLst>
                                            <p:cond delay="1808"/>
                                          </p:stCondLst>
                                        </p:cTn>
                                        <p:tgtEl>
                                          <p:spTgt spid="22"/>
                                        </p:tgtEl>
                                      </p:cBhvr>
                                      <p:to x="100000" y="95000"/>
                                    </p:animScale>
                                    <p:animScale>
                                      <p:cBhvr>
                                        <p:cTn id="70"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6320589" y="25561"/>
            <a:ext cx="5960620" cy="6831250"/>
          </a:xfrm>
          <a:prstGeom prst="rect">
            <a:avLst/>
          </a:prstGeom>
          <a:noFill/>
        </p:spPr>
      </p:pic>
      <p:pic>
        <p:nvPicPr>
          <p:cNvPr id="8" name="Picture 7"/>
          <p:cNvPicPr>
            <a:picLocks noChangeAspect="1"/>
          </p:cNvPicPr>
          <p:nvPr/>
        </p:nvPicPr>
        <p:blipFill>
          <a:blip r:embed="rId3"/>
          <a:stretch>
            <a:fillRect/>
          </a:stretch>
        </p:blipFill>
        <p:spPr>
          <a:xfrm>
            <a:off x="6595463" y="468762"/>
            <a:ext cx="4519478" cy="5182805"/>
          </a:xfrm>
          <a:prstGeom prst="rect">
            <a:avLst/>
          </a:prstGeom>
        </p:spPr>
      </p:pic>
      <p:sp>
        <p:nvSpPr>
          <p:cNvPr id="9" name="文本框 6"/>
          <p:cNvSpPr txBox="1"/>
          <p:nvPr/>
        </p:nvSpPr>
        <p:spPr>
          <a:xfrm>
            <a:off x="7116507" y="3074883"/>
            <a:ext cx="3218888" cy="1077218"/>
          </a:xfrm>
          <a:prstGeom prst="rect">
            <a:avLst/>
          </a:prstGeom>
          <a:noFill/>
        </p:spPr>
        <p:txBody>
          <a:bodyPr wrap="square" rtlCol="0">
            <a:spAutoFit/>
          </a:bodyPr>
          <a:lstStyle/>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II. </a:t>
            </a:r>
          </a:p>
          <a:p>
            <a:pPr algn="ctr"/>
            <a:r>
              <a:rPr lang="en-US" altLang="zh-CN"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rPr>
              <a:t>KHÁM PHÁ</a:t>
            </a:r>
            <a:endParaRPr lang="zh-CN" altLang="en-US" sz="3200" b="1" dirty="0">
              <a:solidFill>
                <a:prstClr val="black"/>
              </a:solidFill>
              <a:effectLst>
                <a:glow rad="101600">
                  <a:srgbClr val="E6B91E">
                    <a:satMod val="175000"/>
                    <a:alpha val="40000"/>
                  </a:srgbClr>
                </a:glow>
              </a:effectLst>
              <a:latin typeface="SVN-Vanilla Daisy Pro" panose="00000500000000000000" pitchFamily="2" charset="0"/>
              <a:ea typeface="微软雅黑" panose="020B0503020204020204" charset="-122"/>
              <a:cs typeface="Times New Roman" pitchFamily="18" charset="0"/>
            </a:endParaRPr>
          </a:p>
        </p:txBody>
      </p:sp>
      <p:pic>
        <p:nvPicPr>
          <p:cNvPr id="17" name="Picture 16"/>
          <p:cNvPicPr>
            <a:picLocks noChangeAspect="1"/>
          </p:cNvPicPr>
          <p:nvPr/>
        </p:nvPicPr>
        <p:blipFill>
          <a:blip r:embed="rId4"/>
          <a:stretch>
            <a:fillRect/>
          </a:stretch>
        </p:blipFill>
        <p:spPr>
          <a:xfrm>
            <a:off x="10936762" y="0"/>
            <a:ext cx="1255238" cy="937524"/>
          </a:xfrm>
          <a:prstGeom prst="rect">
            <a:avLst/>
          </a:prstGeom>
        </p:spPr>
      </p:pic>
      <p:grpSp>
        <p:nvGrpSpPr>
          <p:cNvPr id="2" name="Group 1"/>
          <p:cNvGrpSpPr/>
          <p:nvPr/>
        </p:nvGrpSpPr>
        <p:grpSpPr>
          <a:xfrm>
            <a:off x="224589" y="468763"/>
            <a:ext cx="4796590" cy="5522964"/>
            <a:chOff x="224589" y="468763"/>
            <a:chExt cx="4796590" cy="5522964"/>
          </a:xfrm>
        </p:grpSpPr>
        <p:sp>
          <p:nvSpPr>
            <p:cNvPr id="7" name="Rectangle 6"/>
            <p:cNvSpPr>
              <a:spLocks noChangeArrowheads="1"/>
            </p:cNvSpPr>
            <p:nvPr/>
          </p:nvSpPr>
          <p:spPr bwMode="auto">
            <a:xfrm>
              <a:off x="1218737" y="1534702"/>
              <a:ext cx="2923605"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smtClean="0">
                  <a:solidFill>
                    <a:srgbClr val="0000FF"/>
                  </a:solidFill>
                  <a:latin typeface="#9Slide05 Fourth" panose="00000500000000000000" pitchFamily="2" charset="0"/>
                  <a:ea typeface="Helvetica Neue"/>
                  <a:cs typeface="Helvetica Neue"/>
                </a:rPr>
                <a:t>Bài</a:t>
              </a:r>
              <a:r>
                <a:rPr lang="en-US" altLang="en-US" sz="4400" b="1" dirty="0" smtClean="0">
                  <a:solidFill>
                    <a:srgbClr val="0000FF"/>
                  </a:solidFill>
                  <a:latin typeface="#9Slide05 Fourth" panose="00000500000000000000" pitchFamily="2" charset="0"/>
                  <a:ea typeface="Helvetica Neue"/>
                  <a:cs typeface="Helvetica Neue"/>
                </a:rPr>
                <a:t> 7:</a:t>
              </a:r>
              <a:r>
                <a:rPr lang="en-US" altLang="en-US" sz="4400" b="1" dirty="0" smtClean="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000" b="1" dirty="0" smtClean="0">
                  <a:solidFill>
                    <a:srgbClr val="FF0000"/>
                  </a:solidFill>
                  <a:latin typeface="#9Slide05 Fourth" panose="00000500000000000000" pitchFamily="2" charset="0"/>
                </a:rPr>
                <a:t>ỨNG PHÓ VỚI CÁC TÌNH HUỐNG NGUY HIỂM</a:t>
              </a:r>
              <a:endParaRPr lang="en-SG" altLang="en-US" sz="4000" b="1" dirty="0">
                <a:solidFill>
                  <a:srgbClr val="0000FF"/>
                </a:solidFill>
                <a:latin typeface="#9Slide05 Fourth" panose="00000500000000000000" pitchFamily="2" charset="0"/>
              </a:endParaRPr>
            </a:p>
          </p:txBody>
        </p:sp>
        <p:grpSp>
          <p:nvGrpSpPr>
            <p:cNvPr id="23" name="Group 22"/>
            <p:cNvGrpSpPr/>
            <p:nvPr/>
          </p:nvGrpSpPr>
          <p:grpSpPr>
            <a:xfrm>
              <a:off x="224589" y="468763"/>
              <a:ext cx="4796590" cy="5522964"/>
              <a:chOff x="4960019" y="114049"/>
              <a:chExt cx="2915653" cy="3037139"/>
            </a:xfrm>
          </p:grpSpPr>
          <p:pic>
            <p:nvPicPr>
              <p:cNvPr id="24" name="Picture 6" descr="696927qx7ttrgj3j"/>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60019" y="457200"/>
                <a:ext cx="7239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1152962fbcnoddsvs"/>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999247" y="-600326"/>
                <a:ext cx="76200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932576nn4vbyoeua"/>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6199272" y="1474788"/>
                <a:ext cx="762000" cy="2590800"/>
              </a:xfrm>
              <a:prstGeom prst="rect">
                <a:avLst/>
              </a:prstGeom>
              <a:noFill/>
              <a:extLst>
                <a:ext uri="{909E8E84-426E-40DD-AFC4-6F175D3DCCD1}">
                  <a14:hiddenFill xmlns:a14="http://schemas.microsoft.com/office/drawing/2010/main">
                    <a:solidFill>
                      <a:srgbClr val="FFFFFF"/>
                    </a:solidFill>
                  </a14:hiddenFill>
                </a:ext>
              </a:extLst>
            </p:spPr>
          </p:pic>
        </p:grpSp>
        <p:pic>
          <p:nvPicPr>
            <p:cNvPr id="27" name="Picture 11" descr="1145086ejqsyt499z"/>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131134" y="1556634"/>
              <a:ext cx="762000" cy="31877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5439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1836821" y="986156"/>
            <a:ext cx="10523621" cy="2663423"/>
          </a:xfrm>
          <a:prstGeom prst="rect">
            <a:avLst/>
          </a:prstGeom>
        </p:spPr>
      </p:pic>
      <p:sp>
        <p:nvSpPr>
          <p:cNvPr id="10" name="TextBox 9"/>
          <p:cNvSpPr txBox="1"/>
          <p:nvPr/>
        </p:nvSpPr>
        <p:spPr>
          <a:xfrm>
            <a:off x="3232484" y="1987014"/>
            <a:ext cx="8462211" cy="949167"/>
          </a:xfrm>
          <a:prstGeom prst="rect">
            <a:avLst/>
          </a:prstGeom>
          <a:noFill/>
          <a:ln>
            <a:noFill/>
          </a:ln>
        </p:spPr>
        <p:txBody>
          <a:bodyPr wrap="square" lIns="121917" tIns="60958" rIns="121917" bIns="60958" rtlCol="0">
            <a:spAutoFit/>
          </a:bodyPr>
          <a:lstStyle/>
          <a:p>
            <a:pPr algn="just">
              <a:lnSpc>
                <a:spcPct val="122000"/>
              </a:lnSpc>
              <a:spcAft>
                <a:spcPts val="500"/>
              </a:spcAft>
              <a:buClr>
                <a:srgbClr val="000000"/>
              </a:buClr>
              <a:buSzPts val="1100"/>
              <a:tabLst>
                <a:tab pos="229870" algn="l"/>
              </a:tabLst>
            </a:pP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1. </a:t>
            </a:r>
            <a:r>
              <a:rPr lang="vi-VN"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 </a:t>
            </a:r>
            <a:r>
              <a:rPr lang="vi-VN"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rPr>
              <a:t>kiệm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và</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biểu</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hiện</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của</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tiết</a:t>
            </a:r>
            <a:r>
              <a:rPr lang="en-US" sz="4400" b="1" dirty="0"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 </a:t>
            </a:r>
            <a:r>
              <a:rPr lang="en-US" sz="4400" b="1" dirty="0" err="1" smtClean="0">
                <a:solidFill>
                  <a:srgbClr val="FF0000"/>
                </a:solidFill>
                <a:latin typeface="#9Slide05 Brannboll Ny" panose="02000000000000000000" pitchFamily="2" charset="0"/>
                <a:ea typeface="Arial" panose="020B0604020202020204" pitchFamily="34" charset="0"/>
                <a:cs typeface="Arial" panose="020B0604020202020204" pitchFamily="34" charset="0"/>
              </a:rPr>
              <a:t>kiệm</a:t>
            </a:r>
            <a:endParaRPr lang="en-US" sz="4400" b="1" dirty="0">
              <a:solidFill>
                <a:srgbClr val="FF0000"/>
              </a:solidFill>
              <a:latin typeface="#9Slide05 Brannboll Ny" panose="02000000000000000000" pitchFamily="2" charset="0"/>
              <a:ea typeface="Arial" panose="020B0604020202020204" pitchFamily="34" charset="0"/>
              <a:cs typeface="Arial" panose="020B0604020202020204" pitchFamily="34" charset="0"/>
            </a:endParaRPr>
          </a:p>
        </p:txBody>
      </p:sp>
      <p:grpSp>
        <p:nvGrpSpPr>
          <p:cNvPr id="3" name="Group 2"/>
          <p:cNvGrpSpPr/>
          <p:nvPr/>
        </p:nvGrpSpPr>
        <p:grpSpPr>
          <a:xfrm>
            <a:off x="1195263" y="116805"/>
            <a:ext cx="4348456" cy="6707996"/>
            <a:chOff x="385137" y="57164"/>
            <a:chExt cx="4348456" cy="6707996"/>
          </a:xfrm>
        </p:grpSpPr>
        <p:grpSp>
          <p:nvGrpSpPr>
            <p:cNvPr id="2" name="Group 1"/>
            <p:cNvGrpSpPr/>
            <p:nvPr/>
          </p:nvGrpSpPr>
          <p:grpSpPr>
            <a:xfrm>
              <a:off x="385137" y="57164"/>
              <a:ext cx="2820187" cy="6584741"/>
              <a:chOff x="380638" y="180419"/>
              <a:chExt cx="2820187" cy="6584741"/>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1266820" y="31431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380638" y="180419"/>
                <a:ext cx="1853184" cy="6584741"/>
              </a:xfrm>
              <a:prstGeom prst="rect">
                <a:avLst/>
              </a:prstGeom>
            </p:spPr>
          </p:pic>
        </p:grpSp>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636"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4" descr="https://gatorball.files.wordpress.com/2011/03/hybrid-1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7784" y="3436670"/>
            <a:ext cx="3964048" cy="2442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283859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6356255" y="26750"/>
            <a:ext cx="5720486" cy="6831250"/>
          </a:xfrm>
          <a:prstGeom prst="rect">
            <a:avLst/>
          </a:prstGeom>
          <a:noFill/>
        </p:spPr>
      </p:pic>
      <p:pic>
        <p:nvPicPr>
          <p:cNvPr id="5"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5283" y="-159131"/>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1822917" y="176778"/>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62782" y="2093619"/>
            <a:ext cx="4073562" cy="4764381"/>
          </a:xfrm>
          <a:prstGeom prst="rect">
            <a:avLst/>
          </a:prstGeom>
        </p:spPr>
        <p:txBody>
          <a:bodyPr wrap="square">
            <a:spAutoFit/>
          </a:bodyPr>
          <a:lstStyle/>
          <a:p>
            <a:pPr marL="139700" marR="0" indent="-139700" algn="just">
              <a:lnSpc>
                <a:spcPct val="115000"/>
              </a:lnSpc>
              <a:spcBef>
                <a:spcPts val="0"/>
              </a:spcBef>
              <a:spcAft>
                <a:spcPts val="2400"/>
              </a:spcAft>
            </a:pPr>
            <a:r>
              <a:rPr lang="en-US" sz="2400" b="1" dirty="0" smtClean="0">
                <a:solidFill>
                  <a:srgbClr val="9D67FE"/>
                </a:solidFill>
                <a:latin typeface="#9Slide05 IcielSanelma" pitchFamily="2" charset="0"/>
                <a:ea typeface="Arial" panose="020B0604020202020204" pitchFamily="34" charset="0"/>
              </a:rPr>
              <a:t>1. </a:t>
            </a:r>
            <a:r>
              <a:rPr lang="vi-VN" sz="2400" dirty="0" smtClean="0">
                <a:latin typeface="#9Slide05 IcielSanelma" pitchFamily="2" charset="0"/>
                <a:ea typeface="Arial" panose="020B0604020202020204" pitchFamily="34" charset="0"/>
              </a:rPr>
              <a:t>Khi </a:t>
            </a:r>
            <a:r>
              <a:rPr lang="vi-VN" sz="2400" dirty="0">
                <a:latin typeface="#9Slide05 IcielSanelma" pitchFamily="2" charset="0"/>
                <a:ea typeface="Arial" panose="020B0604020202020204" pitchFamily="34" charset="0"/>
              </a:rPr>
              <a:t>đang chơi trước cửa nhà, Lan thấy một người phụ nữ lạ mặt giới thiệu là người quen, muốn gặp mẹ Lan để gửi đồ và trao đổi công việc. Lan mở cửa và lễ phép mời người phụ nữ lạ mặt vào nhà. Sau đó, Lan cảm thấy buồn ngủ và ngủ thiếp đi. Đến khi tỉnh dậy, Lan thấy mẹ ngồi bên cạnh, trong nhà có nhiều người, có cả công an. Lan lơ mơ hiểu ra là nhà mình vừa bị mất trộm.</a:t>
            </a:r>
            <a:endParaRPr lang="en-US" sz="2400" dirty="0">
              <a:effectLst/>
              <a:latin typeface="#9Slide05 IcielSanelma" pitchFamily="2" charset="0"/>
              <a:ea typeface="Arial" panose="020B0604020202020204" pitchFamily="34" charset="0"/>
            </a:endParaRPr>
          </a:p>
        </p:txBody>
      </p:sp>
      <p:pic>
        <p:nvPicPr>
          <p:cNvPr id="9" name="Picture 8" descr="58PIC58PIC58PIC58PICHsaGKG559akDq_PIC2018.png"/>
          <p:cNvPicPr>
            <a:picLocks noChangeAspect="1"/>
          </p:cNvPicPr>
          <p:nvPr/>
        </p:nvPicPr>
        <p:blipFill>
          <a:blip r:embed="rId4">
            <a:extLst>
              <a:ext uri="{28A0092B-C50C-407E-A947-70E740481C1C}">
                <a14:useLocalDpi xmlns:a14="http://schemas.microsoft.com/office/drawing/2010/main" val="0"/>
              </a:ext>
            </a:extLst>
          </a:blip>
          <a:srcRect l="7143" t="16071" r="5357" b="14285"/>
          <a:stretch>
            <a:fillRect/>
          </a:stretch>
        </p:blipFill>
        <p:spPr bwMode="auto">
          <a:xfrm>
            <a:off x="-139281" y="1560719"/>
            <a:ext cx="4911807" cy="5770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stretch>
            <a:fillRect/>
          </a:stretch>
        </p:blipFill>
        <p:spPr>
          <a:xfrm>
            <a:off x="-14168" y="0"/>
            <a:ext cx="1255238" cy="937524"/>
          </a:xfrm>
          <a:prstGeom prst="rect">
            <a:avLst/>
          </a:prstGeom>
        </p:spPr>
      </p:pic>
      <p:sp>
        <p:nvSpPr>
          <p:cNvPr id="4" name="Rectangle 3"/>
          <p:cNvSpPr/>
          <p:nvPr/>
        </p:nvSpPr>
        <p:spPr>
          <a:xfrm>
            <a:off x="8204200" y="91088"/>
            <a:ext cx="3650915" cy="3490186"/>
          </a:xfrm>
          <a:prstGeom prst="rect">
            <a:avLst/>
          </a:prstGeom>
          <a:solidFill>
            <a:schemeClr val="accent2">
              <a:lumMod val="20000"/>
              <a:lumOff val="80000"/>
            </a:schemeClr>
          </a:solidFill>
          <a:ln w="57150">
            <a:solidFill>
              <a:srgbClr val="FFC000"/>
            </a:solidFill>
          </a:ln>
        </p:spPr>
        <p:txBody>
          <a:bodyPr wrap="square">
            <a:spAutoFit/>
          </a:bodyPr>
          <a:lstStyle/>
          <a:p>
            <a:pPr marL="228600" marR="0" indent="-228600" algn="just">
              <a:lnSpc>
                <a:spcPct val="115000"/>
              </a:lnSpc>
              <a:spcBef>
                <a:spcPts val="0"/>
              </a:spcBef>
              <a:spcAft>
                <a:spcPts val="800"/>
              </a:spcAft>
            </a:pPr>
            <a:r>
              <a:rPr lang="en-US" sz="2400" dirty="0" smtClean="0">
                <a:solidFill>
                  <a:srgbClr val="C00000"/>
                </a:solidFill>
                <a:latin typeface="#9Slide05 IcielSanelma" pitchFamily="2" charset="0"/>
                <a:ea typeface="Arial" panose="020B0604020202020204" pitchFamily="34" charset="0"/>
              </a:rPr>
              <a:t>3. </a:t>
            </a:r>
            <a:r>
              <a:rPr lang="vi-VN" sz="2400" dirty="0" smtClean="0">
                <a:solidFill>
                  <a:srgbClr val="C00000"/>
                </a:solidFill>
                <a:latin typeface="#9Slide05 IcielSanelma" pitchFamily="2" charset="0"/>
                <a:ea typeface="Arial" panose="020B0604020202020204" pitchFamily="34" charset="0"/>
              </a:rPr>
              <a:t>Đang </a:t>
            </a:r>
            <a:r>
              <a:rPr lang="vi-VN" sz="2400" dirty="0">
                <a:solidFill>
                  <a:srgbClr val="C00000"/>
                </a:solidFill>
                <a:latin typeface="#9Slide05 IcielSanelma" pitchFamily="2" charset="0"/>
                <a:ea typeface="Arial" panose="020B0604020202020204" pitchFamily="34" charset="0"/>
              </a:rPr>
              <a:t>ngồi học bài, Hải nghe tiếng còi xe cứu hoả rú vang cả khu phố. Nhìn qua cửa sổ, thấy ngọn lửa bùng cháy dữ dội từ ngôi nhà bên cạnh, em cầm vội chiếc khăn ướt che mũi, men theo cầu thang chạy xuống tầng một để thoát ra ngoài.</a:t>
            </a:r>
            <a:endParaRPr lang="en-US" sz="2400" dirty="0">
              <a:solidFill>
                <a:srgbClr val="C00000"/>
              </a:solidFill>
              <a:effectLst/>
              <a:latin typeface="#9Slide05 IcielSanelma" pitchFamily="2" charset="0"/>
              <a:ea typeface="Arial" panose="020B0604020202020204" pitchFamily="34" charset="0"/>
            </a:endParaRPr>
          </a:p>
        </p:txBody>
      </p:sp>
      <p:grpSp>
        <p:nvGrpSpPr>
          <p:cNvPr id="7" name="Group 6"/>
          <p:cNvGrpSpPr/>
          <p:nvPr/>
        </p:nvGrpSpPr>
        <p:grpSpPr>
          <a:xfrm>
            <a:off x="3855896" y="337395"/>
            <a:ext cx="5109014" cy="6487758"/>
            <a:chOff x="3855896" y="337395"/>
            <a:chExt cx="5109014" cy="6487758"/>
          </a:xfrm>
        </p:grpSpPr>
        <p:pic>
          <p:nvPicPr>
            <p:cNvPr id="16" name="Google Shape;164;p9"/>
            <p:cNvPicPr preferRelativeResize="0"/>
            <p:nvPr/>
          </p:nvPicPr>
          <p:blipFill rotWithShape="1">
            <a:blip r:embed="rId6">
              <a:alphaModFix/>
            </a:blip>
            <a:srcRect l="15285" t="10430" r="46645" b="11190"/>
            <a:stretch/>
          </p:blipFill>
          <p:spPr>
            <a:xfrm>
              <a:off x="3855896" y="337395"/>
              <a:ext cx="4702088" cy="5865114"/>
            </a:xfrm>
            <a:prstGeom prst="rect">
              <a:avLst/>
            </a:prstGeom>
            <a:noFill/>
            <a:ln>
              <a:noFill/>
            </a:ln>
          </p:spPr>
        </p:pic>
        <p:pic>
          <p:nvPicPr>
            <p:cNvPr id="17" name="Google Shape;165;p9"/>
            <p:cNvPicPr preferRelativeResize="0"/>
            <p:nvPr/>
          </p:nvPicPr>
          <p:blipFill rotWithShape="1">
            <a:blip r:embed="rId7">
              <a:alphaModFix/>
            </a:blip>
            <a:srcRect l="18975" t="9789" r="12467"/>
            <a:stretch/>
          </p:blipFill>
          <p:spPr>
            <a:xfrm>
              <a:off x="7338817" y="5097995"/>
              <a:ext cx="1626093" cy="1727158"/>
            </a:xfrm>
            <a:prstGeom prst="rect">
              <a:avLst/>
            </a:prstGeom>
            <a:noFill/>
            <a:ln>
              <a:noFill/>
            </a:ln>
          </p:spPr>
        </p:pic>
      </p:grpSp>
      <p:sp>
        <p:nvSpPr>
          <p:cNvPr id="18" name="Rectangle 17"/>
          <p:cNvSpPr/>
          <p:nvPr/>
        </p:nvSpPr>
        <p:spPr>
          <a:xfrm>
            <a:off x="4452092" y="1411449"/>
            <a:ext cx="3475172" cy="4339650"/>
          </a:xfrm>
          <a:prstGeom prst="rect">
            <a:avLst/>
          </a:prstGeom>
        </p:spPr>
        <p:txBody>
          <a:bodyPr wrap="square">
            <a:spAutoFit/>
          </a:bodyPr>
          <a:lstStyle/>
          <a:p>
            <a:pPr marL="139700" marR="0" indent="-139700" algn="just">
              <a:lnSpc>
                <a:spcPct val="115000"/>
              </a:lnSpc>
              <a:spcBef>
                <a:spcPts val="0"/>
              </a:spcBef>
              <a:spcAft>
                <a:spcPts val="1800"/>
              </a:spcAft>
            </a:pPr>
            <a:r>
              <a:rPr lang="en-US" sz="2400" dirty="0" smtClean="0">
                <a:solidFill>
                  <a:srgbClr val="0000FF"/>
                </a:solidFill>
                <a:latin typeface="#9Slide05 IcielSanelma" pitchFamily="2" charset="0"/>
                <a:ea typeface="Arial" panose="020B0604020202020204" pitchFamily="34" charset="0"/>
              </a:rPr>
              <a:t>2. </a:t>
            </a:r>
            <a:r>
              <a:rPr lang="vi-VN" sz="2400" dirty="0" smtClean="0">
                <a:solidFill>
                  <a:srgbClr val="0000FF"/>
                </a:solidFill>
                <a:latin typeface="#9Slide05 IcielSanelma" pitchFamily="2" charset="0"/>
                <a:ea typeface="Arial" panose="020B0604020202020204" pitchFamily="34" charset="0"/>
              </a:rPr>
              <a:t>Mưa </a:t>
            </a:r>
            <a:r>
              <a:rPr lang="vi-VN" sz="2400" dirty="0">
                <a:solidFill>
                  <a:srgbClr val="0000FF"/>
                </a:solidFill>
                <a:latin typeface="#9Slide05 IcielSanelma" pitchFamily="2" charset="0"/>
                <a:ea typeface="Arial" panose="020B0604020202020204" pitchFamily="34" charset="0"/>
              </a:rPr>
              <a:t>dông, mưa đá, lốc xoáy, sét thường gây thiệt hại lớn về tài sản, hoa màu và con người. Nhiều ngôi nhà bị tốc mái, sập, hư hỏng nặng, khiến nhiều gia đình rơi vào cảnh “màn trời chiếu đất”, cuộc sống bị đảo lộn. Nhiều người bị thương, thậm chí có người còn bị thiệt mạng do những hiện tượng thiên tai khốc liệt này.</a:t>
            </a:r>
            <a:endParaRPr lang="en-US" sz="2400" dirty="0">
              <a:solidFill>
                <a:srgbClr val="0000FF"/>
              </a:solidFill>
              <a:effectLst/>
              <a:latin typeface="#9Slide05 IcielSanelma" pitchFamily="2" charset="0"/>
              <a:ea typeface="Arial" panose="020B0604020202020204" pitchFamily="34" charset="0"/>
            </a:endParaRPr>
          </a:p>
        </p:txBody>
      </p:sp>
      <p:sp>
        <p:nvSpPr>
          <p:cNvPr id="19" name="Shape 208"/>
          <p:cNvSpPr txBox="1"/>
          <p:nvPr/>
        </p:nvSpPr>
        <p:spPr>
          <a:xfrm>
            <a:off x="8552937" y="3782831"/>
            <a:ext cx="3302178" cy="2061062"/>
          </a:xfrm>
          <a:prstGeom prst="rect">
            <a:avLst/>
          </a:prstGeom>
          <a:solidFill>
            <a:schemeClr val="accent6">
              <a:lumMod val="40000"/>
              <a:lumOff val="60000"/>
            </a:schemeClr>
          </a:solidFill>
          <a:ln w="57150">
            <a:solidFill>
              <a:schemeClr val="accent1">
                <a:lumMod val="60000"/>
                <a:lumOff val="40000"/>
              </a:schemeClr>
            </a:solidFill>
          </a:ln>
        </p:spPr>
        <p:txBody>
          <a:bodyPr lIns="0" tIns="0" rIns="0" bIns="0"/>
          <a:lstStyle/>
          <a:p>
            <a:pPr marL="190500" marR="0" indent="-190500" algn="just">
              <a:lnSpc>
                <a:spcPct val="109000"/>
              </a:lnSpc>
              <a:spcBef>
                <a:spcPts val="0"/>
              </a:spcBef>
              <a:spcAft>
                <a:spcPts val="0"/>
              </a:spcAft>
            </a:pPr>
            <a:r>
              <a:rPr lang="en-US" sz="1400" b="1" dirty="0" smtClean="0">
                <a:effectLst/>
                <a:latin typeface="Arial" panose="020B0604020202020204" pitchFamily="34" charset="0"/>
                <a:ea typeface="Arial" panose="020B0604020202020204" pitchFamily="34" charset="0"/>
              </a:rPr>
              <a:t>4</a:t>
            </a:r>
            <a:r>
              <a:rPr lang="en-US" sz="2400" b="1" dirty="0" smtClean="0">
                <a:effectLst/>
                <a:latin typeface="#9Slide05 IcielSanelma" pitchFamily="2" charset="0"/>
                <a:ea typeface="Arial" panose="020B0604020202020204" pitchFamily="34" charset="0"/>
              </a:rPr>
              <a:t>. </a:t>
            </a:r>
            <a:r>
              <a:rPr lang="vi-VN" sz="2400" dirty="0" smtClean="0">
                <a:effectLst/>
                <a:latin typeface="#9Slide05 IcielSanelma" pitchFamily="2" charset="0"/>
                <a:ea typeface="Arial" panose="020B0604020202020204" pitchFamily="34" charset="0"/>
              </a:rPr>
              <a:t>Vào </a:t>
            </a:r>
            <a:r>
              <a:rPr lang="vi-VN" sz="2400" dirty="0">
                <a:effectLst/>
                <a:latin typeface="#9Slide05 IcielSanelma" pitchFamily="2" charset="0"/>
                <a:ea typeface="Arial" panose="020B0604020202020204" pitchFamily="34" charset="0"/>
              </a:rPr>
              <a:t>mùa mưa, ở một số tỉnh miền núi thường xảy ra lũ quét, lũ ống, sạt lở đất. Đây là loại hình thiên tai gây thiệt hại lớn về người và của.</a:t>
            </a:r>
            <a:endParaRPr lang="en-US" sz="2400" dirty="0">
              <a:effectLst/>
              <a:latin typeface="#9Slide05 IcielSanelma" pitchFamily="2" charset="0"/>
              <a:ea typeface="Arial" panose="020B0604020202020204" pitchFamily="34" charset="0"/>
            </a:endParaRPr>
          </a:p>
        </p:txBody>
      </p:sp>
    </p:spTree>
    <p:extLst>
      <p:ext uri="{BB962C8B-B14F-4D97-AF65-F5344CB8AC3E}">
        <p14:creationId xmlns:p14="http://schemas.microsoft.com/office/powerpoint/2010/main" val="337577634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TRƯỜNG HOÀNG VIỆT\hình nền\hình nền đơn sắc\349daf189bbc23580fa22d899617bd31.jpg"/>
          <p:cNvPicPr>
            <a:picLocks noChangeAspect="1" noChangeArrowheads="1"/>
          </p:cNvPicPr>
          <p:nvPr/>
        </p:nvPicPr>
        <p:blipFill>
          <a:blip r:embed="rId4"/>
          <a:srcRect/>
          <a:stretch>
            <a:fillRect/>
          </a:stretch>
        </p:blipFill>
        <p:spPr bwMode="auto">
          <a:xfrm>
            <a:off x="0" y="-66090"/>
            <a:ext cx="12192000" cy="6831250"/>
          </a:xfrm>
          <a:prstGeom prst="rect">
            <a:avLst/>
          </a:prstGeom>
          <a:noFill/>
        </p:spPr>
      </p:pic>
      <p:graphicFrame>
        <p:nvGraphicFramePr>
          <p:cNvPr id="6" name="Content Placeholder 4"/>
          <p:cNvGraphicFramePr>
            <a:graphicFrameLocks/>
          </p:cNvGraphicFramePr>
          <p:nvPr>
            <p:custDataLst>
              <p:tags r:id="rId1"/>
            </p:custDataLst>
            <p:extLst>
              <p:ext uri="{D42A27DB-BD31-4B8C-83A1-F6EECF244321}">
                <p14:modId xmlns:p14="http://schemas.microsoft.com/office/powerpoint/2010/main" val="2126121575"/>
              </p:ext>
            </p:extLst>
          </p:nvPr>
        </p:nvGraphicFramePr>
        <p:xfrm>
          <a:off x="601580" y="1419727"/>
          <a:ext cx="11181346" cy="50754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txBox="1">
            <a:spLocks/>
          </p:cNvSpPr>
          <p:nvPr>
            <p:custDataLst>
              <p:tags r:id="rId2"/>
            </p:custDataLst>
          </p:nvPr>
        </p:nvSpPr>
        <p:spPr>
          <a:xfrm>
            <a:off x="175846" y="-492369"/>
            <a:ext cx="12192000" cy="944562"/>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sz="5400" b="1" i="0" u="none" strike="noStrike" kern="0" cap="none" spc="0" normalizeH="0" baseline="0" noProof="0" dirty="0">
                <a:ln>
                  <a:noFill/>
                </a:ln>
                <a:solidFill>
                  <a:prstClr val="white"/>
                </a:solidFill>
                <a:effectLst/>
                <a:uLnTx/>
                <a:uFillTx/>
                <a:latin typeface="Calibri"/>
                <a:ea typeface="+mn-ea"/>
                <a:cs typeface="+mn-cs"/>
              </a:rPr>
              <a:t>PHIẾU BÀI TẬP</a:t>
            </a:r>
          </a:p>
        </p:txBody>
      </p:sp>
      <p:pic>
        <p:nvPicPr>
          <p:cNvPr id="9" name="Picture 4" descr="https://gatorball.files.wordpress.com/2011/03/hybrid-10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337" y="-208757"/>
            <a:ext cx="1945822" cy="13620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90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AAACA77-E4A0-4E99-9F03-72ED26BB7B73}"/>
                                            </p:graphicEl>
                                          </p:spTgt>
                                        </p:tgtEl>
                                        <p:attrNameLst>
                                          <p:attrName>style.visibility</p:attrName>
                                        </p:attrNameLst>
                                      </p:cBhvr>
                                      <p:to>
                                        <p:strVal val="visible"/>
                                      </p:to>
                                    </p:set>
                                    <p:animEffect transition="in" filter="fade">
                                      <p:cBhvr>
                                        <p:cTn id="14" dur="1000"/>
                                        <p:tgtEl>
                                          <p:spTgt spid="6">
                                            <p:graphicEl>
                                              <a:dgm id="{2AAACA77-E4A0-4E99-9F03-72ED26BB7B73}"/>
                                            </p:graphicEl>
                                          </p:spTgt>
                                        </p:tgtEl>
                                      </p:cBhvr>
                                    </p:animEffect>
                                    <p:anim calcmode="lin" valueType="num">
                                      <p:cBhvr>
                                        <p:cTn id="15" dur="1000" fill="hold"/>
                                        <p:tgtEl>
                                          <p:spTgt spid="6">
                                            <p:graphicEl>
                                              <a:dgm id="{2AAACA77-E4A0-4E99-9F03-72ED26BB7B73}"/>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AAACA77-E4A0-4E99-9F03-72ED26BB7B73}"/>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graphicEl>
                                              <a:dgm id="{DE66B4FA-8443-484B-9A9E-FA188D6B4E43}"/>
                                            </p:graphicEl>
                                          </p:spTgt>
                                        </p:tgtEl>
                                        <p:attrNameLst>
                                          <p:attrName>style.visibility</p:attrName>
                                        </p:attrNameLst>
                                      </p:cBhvr>
                                      <p:to>
                                        <p:strVal val="visible"/>
                                      </p:to>
                                    </p:set>
                                    <p:animEffect transition="in" filter="fade">
                                      <p:cBhvr>
                                        <p:cTn id="19" dur="1000"/>
                                        <p:tgtEl>
                                          <p:spTgt spid="6">
                                            <p:graphicEl>
                                              <a:dgm id="{DE66B4FA-8443-484B-9A9E-FA188D6B4E43}"/>
                                            </p:graphicEl>
                                          </p:spTgt>
                                        </p:tgtEl>
                                      </p:cBhvr>
                                    </p:animEffect>
                                    <p:anim calcmode="lin" valueType="num">
                                      <p:cBhvr>
                                        <p:cTn id="20" dur="1000" fill="hold"/>
                                        <p:tgtEl>
                                          <p:spTgt spid="6">
                                            <p:graphicEl>
                                              <a:dgm id="{DE66B4FA-8443-484B-9A9E-FA188D6B4E43}"/>
                                            </p:graphicEl>
                                          </p:spTgt>
                                        </p:tgtEl>
                                        <p:attrNameLst>
                                          <p:attrName>ppt_x</p:attrName>
                                        </p:attrNameLst>
                                      </p:cBhvr>
                                      <p:tavLst>
                                        <p:tav tm="0">
                                          <p:val>
                                            <p:strVal val="#ppt_x"/>
                                          </p:val>
                                        </p:tav>
                                        <p:tav tm="100000">
                                          <p:val>
                                            <p:strVal val="#ppt_x"/>
                                          </p:val>
                                        </p:tav>
                                      </p:tavLst>
                                    </p:anim>
                                    <p:anim calcmode="lin" valueType="num">
                                      <p:cBhvr>
                                        <p:cTn id="21" dur="1000" fill="hold"/>
                                        <p:tgtEl>
                                          <p:spTgt spid="6">
                                            <p:graphicEl>
                                              <a:dgm id="{DE66B4FA-8443-484B-9A9E-FA188D6B4E4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graphicEl>
                                              <a:dgm id="{2352C030-0248-483B-94A9-26972C30B2AA}"/>
                                            </p:graphicEl>
                                          </p:spTgt>
                                        </p:tgtEl>
                                        <p:attrNameLst>
                                          <p:attrName>style.visibility</p:attrName>
                                        </p:attrNameLst>
                                      </p:cBhvr>
                                      <p:to>
                                        <p:strVal val="visible"/>
                                      </p:to>
                                    </p:set>
                                    <p:animEffect transition="in" filter="fade">
                                      <p:cBhvr>
                                        <p:cTn id="26" dur="1000"/>
                                        <p:tgtEl>
                                          <p:spTgt spid="6">
                                            <p:graphicEl>
                                              <a:dgm id="{2352C030-0248-483B-94A9-26972C30B2AA}"/>
                                            </p:graphicEl>
                                          </p:spTgt>
                                        </p:tgtEl>
                                      </p:cBhvr>
                                    </p:animEffect>
                                    <p:anim calcmode="lin" valueType="num">
                                      <p:cBhvr>
                                        <p:cTn id="27" dur="1000" fill="hold"/>
                                        <p:tgtEl>
                                          <p:spTgt spid="6">
                                            <p:graphicEl>
                                              <a:dgm id="{2352C030-0248-483B-94A9-26972C30B2AA}"/>
                                            </p:graphicEl>
                                          </p:spTgt>
                                        </p:tgtEl>
                                        <p:attrNameLst>
                                          <p:attrName>ppt_x</p:attrName>
                                        </p:attrNameLst>
                                      </p:cBhvr>
                                      <p:tavLst>
                                        <p:tav tm="0">
                                          <p:val>
                                            <p:strVal val="#ppt_x"/>
                                          </p:val>
                                        </p:tav>
                                        <p:tav tm="100000">
                                          <p:val>
                                            <p:strVal val="#ppt_x"/>
                                          </p:val>
                                        </p:tav>
                                      </p:tavLst>
                                    </p:anim>
                                    <p:anim calcmode="lin" valueType="num">
                                      <p:cBhvr>
                                        <p:cTn id="28" dur="1000" fill="hold"/>
                                        <p:tgtEl>
                                          <p:spTgt spid="6">
                                            <p:graphicEl>
                                              <a:dgm id="{2352C030-0248-483B-94A9-26972C30B2AA}"/>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graphicEl>
                                              <a:dgm id="{11925212-181A-4D0E-84EB-C4219DE1ABB7}"/>
                                            </p:graphicEl>
                                          </p:spTgt>
                                        </p:tgtEl>
                                        <p:attrNameLst>
                                          <p:attrName>style.visibility</p:attrName>
                                        </p:attrNameLst>
                                      </p:cBhvr>
                                      <p:to>
                                        <p:strVal val="visible"/>
                                      </p:to>
                                    </p:set>
                                    <p:animEffect transition="in" filter="fade">
                                      <p:cBhvr>
                                        <p:cTn id="31" dur="1000"/>
                                        <p:tgtEl>
                                          <p:spTgt spid="6">
                                            <p:graphicEl>
                                              <a:dgm id="{11925212-181A-4D0E-84EB-C4219DE1ABB7}"/>
                                            </p:graphicEl>
                                          </p:spTgt>
                                        </p:tgtEl>
                                      </p:cBhvr>
                                    </p:animEffect>
                                    <p:anim calcmode="lin" valueType="num">
                                      <p:cBhvr>
                                        <p:cTn id="32" dur="1000" fill="hold"/>
                                        <p:tgtEl>
                                          <p:spTgt spid="6">
                                            <p:graphicEl>
                                              <a:dgm id="{11925212-181A-4D0E-84EB-C4219DE1ABB7}"/>
                                            </p:graphicEl>
                                          </p:spTgt>
                                        </p:tgtEl>
                                        <p:attrNameLst>
                                          <p:attrName>ppt_x</p:attrName>
                                        </p:attrNameLst>
                                      </p:cBhvr>
                                      <p:tavLst>
                                        <p:tav tm="0">
                                          <p:val>
                                            <p:strVal val="#ppt_x"/>
                                          </p:val>
                                        </p:tav>
                                        <p:tav tm="100000">
                                          <p:val>
                                            <p:strVal val="#ppt_x"/>
                                          </p:val>
                                        </p:tav>
                                      </p:tavLst>
                                    </p:anim>
                                    <p:anim calcmode="lin" valueType="num">
                                      <p:cBhvr>
                                        <p:cTn id="33" dur="1000" fill="hold"/>
                                        <p:tgtEl>
                                          <p:spTgt spid="6">
                                            <p:graphicEl>
                                              <a:dgm id="{11925212-181A-4D0E-84EB-C4219DE1ABB7}"/>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graphicEl>
                                              <a:dgm id="{72B5F39E-2D8B-4AE5-99A7-0B4F92796C74}"/>
                                            </p:graphicEl>
                                          </p:spTgt>
                                        </p:tgtEl>
                                        <p:attrNameLst>
                                          <p:attrName>style.visibility</p:attrName>
                                        </p:attrNameLst>
                                      </p:cBhvr>
                                      <p:to>
                                        <p:strVal val="visible"/>
                                      </p:to>
                                    </p:set>
                                    <p:animEffect transition="in" filter="fade">
                                      <p:cBhvr>
                                        <p:cTn id="38" dur="1000"/>
                                        <p:tgtEl>
                                          <p:spTgt spid="6">
                                            <p:graphicEl>
                                              <a:dgm id="{72B5F39E-2D8B-4AE5-99A7-0B4F92796C74}"/>
                                            </p:graphicEl>
                                          </p:spTgt>
                                        </p:tgtEl>
                                      </p:cBhvr>
                                    </p:animEffect>
                                    <p:anim calcmode="lin" valueType="num">
                                      <p:cBhvr>
                                        <p:cTn id="39" dur="1000" fill="hold"/>
                                        <p:tgtEl>
                                          <p:spTgt spid="6">
                                            <p:graphicEl>
                                              <a:dgm id="{72B5F39E-2D8B-4AE5-99A7-0B4F92796C74}"/>
                                            </p:graphicEl>
                                          </p:spTgt>
                                        </p:tgtEl>
                                        <p:attrNameLst>
                                          <p:attrName>ppt_x</p:attrName>
                                        </p:attrNameLst>
                                      </p:cBhvr>
                                      <p:tavLst>
                                        <p:tav tm="0">
                                          <p:val>
                                            <p:strVal val="#ppt_x"/>
                                          </p:val>
                                        </p:tav>
                                        <p:tav tm="100000">
                                          <p:val>
                                            <p:strVal val="#ppt_x"/>
                                          </p:val>
                                        </p:tav>
                                      </p:tavLst>
                                    </p:anim>
                                    <p:anim calcmode="lin" valueType="num">
                                      <p:cBhvr>
                                        <p:cTn id="40" dur="1000" fill="hold"/>
                                        <p:tgtEl>
                                          <p:spTgt spid="6">
                                            <p:graphicEl>
                                              <a:dgm id="{72B5F39E-2D8B-4AE5-99A7-0B4F92796C7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graphicEl>
                                              <a:dgm id="{D857732E-E667-406B-8596-FB28DE60F3B0}"/>
                                            </p:graphicEl>
                                          </p:spTgt>
                                        </p:tgtEl>
                                        <p:attrNameLst>
                                          <p:attrName>style.visibility</p:attrName>
                                        </p:attrNameLst>
                                      </p:cBhvr>
                                      <p:to>
                                        <p:strVal val="visible"/>
                                      </p:to>
                                    </p:set>
                                    <p:animEffect transition="in" filter="fade">
                                      <p:cBhvr>
                                        <p:cTn id="43" dur="1000"/>
                                        <p:tgtEl>
                                          <p:spTgt spid="6">
                                            <p:graphicEl>
                                              <a:dgm id="{D857732E-E667-406B-8596-FB28DE60F3B0}"/>
                                            </p:graphicEl>
                                          </p:spTgt>
                                        </p:tgtEl>
                                      </p:cBhvr>
                                    </p:animEffect>
                                    <p:anim calcmode="lin" valueType="num">
                                      <p:cBhvr>
                                        <p:cTn id="44" dur="1000" fill="hold"/>
                                        <p:tgtEl>
                                          <p:spTgt spid="6">
                                            <p:graphicEl>
                                              <a:dgm id="{D857732E-E667-406B-8596-FB28DE60F3B0}"/>
                                            </p:graphicEl>
                                          </p:spTgt>
                                        </p:tgtEl>
                                        <p:attrNameLst>
                                          <p:attrName>ppt_x</p:attrName>
                                        </p:attrNameLst>
                                      </p:cBhvr>
                                      <p:tavLst>
                                        <p:tav tm="0">
                                          <p:val>
                                            <p:strVal val="#ppt_x"/>
                                          </p:val>
                                        </p:tav>
                                        <p:tav tm="100000">
                                          <p:val>
                                            <p:strVal val="#ppt_x"/>
                                          </p:val>
                                        </p:tav>
                                      </p:tavLst>
                                    </p:anim>
                                    <p:anim calcmode="lin" valueType="num">
                                      <p:cBhvr>
                                        <p:cTn id="45" dur="1000" fill="hold"/>
                                        <p:tgtEl>
                                          <p:spTgt spid="6">
                                            <p:graphicEl>
                                              <a:dgm id="{D857732E-E667-406B-8596-FB28DE60F3B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pic>
        <p:nvPicPr>
          <p:cNvPr id="5" name="Picture 2" descr="D:\TRƯỜNG HOÀNG VIỆT\hình nền\hình nền đơn sắc\349daf189bbc23580fa22d899617bd31.jpg"/>
          <p:cNvPicPr>
            <a:picLocks noChangeAspect="1" noChangeArrowheads="1"/>
          </p:cNvPicPr>
          <p:nvPr/>
        </p:nvPicPr>
        <p:blipFill>
          <a:blip r:embed="rId2"/>
          <a:srcRect/>
          <a:stretch>
            <a:fillRect/>
          </a:stretch>
        </p:blipFill>
        <p:spPr bwMode="auto">
          <a:xfrm>
            <a:off x="0" y="-66090"/>
            <a:ext cx="12192000" cy="6831250"/>
          </a:xfrm>
          <a:prstGeom prst="rect">
            <a:avLst/>
          </a:prstGeom>
          <a:noFill/>
        </p:spPr>
      </p:pic>
      <p:pic>
        <p:nvPicPr>
          <p:cNvPr id="8" name="图片 3"/>
          <p:cNvPicPr>
            <a:picLocks noChangeAspect="1"/>
          </p:cNvPicPr>
          <p:nvPr/>
        </p:nvPicPr>
        <p:blipFill rotWithShape="1">
          <a:blip r:embed="rId3">
            <a:extLst>
              <a:ext uri="{28A0092B-C50C-407E-A947-70E740481C1C}">
                <a14:useLocalDpi xmlns:a14="http://schemas.microsoft.com/office/drawing/2010/main" val="0"/>
              </a:ext>
            </a:extLst>
          </a:blip>
          <a:srcRect l="3466" r="34400" b="5897"/>
          <a:stretch/>
        </p:blipFill>
        <p:spPr>
          <a:xfrm>
            <a:off x="650921" y="-296779"/>
            <a:ext cx="8533183" cy="5823284"/>
          </a:xfrm>
          <a:prstGeom prst="rect">
            <a:avLst/>
          </a:prstGeom>
        </p:spPr>
      </p:pic>
      <p:sp>
        <p:nvSpPr>
          <p:cNvPr id="10" name="TextBox 9"/>
          <p:cNvSpPr txBox="1"/>
          <p:nvPr/>
        </p:nvSpPr>
        <p:spPr>
          <a:xfrm>
            <a:off x="1597333" y="1318414"/>
            <a:ext cx="6962273" cy="3281728"/>
          </a:xfrm>
          <a:prstGeom prst="rect">
            <a:avLst/>
          </a:prstGeom>
          <a:noFill/>
          <a:ln>
            <a:noFill/>
          </a:ln>
        </p:spPr>
        <p:txBody>
          <a:bodyPr wrap="square" lIns="121917" tIns="60958" rIns="121917" bIns="60958" rtlCol="0">
            <a:spAutoFit/>
          </a:bodyPr>
          <a:lstStyle/>
          <a:p>
            <a:pPr marL="342900" marR="0" lvl="0" indent="-342900">
              <a:lnSpc>
                <a:spcPct val="115000"/>
              </a:lnSpc>
              <a:spcBef>
                <a:spcPts val="0"/>
              </a:spcBef>
              <a:spcAft>
                <a:spcPts val="200"/>
              </a:spcAft>
              <a:buClr>
                <a:srgbClr val="000000"/>
              </a:buClr>
              <a:buSzPts val="1100"/>
              <a:buFont typeface="Symbol" panose="05050102010706020507" pitchFamily="18" charset="2"/>
              <a:buChar char="-"/>
              <a:tabLst>
                <a:tab pos="393065" algn="l"/>
              </a:tabLst>
            </a:pPr>
            <a:r>
              <a:rPr lang="vi-VN" sz="3600" dirty="0">
                <a:solidFill>
                  <a:srgbClr val="FF0000"/>
                </a:solidFill>
                <a:latin typeface="#9Slide05 IcielSanelma" pitchFamily="2" charset="0"/>
                <a:ea typeface="Arial" panose="020B0604020202020204" pitchFamily="34" charset="0"/>
                <a:cs typeface="Arial" panose="020B0604020202020204" pitchFamily="34" charset="0"/>
              </a:rPr>
              <a:t>Tình huống nguy hiểm là những sự việc bất ngờ xảy ra, có nguy cơ đe doạ nghiêm trọng đến sức khoẻ, tính mạng, gây thiệt hại về tài sản, môi trường cho bản thân, gia đình và cộng đồng xã hội.</a:t>
            </a:r>
            <a:endParaRPr lang="en-US" sz="2800" u="none" strike="noStrike" spc="0" dirty="0">
              <a:solidFill>
                <a:srgbClr val="FF0000"/>
              </a:solidFill>
              <a:effectLst/>
              <a:latin typeface="#9Slide05 IcielSanelma" pitchFamily="2" charset="0"/>
              <a:ea typeface="Arial" panose="020B0604020202020204" pitchFamily="34" charset="0"/>
              <a:cs typeface="Arial" panose="020B0604020202020204" pitchFamily="34" charset="0"/>
            </a:endParaRPr>
          </a:p>
        </p:txBody>
      </p:sp>
      <p:grpSp>
        <p:nvGrpSpPr>
          <p:cNvPr id="12" name="Group 11"/>
          <p:cNvGrpSpPr/>
          <p:nvPr/>
        </p:nvGrpSpPr>
        <p:grpSpPr>
          <a:xfrm>
            <a:off x="7905977" y="653819"/>
            <a:ext cx="4166485" cy="6035244"/>
            <a:chOff x="8286614" y="0"/>
            <a:chExt cx="4166485" cy="6765160"/>
          </a:xfrm>
        </p:grpSpPr>
        <p:pic>
          <p:nvPicPr>
            <p:cNvPr id="6" name="图片 7"/>
            <p:cNvPicPr>
              <a:picLocks noChangeAspect="1"/>
            </p:cNvPicPr>
            <p:nvPr/>
          </p:nvPicPr>
          <p:blipFill rotWithShape="1">
            <a:blip r:embed="rId4">
              <a:extLst>
                <a:ext uri="{28A0092B-C50C-407E-A947-70E740481C1C}">
                  <a14:useLocalDpi xmlns:a14="http://schemas.microsoft.com/office/drawing/2010/main" val="0"/>
                </a:ext>
              </a:extLst>
            </a:blip>
            <a:srcRect l="65866" t="43141" r="16000" b="18696"/>
            <a:stretch/>
          </p:blipFill>
          <p:spPr>
            <a:xfrm>
              <a:off x="9384566" y="3309038"/>
              <a:ext cx="1934005" cy="228952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l="77867" t="20385" r="6933" b="5896"/>
            <a:stretch/>
          </p:blipFill>
          <p:spPr>
            <a:xfrm>
              <a:off x="10599915" y="0"/>
              <a:ext cx="1853184" cy="6584741"/>
            </a:xfrm>
            <a:prstGeom prst="rect">
              <a:avLst/>
            </a:prstGeom>
          </p:spPr>
        </p:pic>
        <p:pic>
          <p:nvPicPr>
            <p:cNvPr id="11" name="Picture 2" descr="http://photos.myjoyonline.com/photos/news/201311/6579331693860_20014378402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614" y="5226302"/>
              <a:ext cx="3031957" cy="15388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13" name="Picture 12"/>
          <p:cNvPicPr>
            <a:picLocks noChangeAspect="1"/>
          </p:cNvPicPr>
          <p:nvPr/>
        </p:nvPicPr>
        <p:blipFill>
          <a:blip r:embed="rId7"/>
          <a:stretch>
            <a:fillRect/>
          </a:stretch>
        </p:blipFill>
        <p:spPr>
          <a:xfrm>
            <a:off x="10899378" y="-56755"/>
            <a:ext cx="1255885" cy="938865"/>
          </a:xfrm>
          <a:prstGeom prst="rect">
            <a:avLst/>
          </a:prstGeom>
        </p:spPr>
      </p:pic>
    </p:spTree>
    <p:extLst>
      <p:ext uri="{BB962C8B-B14F-4D97-AF65-F5344CB8AC3E}">
        <p14:creationId xmlns:p14="http://schemas.microsoft.com/office/powerpoint/2010/main" val="418650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97805A5-DC9E-4B78-B123-625FB8C8AFA5}&quot;/&gt;&lt;isInvalidForFieldText val=&quot;1&quot;/&gt;&lt;Image&gt;&lt;filename val=&quot;C:\Users\TONGXU~1\AppData\Local\Temp\PR\data\asimages\{C97805A5-DC9E-4B78-B123-625FB8C8AFA5}_3.png&quot;/&gt;&lt;left val=&quot;35&quot;/&gt;&lt;top val=&quot;95&quot;/&gt;&lt;width val=&quot;659&quot;/&gt;&lt;height val=&quot;389&quot;/&gt;&lt;hasText val=&quot;1&quot;/&gt;&lt;/Image&gt;&lt;/ThreeDShapeInfo&gt;"/>
  <p:tag name="CHILD_ITEM_TEXT1" val="10 câu hỏi: nhiều lựa chọn, đúng / sai, điền khuyết, trả lời ngắn, ghép đôi."/>
  <p:tag name="CHILD_ITEM_TEXT3" val="1 điểm/câu đúng; 0 điểm câu sai."/>
  <p:tag name="CHILD_ITEM_TEXT5" val="50% số đội điểm cao được uống café miễn phí của 50% số đội điểm thấp."/>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SHAPEINFO" val="&lt;ThreeDShapeInfo&gt;&lt;uuid val=&quot;{6B905916-EC21-4ACF-BC58-BB8799F19323}&quot;/&gt;&lt;isInvalidForFieldText val=&quot;1&quot;/&gt;&lt;Image&gt;&lt;filename val=&quot;C:\Users\TONGXU~1\AppData\Local\Temp\PR\data\asimages\{6B905916-EC21-4ACF-BC58-BB8799F19323}_2_S.png&quot;/&gt;&lt;left val=&quot;79&quot;/&gt;&lt;top val=&quot;17&quot;/&gt;&lt;width val=&quot;634&quot;/&gt;&lt;height val=&quot;109&quot;/&gt;&lt;hasText val=&quot;0&quot;/&gt;&lt;/Image&gt;&lt;Image&gt;&lt;filename val=&quot;C:\Users\TONGXU~1\AppData\Local\Temp\PR\data\asimages\{6B905916-EC21-4ACF-BC58-BB8799F19323}_2_T.png&quot;/&gt;&lt;left val=&quot;82&quot;/&gt;&lt;top val=&quot;15&quot;/&gt;&lt;width val=&quot;604&quot;/&gt;&lt;height val=&quot;102&quot;/&gt;&lt;hasText val=&quot;1&quot;/&gt;&lt;/Image&gt;&lt;/ThreeDShapeInfo&gt;"/>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503</Words>
  <Application>Microsoft Office PowerPoint</Application>
  <PresentationFormat>Widescreen</PresentationFormat>
  <Paragraphs>29</Paragraphs>
  <Slides>8</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8</vt:i4>
      </vt:variant>
    </vt:vector>
  </HeadingPairs>
  <TitlesOfParts>
    <vt:vector size="26" baseType="lpstr">
      <vt:lpstr>微软雅黑</vt:lpstr>
      <vt:lpstr>宋体</vt:lpstr>
      <vt:lpstr>#9Slide03 Arima Madurai Black</vt:lpstr>
      <vt:lpstr>#9Slide03 Aturdida</vt:lpstr>
      <vt:lpstr>#9Slide04 AdrianeSwash</vt:lpstr>
      <vt:lpstr>#9Slide05 Brannboll Ny</vt:lpstr>
      <vt:lpstr>#9Slide05 Fourth</vt:lpstr>
      <vt:lpstr>#9Slide05 IcielSanelma</vt:lpstr>
      <vt:lpstr>Arial</vt:lpstr>
      <vt:lpstr>Calibri</vt:lpstr>
      <vt:lpstr>Calibri Light</vt:lpstr>
      <vt:lpstr>Helvetica Neue</vt:lpstr>
      <vt:lpstr>SVN-Vanilla Daisy Pro</vt:lpstr>
      <vt:lpstr>Symbol</vt:lpstr>
      <vt:lpstr>Times New Roman</vt:lpstr>
      <vt:lpstr>Trebuchet MS</vt:lpstr>
      <vt:lpstr>Wingdings 3</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43</cp:revision>
  <dcterms:created xsi:type="dcterms:W3CDTF">2021-07-15T15:36:06Z</dcterms:created>
  <dcterms:modified xsi:type="dcterms:W3CDTF">2023-07-24T03:21:05Z</dcterms:modified>
</cp:coreProperties>
</file>