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4389" r:id="rId2"/>
    <p:sldMasterId id="2147484952" r:id="rId3"/>
    <p:sldMasterId id="2147485007" r:id="rId4"/>
    <p:sldMasterId id="2147485033" r:id="rId5"/>
    <p:sldMasterId id="2147485059" r:id="rId6"/>
    <p:sldMasterId id="2147485071" r:id="rId7"/>
  </p:sldMasterIdLst>
  <p:notesMasterIdLst>
    <p:notesMasterId r:id="rId36"/>
  </p:notesMasterIdLst>
  <p:sldIdLst>
    <p:sldId id="578" r:id="rId8"/>
    <p:sldId id="596" r:id="rId9"/>
    <p:sldId id="581" r:id="rId10"/>
    <p:sldId id="593" r:id="rId11"/>
    <p:sldId id="594" r:id="rId12"/>
    <p:sldId id="560" r:id="rId13"/>
    <p:sldId id="536" r:id="rId14"/>
    <p:sldId id="558" r:id="rId15"/>
    <p:sldId id="584" r:id="rId16"/>
    <p:sldId id="586" r:id="rId17"/>
    <p:sldId id="587" r:id="rId18"/>
    <p:sldId id="568" r:id="rId19"/>
    <p:sldId id="570" r:id="rId20"/>
    <p:sldId id="589" r:id="rId21"/>
    <p:sldId id="563" r:id="rId22"/>
    <p:sldId id="549" r:id="rId23"/>
    <p:sldId id="592" r:id="rId24"/>
    <p:sldId id="591" r:id="rId25"/>
    <p:sldId id="514" r:id="rId26"/>
    <p:sldId id="515" r:id="rId27"/>
    <p:sldId id="555" r:id="rId28"/>
    <p:sldId id="556" r:id="rId29"/>
    <p:sldId id="557" r:id="rId30"/>
    <p:sldId id="595" r:id="rId31"/>
    <p:sldId id="494" r:id="rId32"/>
    <p:sldId id="497" r:id="rId33"/>
    <p:sldId id="496" r:id="rId34"/>
    <p:sldId id="554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CCFF99"/>
    <a:srgbClr val="0000CC"/>
    <a:srgbClr val="006600"/>
    <a:srgbClr val="FFFFCC"/>
    <a:srgbClr val="FFFFFF"/>
    <a:srgbClr val="EAF6D6"/>
    <a:srgbClr val="66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6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9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358F03-2A60-4A2B-BCCF-24F7F3CAD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92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58F03-2A60-4A2B-BCCF-24F7F3CAD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91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58F03-2A60-4A2B-BCCF-24F7F3CADB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58F03-2A60-4A2B-BCCF-24F7F3CADB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3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58F03-2A60-4A2B-BCCF-24F7F3CADB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3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58F03-2A60-4A2B-BCCF-24F7F3CADB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358F03-2A60-4A2B-BCCF-24F7F3CADB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3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hưởng ứng Giờ Trái đất 2020 (từ 20 giờ 30- 21 giờ 30 ngày 28/3), cả nước đã tiết kiệm được 436.000kWh, tương đương số tiền khoảng 812,9 triệu đồng.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Năm</a:t>
            </a:r>
            <a:r>
              <a:rPr lang="en-US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2021, </a:t>
            </a:r>
            <a:r>
              <a:rPr lang="vi-VN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hưởng ứng chiến dịch Giờ Trái đất 2021 diễn ra vào ngày 27-3.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58F03-2A60-4A2B-BCCF-24F7F3CADB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3F2B7F-0338-47F1-9F17-F083EB2F5A02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8776C-84BC-4CD4-AA9E-5C86A48F3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71786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30DC6-A2A8-48A5-940E-4DBEB9722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8939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11D1-0B8E-4481-BD49-5DB6A4ED4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91793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485E-FA7A-49F7-ADB2-245917699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61355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AD50-32A7-4ADB-A2F6-CE3B6AB5F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73120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ABBA-04C0-4776-A409-B0EF15E4E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1120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AED3-0B65-4727-8A53-FC4F60C90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79795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1CFB-CD26-473A-82A5-5CB5C1CA8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55363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525D-3A0E-4D29-8F28-F96FCFC45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42376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2932B-931C-48A9-8A01-72F971A72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49557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A1B1-F6B6-4C42-88A6-5357001B9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5704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7C6D-0A98-4625-A6E2-A26A3243C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0572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E63C-9D84-42DD-A823-DF913AC11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77246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BF7F-5661-482A-B0BA-C85D384D5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4019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2AAF-1CF3-43CE-AE04-079D9CBD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76937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8DEDF-D7FE-4BE1-908A-A2164FB89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9319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ECB8-D076-4B89-8795-9A36303FA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52063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5E1EF-25C3-44F8-AE5D-95FBE6B05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0542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B504B-8CD6-4E76-9358-2EBE824337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05736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D2D0D-2A8D-42B4-B316-C15F900231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29404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C8739-57CE-48D5-8674-79CCAD940B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75558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ABAC-2087-496B-89D4-FF6395EFA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4383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D7067-CC47-417D-B6FD-2DDACAE60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0399"/>
      </p:ext>
    </p:extLst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FC84-7B27-4450-A6D7-531B08812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64875"/>
      </p:ext>
    </p:extLst>
  </p:cSld>
  <p:clrMapOvr>
    <a:masterClrMapping/>
  </p:clrMapOvr>
  <p:transition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ED397-88FB-4979-9891-FF5BC045E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4658"/>
      </p:ext>
    </p:extLst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6F99-D646-43A6-B96B-9754ED9133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51777"/>
      </p:ext>
    </p:extLst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14DE8-CBC1-44AF-AE58-7FFF9CED0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21832"/>
      </p:ext>
    </p:extLst>
  </p:cSld>
  <p:clrMapOvr>
    <a:masterClrMapping/>
  </p:clrMapOvr>
  <p:transition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28C1-5B98-468B-8317-5AFB1925B7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0313"/>
      </p:ext>
    </p:extLst>
  </p:cSld>
  <p:clrMapOvr>
    <a:masterClrMapping/>
  </p:clrMapOvr>
  <p:transition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52AEB-7E3B-4317-8853-44619F28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52641"/>
      </p:ext>
    </p:extLst>
  </p:cSld>
  <p:clrMapOvr>
    <a:masterClrMapping/>
  </p:clrMapOvr>
  <p:transition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03E6E-A337-46EC-8013-4968BFCFC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52536"/>
      </p:ext>
    </p:extLst>
  </p:cSld>
  <p:clrMapOvr>
    <a:masterClrMapping/>
  </p:clrMapOvr>
  <p:transition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9BDD-1974-4999-9FC2-2A18C8B3A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96678"/>
      </p:ext>
    </p:extLst>
  </p:cSld>
  <p:clrMapOvr>
    <a:masterClrMapping/>
  </p:clrMapOvr>
  <p:transition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5415C8-53F6-4900-9758-B51A347001F6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vi-VN" sz="140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40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73322514-34C7-40E6-A264-A4DF15302F68}" type="slidenum">
              <a:rPr lang="vi-VN" sz="1400" smtClean="0">
                <a:solidFill>
                  <a:srgbClr val="000000"/>
                </a:solidFill>
              </a:rPr>
              <a:pPr algn="r"/>
              <a:t>‹#›</a:t>
            </a:fld>
            <a:endParaRPr lang="vi-VN" sz="1400">
              <a:solidFill>
                <a:srgbClr val="000000"/>
              </a:solidFill>
            </a:endParaRPr>
          </a:p>
        </p:txBody>
      </p:sp>
      <p:pic>
        <p:nvPicPr>
          <p:cNvPr id="5128" name="Picture 8" descr="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5" descr="buom hoa 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3590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Asian l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53402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48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TRƯỜNG THCS THỚI AN HỘI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2438400" y="4343400"/>
            <a:ext cx="5029200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 CÔNG NGHỆ - LỚP 8</a:t>
            </a:r>
          </a:p>
        </p:txBody>
      </p:sp>
      <p:pic>
        <p:nvPicPr>
          <p:cNvPr id="5133" name="Picture 13" descr="smiles_5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144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539750" y="2514600"/>
            <a:ext cx="814387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NHIỆT LIỆT CHÀO MỪNG</a:t>
            </a:r>
          </a:p>
          <a:p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QUÝ THẦY CÔ VỀ DỰ TIẾT HỌC</a:t>
            </a:r>
          </a:p>
        </p:txBody>
      </p:sp>
      <p:pic>
        <p:nvPicPr>
          <p:cNvPr id="5135" name="Picture 15" descr="Theme-10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Theme-10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Theme-10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19600" y="25908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286000" y="5562600"/>
            <a:ext cx="472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latin typeface="Times New Roman" pitchFamily="18" charset="0"/>
              </a:rPr>
              <a:t>GIÁO VIÊN: HUỲNH HỮU ĐẠT</a:t>
            </a:r>
          </a:p>
        </p:txBody>
      </p:sp>
    </p:spTree>
    <p:extLst>
      <p:ext uri="{BB962C8B-B14F-4D97-AF65-F5344CB8AC3E}">
        <p14:creationId xmlns:p14="http://schemas.microsoft.com/office/powerpoint/2010/main" val="1586417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4" grpId="0" animBg="1"/>
      <p:bldP spid="5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61655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26661-9831-4C9B-9B71-CBFFC1C02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47228"/>
      </p:ext>
    </p:extLst>
  </p:cSld>
  <p:clrMapOvr>
    <a:masterClrMapping/>
  </p:clrMapOvr>
  <p:transition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46711"/>
      </p:ext>
    </p:extLst>
  </p:cSld>
  <p:clrMapOvr>
    <a:masterClrMapping/>
  </p:clrMapOvr>
  <p:transition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16233"/>
      </p:ext>
    </p:extLst>
  </p:cSld>
  <p:clrMapOvr>
    <a:masterClrMapping/>
  </p:clrMapOvr>
  <p:transition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88128"/>
      </p:ext>
    </p:extLst>
  </p:cSld>
  <p:clrMapOvr>
    <a:masterClrMapping/>
  </p:clrMapOvr>
  <p:transition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19987"/>
      </p:ext>
    </p:extLst>
  </p:cSld>
  <p:clrMapOvr>
    <a:masterClrMapping/>
  </p:clrMapOvr>
  <p:transition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60955"/>
      </p:ext>
    </p:extLst>
  </p:cSld>
  <p:clrMapOvr>
    <a:masterClrMapping/>
  </p:clrMapOvr>
  <p:transition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32849"/>
      </p:ext>
    </p:extLst>
  </p:cSld>
  <p:clrMapOvr>
    <a:masterClrMapping/>
  </p:clrMapOvr>
  <p:transition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64724"/>
      </p:ext>
    </p:extLst>
  </p:cSld>
  <p:clrMapOvr>
    <a:masterClrMapping/>
  </p:clrMapOvr>
  <p:transition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74602"/>
      </p:ext>
    </p:extLst>
  </p:cSld>
  <p:clrMapOvr>
    <a:masterClrMapping/>
  </p:clrMapOvr>
  <p:transition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31253"/>
      </p:ext>
    </p:extLst>
  </p:cSld>
  <p:clrMapOvr>
    <a:masterClrMapping/>
  </p:clrMapOvr>
  <p:transition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F6761A-C745-45D0-9BE8-E014F740C10D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vi-VN" sz="140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40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2255E873-9014-4331-A169-37C8DECF73B9}" type="slidenum">
              <a:rPr lang="vi-VN" sz="1400" smtClean="0">
                <a:solidFill>
                  <a:srgbClr val="000000"/>
                </a:solidFill>
              </a:rPr>
              <a:pPr algn="r"/>
              <a:t>‹#›</a:t>
            </a:fld>
            <a:endParaRPr lang="vi-VN" sz="1400">
              <a:solidFill>
                <a:srgbClr val="000000"/>
              </a:solidFill>
            </a:endParaRPr>
          </a:p>
        </p:txBody>
      </p:sp>
      <p:pic>
        <p:nvPicPr>
          <p:cNvPr id="5128" name="Picture 8" descr="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5" descr="buom hoa 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3590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Asian l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53402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48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TRƯỜNG THCS THỚI AN HỘI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2438400" y="4343400"/>
            <a:ext cx="5029200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 CÔNG NGHỆ - LỚP 8</a:t>
            </a:r>
          </a:p>
        </p:txBody>
      </p:sp>
      <p:pic>
        <p:nvPicPr>
          <p:cNvPr id="5133" name="Picture 13" descr="smiles_5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144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539750" y="2514600"/>
            <a:ext cx="814387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NHIỆT LIỆT CHÀO MỪNG</a:t>
            </a:r>
          </a:p>
          <a:p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QUÝ THẦY CÔ VỀ DỰ TIẾT HỌC</a:t>
            </a:r>
          </a:p>
        </p:txBody>
      </p:sp>
      <p:pic>
        <p:nvPicPr>
          <p:cNvPr id="5135" name="Picture 15" descr="Theme-10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Theme-10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Theme-10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19600" y="25908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286000" y="5562600"/>
            <a:ext cx="472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latin typeface="Times New Roman" pitchFamily="18" charset="0"/>
              </a:rPr>
              <a:t>GIÁO VIÊN: HUỲNH HỮU ĐẠT</a:t>
            </a:r>
          </a:p>
        </p:txBody>
      </p:sp>
    </p:spTree>
    <p:extLst>
      <p:ext uri="{BB962C8B-B14F-4D97-AF65-F5344CB8AC3E}">
        <p14:creationId xmlns:p14="http://schemas.microsoft.com/office/powerpoint/2010/main" val="369777133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 animBg="1"/>
      <p:bldP spid="5134" grpId="0" animBg="1"/>
      <p:bldP spid="5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4C4F-BEE9-41E3-A1BE-72C21C536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49563"/>
      </p:ext>
    </p:extLst>
  </p:cSld>
  <p:clrMapOvr>
    <a:masterClrMapping/>
  </p:clrMapOvr>
  <p:transition>
    <p:cu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88811"/>
      </p:ext>
    </p:extLst>
  </p:cSld>
  <p:clrMapOvr>
    <a:masterClrMapping/>
  </p:clrMapOvr>
  <p:transition>
    <p:cu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2444"/>
      </p:ext>
    </p:extLst>
  </p:cSld>
  <p:clrMapOvr>
    <a:masterClrMapping/>
  </p:clrMapOvr>
  <p:transition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53858"/>
      </p:ext>
    </p:extLst>
  </p:cSld>
  <p:clrMapOvr>
    <a:masterClrMapping/>
  </p:clrMapOvr>
  <p:transition>
    <p:cu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73753"/>
      </p:ext>
    </p:extLst>
  </p:cSld>
  <p:clrMapOvr>
    <a:masterClrMapping/>
  </p:clrMapOvr>
  <p:transition>
    <p:cu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31982"/>
      </p:ext>
    </p:extLst>
  </p:cSld>
  <p:clrMapOvr>
    <a:masterClrMapping/>
  </p:clrMapOvr>
  <p:transition>
    <p:cu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74174"/>
      </p:ext>
    </p:extLst>
  </p:cSld>
  <p:clrMapOvr>
    <a:masterClrMapping/>
  </p:clrMapOvr>
  <p:transition>
    <p:cu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73159"/>
      </p:ext>
    </p:extLst>
  </p:cSld>
  <p:clrMapOvr>
    <a:masterClrMapping/>
  </p:clrMapOvr>
  <p:transition>
    <p:cu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11137"/>
      </p:ext>
    </p:extLst>
  </p:cSld>
  <p:clrMapOvr>
    <a:masterClrMapping/>
  </p:clrMapOvr>
  <p:transition>
    <p:cu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50337"/>
      </p:ext>
    </p:extLst>
  </p:cSld>
  <p:clrMapOvr>
    <a:masterClrMapping/>
  </p:clrMapOvr>
  <p:transition>
    <p:cu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13552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EBB76-88F7-4A23-B661-BB4113392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9867"/>
      </p:ext>
    </p:extLst>
  </p:cSld>
  <p:clrMapOvr>
    <a:masterClrMapping/>
  </p:clrMapOvr>
  <p:transition>
    <p:cu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6DAC-C614-4F32-A849-7299EDFA8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59129"/>
      </p:ext>
    </p:extLst>
  </p:cSld>
  <p:clrMapOvr>
    <a:masterClrMapping/>
  </p:clrMapOvr>
  <p:transition>
    <p:cu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96C7A-9898-4F61-9F74-BB4398C101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09291"/>
      </p:ext>
    </p:extLst>
  </p:cSld>
  <p:clrMapOvr>
    <a:masterClrMapping/>
  </p:clrMapOvr>
  <p:transition>
    <p:cu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F9212-6D77-4EEB-B978-DC3C05F774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24483"/>
      </p:ext>
    </p:extLst>
  </p:cSld>
  <p:clrMapOvr>
    <a:masterClrMapping/>
  </p:clrMapOvr>
  <p:transition>
    <p:cu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B0EE-72F7-47B7-85D4-EFDF07FB1C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63725"/>
      </p:ext>
    </p:extLst>
  </p:cSld>
  <p:clrMapOvr>
    <a:masterClrMapping/>
  </p:clrMapOvr>
  <p:transition>
    <p:cu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6E9B8-27B4-4F76-ADF5-6017870E7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03963"/>
      </p:ext>
    </p:extLst>
  </p:cSld>
  <p:clrMapOvr>
    <a:masterClrMapping/>
  </p:clrMapOvr>
  <p:transition>
    <p:cu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EB1CE-764E-4F5D-AF83-32D5B55BE0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55537"/>
      </p:ext>
    </p:extLst>
  </p:cSld>
  <p:clrMapOvr>
    <a:masterClrMapping/>
  </p:clrMapOvr>
  <p:transition>
    <p:cu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4971F-4725-4D2C-B5A8-2DBE17DBF0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42822"/>
      </p:ext>
    </p:extLst>
  </p:cSld>
  <p:clrMapOvr>
    <a:masterClrMapping/>
  </p:clrMapOvr>
  <p:transition>
    <p:cu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30F9-1102-4D00-B7BD-F170A2783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23177"/>
      </p:ext>
    </p:extLst>
  </p:cSld>
  <p:clrMapOvr>
    <a:masterClrMapping/>
  </p:clrMapOvr>
  <p:transition>
    <p:cu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DD21-A594-46C2-BBEB-5AEF7F379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13474"/>
      </p:ext>
    </p:extLst>
  </p:cSld>
  <p:clrMapOvr>
    <a:masterClrMapping/>
  </p:clrMapOvr>
  <p:transition>
    <p:cu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1026-8DC9-4348-99E6-5DF6BC47E5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57314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BE72-1ECC-472C-B74A-9C70F0D7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0883"/>
      </p:ext>
    </p:extLst>
  </p:cSld>
  <p:clrMapOvr>
    <a:masterClrMapping/>
  </p:clrMapOvr>
  <p:transition>
    <p:cu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606D-E580-4C3E-955E-959AF494D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91561"/>
      </p:ext>
    </p:extLst>
  </p:cSld>
  <p:clrMapOvr>
    <a:masterClrMapping/>
  </p:clrMapOvr>
  <p:transition>
    <p:cu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8C81-1429-4FC8-BE8D-67EAB0633B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06295"/>
      </p:ext>
    </p:extLst>
  </p:cSld>
  <p:clrMapOvr>
    <a:masterClrMapping/>
  </p:clrMapOvr>
  <p:transition>
    <p:cu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EC844-B1C6-441D-9CD4-19EFEF599C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9871"/>
      </p:ext>
    </p:extLst>
  </p:cSld>
  <p:clrMapOvr>
    <a:masterClrMapping/>
  </p:clrMapOvr>
  <p:transition>
    <p:cu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E6EF-8D3D-4E66-95C2-78AD0A309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47177"/>
      </p:ext>
    </p:extLst>
  </p:cSld>
  <p:clrMapOvr>
    <a:masterClrMapping/>
  </p:clrMapOvr>
  <p:transition>
    <p:cu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3496-901C-43BE-996F-51A518626F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08785"/>
      </p:ext>
    </p:extLst>
  </p:cSld>
  <p:clrMapOvr>
    <a:masterClrMapping/>
  </p:clrMapOvr>
  <p:transition>
    <p:cu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F025-B804-4C1F-841B-A66586560E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5629"/>
      </p:ext>
    </p:extLst>
  </p:cSld>
  <p:clrMapOvr>
    <a:masterClrMapping/>
  </p:clrMapOvr>
  <p:transition>
    <p:cu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9059-0C5F-49A5-B09D-DF5E638DD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52056"/>
      </p:ext>
    </p:extLst>
  </p:cSld>
  <p:clrMapOvr>
    <a:masterClrMapping/>
  </p:clrMapOvr>
  <p:transition>
    <p:cu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99E5-3E0B-4273-B832-59BB99855D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78418"/>
      </p:ext>
    </p:extLst>
  </p:cSld>
  <p:clrMapOvr>
    <a:masterClrMapping/>
  </p:clrMapOvr>
  <p:transition>
    <p:cu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9232-49EE-4010-9188-022AD5F176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84614"/>
      </p:ext>
    </p:extLst>
  </p:cSld>
  <p:clrMapOvr>
    <a:masterClrMapping/>
  </p:clrMapOvr>
  <p:transition>
    <p:cu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BB3B-283F-46CF-90D7-E3B2012B6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03360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0EE6-ADC5-4131-A8D8-5963173E7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479"/>
      </p:ext>
    </p:extLst>
  </p:cSld>
  <p:clrMapOvr>
    <a:masterClrMapping/>
  </p:clrMapOvr>
  <p:transition>
    <p:cu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20CAE-1763-429C-8021-8E9E69DD9A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05997"/>
      </p:ext>
    </p:extLst>
  </p:cSld>
  <p:clrMapOvr>
    <a:masterClrMapping/>
  </p:clrMapOvr>
  <p:transition>
    <p:cu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B6A9-FEC3-47AE-A116-AE31596C5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402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8CCA4-A9DE-4D30-9957-2B7A8B1AE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300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4395BB-DB96-4C3A-A192-79AFE4712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8412FFF-853A-42DF-B531-0FA7C4119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  <p:sldLayoutId id="2147484853" r:id="rId12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E8FC741-984C-4EF9-83F5-46D3037AD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54" r:id="rId2"/>
    <p:sldLayoutId id="2147484955" r:id="rId3"/>
    <p:sldLayoutId id="2147484956" r:id="rId4"/>
    <p:sldLayoutId id="2147484957" r:id="rId5"/>
    <p:sldLayoutId id="2147484958" r:id="rId6"/>
    <p:sldLayoutId id="2147484959" r:id="rId7"/>
    <p:sldLayoutId id="2147484960" r:id="rId8"/>
    <p:sldLayoutId id="2147484961" r:id="rId9"/>
    <p:sldLayoutId id="2147484962" r:id="rId10"/>
    <p:sldLayoutId id="2147484963" r:id="rId11"/>
    <p:sldLayoutId id="2147484964" r:id="rId12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3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</p:sldLayoutIdLst>
  <p:transition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8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</p:sldLayoutIdLst>
  <p:transition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6022BC8-9696-4204-9B7E-E00EF799E9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1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0" r:id="rId1"/>
    <p:sldLayoutId id="2147485061" r:id="rId2"/>
    <p:sldLayoutId id="2147485062" r:id="rId3"/>
    <p:sldLayoutId id="2147485063" r:id="rId4"/>
    <p:sldLayoutId id="2147485064" r:id="rId5"/>
    <p:sldLayoutId id="2147485065" r:id="rId6"/>
    <p:sldLayoutId id="2147485066" r:id="rId7"/>
    <p:sldLayoutId id="2147485067" r:id="rId8"/>
    <p:sldLayoutId id="2147485068" r:id="rId9"/>
    <p:sldLayoutId id="2147485069" r:id="rId10"/>
    <p:sldLayoutId id="2147485070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C875F1A-96B2-44DD-8AB8-F0ACEE44E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2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3" r:id="rId2"/>
    <p:sldLayoutId id="2147485074" r:id="rId3"/>
    <p:sldLayoutId id="2147485075" r:id="rId4"/>
    <p:sldLayoutId id="2147485076" r:id="rId5"/>
    <p:sldLayoutId id="2147485077" r:id="rId6"/>
    <p:sldLayoutId id="2147485078" r:id="rId7"/>
    <p:sldLayoutId id="2147485079" r:id="rId8"/>
    <p:sldLayoutId id="2147485080" r:id="rId9"/>
    <p:sldLayoutId id="2147485081" r:id="rId10"/>
    <p:sldLayoutId id="2147485082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1.xml"/><Relationship Id="rId7" Type="http://schemas.openxmlformats.org/officeDocument/2006/relationships/slide" Target="slide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630362"/>
          </a:xfrm>
        </p:spPr>
        <p:txBody>
          <a:bodyPr>
            <a:normAutofit/>
          </a:bodyPr>
          <a:lstStyle/>
          <a:p>
            <a:r>
              <a:rPr lang="en-US" sz="5000" b="1" u="sng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vi-VN" sz="5000" b="1" u="sng" dirty="0">
                <a:latin typeface="Times New Roman" pitchFamily="18" charset="0"/>
                <a:cs typeface="Times New Roman" pitchFamily="18" charset="0"/>
              </a:rPr>
              <a:t> VIII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5000" dirty="0">
                <a:latin typeface="Times New Roman" pitchFamily="18" charset="0"/>
                <a:cs typeface="Times New Roman" pitchFamily="18" charset="0"/>
              </a:rPr>
            </a:br>
            <a:r>
              <a:rPr lang="vi-VN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 ĐIỆN TRONG NHÀ</a:t>
            </a:r>
            <a:endParaRPr 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52600"/>
            <a:ext cx="8963891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i="1" u="sng">
                <a:latin typeface="Times New Roman" pitchFamily="18" charset="0"/>
                <a:cs typeface="Times New Roman" pitchFamily="18" charset="0"/>
              </a:rPr>
              <a:t> 46: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u="sng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 ĐIỂM VÀ CẤU TẠO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 ĐIỆN TRONG NHÀ</a:t>
            </a:r>
          </a:p>
          <a:p>
            <a:pPr marL="0" indent="0" algn="ctr">
              <a:buNone/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76601"/>
            <a:ext cx="5410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03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>
            <a:normAutofit/>
          </a:bodyPr>
          <a:lstStyle/>
          <a:p>
            <a:pPr algn="l"/>
            <a:r>
              <a:rPr lang="en-US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HĐ </a:t>
            </a:r>
            <a:r>
              <a:rPr lang="en-US" sz="28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(2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): C</a:t>
            </a:r>
            <a:r>
              <a:rPr lang="vi-V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họn thiết bị và đồ dùng điện có số liệu kĩ thuật phù hợp với điện áp của mạng điện trong nhà là 220V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Bàn là điện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220V – 1000W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110V – 600W</a:t>
            </a:r>
          </a:p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Phích cắm điện 250V – 5A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110V – 30W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ông tắc điện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500V – 10A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12V – 3W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220V – 20W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2057400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600" y="259080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6600" y="4648200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3048000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6600" y="3581400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4114800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86600" y="5181600"/>
            <a:ext cx="533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7447847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THi GVG Thành Phố\Tài liệu thi GVG Tp\Cầu dao không có lắp đậ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1"/>
            <a:ext cx="4499992" cy="50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56260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đậy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8353" y="5562600"/>
            <a:ext cx="4195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9530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50292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-27383"/>
            <a:ext cx="4572000" cy="503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6724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" y="-7142"/>
            <a:ext cx="4204610" cy="45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445"/>
            <a:ext cx="3960440" cy="455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94116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224" y="494116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13747794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172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9800" y="495300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90766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341"/>
            <a:ext cx="8631238" cy="63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19167538">
            <a:off x="5053543" y="1543918"/>
            <a:ext cx="1344004" cy="418384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Dây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đ</a:t>
            </a:r>
            <a:r>
              <a:rPr lang="en-US" dirty="0" err="1">
                <a:solidFill>
                  <a:schemeClr val="tx1"/>
                </a:solidFill>
              </a:rPr>
              <a:t>iện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735814"/>
            <a:ext cx="194421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2722367"/>
            <a:ext cx="177330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868650"/>
            <a:ext cx="230425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414" y="5445224"/>
            <a:ext cx="8456604" cy="93610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31640" y="551723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552942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9752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</a:p>
          <a:p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5507940"/>
            <a:ext cx="715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5976" y="55079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5507940"/>
            <a:ext cx="1293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8264" y="550794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6176" y="552942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04365" y="764704"/>
            <a:ext cx="4320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19672" y="1660738"/>
            <a:ext cx="2744687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3527" y="2276872"/>
            <a:ext cx="266429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4779" y="2141058"/>
            <a:ext cx="1659995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40352" y="3153162"/>
            <a:ext cx="88665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4317" y="3122477"/>
            <a:ext cx="76736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1720" y="823229"/>
            <a:ext cx="230425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Aptomat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28" idx="6"/>
          </p:cNvCxnSpPr>
          <p:nvPr/>
        </p:nvCxnSpPr>
        <p:spPr>
          <a:xfrm>
            <a:off x="3136413" y="1016732"/>
            <a:ext cx="122794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0814" y="3573016"/>
            <a:ext cx="1197242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Aptomat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7750" y="3717032"/>
            <a:ext cx="4320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42" name="Straight Arrow Connector 41"/>
          <p:cNvCxnSpPr>
            <a:stCxn id="41" idx="6"/>
          </p:cNvCxnSpPr>
          <p:nvPr/>
        </p:nvCxnSpPr>
        <p:spPr>
          <a:xfrm>
            <a:off x="1039798" y="3969060"/>
            <a:ext cx="6158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39552" y="4725144"/>
            <a:ext cx="4320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44" name="Straight Arrow Connector 43"/>
          <p:cNvCxnSpPr>
            <a:stCxn id="43" idx="6"/>
          </p:cNvCxnSpPr>
          <p:nvPr/>
        </p:nvCxnSpPr>
        <p:spPr>
          <a:xfrm>
            <a:off x="971600" y="49771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6" descr="Kết quả hình ảnh cho Dây dẫn điện trần ph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32" y="620687"/>
            <a:ext cx="2423638" cy="18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714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THi GVG Thành Phố\Điện ngầm dá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88640"/>
            <a:ext cx="3995936" cy="49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THi GVG Thành Phố\điện ngầm ống ghe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82" y="206528"/>
            <a:ext cx="3507482" cy="48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55033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7848" y="5445224"/>
            <a:ext cx="32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931344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7164" y="221673"/>
            <a:ext cx="3886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345" y="1219200"/>
            <a:ext cx="22860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6373" y="1295400"/>
            <a:ext cx="23622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6327" y="1219200"/>
            <a:ext cx="1981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147863"/>
            <a:ext cx="3048000" cy="44680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1.Có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220V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 dùng điện của mạng điện trong nhà rất đa dạng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Đ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đồ dùng điện phải phù hợp với điện áp mạng điện.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6373" y="2161308"/>
            <a:ext cx="2788227" cy="46204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 bảo cung cấp đủ điện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 bảo an toàn cho người sử dụng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09800" y="838200"/>
            <a:ext cx="727364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1" idx="0"/>
          </p:cNvCxnSpPr>
          <p:nvPr/>
        </p:nvCxnSpPr>
        <p:spPr>
          <a:xfrm>
            <a:off x="4717473" y="983673"/>
            <a:ext cx="0" cy="3117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23364" y="838200"/>
            <a:ext cx="568036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47800" y="1752600"/>
            <a:ext cx="0" cy="40870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</p:cNvCxnSpPr>
          <p:nvPr/>
        </p:nvCxnSpPr>
        <p:spPr>
          <a:xfrm>
            <a:off x="4717473" y="1828800"/>
            <a:ext cx="0" cy="33250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</p:cNvCxnSpPr>
          <p:nvPr/>
        </p:nvCxnSpPr>
        <p:spPr>
          <a:xfrm>
            <a:off x="7626927" y="1828800"/>
            <a:ext cx="0" cy="3325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26693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228600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FF00"/>
                </a:solidFill>
                <a:latin typeface="Arial"/>
              </a:rPr>
              <a:t>LUYỆN TẬP</a:t>
            </a:r>
            <a:r>
              <a:rPr lang="en-US" sz="2800" b="1" dirty="0">
                <a:solidFill>
                  <a:srgbClr val="FFFF00"/>
                </a:solidFill>
                <a:latin typeface="Arial"/>
              </a:rPr>
              <a:t>: </a:t>
            </a:r>
            <a:r>
              <a:rPr lang="vi-VN" sz="3200" b="1" dirty="0">
                <a:solidFill>
                  <a:srgbClr val="FFFF00"/>
                </a:solidFill>
                <a:latin typeface="Arial"/>
              </a:rPr>
              <a:t>TRÒ CHƠI:  </a:t>
            </a:r>
            <a:r>
              <a:rPr lang="en-US" sz="3200" b="1" i="1" dirty="0">
                <a:solidFill>
                  <a:srgbClr val="FF0000"/>
                </a:solidFill>
                <a:latin typeface="Arial"/>
              </a:rPr>
              <a:t>ĐI TÌM HÌNH ẢNH</a:t>
            </a:r>
            <a:endParaRPr lang="vi-VN" sz="3200" b="1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484" name="Text Box 16"/>
          <p:cNvSpPr txBox="1">
            <a:spLocks noChangeArrowheads="1"/>
          </p:cNvSpPr>
          <p:nvPr/>
        </p:nvSpPr>
        <p:spPr bwMode="auto">
          <a:xfrm>
            <a:off x="107504" y="4221088"/>
            <a:ext cx="8847584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6600FF"/>
                </a:solidFill>
                <a:latin typeface=".VnTime" pitchFamily="34" charset="0"/>
              </a:rPr>
              <a:t>LuËt</a:t>
            </a:r>
            <a:r>
              <a:rPr lang="en-US" sz="2800" b="1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.VnTime" pitchFamily="34" charset="0"/>
              </a:rPr>
              <a:t>ch¬i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bèn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miÕng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ghÐp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®¸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sè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1, 2, 3, 4. </a:t>
            </a:r>
            <a:r>
              <a:rPr lang="en-US" sz="2800" dirty="0" err="1">
                <a:solidFill>
                  <a:srgbClr val="0000FF"/>
                </a:solidFill>
                <a:latin typeface=".VnTimeH" pitchFamily="34" charset="0"/>
              </a:rPr>
              <a:t>ø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ng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víi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mçi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miÕng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ghÐp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lµ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c©u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hái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lêi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óng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c©u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hái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miÕng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ghÐp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sÏ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më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phÇn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h×nh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¶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sÏ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bËt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mÝ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thÓ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o¸n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h×nh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¶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bÊt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cø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lóc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nµo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lêi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óng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c©u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hái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sÏ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nhËn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ét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phÇn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µ.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lêi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h×nh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¶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sÏ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nhËn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phÇn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µ ®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Æc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biÖt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. </a:t>
            </a:r>
          </a:p>
        </p:txBody>
      </p:sp>
      <p:grpSp>
        <p:nvGrpSpPr>
          <p:cNvPr id="20485" name="Group 14"/>
          <p:cNvGrpSpPr>
            <a:grpSpLocks/>
          </p:cNvGrpSpPr>
          <p:nvPr/>
        </p:nvGrpSpPr>
        <p:grpSpPr bwMode="auto">
          <a:xfrm>
            <a:off x="1752600" y="1071563"/>
            <a:ext cx="5562600" cy="2895600"/>
            <a:chOff x="-914400" y="-228600"/>
            <a:chExt cx="11734800" cy="7253748"/>
          </a:xfrm>
        </p:grpSpPr>
        <p:sp>
          <p:nvSpPr>
            <p:cNvPr id="9" name="AutoShape 2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455590" y="-228600"/>
              <a:ext cx="6550590" cy="3527452"/>
            </a:xfrm>
            <a:prstGeom prst="homePlate">
              <a:avLst>
                <a:gd name="adj" fmla="val 35417"/>
              </a:avLst>
            </a:prstGeom>
            <a:gradFill rotWithShape="1">
              <a:gsLst>
                <a:gs pos="0">
                  <a:srgbClr val="FF3300"/>
                </a:gs>
                <a:gs pos="50000">
                  <a:schemeClr val="bg1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487" name="Group 13"/>
            <p:cNvGrpSpPr>
              <a:grpSpLocks/>
            </p:cNvGrpSpPr>
            <p:nvPr/>
          </p:nvGrpSpPr>
          <p:grpSpPr bwMode="auto">
            <a:xfrm>
              <a:off x="-914400" y="-228600"/>
              <a:ext cx="11734800" cy="7253748"/>
              <a:chOff x="-914400" y="-228600"/>
              <a:chExt cx="11734800" cy="7253748"/>
            </a:xfrm>
          </p:grpSpPr>
          <p:sp>
            <p:nvSpPr>
              <p:cNvPr id="5" name="AutoShape 26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-914400" y="3274991"/>
                <a:ext cx="5485617" cy="3734250"/>
              </a:xfrm>
              <a:prstGeom prst="flowChartOnlineStorage">
                <a:avLst/>
              </a:prstGeom>
              <a:gradFill rotWithShape="1">
                <a:gsLst>
                  <a:gs pos="0">
                    <a:srgbClr val="00FF00"/>
                  </a:gs>
                  <a:gs pos="50000">
                    <a:schemeClr val="bg1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9" name="Rectangle 36"/>
              <p:cNvSpPr>
                <a:spLocks noChangeArrowheads="1"/>
              </p:cNvSpPr>
              <p:nvPr/>
            </p:nvSpPr>
            <p:spPr bwMode="auto">
              <a:xfrm>
                <a:off x="762000" y="4343400"/>
                <a:ext cx="18288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sz="44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7" name="AutoShape 21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420514" y="-228600"/>
                <a:ext cx="6245833" cy="3503591"/>
              </a:xfrm>
              <a:prstGeom prst="chevron">
                <a:avLst>
                  <a:gd name="adj" fmla="val 35417"/>
                </a:avLst>
              </a:prstGeom>
              <a:gradFill rotWithShape="1">
                <a:gsLst>
                  <a:gs pos="0">
                    <a:srgbClr val="FFCC66"/>
                  </a:gs>
                  <a:gs pos="50000">
                    <a:schemeClr val="bg1"/>
                  </a:gs>
                  <a:gs pos="100000">
                    <a:srgbClr val="FF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Rectangle 37"/>
              <p:cNvSpPr>
                <a:spLocks noChangeArrowheads="1"/>
              </p:cNvSpPr>
              <p:nvPr/>
            </p:nvSpPr>
            <p:spPr bwMode="auto">
              <a:xfrm>
                <a:off x="6096000" y="762000"/>
                <a:ext cx="18288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sz="44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" name="AutoShape 23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200400" y="3291348"/>
                <a:ext cx="7620000" cy="3733800"/>
              </a:xfrm>
              <a:prstGeom prst="flowChartOnlineStorage">
                <a:avLst/>
              </a:prstGeom>
              <a:solidFill>
                <a:srgbClr val="FF66FF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76200" contourW="12700">
                <a:bevelB/>
                <a:extrusionClr>
                  <a:srgbClr val="FF66FF"/>
                </a:extrusionClr>
                <a:contourClr>
                  <a:schemeClr val="bg1"/>
                </a:contourClr>
              </a:sp3d>
            </p:spPr>
            <p:txBody>
              <a:bodyPr wrap="none" anchor="ctr"/>
              <a:lstStyle/>
              <a:p>
                <a:pPr algn="l">
                  <a:defRPr/>
                </a:pPr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5" name="Rectangle 34"/>
              <p:cNvSpPr>
                <a:spLocks noChangeArrowheads="1"/>
              </p:cNvSpPr>
              <p:nvPr/>
            </p:nvSpPr>
            <p:spPr bwMode="auto">
              <a:xfrm>
                <a:off x="5029200" y="4343400"/>
                <a:ext cx="18288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sz="44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20496" name="Rectangle 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914400" y="838200"/>
                <a:ext cx="18288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sz="4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434132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e-thong-truyen-ta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" y="457200"/>
            <a:ext cx="5001463" cy="4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5496" y="5631630"/>
            <a:ext cx="5062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H" pitchFamily="34" charset="0"/>
                <a:ea typeface="+mn-ea"/>
                <a:cs typeface="Arial"/>
              </a:rPr>
              <a:t>Hệ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H" pitchFamily="34" charset="0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H" pitchFamily="34" charset="0"/>
                <a:ea typeface="+mn-ea"/>
                <a:cs typeface="Arial"/>
              </a:rPr>
              <a:t>thống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H" pitchFamily="34" charset="0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H" pitchFamily="34" charset="0"/>
                <a:ea typeface="+mn-ea"/>
                <a:cs typeface="Arial"/>
              </a:rPr>
              <a:t>điện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H" pitchFamily="34" charset="0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H" pitchFamily="34" charset="0"/>
                <a:ea typeface="+mn-ea"/>
                <a:cs typeface="Arial"/>
              </a:rPr>
              <a:t>quốc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H" pitchFamily="34" charset="0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H" pitchFamily="34" charset="0"/>
                <a:ea typeface="+mn-ea"/>
                <a:cs typeface="Arial"/>
              </a:rPr>
              <a:t>gia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TimeH" pitchFamily="34" charset="0"/>
              <a:ea typeface="+mn-ea"/>
              <a:cs typeface="Arial"/>
            </a:endParaRPr>
          </a:p>
        </p:txBody>
      </p:sp>
      <p:pic>
        <p:nvPicPr>
          <p:cNvPr id="6" name="Picture 5" descr="he-thong-dien-gia-d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567953" cy="37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5093504" y="2996952"/>
            <a:ext cx="558616" cy="2160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1785" y="5638800"/>
            <a:ext cx="338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995936" y="3907450"/>
            <a:ext cx="403412" cy="385646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602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0" descr="Kết quả hình ảnh cho giờ trái đất 20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719017" cy="28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990600" y="4581525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6037" name="AutoShap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28256" y="-4192"/>
            <a:ext cx="6248400" cy="3505200"/>
          </a:xfrm>
          <a:prstGeom prst="chevron">
            <a:avLst>
              <a:gd name="adj" fmla="val 35417"/>
            </a:avLst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Rectangle 37"/>
          <p:cNvSpPr>
            <a:spLocks noChangeArrowheads="1"/>
          </p:cNvSpPr>
          <p:nvPr/>
        </p:nvSpPr>
        <p:spPr bwMode="auto">
          <a:xfrm>
            <a:off x="6156176" y="1109663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396" name="Rectangl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29400" y="46482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6036" name="AutoShap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-900608" y="-80392"/>
            <a:ext cx="6553200" cy="3581400"/>
          </a:xfrm>
          <a:prstGeom prst="homePlate">
            <a:avLst>
              <a:gd name="adj" fmla="val 35417"/>
            </a:avLst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1371600" y="1120775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6042" name="AutoShape 2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-1104900" y="3501008"/>
            <a:ext cx="6019800" cy="3733800"/>
          </a:xfrm>
          <a:prstGeom prst="flowChartOnlineStorage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vi-VN" sz="4400" dirty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vi-VN" sz="4400" b="1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39" name="AutoShape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347864" y="3487561"/>
            <a:ext cx="7620000" cy="3733800"/>
          </a:xfrm>
          <a:prstGeom prst="flowChartOnlineStorage">
            <a:avLst/>
          </a:prstGeom>
          <a:solidFill>
            <a:srgbClr val="FF66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bevelB/>
            <a:extrusionClr>
              <a:srgbClr val="FF66FF"/>
            </a:extrusionClr>
            <a:contourClr>
              <a:schemeClr val="bg1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vi-VN" sz="4400" b="1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20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629400"/>
            <a:ext cx="685800" cy="381000"/>
          </a:xfrm>
          <a:prstGeom prst="actionButtonEnd">
            <a:avLst/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187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6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9"/>
                  </p:tgtEl>
                </p:cond>
              </p:nextCondLst>
            </p:seq>
          </p:childTnLst>
        </p:cTn>
      </p:par>
    </p:tnLst>
    <p:bldLst>
      <p:bldP spid="86052" grpId="0"/>
      <p:bldP spid="86037" grpId="0" animBg="1"/>
      <p:bldP spid="16392" grpId="0"/>
      <p:bldP spid="16396" grpId="0"/>
      <p:bldP spid="86036" grpId="0" animBg="1"/>
      <p:bldP spid="24" grpId="0"/>
      <p:bldP spid="86042" grpId="0" animBg="1"/>
      <p:bldP spid="8604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Kết quả hình ảnh cho giờ trái đất 20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555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152400"/>
            <a:ext cx="304800" cy="304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42453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63361" y="3933030"/>
            <a:ext cx="844366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Sau 1 giờ tắt đèn của sự kiện Giờ Trái đất 2019 (20h30 đến 21h30 ngày 30/3/2019), Trung tâm Điều độ Hệ thống điện Quốc gia cho biết, trên phạm vi cả nước đã tiết kiệm được sản lượng điện là 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492.000 kWh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tương đương số tiền khoảng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 917 triệu 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Ý nghĩa của Chiến dịch Giờ Trái đất nhằm khuyến khích hành động xa hơn một giờ tắt đèn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(60+)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Mỗi hành động nhỏ sẽ mang đến ý nghĩa lớn góp phần thay đổi nhận thức cộng đồng về bảo vệ môi trường, tiết kiệm năng lượng, ứng phó với biến đổi khí hậu.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Picture 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5250" y="581025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89594">
            <a:off x="8153400" y="57150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061">
            <a:off x="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69263" y="-80962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AutoShape 12" descr="Kết quả hình ảnh cho giờ trái đất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3976" name="AutoShape 14" descr="Kết quả hình ảnh cho giờ trái đất 2016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83977" name="Picture 20" descr="Kết quả hình ảnh cho giờ trái đất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6200"/>
            <a:ext cx="66675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601269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khunganh\khunganh\khung-hinh-dep (16).png"/>
          <p:cNvPicPr>
            <a:picLocks noChangeAspect="1" noChangeArrowheads="1"/>
          </p:cNvPicPr>
          <p:nvPr/>
        </p:nvPicPr>
        <p:blipFill>
          <a:blip r:embed="rId3" cstate="print"/>
          <a:srcRect l="3976" t="5556" r="6556" b="5274"/>
          <a:stretch>
            <a:fillRect/>
          </a:stretch>
        </p:blipFill>
        <p:spPr bwMode="auto">
          <a:xfrm>
            <a:off x="0" y="0"/>
            <a:ext cx="9372600" cy="687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947863" y="954088"/>
            <a:ext cx="4957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</a:rPr>
              <a:t>VẬN DỤNG</a:t>
            </a: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1371600" y="1762125"/>
            <a:ext cx="6781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</a:rPr>
              <a:t>Về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bài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nắm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chắc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đặc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điểm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yêu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cầu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mạng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nhà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câu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hỏi</a:t>
            </a:r>
            <a:r>
              <a:rPr lang="en-US" sz="2800" dirty="0">
                <a:solidFill>
                  <a:srgbClr val="0000FF"/>
                </a:solidFill>
              </a:rPr>
              <a:t> 1,2 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bài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1371600" y="3276600"/>
            <a:ext cx="6629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Tìm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hiểu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mạng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điện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nhà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sưu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tầm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tranh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ảnh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bài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viết</a:t>
            </a: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dirty="0" err="1">
                <a:solidFill>
                  <a:srgbClr val="0000FF"/>
                </a:solidFill>
              </a:rPr>
              <a:t>về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cấu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tạo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của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mạng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điện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chúng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tiếp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tục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tìm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hiểu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191626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585788" cy="59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rgbClr val="00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4" name="AutoShape 1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376555"/>
            <a:ext cx="685800" cy="381000"/>
          </a:xfrm>
          <a:prstGeom prst="actionButtonEnd">
            <a:avLst/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838200" y="223897"/>
            <a:ext cx="75819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220V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1133475" y="2852738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  1. Bàn là điện 220V – 1000W</a:t>
            </a:r>
          </a:p>
        </p:txBody>
      </p: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1143000" y="34290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 2.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Nồi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cơm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110V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–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600W</a:t>
            </a:r>
            <a:endParaRPr lang="en-US" sz="24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0" name="Text Box 79"/>
          <p:cNvSpPr txBox="1">
            <a:spLocks noChangeArrowheads="1"/>
          </p:cNvSpPr>
          <p:nvPr/>
        </p:nvSpPr>
        <p:spPr bwMode="auto">
          <a:xfrm>
            <a:off x="1143000" y="4038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 3.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Phích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cắm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250V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–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5A</a:t>
            </a:r>
            <a:endParaRPr lang="en-US" sz="24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1143000" y="46482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 4.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Quạt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110V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–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30W</a:t>
            </a:r>
            <a:endParaRPr lang="en-US" sz="24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2" name="Text Box 81"/>
          <p:cNvSpPr txBox="1">
            <a:spLocks noChangeArrowheads="1"/>
          </p:cNvSpPr>
          <p:nvPr/>
        </p:nvSpPr>
        <p:spPr bwMode="auto">
          <a:xfrm>
            <a:off x="1143000" y="5257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 5.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tắc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500V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–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</a:rPr>
              <a:t>10A</a:t>
            </a:r>
            <a:endParaRPr lang="en-US" sz="24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3" name="Text Box 82"/>
          <p:cNvSpPr txBox="1">
            <a:spLocks noChangeArrowheads="1"/>
          </p:cNvSpPr>
          <p:nvPr/>
        </p:nvSpPr>
        <p:spPr bwMode="auto">
          <a:xfrm>
            <a:off x="1143000" y="58674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  6. Bóng điện 12V – 3W</a:t>
            </a:r>
          </a:p>
        </p:txBody>
      </p:sp>
      <p:pic>
        <p:nvPicPr>
          <p:cNvPr id="34" name="Picture 87" descr="dd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7" t="53932" r="6863" b="1653"/>
          <a:stretch>
            <a:fillRect/>
          </a:stretch>
        </p:blipFill>
        <p:spPr bwMode="auto">
          <a:xfrm>
            <a:off x="6677024" y="3352800"/>
            <a:ext cx="817883" cy="56197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8" descr="image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655888"/>
            <a:ext cx="9144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9" descr="CAINP9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572000"/>
            <a:ext cx="41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0" descr="PHICHDIEN"/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454">
            <a:off x="6677025" y="4038600"/>
            <a:ext cx="809625" cy="457200"/>
          </a:xfrm>
          <a:prstGeom prst="rect">
            <a:avLst/>
          </a:prstGeom>
          <a:noFill/>
          <a:ln w="3175">
            <a:solidFill>
              <a:srgbClr val="AD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1" descr="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867400"/>
            <a:ext cx="493713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2" descr="Picture 0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219700"/>
            <a:ext cx="400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95"/>
          <p:cNvSpPr>
            <a:spLocks noChangeArrowheads="1"/>
          </p:cNvSpPr>
          <p:nvPr/>
        </p:nvSpPr>
        <p:spPr bwMode="auto">
          <a:xfrm>
            <a:off x="5668963" y="2781300"/>
            <a:ext cx="504825" cy="431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1" name="Rectangle 96"/>
          <p:cNvSpPr>
            <a:spLocks noChangeArrowheads="1"/>
          </p:cNvSpPr>
          <p:nvPr/>
        </p:nvSpPr>
        <p:spPr bwMode="auto">
          <a:xfrm>
            <a:off x="5668963" y="3429000"/>
            <a:ext cx="504825" cy="431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2" name="Rectangle 97"/>
          <p:cNvSpPr>
            <a:spLocks noChangeArrowheads="1"/>
          </p:cNvSpPr>
          <p:nvPr/>
        </p:nvSpPr>
        <p:spPr bwMode="auto">
          <a:xfrm>
            <a:off x="5668963" y="4076700"/>
            <a:ext cx="504825" cy="431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3" name="Rectangle 98"/>
          <p:cNvSpPr>
            <a:spLocks noChangeArrowheads="1"/>
          </p:cNvSpPr>
          <p:nvPr/>
        </p:nvSpPr>
        <p:spPr bwMode="auto">
          <a:xfrm>
            <a:off x="5668963" y="4652963"/>
            <a:ext cx="504825" cy="431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4" name="Rectangle 99"/>
          <p:cNvSpPr>
            <a:spLocks noChangeArrowheads="1"/>
          </p:cNvSpPr>
          <p:nvPr/>
        </p:nvSpPr>
        <p:spPr bwMode="auto">
          <a:xfrm>
            <a:off x="5680822" y="5296647"/>
            <a:ext cx="504825" cy="431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5" name="Rectangle 100"/>
          <p:cNvSpPr>
            <a:spLocks noChangeArrowheads="1"/>
          </p:cNvSpPr>
          <p:nvPr/>
        </p:nvSpPr>
        <p:spPr bwMode="auto">
          <a:xfrm>
            <a:off x="5668963" y="5949950"/>
            <a:ext cx="504825" cy="431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6" name="Text Box 101"/>
          <p:cNvSpPr txBox="1">
            <a:spLocks noChangeArrowheads="1"/>
          </p:cNvSpPr>
          <p:nvPr/>
        </p:nvSpPr>
        <p:spPr bwMode="auto">
          <a:xfrm>
            <a:off x="5654675" y="2736850"/>
            <a:ext cx="503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</a:t>
            </a:r>
          </a:p>
        </p:txBody>
      </p:sp>
      <p:sp>
        <p:nvSpPr>
          <p:cNvPr id="47" name="Text Box 102"/>
          <p:cNvSpPr txBox="1">
            <a:spLocks noChangeArrowheads="1"/>
          </p:cNvSpPr>
          <p:nvPr/>
        </p:nvSpPr>
        <p:spPr bwMode="auto">
          <a:xfrm>
            <a:off x="5668963" y="4052888"/>
            <a:ext cx="50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</a:t>
            </a:r>
          </a:p>
        </p:txBody>
      </p:sp>
      <p:sp>
        <p:nvSpPr>
          <p:cNvPr id="48" name="Text Box 103"/>
          <p:cNvSpPr txBox="1">
            <a:spLocks noChangeArrowheads="1"/>
          </p:cNvSpPr>
          <p:nvPr/>
        </p:nvSpPr>
        <p:spPr bwMode="auto">
          <a:xfrm>
            <a:off x="5668963" y="5257800"/>
            <a:ext cx="50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sym typeface="Wingdings 2" pitchFamily="18" charset="2"/>
              </a:rPr>
              <a:t>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685800" y="984004"/>
            <a:ext cx="7696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5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8853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585788" cy="59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rgbClr val="00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6" name="AutoShape 1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400800"/>
            <a:ext cx="685800" cy="381000"/>
          </a:xfrm>
          <a:prstGeom prst="actionButtonEnd">
            <a:avLst/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88" y="1412875"/>
            <a:ext cx="8819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9875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585788" cy="59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rgbClr val="00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5" name="AutoShape 1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376555"/>
            <a:ext cx="685800" cy="381000"/>
          </a:xfrm>
          <a:prstGeom prst="actionButtonEnd">
            <a:avLst/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0856" y="2133600"/>
            <a:ext cx="6313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304800" y="1412875"/>
            <a:ext cx="868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vi-VN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585788" cy="59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rgbClr val="00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2" name="TextBox 1">
            <a:hlinkClick r:id="rId4" action="ppaction://hlinksldjump"/>
          </p:cNvPr>
          <p:cNvSpPr txBox="1"/>
          <p:nvPr/>
        </p:nvSpPr>
        <p:spPr>
          <a:xfrm>
            <a:off x="683568" y="2894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685800" cy="381000"/>
          </a:xfrm>
          <a:prstGeom prst="actionButtonEnd">
            <a:avLst/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 flipH="1">
            <a:off x="7806308" y="4089355"/>
            <a:ext cx="1295400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7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9155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 gio 30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1371600"/>
            <a:ext cx="8458200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192588" cy="1143000"/>
          </a:xfrm>
        </p:spPr>
        <p:txBody>
          <a:bodyPr>
            <a:noAutofit/>
          </a:bodyPr>
          <a:lstStyle/>
          <a:p>
            <a:pPr algn="ctr"/>
            <a:r>
              <a:rPr lang="vi-VN" sz="3500" dirty="0">
                <a:latin typeface="+mj-lt"/>
              </a:rPr>
              <a:t>Nước Nhật có cấp điện áp là 110V</a:t>
            </a:r>
            <a:endParaRPr lang="en-US" sz="3500" dirty="0">
              <a:latin typeface="+mj-lt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344988" cy="50292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228600"/>
            <a:ext cx="4114800" cy="1143000"/>
          </a:xfrm>
        </p:spPr>
        <p:txBody>
          <a:bodyPr>
            <a:noAutofit/>
          </a:bodyPr>
          <a:lstStyle/>
          <a:p>
            <a:pPr algn="ctr"/>
            <a:r>
              <a:rPr lang="vi-VN" sz="3500" dirty="0">
                <a:latin typeface="+mj-lt"/>
              </a:rPr>
              <a:t>Ở Mỹ cấp điện áp là 127V và 220V</a:t>
            </a:r>
            <a:endParaRPr lang="en-US" sz="3500" dirty="0">
              <a:latin typeface="+mj-lt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600200"/>
            <a:ext cx="4346575" cy="5029200"/>
          </a:xfrm>
        </p:spPr>
      </p:pic>
    </p:spTree>
    <p:extLst>
      <p:ext uri="{BB962C8B-B14F-4D97-AF65-F5344CB8AC3E}">
        <p14:creationId xmlns:p14="http://schemas.microsoft.com/office/powerpoint/2010/main" val="32500250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điện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66130"/>
          </a:xfrm>
        </p:spPr>
        <p:txBody>
          <a:bodyPr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58906"/>
              </p:ext>
            </p:extLst>
          </p:nvPr>
        </p:nvGraphicFramePr>
        <p:xfrm>
          <a:off x="179512" y="1124744"/>
          <a:ext cx="8784975" cy="553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75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Compact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iện</a:t>
                      </a:r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sấy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tóc</a:t>
                      </a:r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Nồi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vi-VN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vi-VN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iện</a:t>
                      </a:r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Quạt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Aptomat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dao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Ổ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iện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23469"/>
            <a:ext cx="767424" cy="95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13" y="2708920"/>
            <a:ext cx="116689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Kết quả hình ảnh cho đèn compa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78" y="1556792"/>
            <a:ext cx="13395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04" y="4646052"/>
            <a:ext cx="860772" cy="101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94" y="5661248"/>
            <a:ext cx="695518" cy="92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79378"/>
            <a:ext cx="1323974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000"/>
            <a:ext cx="14192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96" y="1700808"/>
            <a:ext cx="62624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312" y="4545056"/>
            <a:ext cx="980282" cy="103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35" y="5661248"/>
            <a:ext cx="1580285" cy="92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59715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698524"/>
              </p:ext>
            </p:extLst>
          </p:nvPr>
        </p:nvGraphicFramePr>
        <p:xfrm>
          <a:off x="1143000" y="838200"/>
          <a:ext cx="6248400" cy="4266756"/>
        </p:xfrm>
        <a:graphic>
          <a:graphicData uri="http://schemas.openxmlformats.org/drawingml/2006/table">
            <a:tbl>
              <a:tblPr firstRow="1" firstCol="1" bandRow="1"/>
              <a:tblGrid>
                <a:gridCol w="702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Stt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thiết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bị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(TBĐ),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đồ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dùng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(ĐDĐ)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áp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định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mức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ĐAĐM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Công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suất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định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mức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85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-45387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8570"/>
            <a:ext cx="161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:........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25780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NHẬN XÉT:</a:t>
            </a:r>
          </a:p>
          <a:p>
            <a:pPr marL="342900" indent="-342900" algn="l">
              <a:buAutoNum type="arabicPeriod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ĐDĐ 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................................................................</a:t>
            </a:r>
          </a:p>
          <a:p>
            <a:pPr marL="342900" indent="-342900" algn="l">
              <a:buAutoNum type="arabicPeriod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ĐDĐ: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TB Đ: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222305572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190168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2">
  <a:themeElements>
    <a:clrScheme name="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esentation2">
  <a:themeElements>
    <a:clrScheme name="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vi-VN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7641</TotalTime>
  <Words>1055</Words>
  <Application>Microsoft Office PowerPoint</Application>
  <PresentationFormat>On-screen Show (4:3)</PresentationFormat>
  <Paragraphs>154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.VnTime</vt:lpstr>
      <vt:lpstr>.VnTimeH</vt:lpstr>
      <vt:lpstr>Arial</vt:lpstr>
      <vt:lpstr>Tahoma</vt:lpstr>
      <vt:lpstr>Times New Roman</vt:lpstr>
      <vt:lpstr>VNI-Times</vt:lpstr>
      <vt:lpstr>Default Design</vt:lpstr>
      <vt:lpstr>4_Default Design</vt:lpstr>
      <vt:lpstr>1_Default Design</vt:lpstr>
      <vt:lpstr>Presentation2</vt:lpstr>
      <vt:lpstr>1_Presentation2</vt:lpstr>
      <vt:lpstr>6_Default Design</vt:lpstr>
      <vt:lpstr>3_Default Design</vt:lpstr>
      <vt:lpstr>Chương VIII  MẠNG ĐIỆN TRONG NHÀ</vt:lpstr>
      <vt:lpstr>PowerPoint Presentation</vt:lpstr>
      <vt:lpstr>Điện áp của mạng điện trong nhà là bao nhiêu?</vt:lpstr>
      <vt:lpstr>PowerPoint Presentation</vt:lpstr>
      <vt:lpstr>Em hãy kể tên những đồ dùng điện mà em biết?</vt:lpstr>
      <vt:lpstr>HÌNH ẢNH MỘT SỐ ĐỒ DÙNG ĐIỆN  VÀ THIẾT BỊ ĐIỆN</vt:lpstr>
      <vt:lpstr>PowerPoint Presentation</vt:lpstr>
      <vt:lpstr>PowerPoint Presentation</vt:lpstr>
      <vt:lpstr>PowerPoint Presentation</vt:lpstr>
      <vt:lpstr>HĐ nhóm đôi: (2 phút): Chọn thiết bị và đồ dùng điện có số liệu kĩ thuật phù hợp với điện áp của mạng điện trong nhà là 220V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 Quynh</cp:lastModifiedBy>
  <cp:revision>668</cp:revision>
  <dcterms:created xsi:type="dcterms:W3CDTF">2013-10-08T08:04:56Z</dcterms:created>
  <dcterms:modified xsi:type="dcterms:W3CDTF">2022-03-14T02:07:24Z</dcterms:modified>
</cp:coreProperties>
</file>