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20"/>
  </p:notesMasterIdLst>
  <p:handoutMasterIdLst>
    <p:handoutMasterId r:id="rId21"/>
  </p:handoutMasterIdLst>
  <p:sldIdLst>
    <p:sldId id="256" r:id="rId5"/>
    <p:sldId id="257" r:id="rId6"/>
    <p:sldId id="258" r:id="rId7"/>
    <p:sldId id="259" r:id="rId8"/>
    <p:sldId id="260" r:id="rId9"/>
    <p:sldId id="261" r:id="rId10"/>
    <p:sldId id="262" r:id="rId11"/>
    <p:sldId id="263" r:id="rId12"/>
    <p:sldId id="264" r:id="rId13"/>
    <p:sldId id="265" r:id="rId14"/>
    <p:sldId id="266" r:id="rId15"/>
    <p:sldId id="269" r:id="rId16"/>
    <p:sldId id="268" r:id="rId17"/>
    <p:sldId id="267"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p:scale>
          <a:sx n="59" d="100"/>
          <a:sy n="59" d="100"/>
        </p:scale>
        <p:origin x="372" y="312"/>
      </p:cViewPr>
      <p:guideLst/>
    </p:cSldViewPr>
  </p:slideViewPr>
  <p:notesTextViewPr>
    <p:cViewPr>
      <p:scale>
        <a:sx n="1" d="1"/>
        <a:sy n="1" d="1"/>
      </p:scale>
      <p:origin x="0" y="0"/>
    </p:cViewPr>
  </p:notesTextViewPr>
  <p:notesViewPr>
    <p:cSldViewPr snapToGrid="0">
      <p:cViewPr varScale="1">
        <p:scale>
          <a:sx n="60" d="100"/>
          <a:sy n="60" d="100"/>
        </p:scale>
        <p:origin x="893"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ACDB4-642F-4F82-9C8D-2DC384BF8F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BB06E6-7341-4F07-8285-8B35565B9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CC4456-0E88-4EB2-8FDA-8240F984B54A}" type="datetimeFigureOut">
              <a:rPr lang="en-US" smtClean="0"/>
              <a:t>3/13/2022</a:t>
            </a:fld>
            <a:endParaRPr lang="en-US"/>
          </a:p>
        </p:txBody>
      </p:sp>
      <p:sp>
        <p:nvSpPr>
          <p:cNvPr id="4" name="Footer Placeholder 3">
            <a:extLst>
              <a:ext uri="{FF2B5EF4-FFF2-40B4-BE49-F238E27FC236}">
                <a16:creationId xmlns:a16="http://schemas.microsoft.com/office/drawing/2014/main" id="{F2C88C94-6E7C-4506-82BE-23DAD04DC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A5C082-911A-46EA-8DF6-A63F9F9E0A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3086C9-2826-46AE-BD8E-F12CB3F9C8B4}" type="slidenum">
              <a:rPr lang="en-US" smtClean="0"/>
              <a:t>‹#›</a:t>
            </a:fld>
            <a:endParaRPr lang="en-US"/>
          </a:p>
        </p:txBody>
      </p:sp>
    </p:spTree>
    <p:extLst>
      <p:ext uri="{BB962C8B-B14F-4D97-AF65-F5344CB8AC3E}">
        <p14:creationId xmlns:p14="http://schemas.microsoft.com/office/powerpoint/2010/main" val="187591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9994-CBF9-4364-B2D1-761774B9F53C}" type="datetimeFigureOut">
              <a:rPr lang="en-US" smtClean="0"/>
              <a:t>3/13/2022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D0BC5-116C-42CF-8B28-245F66D50665}" type="slidenum">
              <a:rPr lang="en-US" smtClean="0"/>
              <a:t>‹#›</a:t>
            </a:fld>
            <a:endParaRPr lang="en-US" dirty="0"/>
          </a:p>
        </p:txBody>
      </p:sp>
    </p:spTree>
    <p:extLst>
      <p:ext uri="{BB962C8B-B14F-4D97-AF65-F5344CB8AC3E}">
        <p14:creationId xmlns:p14="http://schemas.microsoft.com/office/powerpoint/2010/main" val="249981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EE62B5-0727-4FE1-B35D-4CC400F0421B}" type="datetime1">
              <a:rPr lang="en-US" smtClean="0"/>
              <a:t>3/13/2022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75998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E30329-BDC0-4E94-85A6-029919402EA5}" type="datetime1">
              <a:rPr lang="en-US" smtClean="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75103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B72B49-901F-4A06-A293-97E642D291F1}" type="datetime1">
              <a:rPr lang="en-US" smtClean="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53776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8B8AC0-DF40-478D-AC66-7E53B92DC39D}" type="datetime1">
              <a:rPr lang="en-US" smtClean="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036851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50704E-628F-4B07-B462-FEAA60A43C6F}" type="datetime1">
              <a:rPr lang="en-US" smtClean="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04200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FDF3892-6A72-4732-B216-4C6AC1274CD7}" type="datetime1">
              <a:rPr lang="en-US" smtClean="0"/>
              <a:t>3/13/2022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9046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AFB02B0-6B64-4F60-8B09-8996E3F912FC}" type="datetime1">
              <a:rPr lang="en-US" smtClean="0"/>
              <a:t>3/13/2022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90342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DF3EBD-7946-447F-81B7-F8E13B1E0F65}" type="datetime1">
              <a:rPr lang="en-US" smtClean="0"/>
              <a:t>3/13/2022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66758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0E91673-9338-481D-B5F9-C19B4D8B220D}" type="datetime1">
              <a:rPr lang="en-US" smtClean="0"/>
              <a:t>3/13/2022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780210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D29E9A-D780-446F-844A-BE267EEAD3AE}" type="datetime1">
              <a:rPr lang="en-US" smtClean="0"/>
              <a:t>3/13/2022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91463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B7C910-909F-4D24-AD23-A62C7BD67FC7}" type="datetime1">
              <a:rPr lang="en-US" smtClean="0"/>
              <a:t>3/13/2022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99943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A83216-DF3C-46DB-A40A-96FF3C606000}" type="datetime1">
              <a:rPr lang="en-US" smtClean="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16068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3720A9-03EA-4B84-88A6-300F0BD51786}" type="datetime1">
              <a:rPr lang="en-US" smtClean="0"/>
              <a:t>3/13/2022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48728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F7BD0E-0FCD-4324-A628-FDB0CB3327DA}" type="datetime1">
              <a:rPr lang="en-US" smtClean="0"/>
              <a:t>3/13/2022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46467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392EC9E-8B9A-41EE-9BA7-24325F3A2FA7}" type="datetime1">
              <a:rPr lang="en-US" smtClean="0"/>
              <a:t>3/13/2022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60538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04F5E6-D73A-4AD2-857F-AF5620C48E9C}" type="datetime1">
              <a:rPr lang="en-US" smtClean="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86107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F6E721-8DEF-49EB-A280-ECA7ED0AF9E9}" type="datetime1">
              <a:rPr lang="en-US" smtClean="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55980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6947E68-D1AB-47D2-8C40-7F44C00C5B87}" type="datetime1">
              <a:rPr lang="en-US" smtClean="0"/>
              <a:t>3/13/2022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3550539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33709"/>
            <a:ext cx="12192000" cy="1373070"/>
          </a:xfrm>
        </p:spPr>
        <p:txBody>
          <a:bodyPr anchor="ctr"/>
          <a:lstStyle/>
          <a:p>
            <a:pPr algn="ctr"/>
            <a:r>
              <a:rPr lang="vi-VN" b="1" u="sng" dirty="0" smtClean="0">
                <a:solidFill>
                  <a:schemeClr val="bg1"/>
                </a:solidFill>
                <a:effectLst>
                  <a:outerShdw blurRad="38100" dist="38100" dir="2700000" algn="tl">
                    <a:srgbClr val="000000">
                      <a:alpha val="43137"/>
                    </a:srgbClr>
                  </a:outerShdw>
                </a:effectLst>
              </a:rPr>
              <a:t>Bài 48</a:t>
            </a:r>
            <a:r>
              <a:rPr lang="vi-VN" b="1" dirty="0" smtClean="0">
                <a:solidFill>
                  <a:schemeClr val="bg1"/>
                </a:solidFill>
                <a:effectLst>
                  <a:outerShdw blurRad="38100" dist="38100" dir="2700000" algn="tl">
                    <a:srgbClr val="000000">
                      <a:alpha val="43137"/>
                    </a:srgbClr>
                  </a:outerShdw>
                </a:effectLst>
              </a:rPr>
              <a:t>: Sử dụng hợp lý điện năng</a:t>
            </a:r>
            <a:endParaRPr lang="vi-VN"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4768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644571" cy="6858000"/>
          </a:xfrm>
          <a:prstGeom prst="rect">
            <a:avLst/>
          </a:prstGeom>
        </p:spPr>
      </p:pic>
      <p:pic>
        <p:nvPicPr>
          <p:cNvPr id="3" name="Picture 2"/>
          <p:cNvPicPr>
            <a:picLocks noChangeAspect="1"/>
          </p:cNvPicPr>
          <p:nvPr/>
        </p:nvPicPr>
        <p:blipFill>
          <a:blip r:embed="rId3"/>
          <a:stretch>
            <a:fillRect/>
          </a:stretch>
        </p:blipFill>
        <p:spPr>
          <a:xfrm>
            <a:off x="4644570" y="0"/>
            <a:ext cx="7547429" cy="6858000"/>
          </a:xfrm>
          <a:prstGeom prst="rect">
            <a:avLst/>
          </a:prstGeom>
        </p:spPr>
      </p:pic>
    </p:spTree>
    <p:extLst>
      <p:ext uri="{BB962C8B-B14F-4D97-AF65-F5344CB8AC3E}">
        <p14:creationId xmlns:p14="http://schemas.microsoft.com/office/powerpoint/2010/main" val="26670168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ctr"/>
            <a:r>
              <a:rPr lang="vi-VN" sz="4000" b="1" dirty="0" smtClean="0">
                <a:solidFill>
                  <a:schemeClr val="accent3"/>
                </a:solidFill>
                <a:effectLst>
                  <a:outerShdw blurRad="38100" dist="38100" dir="2700000" algn="tl">
                    <a:srgbClr val="000000">
                      <a:alpha val="43137"/>
                    </a:srgbClr>
                  </a:outerShdw>
                </a:effectLst>
              </a:rPr>
              <a:t>II. Sử dụng hợp lý và tiết kiệm điện năng</a:t>
            </a:r>
            <a:endParaRPr lang="vi-VN" sz="4000" b="1" dirty="0">
              <a:solidFill>
                <a:schemeClr val="accent3"/>
              </a:solidFill>
              <a:effectLst>
                <a:outerShdw blurRad="38100" dist="38100" dir="2700000" algn="tl">
                  <a:srgbClr val="000000">
                    <a:alpha val="43137"/>
                  </a:srgbClr>
                </a:outerShdw>
              </a:effectLst>
            </a:endParaRPr>
          </a:p>
        </p:txBody>
      </p:sp>
      <p:sp>
        <p:nvSpPr>
          <p:cNvPr id="4" name="Title 1"/>
          <p:cNvSpPr>
            <a:spLocks noGrp="1"/>
          </p:cNvSpPr>
          <p:nvPr>
            <p:ph type="title"/>
          </p:nvPr>
        </p:nvSpPr>
        <p:spPr/>
        <p:txBody>
          <a:bodyPr anchor="ctr"/>
          <a:lstStyle/>
          <a:p>
            <a:pPr algn="ctr"/>
            <a:r>
              <a:rPr lang="vi-VN" b="1" u="sng" dirty="0" smtClean="0">
                <a:solidFill>
                  <a:schemeClr val="bg2"/>
                </a:solidFill>
                <a:effectLst>
                  <a:outerShdw blurRad="38100" dist="38100" dir="2700000" algn="tl">
                    <a:srgbClr val="000000">
                      <a:alpha val="43137"/>
                    </a:srgbClr>
                  </a:outerShdw>
                </a:effectLst>
              </a:rPr>
              <a:t>Bài 48</a:t>
            </a:r>
            <a:r>
              <a:rPr lang="vi-VN" b="1" dirty="0" smtClean="0">
                <a:solidFill>
                  <a:schemeClr val="bg2"/>
                </a:solidFill>
                <a:effectLst>
                  <a:outerShdw blurRad="38100" dist="38100" dir="2700000" algn="tl">
                    <a:srgbClr val="000000">
                      <a:alpha val="43137"/>
                    </a:srgbClr>
                  </a:outerShdw>
                </a:effectLst>
              </a:rPr>
              <a:t>: Sử dụng hợp lý điện năng</a:t>
            </a:r>
            <a:endParaRPr lang="vi-VN"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16416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smtClean="0">
                <a:effectLst>
                  <a:outerShdw blurRad="38100" dist="38100" dir="2700000" algn="tl">
                    <a:srgbClr val="000000">
                      <a:alpha val="43137"/>
                    </a:srgbClr>
                  </a:outerShdw>
                </a:effectLst>
              </a:rPr>
              <a:t>Đọc thông tin sgk/166, sau đó trả lời câu hỏi</a:t>
            </a:r>
            <a:endParaRPr lang="vi-V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57792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95087"/>
            <a:ext cx="10406742" cy="1394160"/>
          </a:xfrm>
        </p:spPr>
        <p:txBody>
          <a:bodyPr/>
          <a:lstStyle/>
          <a:p>
            <a:pPr algn="ctr"/>
            <a:r>
              <a:rPr lang="vi-VN" b="1" dirty="0" smtClean="0">
                <a:effectLst>
                  <a:outerShdw blurRad="38100" dist="38100" dir="2700000" algn="tl">
                    <a:srgbClr val="000000">
                      <a:alpha val="43137"/>
                    </a:srgbClr>
                  </a:outerShdw>
                </a:effectLst>
              </a:rPr>
              <a:t>CÂU HỎI</a:t>
            </a:r>
            <a:endParaRPr lang="vi-VN"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0" y="1990305"/>
            <a:ext cx="5378677" cy="693135"/>
          </a:xfrm>
        </p:spPr>
        <p:txBody>
          <a:bodyPr/>
          <a:lstStyle/>
          <a:p>
            <a:pPr algn="ctr"/>
            <a:r>
              <a:rPr lang="vi-VN" dirty="0" smtClean="0"/>
              <a:t>Đề bài</a:t>
            </a:r>
            <a:endParaRPr lang="vi-VN" dirty="0"/>
          </a:p>
        </p:txBody>
      </p:sp>
      <p:sp>
        <p:nvSpPr>
          <p:cNvPr id="4" name="Content Placeholder 3"/>
          <p:cNvSpPr>
            <a:spLocks noGrp="1"/>
          </p:cNvSpPr>
          <p:nvPr>
            <p:ph sz="half" idx="2"/>
          </p:nvPr>
        </p:nvSpPr>
        <p:spPr>
          <a:xfrm>
            <a:off x="0" y="2681323"/>
            <a:ext cx="6074228" cy="4176676"/>
          </a:xfrm>
        </p:spPr>
        <p:txBody>
          <a:bodyPr/>
          <a:lstStyle/>
          <a:p>
            <a:r>
              <a:rPr lang="vi-VN" dirty="0">
                <a:solidFill>
                  <a:srgbClr val="00B050"/>
                </a:solidFill>
                <a:effectLst>
                  <a:outerShdw blurRad="38100" dist="38100" dir="2700000" algn="tl">
                    <a:srgbClr val="000000">
                      <a:alpha val="43137"/>
                    </a:srgbClr>
                  </a:outerShdw>
                </a:effectLst>
              </a:rPr>
              <a:t>Để chiếu sáng trong nhà, công sở nên dùng đèn huỳnh quang hay đèn sợi đốt? Tại sao?</a:t>
            </a:r>
          </a:p>
        </p:txBody>
      </p:sp>
      <p:sp>
        <p:nvSpPr>
          <p:cNvPr id="5" name="Text Placeholder 4"/>
          <p:cNvSpPr>
            <a:spLocks noGrp="1"/>
          </p:cNvSpPr>
          <p:nvPr>
            <p:ph type="body" sz="quarter" idx="3"/>
          </p:nvPr>
        </p:nvSpPr>
        <p:spPr>
          <a:xfrm>
            <a:off x="5378676" y="1989247"/>
            <a:ext cx="6813323" cy="692076"/>
          </a:xfrm>
        </p:spPr>
        <p:txBody>
          <a:bodyPr/>
          <a:lstStyle/>
          <a:p>
            <a:pPr algn="ctr"/>
            <a:r>
              <a:rPr lang="vi-VN" dirty="0" smtClean="0"/>
              <a:t>Trả lời</a:t>
            </a:r>
            <a:endParaRPr lang="vi-VN" dirty="0"/>
          </a:p>
        </p:txBody>
      </p:sp>
      <p:sp>
        <p:nvSpPr>
          <p:cNvPr id="6" name="Content Placeholder 5"/>
          <p:cNvSpPr>
            <a:spLocks noGrp="1"/>
          </p:cNvSpPr>
          <p:nvPr>
            <p:ph sz="quarter" idx="4"/>
          </p:nvPr>
        </p:nvSpPr>
        <p:spPr>
          <a:xfrm>
            <a:off x="6074229" y="2681322"/>
            <a:ext cx="6117770" cy="4176677"/>
          </a:xfrm>
        </p:spPr>
        <p:txBody>
          <a:bodyPr/>
          <a:lstStyle/>
          <a:p>
            <a:r>
              <a:rPr lang="vi-VN" dirty="0">
                <a:solidFill>
                  <a:srgbClr val="FFFF00"/>
                </a:solidFill>
                <a:effectLst>
                  <a:outerShdw blurRad="38100" dist="38100" dir="2700000" algn="tl">
                    <a:srgbClr val="000000">
                      <a:alpha val="43137"/>
                    </a:srgbClr>
                  </a:outerShdw>
                </a:effectLst>
              </a:rPr>
              <a:t>Để chiếu sáng trong nhà, công sở nên dùng đèn huỳnh quang. Vì hiệu suất chiếu sáng của đèn huỳnh quang cao hơn, tiết kiệm điện hơn (lợi về kinh tế), tuổi thọ cao hơn, thân thiện với môi trường </a:t>
            </a:r>
            <a:r>
              <a:rPr lang="vi-VN" dirty="0" smtClean="0">
                <a:solidFill>
                  <a:srgbClr val="FFFF00"/>
                </a:solidFill>
                <a:effectLst>
                  <a:outerShdw blurRad="38100" dist="38100" dir="2700000" algn="tl">
                    <a:srgbClr val="000000">
                      <a:alpha val="43137"/>
                    </a:srgbClr>
                  </a:outerShdw>
                </a:effectLst>
              </a:rPr>
              <a:t>hơn</a:t>
            </a:r>
            <a:endParaRPr lang="vi-VN" dirty="0">
              <a:solidFill>
                <a:srgbClr val="FFFF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0" y="3608614"/>
            <a:ext cx="3020786" cy="3249386"/>
          </a:xfrm>
          <a:prstGeom prst="rect">
            <a:avLst/>
          </a:prstGeom>
        </p:spPr>
      </p:pic>
      <p:pic>
        <p:nvPicPr>
          <p:cNvPr id="8" name="Picture 7"/>
          <p:cNvPicPr>
            <a:picLocks noChangeAspect="1"/>
          </p:cNvPicPr>
          <p:nvPr/>
        </p:nvPicPr>
        <p:blipFill>
          <a:blip r:embed="rId3"/>
          <a:stretch>
            <a:fillRect/>
          </a:stretch>
        </p:blipFill>
        <p:spPr>
          <a:xfrm>
            <a:off x="3020786" y="3606497"/>
            <a:ext cx="3053442" cy="3251503"/>
          </a:xfrm>
          <a:prstGeom prst="rect">
            <a:avLst/>
          </a:prstGeom>
        </p:spPr>
      </p:pic>
    </p:spTree>
    <p:extLst>
      <p:ext uri="{BB962C8B-B14F-4D97-AF65-F5344CB8AC3E}">
        <p14:creationId xmlns:p14="http://schemas.microsoft.com/office/powerpoint/2010/main" val="39773405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down)">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0938"/>
            <a:ext cx="6081486" cy="5777062"/>
          </a:xfrm>
        </p:spPr>
        <p:txBody>
          <a:bodyPr/>
          <a:lstStyle/>
          <a:p>
            <a:pPr marL="0" indent="0">
              <a:buNone/>
            </a:pPr>
            <a:r>
              <a:rPr lang="vi-VN" b="1" dirty="0" smtClean="0">
                <a:effectLst>
                  <a:outerShdw blurRad="38100" dist="38100" dir="2700000" algn="tl">
                    <a:srgbClr val="000000">
                      <a:alpha val="43137"/>
                    </a:srgbClr>
                  </a:outerShdw>
                </a:effectLst>
              </a:rPr>
              <a:t>1. Giảm  bớt tiêu thụ điện năng trong giờ cao điểm</a:t>
            </a:r>
          </a:p>
          <a:p>
            <a:pPr>
              <a:buFontTx/>
              <a:buChar char="-"/>
            </a:pPr>
            <a:r>
              <a:rPr lang="vi-VN" i="1" dirty="0" smtClean="0">
                <a:effectLst>
                  <a:outerShdw blurRad="38100" dist="38100" dir="2700000" algn="tl">
                    <a:srgbClr val="000000">
                      <a:alpha val="43137"/>
                    </a:srgbClr>
                  </a:outerShdw>
                </a:effectLst>
              </a:rPr>
              <a:t>Cắt điện một số đồ dùng điện không thiết yếu, ví dụ:</a:t>
            </a:r>
          </a:p>
          <a:p>
            <a:pPr marL="0" indent="0">
              <a:buNone/>
            </a:pPr>
            <a:r>
              <a:rPr lang="vi-VN" i="1" dirty="0" smtClean="0">
                <a:effectLst>
                  <a:outerShdw blurRad="38100" dist="38100" dir="2700000" algn="tl">
                    <a:srgbClr val="000000">
                      <a:alpha val="43137"/>
                    </a:srgbClr>
                  </a:outerShdw>
                </a:effectLst>
              </a:rPr>
              <a:t>	+ Cắt điện bình nước nóng, lò sưởi, ...</a:t>
            </a:r>
          </a:p>
          <a:p>
            <a:pPr marL="0" indent="0">
              <a:buNone/>
            </a:pPr>
            <a:r>
              <a:rPr lang="vi-VN" i="1" dirty="0">
                <a:effectLst>
                  <a:outerShdw blurRad="38100" dist="38100" dir="2700000" algn="tl">
                    <a:srgbClr val="000000">
                      <a:alpha val="43137"/>
                    </a:srgbClr>
                  </a:outerShdw>
                </a:effectLst>
              </a:rPr>
              <a:t>	</a:t>
            </a:r>
            <a:r>
              <a:rPr lang="vi-VN" i="1" dirty="0" smtClean="0">
                <a:effectLst>
                  <a:outerShdw blurRad="38100" dist="38100" dir="2700000" algn="tl">
                    <a:srgbClr val="000000">
                      <a:alpha val="43137"/>
                    </a:srgbClr>
                  </a:outerShdw>
                </a:effectLst>
              </a:rPr>
              <a:t>+ Cắt điện một số đèn không cần thiết</a:t>
            </a:r>
          </a:p>
          <a:p>
            <a:pPr marL="0" indent="0">
              <a:buNone/>
            </a:pPr>
            <a:r>
              <a:rPr lang="vi-VN" i="1" dirty="0">
                <a:effectLst>
                  <a:outerShdw blurRad="38100" dist="38100" dir="2700000" algn="tl">
                    <a:srgbClr val="000000">
                      <a:alpha val="43137"/>
                    </a:srgbClr>
                  </a:outerShdw>
                </a:effectLst>
              </a:rPr>
              <a:t>	</a:t>
            </a:r>
            <a:r>
              <a:rPr lang="vi-VN" i="1" dirty="0" smtClean="0">
                <a:effectLst>
                  <a:outerShdw blurRad="38100" dist="38100" dir="2700000" algn="tl">
                    <a:srgbClr val="000000">
                      <a:alpha val="43137"/>
                    </a:srgbClr>
                  </a:outerShdw>
                </a:effectLst>
              </a:rPr>
              <a:t>+ Không là quần áo</a:t>
            </a:r>
          </a:p>
          <a:p>
            <a:pPr marL="0" indent="0">
              <a:buNone/>
            </a:pPr>
            <a:r>
              <a:rPr lang="vi-VN" b="1" dirty="0" smtClean="0">
                <a:effectLst>
                  <a:outerShdw blurRad="38100" dist="38100" dir="2700000" algn="tl">
                    <a:srgbClr val="000000">
                      <a:alpha val="43137"/>
                    </a:srgbClr>
                  </a:outerShdw>
                </a:effectLst>
              </a:rPr>
              <a:t>2. Sử dụng đồ dùng điện hiệu suất cao đẻ tiết kiệm điện năng: sgk/ 166</a:t>
            </a:r>
            <a:endParaRPr lang="vi-VN" b="1" dirty="0">
              <a:effectLst>
                <a:outerShdw blurRad="38100" dist="38100" dir="2700000" algn="tl">
                  <a:srgbClr val="000000">
                    <a:alpha val="43137"/>
                  </a:srgbClr>
                </a:outerShdw>
              </a:effectLst>
            </a:endParaRPr>
          </a:p>
        </p:txBody>
      </p:sp>
      <p:sp>
        <p:nvSpPr>
          <p:cNvPr id="4" name="Text Placeholder 2"/>
          <p:cNvSpPr>
            <a:spLocks noGrp="1"/>
          </p:cNvSpPr>
          <p:nvPr>
            <p:ph type="title"/>
          </p:nvPr>
        </p:nvSpPr>
        <p:spPr>
          <a:xfrm>
            <a:off x="0" y="0"/>
            <a:ext cx="12192000" cy="1080938"/>
          </a:xfrm>
        </p:spPr>
        <p:txBody>
          <a:bodyPr>
            <a:normAutofit/>
          </a:bodyPr>
          <a:lstStyle/>
          <a:p>
            <a:pPr algn="ctr"/>
            <a:r>
              <a:rPr lang="vi-VN" sz="4000" b="1" dirty="0" smtClean="0">
                <a:solidFill>
                  <a:schemeClr val="accent3"/>
                </a:solidFill>
                <a:effectLst>
                  <a:outerShdw blurRad="38100" dist="38100" dir="2700000" algn="tl">
                    <a:srgbClr val="000000">
                      <a:alpha val="43137"/>
                    </a:srgbClr>
                  </a:outerShdw>
                </a:effectLst>
              </a:rPr>
              <a:t>II. Sử dụng hợp lý và tiết kiệm điện năng</a:t>
            </a:r>
            <a:endParaRPr lang="vi-VN" sz="4000" b="1" dirty="0">
              <a:solidFill>
                <a:schemeClr val="accent3"/>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6081486" y="1080938"/>
            <a:ext cx="6110514" cy="5777062"/>
          </a:xfrm>
          <a:prstGeom prst="rect">
            <a:avLst/>
          </a:prstGeom>
        </p:spPr>
      </p:pic>
      <p:pic>
        <p:nvPicPr>
          <p:cNvPr id="6" name="Picture 5"/>
          <p:cNvPicPr>
            <a:picLocks noChangeAspect="1"/>
          </p:cNvPicPr>
          <p:nvPr/>
        </p:nvPicPr>
        <p:blipFill>
          <a:blip r:embed="rId3"/>
          <a:stretch>
            <a:fillRect/>
          </a:stretch>
        </p:blipFill>
        <p:spPr>
          <a:xfrm>
            <a:off x="6081486" y="1080938"/>
            <a:ext cx="6081486" cy="5777062"/>
          </a:xfrm>
          <a:prstGeom prst="rect">
            <a:avLst/>
          </a:prstGeom>
        </p:spPr>
      </p:pic>
      <p:pic>
        <p:nvPicPr>
          <p:cNvPr id="7" name="Picture 6"/>
          <p:cNvPicPr>
            <a:picLocks noChangeAspect="1"/>
          </p:cNvPicPr>
          <p:nvPr/>
        </p:nvPicPr>
        <p:blipFill>
          <a:blip r:embed="rId4"/>
          <a:stretch>
            <a:fillRect/>
          </a:stretch>
        </p:blipFill>
        <p:spPr>
          <a:xfrm>
            <a:off x="6096000" y="1080938"/>
            <a:ext cx="6066972" cy="5777062"/>
          </a:xfrm>
          <a:prstGeom prst="rect">
            <a:avLst/>
          </a:prstGeom>
        </p:spPr>
      </p:pic>
      <p:pic>
        <p:nvPicPr>
          <p:cNvPr id="8" name="Picture 7"/>
          <p:cNvPicPr>
            <a:picLocks noChangeAspect="1"/>
          </p:cNvPicPr>
          <p:nvPr/>
        </p:nvPicPr>
        <p:blipFill>
          <a:blip r:embed="rId5"/>
          <a:stretch>
            <a:fillRect/>
          </a:stretch>
        </p:blipFill>
        <p:spPr>
          <a:xfrm>
            <a:off x="6096000" y="1080938"/>
            <a:ext cx="6066972" cy="5777062"/>
          </a:xfrm>
          <a:prstGeom prst="rect">
            <a:avLst/>
          </a:prstGeom>
        </p:spPr>
      </p:pic>
      <p:pic>
        <p:nvPicPr>
          <p:cNvPr id="9" name="Picture 8"/>
          <p:cNvPicPr>
            <a:picLocks noChangeAspect="1"/>
          </p:cNvPicPr>
          <p:nvPr/>
        </p:nvPicPr>
        <p:blipFill>
          <a:blip r:embed="rId6"/>
          <a:stretch>
            <a:fillRect/>
          </a:stretch>
        </p:blipFill>
        <p:spPr>
          <a:xfrm>
            <a:off x="0" y="4800600"/>
            <a:ext cx="3020786" cy="2057400"/>
          </a:xfrm>
          <a:prstGeom prst="rect">
            <a:avLst/>
          </a:prstGeom>
        </p:spPr>
      </p:pic>
      <p:pic>
        <p:nvPicPr>
          <p:cNvPr id="10" name="Picture 9"/>
          <p:cNvPicPr>
            <a:picLocks noChangeAspect="1"/>
          </p:cNvPicPr>
          <p:nvPr/>
        </p:nvPicPr>
        <p:blipFill>
          <a:blip r:embed="rId7"/>
          <a:stretch>
            <a:fillRect/>
          </a:stretch>
        </p:blipFill>
        <p:spPr>
          <a:xfrm>
            <a:off x="3020786" y="4800600"/>
            <a:ext cx="3053442" cy="2057400"/>
          </a:xfrm>
          <a:prstGeom prst="rect">
            <a:avLst/>
          </a:prstGeom>
        </p:spPr>
      </p:pic>
      <p:pic>
        <p:nvPicPr>
          <p:cNvPr id="11" name="Picture 80" descr="GhiBai"/>
          <p:cNvPicPr>
            <a:picLocks noChangeAspect="1" noChangeArrowheads="1" noCrop="1"/>
          </p:cNvPicPr>
          <p:nvPr/>
        </p:nvPicPr>
        <p:blipFill>
          <a:blip r:embed="rId8"/>
          <a:srcRect/>
          <a:stretch>
            <a:fillRect/>
          </a:stretch>
        </p:blipFill>
        <p:spPr bwMode="auto">
          <a:xfrm>
            <a:off x="195148" y="0"/>
            <a:ext cx="1071537" cy="1000107"/>
          </a:xfrm>
          <a:prstGeom prst="rect">
            <a:avLst/>
          </a:prstGeom>
          <a:noFill/>
        </p:spPr>
      </p:pic>
    </p:spTree>
    <p:extLst>
      <p:ext uri="{BB962C8B-B14F-4D97-AF65-F5344CB8AC3E}">
        <p14:creationId xmlns:p14="http://schemas.microsoft.com/office/powerpoint/2010/main" val="40582414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circle(in)">
                                      <p:cBhvr>
                                        <p:cTn id="66" dur="20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circle(in)">
                                      <p:cBhvr>
                                        <p:cTn id="71" dur="20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circle(in)">
                                      <p:cBhvr>
                                        <p:cTn id="76" dur="20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circle(in)">
                                      <p:cBhvr>
                                        <p:cTn id="81" dur="20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barn(inVertical)">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barn(inVertical)">
                                      <p:cBhvr>
                                        <p:cTn id="9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85493246"/>
              </p:ext>
            </p:extLst>
          </p:nvPr>
        </p:nvGraphicFramePr>
        <p:xfrm>
          <a:off x="17691" y="-1"/>
          <a:ext cx="12189279" cy="6858001"/>
        </p:xfrm>
        <a:graphic>
          <a:graphicData uri="http://schemas.openxmlformats.org/drawingml/2006/table">
            <a:tbl>
              <a:tblPr firstRow="1" bandRow="1">
                <a:tableStyleId>{0505E3EF-67EA-436B-97B2-0124C06EBD24}</a:tableStyleId>
              </a:tblPr>
              <a:tblGrid>
                <a:gridCol w="4063093">
                  <a:extLst>
                    <a:ext uri="{9D8B030D-6E8A-4147-A177-3AD203B41FA5}">
                      <a16:colId xmlns:a16="http://schemas.microsoft.com/office/drawing/2014/main" val="3667791710"/>
                    </a:ext>
                  </a:extLst>
                </a:gridCol>
                <a:gridCol w="4063093">
                  <a:extLst>
                    <a:ext uri="{9D8B030D-6E8A-4147-A177-3AD203B41FA5}">
                      <a16:colId xmlns:a16="http://schemas.microsoft.com/office/drawing/2014/main" val="3434077883"/>
                    </a:ext>
                  </a:extLst>
                </a:gridCol>
                <a:gridCol w="4063093">
                  <a:extLst>
                    <a:ext uri="{9D8B030D-6E8A-4147-A177-3AD203B41FA5}">
                      <a16:colId xmlns:a16="http://schemas.microsoft.com/office/drawing/2014/main" val="2934167737"/>
                    </a:ext>
                  </a:extLst>
                </a:gridCol>
              </a:tblGrid>
              <a:tr h="523641">
                <a:tc gridSpan="3">
                  <a:txBody>
                    <a:bodyPr/>
                    <a:lstStyle/>
                    <a:p>
                      <a:pPr algn="ctr"/>
                      <a:r>
                        <a:rPr lang="vi-VN" sz="2500" b="1" dirty="0" smtClean="0"/>
                        <a:t>3. Không</a:t>
                      </a:r>
                      <a:r>
                        <a:rPr lang="vi-VN" sz="2500" b="1" baseline="0" dirty="0" smtClean="0"/>
                        <a:t> sử dụng lãng phí điện năng</a:t>
                      </a: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40321176"/>
                  </a:ext>
                </a:extLst>
              </a:tr>
              <a:tr h="1266872">
                <a:tc>
                  <a:txBody>
                    <a:bodyPr/>
                    <a:lstStyle/>
                    <a:p>
                      <a:pPr algn="ctr"/>
                      <a:r>
                        <a:rPr lang="vi-VN" sz="2500" b="1" dirty="0" smtClean="0"/>
                        <a:t>Biện pháp</a:t>
                      </a: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vi-VN" sz="2500" b="1" dirty="0" smtClean="0"/>
                        <a:t>Cách</a:t>
                      </a:r>
                      <a:r>
                        <a:rPr lang="vi-VN" sz="2500" b="1" baseline="0" dirty="0" smtClean="0"/>
                        <a:t> thực hiện</a:t>
                      </a: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vi-VN" sz="2500" b="1" dirty="0" smtClean="0"/>
                        <a:t>Ví</a:t>
                      </a:r>
                      <a:r>
                        <a:rPr lang="vi-VN" sz="2500" b="1" baseline="0" dirty="0" smtClean="0"/>
                        <a:t> dụ</a:t>
                      </a: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28735403"/>
                  </a:ext>
                </a:extLst>
              </a:tr>
              <a:tr h="1266872">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747404949"/>
                  </a:ext>
                </a:extLst>
              </a:tr>
              <a:tr h="1266872">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82775335"/>
                  </a:ext>
                </a:extLst>
              </a:tr>
              <a:tr h="1266872">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9190629"/>
                  </a:ext>
                </a:extLst>
              </a:tr>
              <a:tr h="1266872">
                <a:tc>
                  <a:txBody>
                    <a:bodyPr/>
                    <a:lstStyle/>
                    <a:p>
                      <a:pPr algn="ctr"/>
                      <a:endParaRPr lang="vi-VN" sz="25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485070"/>
                  </a:ext>
                </a:extLst>
              </a:tr>
            </a:tbl>
          </a:graphicData>
        </a:graphic>
      </p:graphicFrame>
      <p:sp>
        <p:nvSpPr>
          <p:cNvPr id="11" name="Content Placeholder 2"/>
          <p:cNvSpPr txBox="1">
            <a:spLocks/>
          </p:cNvSpPr>
          <p:nvPr/>
        </p:nvSpPr>
        <p:spPr>
          <a:xfrm>
            <a:off x="17688" y="1801586"/>
            <a:ext cx="4052207" cy="13226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Giảm bớt tiêu thụ điện năng trong giờ cao điểm</a:t>
            </a:r>
            <a:endParaRPr lang="vi-VN" b="1" dirty="0">
              <a:solidFill>
                <a:schemeClr val="bg1"/>
              </a:solidFill>
              <a:effectLst>
                <a:outerShdw blurRad="38100" dist="38100" dir="2700000" algn="tl">
                  <a:srgbClr val="000000">
                    <a:alpha val="43137"/>
                  </a:srgbClr>
                </a:outerShdw>
              </a:effectLst>
            </a:endParaRPr>
          </a:p>
        </p:txBody>
      </p:sp>
      <p:sp>
        <p:nvSpPr>
          <p:cNvPr id="12" name="Content Placeholder 2"/>
          <p:cNvSpPr txBox="1">
            <a:spLocks/>
          </p:cNvSpPr>
          <p:nvPr/>
        </p:nvSpPr>
        <p:spPr>
          <a:xfrm>
            <a:off x="4069895" y="3124194"/>
            <a:ext cx="4063090" cy="11756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Sử dụng đèn compact, huỳnh quang</a:t>
            </a:r>
            <a:endParaRPr lang="vi-VN" b="1" dirty="0">
              <a:solidFill>
                <a:schemeClr val="bg1"/>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1" y="3069768"/>
            <a:ext cx="4059010" cy="1273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Sử dụng đồ dùng điện có hiệu suất cao</a:t>
            </a:r>
            <a:endParaRPr lang="vi-VN" b="1" dirty="0">
              <a:solidFill>
                <a:schemeClr val="bg1"/>
              </a:solidFill>
              <a:effectLst>
                <a:outerShdw blurRad="38100" dist="38100" dir="2700000" algn="tl">
                  <a:srgbClr val="000000">
                    <a:alpha val="43137"/>
                  </a:srgbClr>
                </a:outerShdw>
              </a:effectLst>
            </a:endParaRPr>
          </a:p>
        </p:txBody>
      </p:sp>
      <p:sp>
        <p:nvSpPr>
          <p:cNvPr id="14" name="Content Placeholder 2"/>
          <p:cNvSpPr txBox="1">
            <a:spLocks/>
          </p:cNvSpPr>
          <p:nvPr/>
        </p:nvSpPr>
        <p:spPr>
          <a:xfrm>
            <a:off x="13606" y="4299853"/>
            <a:ext cx="4064455" cy="130085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Không sử dụng lãng phí điện năng</a:t>
            </a:r>
            <a:endParaRPr lang="vi-VN" b="1" dirty="0">
              <a:solidFill>
                <a:schemeClr val="bg1"/>
              </a:solidFill>
              <a:effectLst>
                <a:outerShdw blurRad="38100" dist="38100" dir="2700000" algn="tl">
                  <a:srgbClr val="000000">
                    <a:alpha val="43137"/>
                  </a:srgbClr>
                </a:outerShdw>
              </a:effectLst>
            </a:endParaRPr>
          </a:p>
        </p:txBody>
      </p:sp>
      <p:sp>
        <p:nvSpPr>
          <p:cNvPr id="15" name="Content Placeholder 2"/>
          <p:cNvSpPr txBox="1">
            <a:spLocks/>
          </p:cNvSpPr>
          <p:nvPr/>
        </p:nvSpPr>
        <p:spPr>
          <a:xfrm>
            <a:off x="34019" y="5600704"/>
            <a:ext cx="4014102" cy="123008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Biện pháp khác</a:t>
            </a:r>
            <a:endParaRPr lang="vi-VN" b="1" dirty="0">
              <a:solidFill>
                <a:schemeClr val="bg1"/>
              </a:solidFill>
              <a:effectLst>
                <a:outerShdw blurRad="38100" dist="38100" dir="2700000" algn="tl">
                  <a:srgbClr val="000000">
                    <a:alpha val="43137"/>
                  </a:srgbClr>
                </a:outerShdw>
              </a:effectLst>
            </a:endParaRPr>
          </a:p>
        </p:txBody>
      </p:sp>
      <p:sp>
        <p:nvSpPr>
          <p:cNvPr id="16" name="Content Placeholder 2"/>
          <p:cNvSpPr txBox="1">
            <a:spLocks/>
          </p:cNvSpPr>
          <p:nvPr/>
        </p:nvSpPr>
        <p:spPr>
          <a:xfrm>
            <a:off x="4080781" y="4343397"/>
            <a:ext cx="4061736" cy="1273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Không sử dụng điện khi không có nhu cầu</a:t>
            </a:r>
            <a:endParaRPr lang="vi-VN" b="1" dirty="0">
              <a:solidFill>
                <a:schemeClr val="bg1"/>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4063092" y="5627915"/>
            <a:ext cx="8128907" cy="11484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Liên hệ bản thân</a:t>
            </a:r>
            <a:endParaRPr lang="vi-VN" b="1" dirty="0">
              <a:solidFill>
                <a:schemeClr val="bg1"/>
              </a:solidFill>
              <a:effectLst>
                <a:outerShdw blurRad="38100" dist="38100" dir="2700000" algn="tl">
                  <a:srgbClr val="000000">
                    <a:alpha val="43137"/>
                  </a:srgbClr>
                </a:outerShdw>
              </a:effectLst>
            </a:endParaRPr>
          </a:p>
        </p:txBody>
      </p:sp>
      <p:sp>
        <p:nvSpPr>
          <p:cNvPr id="19" name="Content Placeholder 2"/>
          <p:cNvSpPr txBox="1">
            <a:spLocks/>
          </p:cNvSpPr>
          <p:nvPr/>
        </p:nvSpPr>
        <p:spPr>
          <a:xfrm>
            <a:off x="8147957" y="1801587"/>
            <a:ext cx="4008665" cy="12137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Không là quần áo, cắt điện lò sưởi, ...</a:t>
            </a:r>
            <a:endParaRPr lang="vi-VN" b="1" dirty="0">
              <a:solidFill>
                <a:schemeClr val="bg1"/>
              </a:solidFill>
              <a:effectLst>
                <a:outerShdw blurRad="38100" dist="38100" dir="2700000" algn="tl">
                  <a:srgbClr val="000000">
                    <a:alpha val="43137"/>
                  </a:srgbClr>
                </a:outerShdw>
              </a:effectLst>
            </a:endParaRPr>
          </a:p>
        </p:txBody>
      </p:sp>
      <p:sp>
        <p:nvSpPr>
          <p:cNvPr id="20" name="Content Placeholder 2"/>
          <p:cNvSpPr txBox="1">
            <a:spLocks/>
          </p:cNvSpPr>
          <p:nvPr/>
        </p:nvSpPr>
        <p:spPr>
          <a:xfrm>
            <a:off x="8145237" y="3069771"/>
            <a:ext cx="4046763" cy="1273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Thay đổi đèn sợi đốt bằng đèn huỳnh quang</a:t>
            </a:r>
            <a:endParaRPr lang="vi-VN" b="1" dirty="0">
              <a:solidFill>
                <a:schemeClr val="bg1"/>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8126185" y="4283533"/>
            <a:ext cx="4030437" cy="12845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Tắt điện khi ra về, ...</a:t>
            </a:r>
            <a:endParaRPr lang="vi-VN" b="1" dirty="0">
              <a:solidFill>
                <a:schemeClr val="bg1"/>
              </a:solidFill>
              <a:effectLst>
                <a:outerShdw blurRad="38100" dist="38100" dir="2700000" algn="tl">
                  <a:srgbClr val="000000">
                    <a:alpha val="43137"/>
                  </a:srgbClr>
                </a:outerShdw>
              </a:effectLst>
            </a:endParaRPr>
          </a:p>
        </p:txBody>
      </p:sp>
      <p:sp>
        <p:nvSpPr>
          <p:cNvPr id="22" name="Content Placeholder 2"/>
          <p:cNvSpPr txBox="1">
            <a:spLocks/>
          </p:cNvSpPr>
          <p:nvPr/>
        </p:nvSpPr>
        <p:spPr>
          <a:xfrm>
            <a:off x="4063092" y="1801586"/>
            <a:ext cx="4084865" cy="1273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vi-VN" b="1" dirty="0" smtClean="0">
                <a:solidFill>
                  <a:schemeClr val="bg1"/>
                </a:solidFill>
                <a:effectLst>
                  <a:outerShdw blurRad="38100" dist="38100" dir="2700000" algn="tl">
                    <a:srgbClr val="000000">
                      <a:alpha val="43137"/>
                    </a:srgbClr>
                  </a:outerShdw>
                </a:effectLst>
              </a:rPr>
              <a:t>Cắt điện ở một số đồ dùng không thiết yếu</a:t>
            </a:r>
            <a:endParaRPr lang="vi-VN" b="1" dirty="0">
              <a:solidFill>
                <a:schemeClr val="bg1"/>
              </a:solidFill>
              <a:effectLst>
                <a:outerShdw blurRad="38100" dist="38100" dir="2700000" algn="tl">
                  <a:srgbClr val="000000">
                    <a:alpha val="43137"/>
                  </a:srgbClr>
                </a:outerShdw>
              </a:effectLst>
            </a:endParaRPr>
          </a:p>
        </p:txBody>
      </p:sp>
      <p:pic>
        <p:nvPicPr>
          <p:cNvPr id="24" name="Picture 80" descr="GhiBai"/>
          <p:cNvPicPr>
            <a:picLocks noChangeAspect="1" noChangeArrowheads="1" noCrop="1"/>
          </p:cNvPicPr>
          <p:nvPr/>
        </p:nvPicPr>
        <p:blipFill>
          <a:blip r:embed="rId2"/>
          <a:srcRect/>
          <a:stretch>
            <a:fillRect/>
          </a:stretch>
        </p:blipFill>
        <p:spPr bwMode="auto">
          <a:xfrm>
            <a:off x="10955677" y="5727268"/>
            <a:ext cx="1071537" cy="1000107"/>
          </a:xfrm>
          <a:prstGeom prst="rect">
            <a:avLst/>
          </a:prstGeom>
          <a:noFill/>
        </p:spPr>
      </p:pic>
    </p:spTree>
    <p:extLst>
      <p:ext uri="{BB962C8B-B14F-4D97-AF65-F5344CB8AC3E}">
        <p14:creationId xmlns:p14="http://schemas.microsoft.com/office/powerpoint/2010/main" val="15833183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p:cTn id="18"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p:cTn id="26"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p:cTn id="34"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 calcmode="lin" valueType="num">
                                      <p:cBhvr>
                                        <p:cTn id="42"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22">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2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 calcmode="lin" valueType="num">
                                      <p:cBhvr>
                                        <p:cTn id="50"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1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 calcmode="lin" valueType="num">
                                      <p:cBhvr>
                                        <p:cTn id="58"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9"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60"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61" dur="1000"/>
                                        <p:tgtEl>
                                          <p:spTgt spid="1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 calcmode="lin" valueType="num">
                                      <p:cBhvr>
                                        <p:cTn id="66"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69" dur="1000"/>
                                        <p:tgtEl>
                                          <p:spTgt spid="1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xEl>
                                              <p:pRg st="0" end="0"/>
                                            </p:txEl>
                                          </p:spTgt>
                                        </p:tgtEl>
                                        <p:attrNameLst>
                                          <p:attrName>style.visibility</p:attrName>
                                        </p:attrNameLst>
                                      </p:cBhvr>
                                      <p:to>
                                        <p:strVal val="visible"/>
                                      </p:to>
                                    </p:set>
                                    <p:anim calcmode="lin" valueType="num">
                                      <p:cBhvr>
                                        <p:cTn id="74"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75"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76"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77" dur="1000"/>
                                        <p:tgtEl>
                                          <p:spTgt spid="2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21">
                                            <p:txEl>
                                              <p:pRg st="0" end="0"/>
                                            </p:txEl>
                                          </p:spTgt>
                                        </p:tgtEl>
                                        <p:attrNameLst>
                                          <p:attrName>style.visibility</p:attrName>
                                        </p:attrNameLst>
                                      </p:cBhvr>
                                      <p:to>
                                        <p:strVal val="visible"/>
                                      </p:to>
                                    </p:set>
                                    <p:anim calcmode="lin" valueType="num">
                                      <p:cBhvr>
                                        <p:cTn id="82"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3"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84"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85" dur="1000"/>
                                        <p:tgtEl>
                                          <p:spTgt spid="2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5">
                                            <p:txEl>
                                              <p:pRg st="0" end="0"/>
                                            </p:txEl>
                                          </p:spTgt>
                                        </p:tgtEl>
                                        <p:attrNameLst>
                                          <p:attrName>style.visibility</p:attrName>
                                        </p:attrNameLst>
                                      </p:cBhvr>
                                      <p:to>
                                        <p:strVal val="visible"/>
                                      </p:to>
                                    </p:set>
                                    <p:anim calcmode="lin" valueType="num">
                                      <p:cBhvr>
                                        <p:cTn id="90"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91"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92"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93" dur="1000"/>
                                        <p:tgtEl>
                                          <p:spTgt spid="15">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17">
                                            <p:txEl>
                                              <p:pRg st="0" end="0"/>
                                            </p:txEl>
                                          </p:spTgt>
                                        </p:tgtEl>
                                        <p:attrNameLst>
                                          <p:attrName>style.visibility</p:attrName>
                                        </p:attrNameLst>
                                      </p:cBhvr>
                                      <p:to>
                                        <p:strVal val="visible"/>
                                      </p:to>
                                    </p:set>
                                    <p:anim calcmode="lin" valueType="num">
                                      <p:cBhvr>
                                        <p:cTn id="98"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99"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100"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101"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P spid="15" grpId="0" build="p"/>
      <p:bldP spid="16" grpId="0" build="p"/>
      <p:bldP spid="17" grpId="0" build="p"/>
      <p:bldP spid="19" grpId="0" build="p"/>
      <p:bldP spid="20" grpId="0" build="p"/>
      <p:bldP spid="21" grpId="0" build="p"/>
      <p:bldP spid="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4541"/>
            <a:ext cx="10435771" cy="1409401"/>
          </a:xfrm>
        </p:spPr>
        <p:txBody>
          <a:bodyPr>
            <a:normAutofit/>
          </a:bodyPr>
          <a:lstStyle/>
          <a:p>
            <a:pPr algn="ctr"/>
            <a:r>
              <a:rPr lang="vi-VN" sz="6000" b="1" dirty="0" smtClean="0">
                <a:effectLst>
                  <a:outerShdw blurRad="38100" dist="38100" dir="2700000" algn="tl">
                    <a:srgbClr val="000000">
                      <a:alpha val="43137"/>
                    </a:srgbClr>
                  </a:outerShdw>
                </a:effectLst>
              </a:rPr>
              <a:t>Mục tiêu bài học</a:t>
            </a:r>
            <a:endParaRPr lang="vi-VN"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973942"/>
            <a:ext cx="10435771" cy="4884058"/>
          </a:xfrm>
        </p:spPr>
        <p:txBody>
          <a:bodyPr>
            <a:normAutofit/>
          </a:bodyPr>
          <a:lstStyle/>
          <a:p>
            <a:pPr marL="457200" indent="-457200">
              <a:buFont typeface="+mj-lt"/>
              <a:buAutoNum type="arabicParenR"/>
            </a:pPr>
            <a:r>
              <a:rPr lang="vi-VN" sz="4000" i="1" dirty="0" smtClean="0">
                <a:effectLst>
                  <a:outerShdw blurRad="38100" dist="38100" dir="2700000" algn="tl">
                    <a:srgbClr val="000000">
                      <a:alpha val="43137"/>
                    </a:srgbClr>
                  </a:outerShdw>
                </a:effectLst>
              </a:rPr>
              <a:t>Biết sử dụng điện năng một cách hợp lý.</a:t>
            </a:r>
          </a:p>
          <a:p>
            <a:pPr marL="457200" indent="-457200">
              <a:buFont typeface="+mj-lt"/>
              <a:buAutoNum type="arabicParenR"/>
            </a:pPr>
            <a:r>
              <a:rPr lang="vi-VN" sz="4000" i="1" dirty="0" smtClean="0">
                <a:effectLst>
                  <a:outerShdw blurRad="38100" dist="38100" dir="2700000" algn="tl">
                    <a:srgbClr val="000000">
                      <a:alpha val="43137"/>
                    </a:srgbClr>
                  </a:outerShdw>
                </a:effectLst>
              </a:rPr>
              <a:t>Có ý thức tiết kiệm điện năng</a:t>
            </a:r>
            <a:endParaRPr lang="vi-VN"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25858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ctr"/>
            <a:r>
              <a:rPr lang="vi-VN" sz="4000" b="1" dirty="0" smtClean="0">
                <a:solidFill>
                  <a:schemeClr val="tx2"/>
                </a:solidFill>
                <a:effectLst>
                  <a:outerShdw blurRad="38100" dist="38100" dir="2700000" algn="tl">
                    <a:srgbClr val="000000">
                      <a:alpha val="43137"/>
                    </a:srgbClr>
                  </a:outerShdw>
                </a:effectLst>
              </a:rPr>
              <a:t>I. Nhu cầu tiêu thụ điện năng</a:t>
            </a:r>
            <a:endParaRPr lang="vi-VN" sz="4000" b="1" dirty="0">
              <a:solidFill>
                <a:schemeClr val="tx2"/>
              </a:solidFill>
              <a:effectLst>
                <a:outerShdw blurRad="38100" dist="38100" dir="2700000" algn="tl">
                  <a:srgbClr val="000000">
                    <a:alpha val="43137"/>
                  </a:srgbClr>
                </a:outerShdw>
              </a:effectLst>
            </a:endParaRPr>
          </a:p>
        </p:txBody>
      </p:sp>
      <p:sp>
        <p:nvSpPr>
          <p:cNvPr id="4" name="Title 1"/>
          <p:cNvSpPr>
            <a:spLocks noGrp="1"/>
          </p:cNvSpPr>
          <p:nvPr>
            <p:ph type="title"/>
          </p:nvPr>
        </p:nvSpPr>
        <p:spPr/>
        <p:txBody>
          <a:bodyPr anchor="ctr"/>
          <a:lstStyle/>
          <a:p>
            <a:pPr algn="ctr"/>
            <a:r>
              <a:rPr lang="vi-VN" b="1" u="sng" dirty="0" smtClean="0">
                <a:solidFill>
                  <a:schemeClr val="bg2"/>
                </a:solidFill>
                <a:effectLst>
                  <a:outerShdw blurRad="38100" dist="38100" dir="2700000" algn="tl">
                    <a:srgbClr val="000000">
                      <a:alpha val="43137"/>
                    </a:srgbClr>
                  </a:outerShdw>
                </a:effectLst>
              </a:rPr>
              <a:t>Bài 48</a:t>
            </a:r>
            <a:r>
              <a:rPr lang="vi-VN" b="1" dirty="0" smtClean="0">
                <a:solidFill>
                  <a:schemeClr val="bg2"/>
                </a:solidFill>
                <a:effectLst>
                  <a:outerShdw blurRad="38100" dist="38100" dir="2700000" algn="tl">
                    <a:srgbClr val="000000">
                      <a:alpha val="43137"/>
                    </a:srgbClr>
                  </a:outerShdw>
                </a:effectLst>
              </a:rPr>
              <a:t>: Sử dụng hợp lý điện năng</a:t>
            </a:r>
            <a:endParaRPr lang="vi-VN"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50049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smtClean="0">
                <a:effectLst>
                  <a:outerShdw blurRad="38100" dist="38100" dir="2700000" algn="tl">
                    <a:srgbClr val="000000">
                      <a:alpha val="43137"/>
                    </a:srgbClr>
                  </a:outerShdw>
                </a:effectLst>
              </a:rPr>
              <a:t>Đọc thông tin sgk/165, sau đó trả lời câu hỏi</a:t>
            </a:r>
            <a:endParaRPr lang="vi-V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24035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95087"/>
            <a:ext cx="10406742" cy="1394160"/>
          </a:xfrm>
        </p:spPr>
        <p:txBody>
          <a:bodyPr/>
          <a:lstStyle/>
          <a:p>
            <a:pPr algn="ctr"/>
            <a:r>
              <a:rPr lang="vi-VN" b="1" dirty="0" smtClean="0">
                <a:effectLst>
                  <a:outerShdw blurRad="38100" dist="38100" dir="2700000" algn="tl">
                    <a:srgbClr val="000000">
                      <a:alpha val="43137"/>
                    </a:srgbClr>
                  </a:outerShdw>
                </a:effectLst>
              </a:rPr>
              <a:t>CÂU HỎI</a:t>
            </a:r>
            <a:endParaRPr lang="vi-VN"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0" y="1990305"/>
            <a:ext cx="5378677" cy="693135"/>
          </a:xfrm>
        </p:spPr>
        <p:txBody>
          <a:bodyPr/>
          <a:lstStyle/>
          <a:p>
            <a:pPr algn="ctr"/>
            <a:r>
              <a:rPr lang="vi-VN" dirty="0" smtClean="0"/>
              <a:t>Đề bài</a:t>
            </a:r>
            <a:endParaRPr lang="vi-VN" dirty="0"/>
          </a:p>
        </p:txBody>
      </p:sp>
      <p:sp>
        <p:nvSpPr>
          <p:cNvPr id="4" name="Content Placeholder 3"/>
          <p:cNvSpPr>
            <a:spLocks noGrp="1"/>
          </p:cNvSpPr>
          <p:nvPr>
            <p:ph sz="half" idx="2"/>
          </p:nvPr>
        </p:nvSpPr>
        <p:spPr>
          <a:xfrm>
            <a:off x="0" y="2681323"/>
            <a:ext cx="5378674" cy="4176676"/>
          </a:xfrm>
        </p:spPr>
        <p:txBody>
          <a:bodyPr/>
          <a:lstStyle/>
          <a:p>
            <a:r>
              <a:rPr lang="vi-VN" dirty="0" smtClean="0">
                <a:solidFill>
                  <a:srgbClr val="00B050"/>
                </a:solidFill>
                <a:effectLst>
                  <a:outerShdw blurRad="38100" dist="38100" dir="2700000" algn="tl">
                    <a:srgbClr val="000000">
                      <a:alpha val="43137"/>
                    </a:srgbClr>
                  </a:outerShdw>
                </a:effectLst>
              </a:rPr>
              <a:t>Giờ cao điểm là gì ?</a:t>
            </a:r>
          </a:p>
          <a:p>
            <a:r>
              <a:rPr lang="vi-VN" dirty="0" smtClean="0">
                <a:solidFill>
                  <a:srgbClr val="00B050"/>
                </a:solidFill>
                <a:effectLst>
                  <a:outerShdw blurRad="38100" dist="38100" dir="2700000" algn="tl">
                    <a:srgbClr val="000000">
                      <a:alpha val="43137"/>
                    </a:srgbClr>
                  </a:outerShdw>
                </a:effectLst>
              </a:rPr>
              <a:t>Hãy giải thích vì sao khoảng thời gian từ 18 giờ đến 22 giờ là giờ cao điểm ?</a:t>
            </a:r>
            <a:endParaRPr lang="vi-VN" dirty="0">
              <a:solidFill>
                <a:srgbClr val="00B050"/>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a:xfrm>
            <a:off x="5378676" y="1989247"/>
            <a:ext cx="6813323" cy="692076"/>
          </a:xfrm>
        </p:spPr>
        <p:txBody>
          <a:bodyPr/>
          <a:lstStyle/>
          <a:p>
            <a:pPr algn="ctr"/>
            <a:r>
              <a:rPr lang="vi-VN" dirty="0" smtClean="0"/>
              <a:t>Trả lời</a:t>
            </a:r>
            <a:endParaRPr lang="vi-VN" dirty="0"/>
          </a:p>
        </p:txBody>
      </p:sp>
      <p:sp>
        <p:nvSpPr>
          <p:cNvPr id="6" name="Content Placeholder 5"/>
          <p:cNvSpPr>
            <a:spLocks noGrp="1"/>
          </p:cNvSpPr>
          <p:nvPr>
            <p:ph sz="quarter" idx="4"/>
          </p:nvPr>
        </p:nvSpPr>
        <p:spPr>
          <a:xfrm>
            <a:off x="5378675" y="2681322"/>
            <a:ext cx="6813324" cy="4176677"/>
          </a:xfrm>
        </p:spPr>
        <p:txBody>
          <a:bodyPr/>
          <a:lstStyle/>
          <a:p>
            <a:r>
              <a:rPr lang="vi-VN" dirty="0" smtClean="0">
                <a:solidFill>
                  <a:srgbClr val="FFFF00"/>
                </a:solidFill>
                <a:effectLst>
                  <a:outerShdw blurRad="38100" dist="38100" dir="2700000" algn="tl">
                    <a:srgbClr val="000000">
                      <a:alpha val="43137"/>
                    </a:srgbClr>
                  </a:outerShdw>
                </a:effectLst>
              </a:rPr>
              <a:t>Giờ cao điểm là những giờ tiêu thụ điện năng nhiều </a:t>
            </a:r>
          </a:p>
          <a:p>
            <a:r>
              <a:rPr lang="vi-VN" dirty="0" smtClean="0">
                <a:solidFill>
                  <a:srgbClr val="FFFF00"/>
                </a:solidFill>
                <a:effectLst>
                  <a:outerShdw blurRad="38100" dist="38100" dir="2700000" algn="tl">
                    <a:srgbClr val="000000">
                      <a:alpha val="43137"/>
                    </a:srgbClr>
                  </a:outerShdw>
                </a:effectLst>
              </a:rPr>
              <a:t>Vì </a:t>
            </a:r>
            <a:r>
              <a:rPr lang="vi-VN" dirty="0">
                <a:solidFill>
                  <a:srgbClr val="FFFF00"/>
                </a:solidFill>
                <a:effectLst>
                  <a:outerShdw blurRad="38100" dist="38100" dir="2700000" algn="tl">
                    <a:srgbClr val="000000">
                      <a:alpha val="43137"/>
                    </a:srgbClr>
                  </a:outerShdw>
                </a:effectLst>
              </a:rPr>
              <a:t>khoản thời gian này cả các xí nghiệp sản xuất và các hộ gia đình dùng để sinh hoạt nhiều nên khoảng thời gian trên là khoảng thời cao </a:t>
            </a:r>
            <a:r>
              <a:rPr lang="vi-VN" dirty="0" smtClean="0">
                <a:solidFill>
                  <a:srgbClr val="FFFF00"/>
                </a:solidFill>
                <a:effectLst>
                  <a:outerShdw blurRad="38100" dist="38100" dir="2700000" algn="tl">
                    <a:srgbClr val="000000">
                      <a:alpha val="43137"/>
                    </a:srgbClr>
                  </a:outerShdw>
                </a:effectLst>
              </a:rPr>
              <a:t>điểm</a:t>
            </a:r>
            <a:endParaRPr lang="vi-VN"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24191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barn(inVertical)">
                                      <p:cBhvr>
                                        <p:cTn id="3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0938"/>
            <a:ext cx="6081486" cy="5777062"/>
          </a:xfrm>
        </p:spPr>
        <p:txBody>
          <a:bodyPr>
            <a:noAutofit/>
          </a:bodyPr>
          <a:lstStyle/>
          <a:p>
            <a:pPr marL="0" indent="0">
              <a:buNone/>
            </a:pPr>
            <a:r>
              <a:rPr lang="vi-VN" sz="2800" b="1" dirty="0" smtClean="0">
                <a:effectLst>
                  <a:outerShdw blurRad="38100" dist="38100" dir="2700000" algn="tl">
                    <a:srgbClr val="000000">
                      <a:alpha val="43137"/>
                    </a:srgbClr>
                  </a:outerShdw>
                </a:effectLst>
              </a:rPr>
              <a:t>1. Giờ cao điểm tiêu thụ điện năng</a:t>
            </a:r>
          </a:p>
          <a:p>
            <a:pPr>
              <a:buFontTx/>
              <a:buChar char="-"/>
            </a:pPr>
            <a:r>
              <a:rPr lang="vi-VN" sz="2800" i="1" dirty="0" smtClean="0">
                <a:effectLst>
                  <a:outerShdw blurRad="38100" dist="38100" dir="2700000" algn="tl">
                    <a:srgbClr val="000000">
                      <a:alpha val="43137"/>
                    </a:srgbClr>
                  </a:outerShdw>
                </a:effectLst>
              </a:rPr>
              <a:t>Giờ cao điểm là những giờ tiêu thụ điện năng nhiều</a:t>
            </a:r>
          </a:p>
          <a:p>
            <a:pPr>
              <a:buFontTx/>
              <a:buChar char="-"/>
            </a:pPr>
            <a:r>
              <a:rPr lang="vi-VN" sz="2800" i="1" dirty="0" smtClean="0">
                <a:effectLst>
                  <a:outerShdw blurRad="38100" dist="38100" dir="2700000" algn="tl">
                    <a:srgbClr val="000000">
                      <a:alpha val="43137"/>
                    </a:srgbClr>
                  </a:outerShdw>
                </a:effectLst>
              </a:rPr>
              <a:t>Giờ cao điểm trong ngày từ 18 giờ đến 22 giờ</a:t>
            </a:r>
          </a:p>
          <a:p>
            <a:pPr>
              <a:buFontTx/>
              <a:buChar char="-"/>
            </a:pPr>
            <a:r>
              <a:rPr lang="vi-VN" sz="2800" i="1" dirty="0" smtClean="0">
                <a:effectLst>
                  <a:outerShdw blurRad="38100" dist="38100" dir="2700000" algn="tl">
                    <a:srgbClr val="000000">
                      <a:alpha val="43137"/>
                    </a:srgbClr>
                  </a:outerShdw>
                </a:effectLst>
              </a:rPr>
              <a:t>Các gia đình nấu cơm, giặt giũ, học sinh học bài, quạt điện quay, nhiều bóng đèn bật sáng, ...</a:t>
            </a:r>
          </a:p>
          <a:p>
            <a:pPr>
              <a:buFontTx/>
              <a:buChar char="-"/>
            </a:pPr>
            <a:r>
              <a:rPr lang="vi-VN" sz="2800" i="1" dirty="0" smtClean="0">
                <a:effectLst>
                  <a:outerShdw blurRad="38100" dist="38100" dir="2700000" algn="tl">
                    <a:srgbClr val="000000">
                      <a:alpha val="43137"/>
                    </a:srgbClr>
                  </a:outerShdw>
                </a:effectLst>
              </a:rPr>
              <a:t>Do thói quen sinh hoạt, cách tổ chức làm việc và nghỉ ngơi, sự thay đổi thời tiết làm cho nhu cầu tiêu thụ điện năng không đều theo giờ trong ngày.</a:t>
            </a:r>
            <a:endParaRPr lang="vi-VN" sz="2800" i="1" dirty="0">
              <a:effectLst>
                <a:outerShdw blurRad="38100" dist="38100" dir="2700000" algn="tl">
                  <a:srgbClr val="000000">
                    <a:alpha val="43137"/>
                  </a:srgbClr>
                </a:outerShdw>
              </a:effectLst>
            </a:endParaRPr>
          </a:p>
        </p:txBody>
      </p:sp>
      <p:sp>
        <p:nvSpPr>
          <p:cNvPr id="4" name="Text Placeholder 2"/>
          <p:cNvSpPr>
            <a:spLocks noGrp="1"/>
          </p:cNvSpPr>
          <p:nvPr>
            <p:ph type="title"/>
          </p:nvPr>
        </p:nvSpPr>
        <p:spPr>
          <a:xfrm>
            <a:off x="0" y="0"/>
            <a:ext cx="12192000" cy="1080938"/>
          </a:xfrm>
        </p:spPr>
        <p:txBody>
          <a:bodyPr>
            <a:normAutofit/>
          </a:bodyPr>
          <a:lstStyle/>
          <a:p>
            <a:pPr algn="ctr"/>
            <a:r>
              <a:rPr lang="vi-VN" sz="5600" b="1" dirty="0" smtClean="0">
                <a:solidFill>
                  <a:schemeClr val="tx2"/>
                </a:solidFill>
                <a:effectLst>
                  <a:outerShdw blurRad="38100" dist="38100" dir="2700000" algn="tl">
                    <a:srgbClr val="000000">
                      <a:alpha val="43137"/>
                    </a:srgbClr>
                  </a:outerShdw>
                </a:effectLst>
              </a:rPr>
              <a:t>I. Nhu cầu tiêu thụ điện năng</a:t>
            </a:r>
            <a:endParaRPr lang="vi-VN" sz="5600" b="1" dirty="0">
              <a:solidFill>
                <a:schemeClr val="tx2"/>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6081486" y="1080938"/>
            <a:ext cx="6110514" cy="5777062"/>
          </a:xfrm>
          <a:prstGeom prst="rect">
            <a:avLst/>
          </a:prstGeom>
        </p:spPr>
      </p:pic>
      <p:pic>
        <p:nvPicPr>
          <p:cNvPr id="6" name="Picture 80" descr="GhiBai"/>
          <p:cNvPicPr>
            <a:picLocks noChangeAspect="1" noChangeArrowheads="1" noCrop="1"/>
          </p:cNvPicPr>
          <p:nvPr/>
        </p:nvPicPr>
        <p:blipFill>
          <a:blip r:embed="rId3"/>
          <a:srcRect/>
          <a:stretch>
            <a:fillRect/>
          </a:stretch>
        </p:blipFill>
        <p:spPr bwMode="auto">
          <a:xfrm>
            <a:off x="0" y="80831"/>
            <a:ext cx="1071537" cy="1000107"/>
          </a:xfrm>
          <a:prstGeom prst="rect">
            <a:avLst/>
          </a:prstGeom>
          <a:noFill/>
        </p:spPr>
      </p:pic>
    </p:spTree>
    <p:extLst>
      <p:ext uri="{BB962C8B-B14F-4D97-AF65-F5344CB8AC3E}">
        <p14:creationId xmlns:p14="http://schemas.microsoft.com/office/powerpoint/2010/main" val="35176808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circle(in)">
                                      <p:cBhvr>
                                        <p:cTn id="5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smtClean="0">
                <a:effectLst>
                  <a:outerShdw blurRad="38100" dist="38100" dir="2700000" algn="tl">
                    <a:srgbClr val="000000">
                      <a:alpha val="43137"/>
                    </a:srgbClr>
                  </a:outerShdw>
                </a:effectLst>
              </a:rPr>
              <a:t>Đọc thông tin sgk/165, sau đó trả lời câu hỏi</a:t>
            </a:r>
            <a:endParaRPr lang="vi-V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19349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95087"/>
            <a:ext cx="10406742" cy="1394160"/>
          </a:xfrm>
        </p:spPr>
        <p:txBody>
          <a:bodyPr/>
          <a:lstStyle/>
          <a:p>
            <a:pPr algn="ctr"/>
            <a:r>
              <a:rPr lang="vi-VN" b="1" dirty="0" smtClean="0">
                <a:effectLst>
                  <a:outerShdw blurRad="38100" dist="38100" dir="2700000" algn="tl">
                    <a:srgbClr val="000000">
                      <a:alpha val="43137"/>
                    </a:srgbClr>
                  </a:outerShdw>
                </a:effectLst>
              </a:rPr>
              <a:t>CÂU HỎI</a:t>
            </a:r>
            <a:endParaRPr lang="vi-VN"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0" y="1990305"/>
            <a:ext cx="5378677" cy="693135"/>
          </a:xfrm>
        </p:spPr>
        <p:txBody>
          <a:bodyPr/>
          <a:lstStyle/>
          <a:p>
            <a:pPr algn="ctr"/>
            <a:r>
              <a:rPr lang="vi-VN" dirty="0" smtClean="0"/>
              <a:t>Đề bài</a:t>
            </a:r>
            <a:endParaRPr lang="vi-VN" dirty="0"/>
          </a:p>
        </p:txBody>
      </p:sp>
      <p:sp>
        <p:nvSpPr>
          <p:cNvPr id="4" name="Content Placeholder 3"/>
          <p:cNvSpPr>
            <a:spLocks noGrp="1"/>
          </p:cNvSpPr>
          <p:nvPr>
            <p:ph sz="half" idx="2"/>
          </p:nvPr>
        </p:nvSpPr>
        <p:spPr>
          <a:xfrm>
            <a:off x="0" y="2681323"/>
            <a:ext cx="5378674" cy="4176676"/>
          </a:xfrm>
        </p:spPr>
        <p:txBody>
          <a:bodyPr/>
          <a:lstStyle/>
          <a:p>
            <a:r>
              <a:rPr lang="vi-VN" dirty="0">
                <a:solidFill>
                  <a:srgbClr val="00B050"/>
                </a:solidFill>
                <a:effectLst>
                  <a:outerShdw blurRad="38100" dist="38100" dir="2700000" algn="tl">
                    <a:srgbClr val="000000">
                      <a:alpha val="43137"/>
                    </a:srgbClr>
                  </a:outerShdw>
                </a:effectLst>
              </a:rPr>
              <a:t>Em hãy cho biết khi điện áp của mạng điện bị giảm xuống, sự phát sáng của đèn điện, tốc độ quay của quạt điện, thời gian đun sôi nước của bếp điện sẽ như thế nào?</a:t>
            </a:r>
          </a:p>
        </p:txBody>
      </p:sp>
      <p:sp>
        <p:nvSpPr>
          <p:cNvPr id="5" name="Text Placeholder 4"/>
          <p:cNvSpPr>
            <a:spLocks noGrp="1"/>
          </p:cNvSpPr>
          <p:nvPr>
            <p:ph type="body" sz="quarter" idx="3"/>
          </p:nvPr>
        </p:nvSpPr>
        <p:spPr>
          <a:xfrm>
            <a:off x="5378676" y="1989247"/>
            <a:ext cx="6813323" cy="692076"/>
          </a:xfrm>
        </p:spPr>
        <p:txBody>
          <a:bodyPr/>
          <a:lstStyle/>
          <a:p>
            <a:pPr algn="ctr"/>
            <a:r>
              <a:rPr lang="vi-VN" dirty="0" smtClean="0"/>
              <a:t>Trả lời</a:t>
            </a:r>
            <a:endParaRPr lang="vi-VN" dirty="0"/>
          </a:p>
        </p:txBody>
      </p:sp>
      <p:sp>
        <p:nvSpPr>
          <p:cNvPr id="6" name="Content Placeholder 5"/>
          <p:cNvSpPr>
            <a:spLocks noGrp="1"/>
          </p:cNvSpPr>
          <p:nvPr>
            <p:ph sz="quarter" idx="4"/>
          </p:nvPr>
        </p:nvSpPr>
        <p:spPr>
          <a:xfrm>
            <a:off x="5378675" y="2681322"/>
            <a:ext cx="6813324" cy="4176677"/>
          </a:xfrm>
        </p:spPr>
        <p:txBody>
          <a:bodyPr/>
          <a:lstStyle/>
          <a:p>
            <a:r>
              <a:rPr lang="vi-VN" dirty="0">
                <a:solidFill>
                  <a:srgbClr val="FFFF00"/>
                </a:solidFill>
                <a:effectLst>
                  <a:outerShdw blurRad="38100" dist="38100" dir="2700000" algn="tl">
                    <a:srgbClr val="000000">
                      <a:alpha val="43137"/>
                    </a:srgbClr>
                  </a:outerShdw>
                </a:effectLst>
              </a:rPr>
              <a:t>Sự phát sáng của đèn sẽ yếu (có thể là không sáng), tốc độ quay của quạt sẽ chấm đi nhiều, thời gian đun sôi nước của bếp điện lâu </a:t>
            </a:r>
            <a:r>
              <a:rPr lang="vi-VN" dirty="0" smtClean="0">
                <a:solidFill>
                  <a:srgbClr val="FFFF00"/>
                </a:solidFill>
                <a:effectLst>
                  <a:outerShdw blurRad="38100" dist="38100" dir="2700000" algn="tl">
                    <a:srgbClr val="000000">
                      <a:alpha val="43137"/>
                    </a:srgbClr>
                  </a:outerShdw>
                </a:effectLst>
              </a:rPr>
              <a:t>hơn</a:t>
            </a:r>
            <a:endParaRPr lang="vi-VN"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70749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0938"/>
            <a:ext cx="6081486" cy="5777062"/>
          </a:xfrm>
        </p:spPr>
        <p:txBody>
          <a:bodyPr>
            <a:noAutofit/>
          </a:bodyPr>
          <a:lstStyle/>
          <a:p>
            <a:pPr marL="0" indent="0">
              <a:buNone/>
            </a:pPr>
            <a:r>
              <a:rPr lang="vi-VN" sz="2800" b="1" dirty="0" smtClean="0">
                <a:effectLst>
                  <a:outerShdw blurRad="38100" dist="38100" dir="2700000" algn="tl">
                    <a:srgbClr val="000000">
                      <a:alpha val="43137"/>
                    </a:srgbClr>
                  </a:outerShdw>
                </a:effectLst>
              </a:rPr>
              <a:t>2. Những đặc điểm của giờ cao điểm.</a:t>
            </a:r>
          </a:p>
          <a:p>
            <a:pPr>
              <a:buFontTx/>
              <a:buChar char="-"/>
            </a:pPr>
            <a:r>
              <a:rPr lang="vi-VN" sz="2800" i="1" dirty="0" smtClean="0">
                <a:effectLst>
                  <a:outerShdw blurRad="38100" dist="38100" dir="2700000" algn="tl">
                    <a:srgbClr val="000000">
                      <a:alpha val="43137"/>
                    </a:srgbClr>
                  </a:outerShdw>
                </a:effectLst>
              </a:rPr>
              <a:t>Điện năng tiêu thụ rất lớn trong khi khả năng cung cấp của các nhà máy điện không đáp ứng đủ.</a:t>
            </a:r>
          </a:p>
          <a:p>
            <a:pPr>
              <a:buFontTx/>
              <a:buChar char="-"/>
            </a:pPr>
            <a:r>
              <a:rPr lang="vi-VN" sz="2800" i="1" dirty="0" smtClean="0">
                <a:effectLst>
                  <a:outerShdw blurRad="38100" dist="38100" dir="2700000" algn="tl">
                    <a:srgbClr val="000000">
                      <a:alpha val="43137"/>
                    </a:srgbClr>
                  </a:outerShdw>
                </a:effectLst>
              </a:rPr>
              <a:t>Điện áp của mạng điện bị giảm xuống → Ảnh hưởng xấu đến chế độ làm việc của đồ dùng điện.</a:t>
            </a:r>
          </a:p>
        </p:txBody>
      </p:sp>
      <p:sp>
        <p:nvSpPr>
          <p:cNvPr id="4" name="Text Placeholder 2"/>
          <p:cNvSpPr>
            <a:spLocks noGrp="1"/>
          </p:cNvSpPr>
          <p:nvPr>
            <p:ph type="title"/>
          </p:nvPr>
        </p:nvSpPr>
        <p:spPr>
          <a:xfrm>
            <a:off x="0" y="0"/>
            <a:ext cx="12192000" cy="1080938"/>
          </a:xfrm>
        </p:spPr>
        <p:txBody>
          <a:bodyPr>
            <a:normAutofit/>
          </a:bodyPr>
          <a:lstStyle/>
          <a:p>
            <a:pPr algn="ctr"/>
            <a:r>
              <a:rPr lang="vi-VN" sz="5600" b="1" dirty="0" smtClean="0">
                <a:solidFill>
                  <a:schemeClr val="tx2"/>
                </a:solidFill>
                <a:effectLst>
                  <a:outerShdw blurRad="38100" dist="38100" dir="2700000" algn="tl">
                    <a:srgbClr val="000000">
                      <a:alpha val="43137"/>
                    </a:srgbClr>
                  </a:outerShdw>
                </a:effectLst>
              </a:rPr>
              <a:t>I. Nhu cầu tiêu thụ điện năng</a:t>
            </a:r>
            <a:endParaRPr lang="vi-VN" sz="5600" b="1" dirty="0">
              <a:solidFill>
                <a:schemeClr val="tx2"/>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6081486" y="1080938"/>
            <a:ext cx="6110514" cy="5777062"/>
          </a:xfrm>
          <a:prstGeom prst="rect">
            <a:avLst/>
          </a:prstGeom>
        </p:spPr>
      </p:pic>
      <p:pic>
        <p:nvPicPr>
          <p:cNvPr id="6" name="Picture 80" descr="GhiBai"/>
          <p:cNvPicPr>
            <a:picLocks noChangeAspect="1" noChangeArrowheads="1" noCrop="1"/>
          </p:cNvPicPr>
          <p:nvPr/>
        </p:nvPicPr>
        <p:blipFill>
          <a:blip r:embed="rId3"/>
          <a:srcRect/>
          <a:stretch>
            <a:fillRect/>
          </a:stretch>
        </p:blipFill>
        <p:spPr bwMode="auto">
          <a:xfrm>
            <a:off x="244134" y="5581745"/>
            <a:ext cx="1071537" cy="1000107"/>
          </a:xfrm>
          <a:prstGeom prst="rect">
            <a:avLst/>
          </a:prstGeom>
          <a:noFill/>
        </p:spPr>
      </p:pic>
    </p:spTree>
    <p:extLst>
      <p:ext uri="{BB962C8B-B14F-4D97-AF65-F5344CB8AC3E}">
        <p14:creationId xmlns:p14="http://schemas.microsoft.com/office/powerpoint/2010/main" val="32171126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Berlin">
  <a:themeElements>
    <a:clrScheme name="Nguyễn Trung Hiếu">
      <a:dk1>
        <a:srgbClr val="FFFFFF"/>
      </a:dk1>
      <a:lt1>
        <a:srgbClr val="1F8094"/>
      </a:lt1>
      <a:dk2>
        <a:srgbClr val="39CDE7"/>
      </a:dk2>
      <a:lt2>
        <a:srgbClr val="60DE72"/>
      </a:lt2>
      <a:accent1>
        <a:srgbClr val="DDCC64"/>
      </a:accent1>
      <a:accent2>
        <a:srgbClr val="F49D50"/>
      </a:accent2>
      <a:accent3>
        <a:srgbClr val="E44951"/>
      </a:accent3>
      <a:accent4>
        <a:srgbClr val="D666F9"/>
      </a:accent4>
      <a:accent5>
        <a:srgbClr val="4BF7ED"/>
      </a:accent5>
      <a:accent6>
        <a:srgbClr val="95E9F4"/>
      </a:accent6>
      <a:hlink>
        <a:srgbClr val="00B0F0"/>
      </a:hlink>
      <a:folHlink>
        <a:srgbClr val="0070C0"/>
      </a:folHlink>
    </a:clrScheme>
    <a:fontScheme name="Nguyễn Trung Hiêu">
      <a:majorFont>
        <a:latin typeface="Times New Roman"/>
        <a:ea typeface=""/>
        <a:cs typeface=""/>
      </a:majorFont>
      <a:minorFont>
        <a:latin typeface="Times New Roman"/>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0B8658-DE86-42E1-9D01-970FE6B6ABA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913FBCD-4DF7-4ECF-9257-7B99D5499325}">
  <ds:schemaRefs>
    <ds:schemaRef ds:uri="http://schemas.microsoft.com/sharepoint/v3/contenttype/forms"/>
  </ds:schemaRefs>
</ds:datastoreItem>
</file>

<file path=customXml/itemProps3.xml><?xml version="1.0" encoding="utf-8"?>
<ds:datastoreItem xmlns:ds="http://schemas.openxmlformats.org/officeDocument/2006/customXml" ds:itemID="{3E14B9E1-7F97-4662-8FB1-AC5A81D5A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628</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Berlin</vt:lpstr>
      <vt:lpstr>Bài 48: Sử dụng hợp lý điện năng</vt:lpstr>
      <vt:lpstr>Mục tiêu bài học</vt:lpstr>
      <vt:lpstr>Bài 48: Sử dụng hợp lý điện năng</vt:lpstr>
      <vt:lpstr>Đọc thông tin sgk/165, sau đó trả lời câu hỏi</vt:lpstr>
      <vt:lpstr>CÂU HỎI</vt:lpstr>
      <vt:lpstr>I. Nhu cầu tiêu thụ điện năng</vt:lpstr>
      <vt:lpstr>Đọc thông tin sgk/165, sau đó trả lời câu hỏi</vt:lpstr>
      <vt:lpstr>CÂU HỎI</vt:lpstr>
      <vt:lpstr>I. Nhu cầu tiêu thụ điện năng</vt:lpstr>
      <vt:lpstr>PowerPoint Presentation</vt:lpstr>
      <vt:lpstr>Bài 48: Sử dụng hợp lý điện năng</vt:lpstr>
      <vt:lpstr>Đọc thông tin sgk/166, sau đó trả lời câu hỏi</vt:lpstr>
      <vt:lpstr>CÂU HỎI</vt:lpstr>
      <vt:lpstr>II. Sử dụng hợp lý và tiết kiệm điện năng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2022-03-13T03:32:07Z</dcterms:created>
  <dcterms:modified xsi:type="dcterms:W3CDTF">2022-03-13T04:52:45Z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