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8556" r:id="rId2"/>
    <p:sldMasterId id="2147488653" r:id="rId3"/>
  </p:sldMasterIdLst>
  <p:notesMasterIdLst>
    <p:notesMasterId r:id="rId13"/>
  </p:notesMasterIdLst>
  <p:sldIdLst>
    <p:sldId id="405" r:id="rId4"/>
    <p:sldId id="404" r:id="rId5"/>
    <p:sldId id="333" r:id="rId6"/>
    <p:sldId id="407" r:id="rId7"/>
    <p:sldId id="321" r:id="rId8"/>
    <p:sldId id="412" r:id="rId9"/>
    <p:sldId id="432" r:id="rId10"/>
    <p:sldId id="413" r:id="rId11"/>
    <p:sldId id="419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#9Slide05 Brannboll Ny" panose="020B0604020202020204" charset="0"/>
      <p:regular r:id="rId18"/>
    </p:embeddedFont>
    <p:embeddedFont>
      <p:font typeface="#9Slide05 Fourth" panose="020B0604020202020204" charset="0"/>
      <p:regular r:id="rId19"/>
    </p:embeddedFont>
    <p:embeddedFont>
      <p:font typeface="Times" panose="02020603050405020304" pitchFamily="18" charset="0"/>
      <p:regular r:id="rId20"/>
      <p:bold r:id="rId21"/>
      <p:italic r:id="rId22"/>
      <p:boldItalic r:id="rId23"/>
    </p:embeddedFont>
    <p:embeddedFont>
      <p:font typeface="#9Slide05 Pattaya" panose="020B0604020202020204" charset="-34"/>
      <p:regular r:id="rId24"/>
    </p:embeddedFont>
    <p:embeddedFont>
      <p:font typeface="#9Slide06 SVNSlow Attack" charset="0"/>
      <p:regular r:id="rId25"/>
    </p:embeddedFont>
    <p:embeddedFont>
      <p:font typeface="微软雅黑" panose="020B0503020204020204" pitchFamily="34" charset="-122"/>
      <p:regular r:id="rId26"/>
      <p:bold r:id="rId27"/>
    </p:embeddedFont>
    <p:embeddedFont>
      <p:font typeface="#9Slide05 Ricca Script" panose="020B0604020202020204" charset="0"/>
      <p:regular r:id="rId28"/>
    </p:embeddedFont>
    <p:embeddedFont>
      <p:font typeface="#9Slide05 IcielSanelma" panose="020B0604020202020204" charset="0"/>
      <p:regular r:id="rId29"/>
    </p:embeddedFont>
    <p:embeddedFont>
      <p:font typeface="Calibri Light" panose="020F0302020204030204" pitchFamily="3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0CF77-8CC2-4973-B4B0-6AA29A646DA6}" type="datetimeFigureOut">
              <a:rPr lang="en-US" smtClean="0"/>
              <a:t>24/7/2023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D4E2-0BCC-4F5D-AE1D-792F5BB8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4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24/7/2023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15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24/7/2023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0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24/7/2023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61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39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51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76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89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93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8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87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59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24/7/2023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1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18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05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967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793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859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050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17536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982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9343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0065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24/7/2023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22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0662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59970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53635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49740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532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24/7/2023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8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24/7/2023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5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24/7/2023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3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24/7/2023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06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24/7/2023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0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24/7/2023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8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0132F-27AD-4901-812E-8330D5487512}" type="datetimeFigureOut">
              <a:rPr lang="en-US" smtClean="0"/>
              <a:t>24/7/2023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4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57" r:id="rId1"/>
    <p:sldLayoutId id="2147488558" r:id="rId2"/>
    <p:sldLayoutId id="2147488559" r:id="rId3"/>
    <p:sldLayoutId id="2147488560" r:id="rId4"/>
    <p:sldLayoutId id="2147488561" r:id="rId5"/>
    <p:sldLayoutId id="2147488562" r:id="rId6"/>
    <p:sldLayoutId id="2147488563" r:id="rId7"/>
    <p:sldLayoutId id="2147488564" r:id="rId8"/>
    <p:sldLayoutId id="2147488565" r:id="rId9"/>
    <p:sldLayoutId id="2147488566" r:id="rId10"/>
    <p:sldLayoutId id="214748856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5012736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8654" r:id="rId1"/>
    <p:sldLayoutId id="2147488655" r:id="rId2"/>
    <p:sldLayoutId id="2147488656" r:id="rId3"/>
    <p:sldLayoutId id="2147488657" r:id="rId4"/>
    <p:sldLayoutId id="2147488658" r:id="rId5"/>
    <p:sldLayoutId id="2147488659" r:id="rId6"/>
    <p:sldLayoutId id="2147488660" r:id="rId7"/>
    <p:sldLayoutId id="2147488661" r:id="rId8"/>
    <p:sldLayoutId id="2147488662" r:id="rId9"/>
    <p:sldLayoutId id="2147488663" r:id="rId10"/>
    <p:sldLayoutId id="2147488664" r:id="rId11"/>
    <p:sldLayoutId id="214748866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22.png"/><Relationship Id="rId7" Type="http://schemas.openxmlformats.org/officeDocument/2006/relationships/image" Target="../media/image3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1"/>
          <p:cNvPicPr/>
          <p:nvPr/>
        </p:nvPicPr>
        <p:blipFill>
          <a:blip r:embed="rId3"/>
          <a:stretch/>
        </p:blipFill>
        <p:spPr>
          <a:xfrm>
            <a:off x="11012557" y="0"/>
            <a:ext cx="1179443" cy="7621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235205" y="330475"/>
            <a:ext cx="11473732" cy="6686551"/>
            <a:chOff x="219302" y="171449"/>
            <a:chExt cx="11473732" cy="6686551"/>
          </a:xfrm>
        </p:grpSpPr>
        <p:pic>
          <p:nvPicPr>
            <p:cNvPr id="1026" name="Picture 2" descr="Cuốn Sách, Mở, Trang, Đọc, Rỗng, Đồng Bằ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02" y="171449"/>
              <a:ext cx="11473732" cy="6686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3602">
              <a:off x="1592362" y="1086162"/>
              <a:ext cx="4058985" cy="4097835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rot="255451">
              <a:off x="2185164" y="1848486"/>
              <a:ext cx="2923605" cy="200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 smtClean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Bài</a:t>
              </a:r>
              <a:r>
                <a:rPr lang="en-US" altLang="en-US" sz="4400" b="1" dirty="0" smtClean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4: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 smtClean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TÔN TRỌNG SỰ THẬT</a:t>
              </a:r>
              <a:endParaRPr lang="en-SG" altLang="en-US" sz="4000" b="1" dirty="0">
                <a:solidFill>
                  <a:srgbClr val="0000FF"/>
                </a:solidFill>
                <a:latin typeface="#9Slide05 Fourth" panose="000005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444721">
              <a:off x="6108632" y="1279240"/>
              <a:ext cx="4304627" cy="3801426"/>
            </a:xfrm>
            <a:prstGeom prst="rect">
              <a:avLst/>
            </a:prstGeom>
          </p:spPr>
        </p:pic>
        <p:sp>
          <p:nvSpPr>
            <p:cNvPr id="9" name="文本框 6"/>
            <p:cNvSpPr txBox="1"/>
            <p:nvPr/>
          </p:nvSpPr>
          <p:spPr>
            <a:xfrm rot="21381182">
              <a:off x="6737892" y="2940170"/>
              <a:ext cx="29084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prstClr val="black"/>
                  </a:solidFill>
                  <a:effectLst>
                    <a:glow rad="101600">
                      <a:srgbClr val="E6B91E">
                        <a:satMod val="175000"/>
                        <a:alpha val="40000"/>
                      </a:srgbClr>
                    </a:glow>
                  </a:effectLst>
                  <a:latin typeface="SVN-Vanilla Daisy Pro" panose="00000500000000000000" pitchFamily="2" charset="0"/>
                  <a:ea typeface="微软雅黑" panose="020B0503020204020204" charset="-122"/>
                  <a:cs typeface="Times New Roman" pitchFamily="18" charset="0"/>
                </a:rPr>
                <a:t>I. </a:t>
              </a:r>
            </a:p>
            <a:p>
              <a:pPr algn="ctr"/>
              <a:r>
                <a:rPr lang="en-US" altLang="zh-CN" sz="3200" b="1" dirty="0" smtClean="0">
                  <a:solidFill>
                    <a:prstClr val="black"/>
                  </a:solidFill>
                  <a:effectLst>
                    <a:glow rad="101600">
                      <a:srgbClr val="E6B91E">
                        <a:satMod val="175000"/>
                        <a:alpha val="40000"/>
                      </a:srgbClr>
                    </a:glow>
                  </a:effectLst>
                  <a:latin typeface="SVN-Vanilla Daisy Pro" panose="00000500000000000000" pitchFamily="2" charset="0"/>
                  <a:ea typeface="微软雅黑" panose="020B0503020204020204" charset="-122"/>
                  <a:cs typeface="Times New Roman" pitchFamily="18" charset="0"/>
                </a:rPr>
                <a:t>KHỞI ĐỘNG</a:t>
              </a:r>
              <a:endParaRPr lang="zh-CN" altLang="en-US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endParaRPr>
            </a:p>
          </p:txBody>
        </p:sp>
        <p:pic>
          <p:nvPicPr>
            <p:cNvPr id="12" name="PA_库_图片 2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174318">
              <a:off x="6929762" y="-359840"/>
              <a:ext cx="1747392" cy="3099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976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2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04" y="1286821"/>
            <a:ext cx="4420700" cy="5420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304" y="16395"/>
            <a:ext cx="7543116" cy="7767932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32768" y="313505"/>
            <a:ext cx="1151599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</a:t>
            </a:r>
            <a:r>
              <a:rPr lang="en-US" alt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CHƠI: </a:t>
            </a:r>
            <a:r>
              <a:rPr lang="en-US" altLang="en-US" sz="4400" b="1" dirty="0" smtClean="0">
                <a:solidFill>
                  <a:srgbClr val="FF0000"/>
                </a:solidFill>
                <a:latin typeface="SVN-Vanilla Daisy Pro" panose="00000500000000000000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ĐÓNG VAI</a:t>
            </a:r>
            <a:endParaRPr lang="it-IT" altLang="en-US" sz="4400" b="1" dirty="0">
              <a:solidFill>
                <a:srgbClr val="FF0000"/>
              </a:solidFill>
              <a:latin typeface="SVN-Vanilla Daisy Pro" panose="00000500000000000000" pitchFamily="2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Shape 1"/>
          <p:cNvPicPr/>
          <p:nvPr/>
        </p:nvPicPr>
        <p:blipFill>
          <a:blip r:embed="rId4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27;p5"/>
          <p:cNvSpPr/>
          <p:nvPr/>
        </p:nvSpPr>
        <p:spPr>
          <a:xfrm>
            <a:off x="564543" y="3875533"/>
            <a:ext cx="3888187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vi-VN" sz="2000" b="1" dirty="0" smtClean="0">
                <a:solidFill>
                  <a:srgbClr val="0000FF"/>
                </a:solidFill>
                <a:latin typeface="#9Slide05 Brannboll Ny" panose="02000000000000000000" pitchFamily="2" charset="0"/>
              </a:rPr>
              <a:t>B</a:t>
            </a:r>
            <a:r>
              <a:rPr lang="en-US" sz="2000" b="1" dirty="0">
                <a:solidFill>
                  <a:srgbClr val="0000FF"/>
                </a:solidFill>
                <a:latin typeface="#9Slide05 Brannboll Ny" panose="02000000000000000000" pitchFamily="2" charset="0"/>
              </a:rPr>
              <a:t>ì</a:t>
            </a:r>
            <a:r>
              <a:rPr lang="vi-VN" sz="2000" b="1" dirty="0" smtClean="0">
                <a:solidFill>
                  <a:srgbClr val="0000FF"/>
                </a:solidFill>
                <a:latin typeface="#9Slide05 Brannboll Ny" panose="02000000000000000000" pitchFamily="2" charset="0"/>
              </a:rPr>
              <a:t>nh</a:t>
            </a:r>
            <a:r>
              <a:rPr lang="vi-VN" sz="2000" b="1" dirty="0">
                <a:solidFill>
                  <a:srgbClr val="0000FF"/>
                </a:solidFill>
                <a:latin typeface="#9Slide05 Brannboll Ny" panose="02000000000000000000" pitchFamily="2" charset="0"/>
              </a:rPr>
              <a:t>, Hưng và Minh cùng đi học. </a:t>
            </a:r>
            <a:r>
              <a:rPr lang="vi-VN" sz="2000" b="1" dirty="0" smtClean="0">
                <a:solidFill>
                  <a:srgbClr val="0000FF"/>
                </a:solidFill>
                <a:latin typeface="#9Slide05 Brannboll Ny" panose="02000000000000000000" pitchFamily="2" charset="0"/>
              </a:rPr>
              <a:t>T</a:t>
            </a:r>
            <a:r>
              <a:rPr lang="en-US" sz="2000" b="1" dirty="0" smtClean="0">
                <a:solidFill>
                  <a:srgbClr val="0000FF"/>
                </a:solidFill>
                <a:latin typeface="#9Slide05 Brannboll Ny" panose="02000000000000000000" pitchFamily="2" charset="0"/>
              </a:rPr>
              <a:t>r</a:t>
            </a:r>
            <a:r>
              <a:rPr lang="vi-VN" sz="2000" b="1" dirty="0" smtClean="0">
                <a:solidFill>
                  <a:srgbClr val="0000FF"/>
                </a:solidFill>
                <a:latin typeface="#9Slide05 Brannboll Ny" panose="02000000000000000000" pitchFamily="2" charset="0"/>
              </a:rPr>
              <a:t>ên </a:t>
            </a:r>
            <a:r>
              <a:rPr lang="vi-VN" sz="2000" b="1" dirty="0">
                <a:solidFill>
                  <a:srgbClr val="0000FF"/>
                </a:solidFill>
                <a:latin typeface="#9Slide05 Brannboll Ny" panose="02000000000000000000" pitchFamily="2" charset="0"/>
              </a:rPr>
              <a:t>đường đi, Minh rẽ vào cửa hàng đồ ch</a:t>
            </a:r>
            <a:r>
              <a:rPr lang="en-US" sz="2000" b="1" dirty="0">
                <a:solidFill>
                  <a:srgbClr val="0000FF"/>
                </a:solidFill>
                <a:latin typeface="#9Slide05 Brannboll Ny" panose="02000000000000000000" pitchFamily="2" charset="0"/>
              </a:rPr>
              <a:t>ơ</a:t>
            </a:r>
            <a:r>
              <a:rPr lang="vi-VN" sz="2000" b="1" dirty="0">
                <a:solidFill>
                  <a:srgbClr val="0000FF"/>
                </a:solidFill>
                <a:latin typeface="#9Slide05 Brannboll Ny" panose="02000000000000000000" pitchFamily="2" charset="0"/>
              </a:rPr>
              <a:t>i điện từ nên đ</a:t>
            </a:r>
            <a:r>
              <a:rPr lang="en-US" sz="2000" b="1" dirty="0">
                <a:solidFill>
                  <a:srgbClr val="0000FF"/>
                </a:solidFill>
                <a:latin typeface="#9Slide05 Brannboll Ny" panose="02000000000000000000" pitchFamily="2" charset="0"/>
              </a:rPr>
              <a:t>ế</a:t>
            </a:r>
            <a:r>
              <a:rPr lang="vi-VN" sz="2000" b="1" dirty="0">
                <a:solidFill>
                  <a:srgbClr val="0000FF"/>
                </a:solidFill>
                <a:latin typeface="#9Slide05 Brannboll Ny" panose="02000000000000000000" pitchFamily="2" charset="0"/>
              </a:rPr>
              <a:t>n l</a:t>
            </a:r>
            <a:r>
              <a:rPr lang="en-US" sz="2000" b="1" dirty="0">
                <a:solidFill>
                  <a:srgbClr val="0000FF"/>
                </a:solidFill>
                <a:latin typeface="#9Slide05 Brannboll Ny" panose="02000000000000000000" pitchFamily="2" charset="0"/>
              </a:rPr>
              <a:t>ớ</a:t>
            </a:r>
            <a:r>
              <a:rPr lang="vi-VN" sz="2000" b="1" dirty="0">
                <a:solidFill>
                  <a:srgbClr val="0000FF"/>
                </a:solidFill>
                <a:latin typeface="#9Slide05 Brannboll Ny" panose="02000000000000000000" pitchFamily="2" charset="0"/>
              </a:rPr>
              <a:t>p muộn, nhưng Minh báo v</a:t>
            </a:r>
            <a:r>
              <a:rPr lang="en-US" sz="2000" b="1" dirty="0">
                <a:solidFill>
                  <a:srgbClr val="0000FF"/>
                </a:solidFill>
                <a:latin typeface="#9Slide05 Brannboll Ny" panose="02000000000000000000" pitchFamily="2" charset="0"/>
              </a:rPr>
              <a:t>ớ</a:t>
            </a:r>
            <a:r>
              <a:rPr lang="vi-VN" sz="2000" b="1" dirty="0">
                <a:solidFill>
                  <a:srgbClr val="0000FF"/>
                </a:solidFill>
                <a:latin typeface="#9Slide05 Brannboll Ny" panose="02000000000000000000" pitchFamily="2" charset="0"/>
              </a:rPr>
              <a:t>i cô giáo là bị hỏng xe giữa đường.</a:t>
            </a:r>
            <a:endParaRPr lang="en-US" sz="2000" b="1" dirty="0">
              <a:solidFill>
                <a:srgbClr val="0000FF"/>
              </a:solidFill>
              <a:latin typeface="#9Slide05 Brannboll Ny" panose="02000000000000000000" pitchFamily="2" charset="0"/>
            </a:endParaRPr>
          </a:p>
          <a:p>
            <a:r>
              <a:rPr lang="vi-VN" sz="2000" b="1" i="1" dirty="0">
                <a:solidFill>
                  <a:srgbClr val="0000FF"/>
                </a:solidFill>
                <a:latin typeface="#9Slide05 Brannboll Ny" panose="02000000000000000000" pitchFamily="2" charset="0"/>
              </a:rPr>
              <a:t>Nếu em là Bình và Hưng, em sẽ lựa chọn cách ứng xử </a:t>
            </a:r>
            <a:r>
              <a:rPr lang="en-US" sz="2000" b="1" i="1" dirty="0" err="1" smtClean="0">
                <a:solidFill>
                  <a:srgbClr val="0000FF"/>
                </a:solidFill>
                <a:latin typeface="#9Slide05 Brannboll Ny" panose="02000000000000000000" pitchFamily="2" charset="0"/>
              </a:rPr>
              <a:t>như</a:t>
            </a:r>
            <a:r>
              <a:rPr lang="en-US" sz="2000" b="1" i="1" dirty="0" smtClean="0">
                <a:solidFill>
                  <a:srgbClr val="0000FF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latin typeface="#9Slide05 Brannboll Ny" panose="02000000000000000000" pitchFamily="2" charset="0"/>
              </a:rPr>
              <a:t>thế</a:t>
            </a:r>
            <a:r>
              <a:rPr lang="en-US" sz="2000" b="1" i="1" dirty="0" smtClean="0">
                <a:solidFill>
                  <a:srgbClr val="0000FF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latin typeface="#9Slide05 Brannboll Ny" panose="02000000000000000000" pitchFamily="2" charset="0"/>
              </a:rPr>
              <a:t>nào</a:t>
            </a:r>
            <a:r>
              <a:rPr lang="en-US" sz="2000" b="1" i="1" dirty="0" smtClean="0">
                <a:solidFill>
                  <a:srgbClr val="0000FF"/>
                </a:solidFill>
                <a:latin typeface="#9Slide05 Brannboll Ny" panose="02000000000000000000" pitchFamily="2" charset="0"/>
              </a:rPr>
              <a:t>?</a:t>
            </a:r>
            <a:endParaRPr sz="2000" b="1" kern="0" dirty="0">
              <a:solidFill>
                <a:srgbClr val="0000FF"/>
              </a:solidFill>
              <a:latin typeface="#9Slide05 Brannboll Ny" panose="02000000000000000000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6" name="文本框 6"/>
          <p:cNvSpPr txBox="1"/>
          <p:nvPr/>
        </p:nvSpPr>
        <p:spPr>
          <a:xfrm>
            <a:off x="6098651" y="4134895"/>
            <a:ext cx="4460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Nếu</a:t>
            </a:r>
            <a:r>
              <a:rPr lang="en-US" altLang="zh-CN" sz="32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em</a:t>
            </a:r>
            <a:r>
              <a:rPr lang="en-US" altLang="zh-CN" sz="32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là</a:t>
            </a:r>
            <a:r>
              <a:rPr lang="en-US" altLang="zh-CN" sz="32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....................</a:t>
            </a:r>
            <a:endParaRPr lang="zh-CN" altLang="en-US" sz="3200" b="1" dirty="0"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56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23150" y="2767233"/>
            <a:ext cx="104106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 smtClean="0">
                <a:solidFill>
                  <a:srgbClr val="0000FF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lang="en-US" altLang="en-US" sz="4800" b="1" dirty="0" smtClean="0">
                <a:solidFill>
                  <a:srgbClr val="0000FF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 4:</a:t>
            </a:r>
            <a:r>
              <a:rPr lang="en-US" altLang="en-US" sz="4800" b="1" dirty="0" smtClean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rPr>
              <a:t> TÔN TRỌNG SỰ THẬT</a:t>
            </a:r>
            <a:endParaRPr lang="en-SG" altLang="en-US" sz="4800" b="1" dirty="0">
              <a:solidFill>
                <a:srgbClr val="0000FF"/>
              </a:solidFill>
              <a:latin typeface="#9Slide05 Fourth" panose="00000500000000000000" pitchFamily="2" charset="0"/>
            </a:endParaRPr>
          </a:p>
        </p:txBody>
      </p:sp>
      <p:pic>
        <p:nvPicPr>
          <p:cNvPr id="15" name="Shape 1"/>
          <p:cNvPicPr/>
          <p:nvPr/>
        </p:nvPicPr>
        <p:blipFill>
          <a:blip r:embed="rId2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Galileo Galilei Và Chân Lý “Dù Sao Trái đất Vẫn Quay” - Thiên Văn Học Đà  Nẵ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Tienganhvuihoc - học tiếng Anh chuẩn quốc tế xuất sắc 4 kĩ nă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242" y="96970"/>
            <a:ext cx="3647672" cy="224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. Galilei có nói câu “DÙ SAO... - Hội Thiên Văn Hà Nội - HAS | Fac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93" y="96970"/>
            <a:ext cx="3363401" cy="196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642" y="160338"/>
            <a:ext cx="2514600" cy="1893872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19876" r="16764" b="10484"/>
          <a:stretch/>
        </p:blipFill>
        <p:spPr bwMode="auto">
          <a:xfrm>
            <a:off x="155575" y="3892164"/>
            <a:ext cx="3252083" cy="26398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Những câu ca dao tục ngữ về tôn trọng người khá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237" y="3953846"/>
            <a:ext cx="3164122" cy="258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Những câu ca dao tục ngữ nói về tính trung thực - Wiki Cách Là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3279" y="3947823"/>
            <a:ext cx="2835264" cy="2584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9634" y="3947822"/>
            <a:ext cx="2194560" cy="258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0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1"/>
          <p:cNvPicPr/>
          <p:nvPr/>
        </p:nvPicPr>
        <p:blipFill>
          <a:blip r:embed="rId2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/>
          <p:cNvGrpSpPr/>
          <p:nvPr/>
        </p:nvGrpSpPr>
        <p:grpSpPr>
          <a:xfrm>
            <a:off x="636567" y="634162"/>
            <a:ext cx="11640166" cy="6315244"/>
            <a:chOff x="636567" y="634162"/>
            <a:chExt cx="11640166" cy="63152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67" y="634162"/>
              <a:ext cx="5064981" cy="5897312"/>
            </a:xfrm>
            <a:prstGeom prst="rect">
              <a:avLst/>
            </a:prstGeom>
          </p:spPr>
        </p:pic>
        <p:sp>
          <p:nvSpPr>
            <p:cNvPr id="8" name="Rectangle 1"/>
            <p:cNvSpPr>
              <a:spLocks noChangeArrowheads="1"/>
            </p:cNvSpPr>
            <p:nvPr/>
          </p:nvSpPr>
          <p:spPr bwMode="auto">
            <a:xfrm>
              <a:off x="1217993" y="5746643"/>
              <a:ext cx="4867651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000" dirty="0" smtClean="0">
                <a:solidFill>
                  <a:srgbClr val="FF0000"/>
                </a:solidFill>
                <a:latin typeface="SVN-Very Berry" panose="00000500000000000000" pitchFamily="2" charset="0"/>
                <a:ea typeface="Calibri" pitchFamily="34" charset="0"/>
                <a:cs typeface="Times New Roman" pitchFamily="18" charset="0"/>
              </a:endParaRPr>
            </a:p>
          </p:txBody>
        </p:sp>
        <p:pic>
          <p:nvPicPr>
            <p:cNvPr id="12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8987410" y="3009026"/>
              <a:ext cx="1934005" cy="2654235"/>
            </a:xfrm>
            <a:prstGeom prst="rect">
              <a:avLst/>
            </a:prstGeom>
          </p:spPr>
        </p:pic>
        <p:pic>
          <p:nvPicPr>
            <p:cNvPr id="13" name="图片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00" t="72533" r="8533"/>
            <a:stretch/>
          </p:blipFill>
          <p:spPr>
            <a:xfrm>
              <a:off x="6438966" y="5181373"/>
              <a:ext cx="4470400" cy="1768033"/>
            </a:xfrm>
            <a:prstGeom prst="rect">
              <a:avLst/>
            </a:prstGeom>
          </p:spPr>
        </p:pic>
        <p:pic>
          <p:nvPicPr>
            <p:cNvPr id="14" name="图片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" r="34400" b="5897"/>
            <a:stretch/>
          </p:blipFill>
          <p:spPr>
            <a:xfrm>
              <a:off x="1606163" y="987490"/>
              <a:ext cx="7994928" cy="4528321"/>
            </a:xfrm>
            <a:prstGeom prst="rect">
              <a:avLst/>
            </a:prstGeom>
          </p:spPr>
        </p:pic>
        <p:pic>
          <p:nvPicPr>
            <p:cNvPr id="15" name="图片 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423549" y="1675533"/>
              <a:ext cx="1853184" cy="5055616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2811447" y="2878048"/>
            <a:ext cx="6146358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tabLst>
                <a:tab pos="252730" algn="l"/>
              </a:tabLst>
            </a:pPr>
            <a:r>
              <a:rPr lang="en-US" sz="3600" b="1" dirty="0" smtClean="0">
                <a:solidFill>
                  <a:srgbClr val="FF0000"/>
                </a:solidFill>
                <a:latin typeface="#9Slide06 SVNSlow Attack" pitchFamily="2" charset="0"/>
                <a:ea typeface="Arial" panose="020B0604020202020204" pitchFamily="34" charset="0"/>
                <a:cs typeface="Arial" panose="020B0604020202020204" pitchFamily="34" charset="0"/>
              </a:rPr>
              <a:t>1. BIỂU HIỆN CỦA TÔN TRỌNG SỰ THẬT</a:t>
            </a:r>
          </a:p>
        </p:txBody>
      </p:sp>
    </p:spTree>
    <p:extLst>
      <p:ext uri="{BB962C8B-B14F-4D97-AF65-F5344CB8AC3E}">
        <p14:creationId xmlns:p14="http://schemas.microsoft.com/office/powerpoint/2010/main" val="45681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85" y="-90592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267642" y="232382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CÂU CHUYỆN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8268" y="1330557"/>
            <a:ext cx="901677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#9Slide05 IcielSanelma" pitchFamily="2" charset="0"/>
              </a:rPr>
              <a:t>    </a:t>
            </a:r>
            <a:r>
              <a:rPr lang="vi-VN" sz="2400" dirty="0" smtClean="0">
                <a:latin typeface="#9Slide05 IcielSanelma" pitchFamily="2" charset="0"/>
              </a:rPr>
              <a:t>Từ </a:t>
            </a:r>
            <a:r>
              <a:rPr lang="vi-VN" sz="2400" dirty="0">
                <a:latin typeface="#9Slide05 IcielSanelma" pitchFamily="2" charset="0"/>
              </a:rPr>
              <a:t>th</a:t>
            </a:r>
            <a:r>
              <a:rPr lang="en-US" sz="2400" dirty="0">
                <a:latin typeface="#9Slide05 IcielSanelma" pitchFamily="2" charset="0"/>
              </a:rPr>
              <a:t>ờ</a:t>
            </a:r>
            <a:r>
              <a:rPr lang="vi-VN" sz="2400" dirty="0">
                <a:latin typeface="#9Slide05 IcielSanelma" pitchFamily="2" charset="0"/>
              </a:rPr>
              <a:t>i Hy Lạp cổ đại cho đến tận thế k</a:t>
            </a:r>
            <a:r>
              <a:rPr lang="en-US" sz="2400" dirty="0">
                <a:latin typeface="#9Slide05 IcielSanelma" pitchFamily="2" charset="0"/>
              </a:rPr>
              <a:t>ỉ</a:t>
            </a:r>
            <a:r>
              <a:rPr lang="vi-VN" sz="2400" dirty="0">
                <a:latin typeface="#9Slide05 IcielSanelma" pitchFamily="2" charset="0"/>
              </a:rPr>
              <a:t> XVI, con người vẫn quan niệm rằng Trái Đ</a:t>
            </a:r>
            <a:r>
              <a:rPr lang="en-US" sz="2400" dirty="0">
                <a:latin typeface="#9Slide05 IcielSanelma" pitchFamily="2" charset="0"/>
              </a:rPr>
              <a:t>ấ</a:t>
            </a:r>
            <a:r>
              <a:rPr lang="vi-VN" sz="2400" dirty="0">
                <a:latin typeface="#9Slide05 IcielSanelma" pitchFamily="2" charset="0"/>
              </a:rPr>
              <a:t>t đứng yên, là trung tâm của vũ trụ. Mặt Trời, Mặt Trăng và các thiên th</a:t>
            </a:r>
            <a:r>
              <a:rPr lang="en-US" sz="2400" dirty="0">
                <a:latin typeface="#9Slide05 IcielSanelma" pitchFamily="2" charset="0"/>
              </a:rPr>
              <a:t>ể</a:t>
            </a:r>
            <a:r>
              <a:rPr lang="vi-VN" sz="2400" dirty="0">
                <a:latin typeface="#9Slide05 IcielSanelma" pitchFamily="2" charset="0"/>
              </a:rPr>
              <a:t> khác quay quanh T</a:t>
            </a:r>
            <a:r>
              <a:rPr lang="en-US" sz="2400" dirty="0">
                <a:latin typeface="#9Slide05 IcielSanelma" pitchFamily="2" charset="0"/>
              </a:rPr>
              <a:t>r</a:t>
            </a:r>
            <a:r>
              <a:rPr lang="vi-VN" sz="2400" dirty="0">
                <a:latin typeface="#9Slide05 IcielSanelma" pitchFamily="2" charset="0"/>
              </a:rPr>
              <a:t>ái Đất.</a:t>
            </a:r>
            <a:endParaRPr lang="en-US" sz="2400" dirty="0">
              <a:latin typeface="#9Slide05 IcielSanelma" pitchFamily="2" charset="0"/>
            </a:endParaRPr>
          </a:p>
          <a:p>
            <a:pPr algn="just"/>
            <a:r>
              <a:rPr lang="en-US" sz="2400" dirty="0" smtClean="0">
                <a:latin typeface="#9Slide05 IcielSanelma" pitchFamily="2" charset="0"/>
              </a:rPr>
              <a:t>    </a:t>
            </a:r>
            <a:r>
              <a:rPr lang="vi-VN" sz="2400" dirty="0" smtClean="0">
                <a:latin typeface="#9Slide05 IcielSanelma" pitchFamily="2" charset="0"/>
              </a:rPr>
              <a:t>Ga-li-l</a:t>
            </a:r>
            <a:r>
              <a:rPr lang="en-US" sz="2400" dirty="0">
                <a:latin typeface="#9Slide05 IcielSanelma" pitchFamily="2" charset="0"/>
              </a:rPr>
              <a:t>ê</a:t>
            </a:r>
            <a:r>
              <a:rPr lang="vi-VN" sz="2400" dirty="0" smtClean="0">
                <a:latin typeface="#9Slide05 IcielSanelma" pitchFamily="2" charset="0"/>
              </a:rPr>
              <a:t> </a:t>
            </a:r>
            <a:r>
              <a:rPr lang="en-US" sz="2400" dirty="0">
                <a:latin typeface="#9Slide05 IcielSanelma" pitchFamily="2" charset="0"/>
              </a:rPr>
              <a:t>(Galileo Galilei) </a:t>
            </a:r>
            <a:r>
              <a:rPr lang="vi-VN" sz="2400" dirty="0">
                <a:latin typeface="#9Slide05 IcielSanelma" pitchFamily="2" charset="0"/>
              </a:rPr>
              <a:t>là một nhà t</a:t>
            </a:r>
            <a:r>
              <a:rPr lang="en-US" sz="2400" dirty="0" err="1">
                <a:latin typeface="#9Slide05 IcielSanelma" pitchFamily="2" charset="0"/>
              </a:rPr>
              <a:t>hiên</a:t>
            </a:r>
            <a:r>
              <a:rPr lang="vi-VN" sz="2400" dirty="0">
                <a:latin typeface="#9Slide05 IcielSanelma" pitchFamily="2" charset="0"/>
              </a:rPr>
              <a:t> văn học, vật l</a:t>
            </a:r>
            <a:r>
              <a:rPr lang="en-US" sz="2400" dirty="0">
                <a:latin typeface="#9Slide05 IcielSanelma" pitchFamily="2" charset="0"/>
              </a:rPr>
              <a:t>í</a:t>
            </a:r>
            <a:r>
              <a:rPr lang="vi-VN" sz="2400" dirty="0">
                <a:latin typeface="#9Slide05 IcielSanelma" pitchFamily="2" charset="0"/>
              </a:rPr>
              <a:t> học, toán học và triết học I-ta-li-a </a:t>
            </a:r>
            <a:r>
              <a:rPr lang="en-US" sz="2400" dirty="0">
                <a:latin typeface="#9Slide05 IcielSanelma" pitchFamily="2" charset="0"/>
              </a:rPr>
              <a:t>(Italia), </a:t>
            </a:r>
            <a:r>
              <a:rPr lang="vi-VN" sz="2400" dirty="0">
                <a:latin typeface="#9Slide05 IcielSanelma" pitchFamily="2" charset="0"/>
              </a:rPr>
              <a:t>ông đã </a:t>
            </a:r>
            <a:r>
              <a:rPr lang="en-US" sz="2400" dirty="0">
                <a:latin typeface="#9Slide05 IcielSanelma" pitchFamily="2" charset="0"/>
              </a:rPr>
              <a:t>ủ</a:t>
            </a:r>
            <a:r>
              <a:rPr lang="vi-VN" sz="2400" dirty="0">
                <a:latin typeface="#9Slide05 IcielSanelma" pitchFamily="2" charset="0"/>
              </a:rPr>
              <a:t>ng hộ quan </a:t>
            </a:r>
            <a:r>
              <a:rPr lang="vi-VN" sz="2400" dirty="0" smtClean="0">
                <a:latin typeface="#9Slide05 IcielSanelma" pitchFamily="2" charset="0"/>
              </a:rPr>
              <a:t>đi</a:t>
            </a:r>
            <a:r>
              <a:rPr lang="en-US" sz="2400" dirty="0" smtClean="0">
                <a:latin typeface="#9Slide05 IcielSanelma" pitchFamily="2" charset="0"/>
              </a:rPr>
              <a:t>ể</a:t>
            </a:r>
            <a:r>
              <a:rPr lang="vi-VN" sz="2400" dirty="0" smtClean="0">
                <a:latin typeface="#9Slide05 IcielSanelma" pitchFamily="2" charset="0"/>
              </a:rPr>
              <a:t>m </a:t>
            </a:r>
            <a:r>
              <a:rPr lang="vi-VN" sz="2400" dirty="0">
                <a:latin typeface="#9Slide05 IcielSanelma" pitchFamily="2" charset="0"/>
              </a:rPr>
              <a:t>cho rằng “Mặt T</a:t>
            </a:r>
            <a:r>
              <a:rPr lang="en-US" sz="2400" dirty="0" err="1">
                <a:latin typeface="#9Slide05 IcielSanelma" pitchFamily="2" charset="0"/>
              </a:rPr>
              <a:t>rời</a:t>
            </a:r>
            <a:r>
              <a:rPr lang="vi-VN" sz="2400" dirty="0">
                <a:latin typeface="#9Slide05 IcielSanelma" pitchFamily="2" charset="0"/>
              </a:rPr>
              <a:t> là trung tâm của vũ trụ và Trái Đất cùng mọi hà</a:t>
            </a:r>
            <a:r>
              <a:rPr lang="en-US" sz="2400" dirty="0" err="1">
                <a:latin typeface="#9Slide05 IcielSanelma" pitchFamily="2" charset="0"/>
              </a:rPr>
              <a:t>nh</a:t>
            </a:r>
            <a:r>
              <a:rPr lang="vi-VN" sz="2400" dirty="0">
                <a:latin typeface="#9Slide05 IcielSanelma" pitchFamily="2" charset="0"/>
              </a:rPr>
              <a:t> tinh đều quay xung quanh nó</a:t>
            </a:r>
            <a:r>
              <a:rPr lang="vi-VN" sz="2400" dirty="0" smtClean="0">
                <a:latin typeface="#9Slide05 IcielSanelma" pitchFamily="2" charset="0"/>
              </a:rPr>
              <a:t>”</a:t>
            </a:r>
            <a:r>
              <a:rPr lang="en-US" sz="2400" b="1" dirty="0">
                <a:latin typeface="#9Slide05 IcielSanelma" pitchFamily="2" charset="0"/>
              </a:rPr>
              <a:t>.</a:t>
            </a:r>
            <a:endParaRPr lang="en-US" sz="2400" dirty="0">
              <a:latin typeface="#9Slide05 IcielSanelma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12327" y="3735157"/>
            <a:ext cx="86669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     </a:t>
            </a:r>
            <a:r>
              <a:rPr lang="en-US" sz="2400" dirty="0" err="1" smtClean="0">
                <a:latin typeface="#9Slide05 IcielSanelma" pitchFamily="2" charset="0"/>
              </a:rPr>
              <a:t>Tuy</a:t>
            </a:r>
            <a:r>
              <a:rPr lang="vi-VN" sz="2400" dirty="0" smtClean="0">
                <a:latin typeface="#9Slide05 IcielSanelma" pitchFamily="2" charset="0"/>
              </a:rPr>
              <a:t> </a:t>
            </a:r>
            <a:r>
              <a:rPr lang="vi-VN" sz="2400" dirty="0">
                <a:latin typeface="#9Slide05 IcielSanelma" pitchFamily="2" charset="0"/>
              </a:rPr>
              <a:t>nhiên, trong th</a:t>
            </a:r>
            <a:r>
              <a:rPr lang="en-US" sz="2400" dirty="0">
                <a:latin typeface="#9Slide05 IcielSanelma" pitchFamily="2" charset="0"/>
              </a:rPr>
              <a:t>ờ</a:t>
            </a:r>
            <a:r>
              <a:rPr lang="vi-VN" sz="2400" dirty="0">
                <a:latin typeface="#9Slide05 IcielSanelma" pitchFamily="2" charset="0"/>
              </a:rPr>
              <a:t>i k</a:t>
            </a:r>
            <a:r>
              <a:rPr lang="en-US" sz="2400" dirty="0">
                <a:latin typeface="#9Slide05 IcielSanelma" pitchFamily="2" charset="0"/>
              </a:rPr>
              <a:t>ì</a:t>
            </a:r>
            <a:r>
              <a:rPr lang="vi-VN" sz="2400" dirty="0">
                <a:latin typeface="#9Slide05 IcielSanelma" pitchFamily="2" charset="0"/>
              </a:rPr>
              <a:t> Ga-li-lê sinh sống, quan điểm “Trái Đất là trung t</a:t>
            </a:r>
            <a:r>
              <a:rPr lang="en-US" sz="2400" dirty="0">
                <a:latin typeface="#9Slide05 IcielSanelma" pitchFamily="2" charset="0"/>
              </a:rPr>
              <a:t>â</a:t>
            </a:r>
            <a:r>
              <a:rPr lang="vi-VN" sz="2400" dirty="0">
                <a:latin typeface="#9Slide05 IcielSanelma" pitchFamily="2" charset="0"/>
              </a:rPr>
              <a:t>m của vũ trụ và luôn đứng yên” được coi là quan điểm chính thống trong xã hội. Tất cả nh</a:t>
            </a:r>
            <a:r>
              <a:rPr lang="en-US" sz="2400" dirty="0">
                <a:latin typeface="#9Slide05 IcielSanelma" pitchFamily="2" charset="0"/>
              </a:rPr>
              <a:t>ữ</a:t>
            </a:r>
            <a:r>
              <a:rPr lang="vi-VN" sz="2400" dirty="0">
                <a:latin typeface="#9Slide05 IcielSanelma" pitchFamily="2" charset="0"/>
              </a:rPr>
              <a:t>ng ý kiến phản bác lại điều đó đều không được ch</a:t>
            </a:r>
            <a:r>
              <a:rPr lang="en-US" sz="2400" dirty="0">
                <a:latin typeface="#9Slide05 IcielSanelma" pitchFamily="2" charset="0"/>
              </a:rPr>
              <a:t>ấ</a:t>
            </a:r>
            <a:r>
              <a:rPr lang="vi-VN" sz="2400" dirty="0">
                <a:latin typeface="#9Slide05 IcielSanelma" pitchFamily="2" charset="0"/>
              </a:rPr>
              <a:t>p nhận. V</a:t>
            </a:r>
            <a:r>
              <a:rPr lang="en-US" sz="2400" dirty="0">
                <a:latin typeface="#9Slide05 IcielSanelma" pitchFamily="2" charset="0"/>
              </a:rPr>
              <a:t>ì</a:t>
            </a:r>
            <a:r>
              <a:rPr lang="vi-VN" sz="2400" dirty="0">
                <a:latin typeface="#9Slide05 IcielSanelma" pitchFamily="2" charset="0"/>
              </a:rPr>
              <a:t> vậy, quan đi</a:t>
            </a:r>
            <a:r>
              <a:rPr lang="en-US" sz="2400" dirty="0">
                <a:latin typeface="#9Slide05 IcielSanelma" pitchFamily="2" charset="0"/>
              </a:rPr>
              <a:t>ể</a:t>
            </a:r>
            <a:r>
              <a:rPr lang="vi-VN" sz="2400" dirty="0">
                <a:latin typeface="#9Slide05 IcielSanelma" pitchFamily="2" charset="0"/>
              </a:rPr>
              <a:t>m mà Ga-li-lê ủng hộ rằng </a:t>
            </a:r>
            <a:r>
              <a:rPr lang="en-US" sz="2400" dirty="0">
                <a:latin typeface="#9Slide05 IcielSanelma" pitchFamily="2" charset="0"/>
              </a:rPr>
              <a:t>"</a:t>
            </a:r>
            <a:r>
              <a:rPr lang="en-US" sz="2400" dirty="0" err="1">
                <a:latin typeface="#9Slide05 IcielSanelma" pitchFamily="2" charset="0"/>
              </a:rPr>
              <a:t>Trái</a:t>
            </a:r>
            <a:r>
              <a:rPr lang="en-US" sz="2400" dirty="0">
                <a:latin typeface="#9Slide05 IcielSanelma" pitchFamily="2" charset="0"/>
              </a:rPr>
              <a:t> </a:t>
            </a:r>
            <a:r>
              <a:rPr lang="vi-VN" sz="2400" dirty="0">
                <a:latin typeface="#9Slide05 IcielSanelma" pitchFamily="2" charset="0"/>
              </a:rPr>
              <a:t>Đất m</a:t>
            </a:r>
            <a:r>
              <a:rPr lang="en-US" sz="2400" dirty="0">
                <a:latin typeface="#9Slide05 IcielSanelma" pitchFamily="2" charset="0"/>
              </a:rPr>
              <a:t>ớ</a:t>
            </a:r>
            <a:r>
              <a:rPr lang="vi-VN" sz="2400" dirty="0">
                <a:latin typeface="#9Slide05 IcielSanelma" pitchFamily="2" charset="0"/>
              </a:rPr>
              <a:t>i là một hành tinh quay xung quanh Mặt </a:t>
            </a:r>
            <a:r>
              <a:rPr lang="en-US" sz="2400" dirty="0" err="1">
                <a:latin typeface="#9Slide05 IcielSanelma" pitchFamily="2" charset="0"/>
              </a:rPr>
              <a:t>Trờ</a:t>
            </a:r>
            <a:r>
              <a:rPr lang="vi-VN" sz="2400" dirty="0">
                <a:latin typeface="#9Slide05 IcielSanelma" pitchFamily="2" charset="0"/>
              </a:rPr>
              <a:t>i” là trái ngược với quan </a:t>
            </a:r>
            <a:r>
              <a:rPr lang="vi-VN" sz="2400" dirty="0" smtClean="0">
                <a:latin typeface="#9Slide05 IcielSanelma" pitchFamily="2" charset="0"/>
              </a:rPr>
              <a:t>đi</a:t>
            </a:r>
            <a:r>
              <a:rPr lang="en-US" sz="2400" dirty="0" smtClean="0">
                <a:latin typeface="#9Slide05 IcielSanelma" pitchFamily="2" charset="0"/>
              </a:rPr>
              <a:t>ể</a:t>
            </a:r>
            <a:r>
              <a:rPr lang="vi-VN" sz="2400" dirty="0" smtClean="0">
                <a:latin typeface="#9Slide05 IcielSanelma" pitchFamily="2" charset="0"/>
              </a:rPr>
              <a:t>m </a:t>
            </a:r>
            <a:r>
              <a:rPr lang="vi-VN" sz="2400" dirty="0">
                <a:latin typeface="#9Slide05 IcielSanelma" pitchFamily="2" charset="0"/>
              </a:rPr>
              <a:t>này, bị cho là ch</a:t>
            </a:r>
            <a:r>
              <a:rPr lang="en-US" sz="2400" dirty="0">
                <a:latin typeface="#9Slide05 IcielSanelma" pitchFamily="2" charset="0"/>
              </a:rPr>
              <a:t>ố</a:t>
            </a:r>
            <a:r>
              <a:rPr lang="vi-VN" sz="2400" dirty="0">
                <a:latin typeface="#9Slide05 IcielSanelma" pitchFamily="2" charset="0"/>
              </a:rPr>
              <a:t>ng đối.</a:t>
            </a:r>
            <a:endParaRPr lang="en-US" sz="2400" dirty="0">
              <a:latin typeface="#9Slide05 IcielSanelma" pitchFamily="2" charset="0"/>
            </a:endParaRPr>
          </a:p>
          <a:p>
            <a:pPr algn="just"/>
            <a:r>
              <a:rPr lang="en-US" sz="2400" dirty="0" smtClean="0">
                <a:latin typeface="#9Slide05 IcielSanelma" pitchFamily="2" charset="0"/>
              </a:rPr>
              <a:t>   </a:t>
            </a:r>
            <a:r>
              <a:rPr lang="vi-VN" sz="2400" dirty="0" smtClean="0">
                <a:latin typeface="#9Slide05 IcielSanelma" pitchFamily="2" charset="0"/>
              </a:rPr>
              <a:t>Vào </a:t>
            </a:r>
            <a:r>
              <a:rPr lang="vi-VN" sz="2400" dirty="0">
                <a:latin typeface="#9Slide05 IcielSanelma" pitchFamily="2" charset="0"/>
              </a:rPr>
              <a:t>ngày 22/6/1633, </a:t>
            </a:r>
            <a:r>
              <a:rPr lang="vi-VN" sz="2400" dirty="0" smtClean="0">
                <a:latin typeface="#9Slide05 IcielSanelma" pitchFamily="2" charset="0"/>
              </a:rPr>
              <a:t>Ga-li-l</a:t>
            </a:r>
            <a:r>
              <a:rPr lang="en-US" sz="2400" dirty="0">
                <a:latin typeface="#9Slide05 IcielSanelma" pitchFamily="2" charset="0"/>
              </a:rPr>
              <a:t>ê</a:t>
            </a:r>
            <a:r>
              <a:rPr lang="vi-VN" sz="2400" dirty="0" smtClean="0">
                <a:latin typeface="#9Slide05 IcielSanelma" pitchFamily="2" charset="0"/>
              </a:rPr>
              <a:t> </a:t>
            </a:r>
            <a:r>
              <a:rPr lang="vi-VN" sz="2400" dirty="0">
                <a:latin typeface="#9Slide05 IcielSanelma" pitchFamily="2" charset="0"/>
              </a:rPr>
              <a:t>đã bị đưa ra trước toà án đ</a:t>
            </a:r>
            <a:r>
              <a:rPr lang="en-US" sz="2400" dirty="0">
                <a:latin typeface="#9Slide05 IcielSanelma" pitchFamily="2" charset="0"/>
              </a:rPr>
              <a:t>ể</a:t>
            </a:r>
            <a:r>
              <a:rPr lang="vi-VN" sz="2400" dirty="0">
                <a:latin typeface="#9Slide05 IcielSanelma" pitchFamily="2" charset="0"/>
              </a:rPr>
              <a:t> xét xử. Tương truyền rằng, sau khi bước ra khỏi cửa toà án, ông đã bực tức nói to: “Dù sao </a:t>
            </a:r>
            <a:r>
              <a:rPr lang="en-US" sz="2400" dirty="0" err="1">
                <a:latin typeface="#9Slide05 IcielSanelma" pitchFamily="2" charset="0"/>
              </a:rPr>
              <a:t>Tr</a:t>
            </a:r>
            <a:r>
              <a:rPr lang="vi-VN" sz="2400" dirty="0">
                <a:latin typeface="#9Slide05 IcielSanelma" pitchFamily="2" charset="0"/>
              </a:rPr>
              <a:t>ái Đất vẫn quay!”.</a:t>
            </a:r>
            <a:endParaRPr lang="en-US" sz="2400" dirty="0">
              <a:latin typeface="#9Slide05 IcielSanelma" pitchFamily="2" charset="0"/>
            </a:endParaRPr>
          </a:p>
        </p:txBody>
      </p:sp>
      <p:pic>
        <p:nvPicPr>
          <p:cNvPr id="9" name="Picture 8" descr="58PIC58PIC58PIC58PICHsaGKG559akDq_PIC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6071" r="5357" b="14285"/>
          <a:stretch>
            <a:fillRect/>
          </a:stretch>
        </p:blipFill>
        <p:spPr bwMode="auto">
          <a:xfrm>
            <a:off x="-603747" y="-236563"/>
            <a:ext cx="13506788" cy="78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hape 1"/>
          <p:cNvPicPr/>
          <p:nvPr/>
        </p:nvPicPr>
        <p:blipFill>
          <a:blip r:embed="rId4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613716" y="812042"/>
            <a:ext cx="6731331" cy="5992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  <a:spcAft>
                <a:spcPts val="500"/>
              </a:spcAft>
            </a:pPr>
            <a:r>
              <a:rPr lang="vi-VN" sz="28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GA-LI-LÊ VÀ CHÂN LÍ “DÙ SAO TRÁI ĐẤT VẪN QUAY”</a:t>
            </a:r>
            <a:endParaRPr lang="en-US" sz="2800" b="1" dirty="0">
              <a:solidFill>
                <a:srgbClr val="0000FF"/>
              </a:solidFill>
              <a:effectLst/>
              <a:latin typeface="#9Slide05 IcielSanelma" pitchFamily="2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942" y="3899615"/>
            <a:ext cx="2690212" cy="234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0097" y="1190413"/>
            <a:ext cx="2112783" cy="233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"/>
          <p:cNvPicPr/>
          <p:nvPr/>
        </p:nvPicPr>
        <p:blipFill>
          <a:blip r:embed="rId2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70" y="0"/>
            <a:ext cx="7113696" cy="6730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06130" y="1408391"/>
            <a:ext cx="60192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000" b="1" dirty="0" smtClean="0">
                <a:solidFill>
                  <a:srgbClr val="0000FF"/>
                </a:solidFill>
                <a:latin typeface="#9Slide05 Ricca Script" panose="05080000000003050000" pitchFamily="18" charset="0"/>
              </a:rPr>
              <a:t>Em </a:t>
            </a:r>
            <a:r>
              <a:rPr lang="vi-VN" sz="2000" b="1" dirty="0">
                <a:solidFill>
                  <a:srgbClr val="0000FF"/>
                </a:solidFill>
                <a:latin typeface="#9Slide05 Ricca Script" panose="05080000000003050000" pitchFamily="18" charset="0"/>
              </a:rPr>
              <a:t>hãy tìm ra từ ngữ nói lên “Sự thật" trong câu chuyện trên.</a:t>
            </a:r>
            <a:endParaRPr lang="en-US" sz="2000" b="1" dirty="0">
              <a:solidFill>
                <a:srgbClr val="0000FF"/>
              </a:solidFill>
              <a:latin typeface="#9Slide05 Ricca Script" panose="05080000000003050000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56356" y="2335237"/>
            <a:ext cx="61693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000" b="1" dirty="0" smtClean="0">
                <a:solidFill>
                  <a:srgbClr val="0000FF"/>
                </a:solidFill>
                <a:latin typeface="#9Slide05 Ricca Script" panose="05080000000003050000" pitchFamily="18" charset="0"/>
              </a:rPr>
              <a:t>Câu </a:t>
            </a:r>
            <a:r>
              <a:rPr lang="vi-VN" sz="2000" b="1" dirty="0">
                <a:solidFill>
                  <a:srgbClr val="0000FF"/>
                </a:solidFill>
                <a:latin typeface="#9Slide05 Ricca Script" panose="05080000000003050000" pitchFamily="18" charset="0"/>
              </a:rPr>
              <a:t>nói nổi tiếng của Ga-li-lê “Dù sao Trái Đất vẫn quay" chứng tỏ ông là người như thế nào? Vì sao?</a:t>
            </a:r>
            <a:endParaRPr lang="en-US" sz="2000" b="1" dirty="0">
              <a:solidFill>
                <a:srgbClr val="0000FF"/>
              </a:solidFill>
              <a:latin typeface="#9Slide05 Ricca Script" panose="05080000000003050000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33824" y="661207"/>
            <a:ext cx="2629630" cy="45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44546A">
                    <a:lumMod val="50000"/>
                  </a:srgbClr>
                </a:solidFill>
                <a:latin typeface="SVN-Vanilla Daisy Pro" panose="000005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44546A">
                    <a:lumMod val="50000"/>
                  </a:srgbClr>
                </a:solidFill>
                <a:latin typeface="SVN-Vanilla Daisy Pr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44546A">
                    <a:lumMod val="50000"/>
                  </a:srgbClr>
                </a:solidFill>
                <a:latin typeface="SVN-Vanilla Daisy Pro" panose="000005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400" b="1" dirty="0" smtClean="0">
                <a:solidFill>
                  <a:srgbClr val="44546A">
                    <a:lumMod val="50000"/>
                  </a:srgbClr>
                </a:solidFill>
                <a:latin typeface="SVN-Vanilla Daisy Pro" panose="00000500000000000000" pitchFamily="2" charset="0"/>
                <a:cs typeface="Times New Roman" panose="02020603050405020304" pitchFamily="18" charset="0"/>
              </a:rPr>
              <a:t> Ga-li-</a:t>
            </a:r>
            <a:r>
              <a:rPr lang="en-US" sz="2400" b="1" dirty="0" err="1" smtClean="0">
                <a:solidFill>
                  <a:srgbClr val="44546A">
                    <a:lumMod val="50000"/>
                  </a:srgbClr>
                </a:solidFill>
                <a:latin typeface="SVN-Vanilla Daisy Pro" panose="00000500000000000000" pitchFamily="2" charset="0"/>
                <a:cs typeface="Times New Roman" panose="02020603050405020304" pitchFamily="18" charset="0"/>
              </a:rPr>
              <a:t>lê</a:t>
            </a:r>
            <a:endParaRPr lang="en-US" sz="2400" b="1" dirty="0">
              <a:solidFill>
                <a:srgbClr val="44546A">
                  <a:lumMod val="50000"/>
                </a:srgbClr>
              </a:solidFill>
              <a:latin typeface="SVN-Vanilla Daisy Pro" panose="000005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179293" y="1547469"/>
            <a:ext cx="4158817" cy="5310531"/>
            <a:chOff x="-71560" y="715021"/>
            <a:chExt cx="4676121" cy="6142979"/>
          </a:xfrm>
        </p:grpSpPr>
        <p:grpSp>
          <p:nvGrpSpPr>
            <p:cNvPr id="8" name="Group 7"/>
            <p:cNvGrpSpPr/>
            <p:nvPr/>
          </p:nvGrpSpPr>
          <p:grpSpPr>
            <a:xfrm>
              <a:off x="-71560" y="715021"/>
              <a:ext cx="4297812" cy="3625719"/>
              <a:chOff x="-55658" y="1932167"/>
              <a:chExt cx="4297812" cy="3625719"/>
            </a:xfrm>
          </p:grpSpPr>
          <p:pic>
            <p:nvPicPr>
              <p:cNvPr id="6" name="Picture 2" descr="F:\360安全浏览器下载\六一\Nipic_2531170_60e991fb751d3f8f\Nipic_2531170_20140501162158900000 [转换]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1932167"/>
                <a:ext cx="4242154" cy="36257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Rectangle 189"/>
              <p:cNvSpPr>
                <a:spLocks noChangeArrowheads="1"/>
              </p:cNvSpPr>
              <p:nvPr/>
            </p:nvSpPr>
            <p:spPr bwMode="auto">
              <a:xfrm>
                <a:off x="-55658" y="3020323"/>
                <a:ext cx="4126726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 anchor="ctr">
                <a:spAutoFit/>
              </a:bodyPr>
              <a:lstStyle/>
              <a:p>
                <a:pPr algn="ctr">
                  <a:defRPr/>
                </a:pPr>
                <a:r>
                  <a:rPr lang="en-US" altLang="zh-CN" sz="3600" b="1" kern="0" dirty="0" err="1" smtClean="0">
                    <a:solidFill>
                      <a:srgbClr val="0000FF"/>
                    </a:solidFill>
                    <a:latin typeface="SVN-Vanilla Daisy Pro" panose="00000500000000000000" pitchFamily="2" charset="0"/>
                    <a:ea typeface="微软雅黑" pitchFamily="34" charset="-122"/>
                    <a:cs typeface="Times New Roman" pitchFamily="18" charset="0"/>
                  </a:rPr>
                  <a:t>Hoạt</a:t>
                </a:r>
                <a:r>
                  <a:rPr lang="en-US" altLang="zh-CN" sz="3600" b="1" kern="0" dirty="0" smtClean="0">
                    <a:solidFill>
                      <a:srgbClr val="0000FF"/>
                    </a:solidFill>
                    <a:latin typeface="SVN-Vanilla Daisy Pro" panose="00000500000000000000" pitchFamily="2" charset="0"/>
                    <a:ea typeface="微软雅黑" pitchFamily="34" charset="-122"/>
                    <a:cs typeface="Times New Roman" pitchFamily="18" charset="0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0000FF"/>
                    </a:solidFill>
                    <a:latin typeface="SVN-Vanilla Daisy Pro" panose="00000500000000000000" pitchFamily="2" charset="0"/>
                    <a:ea typeface="微软雅黑" pitchFamily="34" charset="-122"/>
                    <a:cs typeface="Times New Roman" pitchFamily="18" charset="0"/>
                  </a:rPr>
                  <a:t>động</a:t>
                </a:r>
                <a:endParaRPr lang="en-US" altLang="zh-CN" sz="3600" b="1" kern="0" dirty="0" smtClean="0">
                  <a:solidFill>
                    <a:srgbClr val="0000FF"/>
                  </a:solidFill>
                  <a:latin typeface="SVN-Vanilla Daisy Pro" panose="00000500000000000000" pitchFamily="2" charset="0"/>
                  <a:ea typeface="微软雅黑" pitchFamily="34" charset="-122"/>
                  <a:cs typeface="Times New Roman" pitchFamily="18" charset="0"/>
                </a:endParaRPr>
              </a:p>
              <a:p>
                <a:pPr algn="ctr">
                  <a:defRPr/>
                </a:pPr>
                <a:r>
                  <a:rPr lang="en-US" altLang="zh-CN" sz="3600" b="1" kern="0" dirty="0" smtClean="0">
                    <a:solidFill>
                      <a:srgbClr val="0000FF"/>
                    </a:solidFill>
                    <a:latin typeface="SVN-Vanilla Daisy Pro" panose="00000500000000000000" pitchFamily="2" charset="0"/>
                    <a:ea typeface="微软雅黑" pitchFamily="34" charset="-122"/>
                    <a:cs typeface="Times New Roman" pitchFamily="18" charset="0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0000FF"/>
                    </a:solidFill>
                    <a:latin typeface="SVN-Vanilla Daisy Pro" panose="00000500000000000000" pitchFamily="2" charset="0"/>
                    <a:ea typeface="微软雅黑" pitchFamily="34" charset="-122"/>
                    <a:cs typeface="Times New Roman" pitchFamily="18" charset="0"/>
                  </a:rPr>
                  <a:t>nhóm</a:t>
                </a:r>
                <a:endParaRPr lang="en-US" altLang="zh-CN" sz="3600" b="1" kern="0" dirty="0">
                  <a:solidFill>
                    <a:srgbClr val="0000FF"/>
                  </a:solidFill>
                  <a:latin typeface="SVN-Vanilla Daisy Pro" panose="00000500000000000000" pitchFamily="2" charset="0"/>
                  <a:ea typeface="微软雅黑" pitchFamily="34" charset="-122"/>
                  <a:cs typeface="Times New Roman" pitchFamily="18" charset="0"/>
                </a:endParaRPr>
              </a:p>
            </p:txBody>
          </p:sp>
        </p:grpSp>
        <p:pic>
          <p:nvPicPr>
            <p:cNvPr id="14" name="图片 2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334" y="4253948"/>
              <a:ext cx="3276227" cy="2604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8844111" y="0"/>
            <a:ext cx="2138901" cy="1473155"/>
            <a:chOff x="9245266" y="3655634"/>
            <a:chExt cx="3329017" cy="225899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6" t="21506" r="30000" b="16709"/>
            <a:stretch/>
          </p:blipFill>
          <p:spPr>
            <a:xfrm>
              <a:off x="9484033" y="3655634"/>
              <a:ext cx="2767820" cy="225899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245266" y="5003959"/>
              <a:ext cx="3329017" cy="75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Ga-li-</a:t>
              </a:r>
              <a:r>
                <a:rPr lang="en-US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endParaRPr lang="en-US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(1564 - 1642)</a:t>
              </a:r>
              <a:endParaRPr lang="vi-VN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118074" y="0"/>
            <a:ext cx="3266164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 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58764" y="3345112"/>
            <a:ext cx="46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00FF"/>
                </a:solidFill>
                <a:latin typeface="#9Slide05 Ricca Script" panose="05080000000003050000" pitchFamily="18" charset="0"/>
              </a:rPr>
              <a:t>Sự</a:t>
            </a:r>
            <a:r>
              <a:rPr lang="en-US" sz="2000" b="1" dirty="0" smtClean="0">
                <a:solidFill>
                  <a:srgbClr val="0000FF"/>
                </a:solidFill>
                <a:latin typeface="#9Slide05 Ricca Script" panose="05080000000003050000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#9Slide05 Ricca Script" panose="05080000000003050000" pitchFamily="18" charset="0"/>
              </a:rPr>
              <a:t>thật</a:t>
            </a:r>
            <a:r>
              <a:rPr lang="en-US" sz="2000" b="1" dirty="0" smtClean="0">
                <a:solidFill>
                  <a:srgbClr val="0000FF"/>
                </a:solidFill>
                <a:latin typeface="#9Slide05 Ricca Script" panose="05080000000003050000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#9Slide05 Ricca Script" panose="05080000000003050000" pitchFamily="18" charset="0"/>
              </a:rPr>
              <a:t>là</a:t>
            </a:r>
            <a:r>
              <a:rPr lang="en-US" sz="2000" b="1" dirty="0" smtClean="0">
                <a:solidFill>
                  <a:srgbClr val="0000FF"/>
                </a:solidFill>
                <a:latin typeface="#9Slide05 Ricca Script" panose="05080000000003050000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#9Slide05 Ricca Script" panose="05080000000003050000" pitchFamily="18" charset="0"/>
              </a:rPr>
              <a:t>gì</a:t>
            </a:r>
            <a:r>
              <a:rPr lang="en-US" sz="2000" b="1" dirty="0" smtClean="0">
                <a:solidFill>
                  <a:srgbClr val="0000FF"/>
                </a:solidFill>
                <a:latin typeface="#9Slide05 Ricca Script" panose="05080000000003050000" pitchFamily="18" charset="0"/>
              </a:rPr>
              <a:t>?</a:t>
            </a:r>
            <a:endParaRPr lang="en-US" sz="2000" b="1" dirty="0">
              <a:solidFill>
                <a:srgbClr val="0000FF"/>
              </a:solidFill>
              <a:latin typeface="#9Slide05 Ricca Script" panose="05080000000003050000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83201" y="3832445"/>
            <a:ext cx="4560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00FF"/>
                </a:solidFill>
                <a:latin typeface="#9Slide05 Ricca Script" panose="05080000000003050000" pitchFamily="18" charset="0"/>
              </a:rPr>
              <a:t>Tôn</a:t>
            </a:r>
            <a:r>
              <a:rPr lang="en-US" sz="2000" b="1" dirty="0" smtClean="0">
                <a:solidFill>
                  <a:srgbClr val="0000FF"/>
                </a:solidFill>
                <a:latin typeface="#9Slide05 Ricca Script" panose="05080000000003050000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#9Slide05 Ricca Script" panose="05080000000003050000" pitchFamily="18" charset="0"/>
              </a:rPr>
              <a:t>trọng</a:t>
            </a:r>
            <a:r>
              <a:rPr lang="en-US" sz="2000" b="1" dirty="0" smtClean="0">
                <a:solidFill>
                  <a:srgbClr val="0000FF"/>
                </a:solidFill>
                <a:latin typeface="#9Slide05 Ricca Script" panose="05080000000003050000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#9Slide05 Ricca Script" panose="05080000000003050000" pitchFamily="18" charset="0"/>
              </a:rPr>
              <a:t>sự</a:t>
            </a:r>
            <a:r>
              <a:rPr lang="en-US" sz="2000" b="1" dirty="0" smtClean="0">
                <a:solidFill>
                  <a:srgbClr val="0000FF"/>
                </a:solidFill>
                <a:latin typeface="#9Slide05 Ricca Script" panose="05080000000003050000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#9Slide05 Ricca Script" panose="05080000000003050000" pitchFamily="18" charset="0"/>
              </a:rPr>
              <a:t>thật</a:t>
            </a:r>
            <a:r>
              <a:rPr lang="en-US" sz="2000" b="1" dirty="0" smtClean="0">
                <a:solidFill>
                  <a:srgbClr val="0000FF"/>
                </a:solidFill>
                <a:latin typeface="#9Slide05 Ricca Script" panose="05080000000003050000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#9Slide05 Ricca Script" panose="05080000000003050000" pitchFamily="18" charset="0"/>
              </a:rPr>
              <a:t>là</a:t>
            </a:r>
            <a:r>
              <a:rPr lang="en-US" sz="2000" b="1" dirty="0" smtClean="0">
                <a:solidFill>
                  <a:srgbClr val="0000FF"/>
                </a:solidFill>
                <a:latin typeface="#9Slide05 Ricca Script" panose="05080000000003050000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#9Slide05 Ricca Script" panose="05080000000003050000" pitchFamily="18" charset="0"/>
              </a:rPr>
              <a:t>gì</a:t>
            </a:r>
            <a:r>
              <a:rPr lang="en-US" sz="2000" b="1" dirty="0" smtClean="0">
                <a:solidFill>
                  <a:srgbClr val="0000FF"/>
                </a:solidFill>
                <a:latin typeface="#9Slide05 Ricca Script" panose="05080000000003050000" pitchFamily="18" charset="0"/>
              </a:rPr>
              <a:t>?</a:t>
            </a:r>
            <a:endParaRPr lang="en-US" sz="2000" b="1" dirty="0">
              <a:solidFill>
                <a:srgbClr val="0000FF"/>
              </a:solidFill>
              <a:latin typeface="#9Slide05 Ricca Script" panose="0508000000000305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51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"/>
          <p:cNvPicPr/>
          <p:nvPr/>
        </p:nvPicPr>
        <p:blipFill>
          <a:blip r:embed="rId2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7" y="286850"/>
            <a:ext cx="10673894" cy="6730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1587" y="1404215"/>
            <a:ext cx="9074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smtClean="0">
                <a:solidFill>
                  <a:prstClr val="black"/>
                </a:solidFill>
                <a:latin typeface="#9Slide05 IcielSanelma" pitchFamily="2" charset="0"/>
              </a:rPr>
              <a:t>Q</a:t>
            </a:r>
            <a:r>
              <a:rPr lang="vi-VN" sz="2400" dirty="0" smtClean="0">
                <a:solidFill>
                  <a:prstClr val="black"/>
                </a:solidFill>
                <a:latin typeface="#9Slide05 IcielSanelma" pitchFamily="2" charset="0"/>
              </a:rPr>
              <a:t>uan </a:t>
            </a:r>
            <a:r>
              <a:rPr lang="vi-VN" sz="2400" dirty="0">
                <a:solidFill>
                  <a:prstClr val="black"/>
                </a:solidFill>
                <a:latin typeface="#9Slide05 IcielSanelma" pitchFamily="2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ể</a:t>
            </a:r>
            <a:r>
              <a:rPr lang="vi-VN" sz="2400" dirty="0">
                <a:solidFill>
                  <a:prstClr val="black"/>
                </a:solidFill>
                <a:latin typeface="#9Slide05 IcielSanelma" pitchFamily="2" charset="0"/>
              </a:rPr>
              <a:t>m mà Ga-li-lê ủng hộ </a:t>
            </a:r>
            <a:r>
              <a:rPr lang="en-US" sz="2400" dirty="0" smtClean="0">
                <a:solidFill>
                  <a:prstClr val="black"/>
                </a:solidFill>
                <a:latin typeface="#9Slide05 IcielSanelma" pitchFamily="2" charset="0"/>
              </a:rPr>
              <a:t>"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#9Slide05 IcielSanelma" pitchFamily="2" charset="0"/>
              </a:rPr>
              <a:t>Đất m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ớ</a:t>
            </a:r>
            <a:r>
              <a:rPr lang="vi-VN" sz="2400" dirty="0">
                <a:solidFill>
                  <a:prstClr val="black"/>
                </a:solidFill>
                <a:latin typeface="#9Slide05 IcielSanelma" pitchFamily="2" charset="0"/>
              </a:rPr>
              <a:t>i là một hành tinh quay xung quanh Mặt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Trờ</a:t>
            </a:r>
            <a:r>
              <a:rPr lang="vi-VN" sz="2400" dirty="0">
                <a:solidFill>
                  <a:prstClr val="black"/>
                </a:solidFill>
                <a:latin typeface="#9Slide05 IcielSanelma" pitchFamily="2" charset="0"/>
              </a:rPr>
              <a:t>i” là trái ngược với quan đi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ể</a:t>
            </a:r>
            <a:r>
              <a:rPr lang="vi-VN" sz="2400" dirty="0">
                <a:solidFill>
                  <a:prstClr val="black"/>
                </a:solidFill>
                <a:latin typeface="#9Slide05 IcielSanelma" pitchFamily="2" charset="0"/>
              </a:rPr>
              <a:t>m </a:t>
            </a:r>
            <a:r>
              <a:rPr lang="en-US" sz="2400" dirty="0" err="1" smtClean="0">
                <a:solidFill>
                  <a:prstClr val="black"/>
                </a:solidFill>
                <a:latin typeface="#9Slide05 IcielSanelma" pitchFamily="2" charset="0"/>
              </a:rPr>
              <a:t>thời</a:t>
            </a:r>
            <a:r>
              <a:rPr lang="en-US" sz="2400" dirty="0" smtClean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#9Slide05 IcielSanelma" pitchFamily="2" charset="0"/>
              </a:rPr>
              <a:t>ông</a:t>
            </a:r>
            <a:r>
              <a:rPr lang="en-US" sz="2400" dirty="0" smtClean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#9Slide05 IcielSanelma" pitchFamily="2" charset="0"/>
              </a:rPr>
              <a:t>đang</a:t>
            </a:r>
            <a:r>
              <a:rPr lang="en-US" sz="2400" dirty="0" smtClean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#9Slide05 IcielSanelma" pitchFamily="2" charset="0"/>
              </a:rPr>
              <a:t>sống</a:t>
            </a:r>
            <a:r>
              <a:rPr lang="vi-VN" sz="2400" dirty="0" smtClean="0">
                <a:solidFill>
                  <a:prstClr val="black"/>
                </a:solidFill>
                <a:latin typeface="#9Slide05 IcielSanelma" pitchFamily="2" charset="0"/>
              </a:rPr>
              <a:t>, </a:t>
            </a:r>
            <a:r>
              <a:rPr lang="vi-VN" sz="2400" dirty="0">
                <a:solidFill>
                  <a:prstClr val="black"/>
                </a:solidFill>
                <a:latin typeface="#9Slide05 IcielSanelma" pitchFamily="2" charset="0"/>
              </a:rPr>
              <a:t>bị cho là ch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ố</a:t>
            </a:r>
            <a:r>
              <a:rPr lang="vi-VN" sz="2400" dirty="0">
                <a:solidFill>
                  <a:prstClr val="black"/>
                </a:solidFill>
                <a:latin typeface="#9Slide05 IcielSanelma" pitchFamily="2" charset="0"/>
              </a:rPr>
              <a:t>ng </a:t>
            </a:r>
            <a:r>
              <a:rPr lang="vi-VN" sz="2400" dirty="0" smtClean="0">
                <a:solidFill>
                  <a:prstClr val="black"/>
                </a:solidFill>
                <a:latin typeface="#9Slide05 IcielSanelma" pitchFamily="2" charset="0"/>
              </a:rPr>
              <a:t>đối.</a:t>
            </a:r>
            <a:r>
              <a:rPr lang="en-US" sz="2400" dirty="0" smtClean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vi-VN" sz="2400" dirty="0" smtClean="0">
                <a:solidFill>
                  <a:prstClr val="black"/>
                </a:solidFill>
                <a:latin typeface="#9Slide05 IcielSanelma" pitchFamily="2" charset="0"/>
              </a:rPr>
              <a:t>Ga-li-l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ê</a:t>
            </a:r>
            <a:r>
              <a:rPr lang="vi-VN" sz="2400" dirty="0" smtClean="0">
                <a:solidFill>
                  <a:prstClr val="black"/>
                </a:solidFill>
                <a:latin typeface="#9Slide05 IcielSanelma" pitchFamily="2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#9Slide05 IcielSanelma" pitchFamily="2" charset="0"/>
              </a:rPr>
              <a:t>đã bị đưa ra trước toà án đ</a:t>
            </a:r>
            <a:r>
              <a:rPr lang="en-US" sz="2400" dirty="0">
                <a:solidFill>
                  <a:prstClr val="black"/>
                </a:solidFill>
                <a:latin typeface="#9Slide05 IcielSanelma" pitchFamily="2" charset="0"/>
              </a:rPr>
              <a:t>ể</a:t>
            </a:r>
            <a:r>
              <a:rPr lang="vi-VN" sz="2400" dirty="0">
                <a:solidFill>
                  <a:prstClr val="black"/>
                </a:solidFill>
                <a:latin typeface="#9Slide05 IcielSanelma" pitchFamily="2" charset="0"/>
              </a:rPr>
              <a:t> xét xử. Tương truyền rằng, sau khi bước ra khỏi cửa toà án, ông đã bực tức nói to: “Dù sao </a:t>
            </a:r>
            <a:r>
              <a:rPr lang="en-US" sz="2400" dirty="0" err="1">
                <a:solidFill>
                  <a:prstClr val="black"/>
                </a:solidFill>
                <a:latin typeface="#9Slide05 IcielSanelma" pitchFamily="2" charset="0"/>
              </a:rPr>
              <a:t>Tr</a:t>
            </a:r>
            <a:r>
              <a:rPr lang="vi-VN" sz="2400" dirty="0">
                <a:solidFill>
                  <a:prstClr val="black"/>
                </a:solidFill>
                <a:latin typeface="#9Slide05 IcielSanelma" pitchFamily="2" charset="0"/>
              </a:rPr>
              <a:t>ái Đất vẫn quay!”.</a:t>
            </a:r>
            <a:endParaRPr lang="en-US" sz="2400" dirty="0">
              <a:solidFill>
                <a:prstClr val="black"/>
              </a:solidFill>
              <a:latin typeface="#9Slide05 IcielSanelma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3628" y="3260726"/>
            <a:ext cx="9037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Ga-li-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quay"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#9Slide05 IcielSanelm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#9Slide05 IcielSanelm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54078" y="748443"/>
            <a:ext cx="118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44546A">
                    <a:lumMod val="50000"/>
                  </a:srgbClr>
                </a:solidFill>
                <a:latin typeface="SVN-Vanilla Daisy Pro" panose="00000500000000000000" pitchFamily="2" charset="0"/>
                <a:cs typeface="Times New Roman" panose="02020603050405020304" pitchFamily="18" charset="0"/>
              </a:rPr>
              <a:t>NHÓM…</a:t>
            </a:r>
            <a:endParaRPr lang="en-US" sz="2400" b="1" dirty="0">
              <a:solidFill>
                <a:srgbClr val="44546A">
                  <a:lumMod val="50000"/>
                </a:srgbClr>
              </a:solidFill>
              <a:latin typeface="SVN-Vanilla Daisy Pro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图片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37" y="4909559"/>
            <a:ext cx="3377483" cy="204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635903" y="0"/>
            <a:ext cx="1558097" cy="1331801"/>
            <a:chOff x="9203433" y="3655634"/>
            <a:chExt cx="3329017" cy="225899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6" t="21506" r="30000" b="16709"/>
            <a:stretch/>
          </p:blipFill>
          <p:spPr>
            <a:xfrm>
              <a:off x="9484033" y="3655634"/>
              <a:ext cx="2767820" cy="225899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203433" y="4957992"/>
              <a:ext cx="3329017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(Ga-li-lê, 1564 - 1642)</a:t>
              </a:r>
              <a:endParaRPr lang="vi-VN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0" y="0"/>
            <a:ext cx="3266164" cy="6612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 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123629" y="4373592"/>
            <a:ext cx="9122368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smtClean="0">
                <a:latin typeface="#9Slide05 IcielSanelma" pitchFamily="2" charset="0"/>
                <a:ea typeface="Arial" panose="020B0604020202020204" pitchFamily="34" charset="0"/>
              </a:rPr>
              <a:t>Sự </a:t>
            </a:r>
            <a:r>
              <a:rPr lang="vi-VN" sz="2400" dirty="0">
                <a:latin typeface="#9Slide05 IcielSanelma" pitchFamily="2" charset="0"/>
                <a:ea typeface="Arial" panose="020B0604020202020204" pitchFamily="34" charset="0"/>
              </a:rPr>
              <a:t>thật là những gì có thật trong cuộc sống hiện thực và phản ánh đúng hiện thực cuộc </a:t>
            </a:r>
            <a:r>
              <a:rPr lang="vi-VN" sz="2400" dirty="0" smtClean="0">
                <a:latin typeface="#9Slide05 IcielSanelma" pitchFamily="2" charset="0"/>
                <a:ea typeface="Arial" panose="020B0604020202020204" pitchFamily="34" charset="0"/>
              </a:rPr>
              <a:t>sống.</a:t>
            </a:r>
            <a:endParaRPr lang="en-US" sz="2400" dirty="0">
              <a:latin typeface="#9Slide05 IcielSanelma" pitchFamily="2" charset="0"/>
              <a:ea typeface="Arial" panose="020B0604020202020204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196727" y="5291568"/>
            <a:ext cx="9096139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latin typeface="SVN-Very Berry" panose="00000500000000000000" pitchFamily="2" charset="0"/>
                <a:ea typeface="Arial" panose="020B0604020202020204" pitchFamily="34" charset="0"/>
              </a:rPr>
              <a:t> </a:t>
            </a:r>
            <a:r>
              <a:rPr lang="vi-VN" sz="2400" dirty="0" smtClean="0">
                <a:latin typeface="#9Slide05 IcielSanelma" pitchFamily="2" charset="0"/>
                <a:ea typeface="Arial" panose="020B0604020202020204" pitchFamily="34" charset="0"/>
              </a:rPr>
              <a:t>Tôn </a:t>
            </a:r>
            <a:r>
              <a:rPr lang="vi-VN" sz="2400" dirty="0">
                <a:latin typeface="#9Slide05 IcielSanelma" pitchFamily="2" charset="0"/>
                <a:ea typeface="Arial" panose="020B0604020202020204" pitchFamily="34" charset="0"/>
              </a:rPr>
              <a:t>trọng sự thật là suy nghĩ, nói và làm theo đúng sự thật</a:t>
            </a:r>
            <a:r>
              <a:rPr lang="vi-VN" sz="2400" dirty="0" smtClean="0">
                <a:latin typeface="#9Slide05 IcielSanelma" pitchFamily="2" charset="0"/>
                <a:ea typeface="Arial" panose="020B0604020202020204" pitchFamily="34" charset="0"/>
              </a:rPr>
              <a:t>.</a:t>
            </a:r>
            <a:endParaRPr lang="en-US" sz="2400" dirty="0">
              <a:latin typeface="#9Slide05 IcielSanelma" pitchFamily="2" charset="0"/>
              <a:ea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96327" y="876681"/>
            <a:ext cx="2629630" cy="45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44546A">
                    <a:lumMod val="50000"/>
                  </a:srgbClr>
                </a:solidFill>
                <a:latin typeface="SVN-Vanilla Daisy Pro" panose="000005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44546A">
                    <a:lumMod val="50000"/>
                  </a:srgbClr>
                </a:solidFill>
                <a:latin typeface="SVN-Vanilla Daisy Pr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44546A">
                    <a:lumMod val="50000"/>
                  </a:srgbClr>
                </a:solidFill>
                <a:latin typeface="SVN-Vanilla Daisy Pro" panose="000005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400" b="1" dirty="0" smtClean="0">
                <a:solidFill>
                  <a:srgbClr val="44546A">
                    <a:lumMod val="50000"/>
                  </a:srgbClr>
                </a:solidFill>
                <a:latin typeface="SVN-Vanilla Daisy Pro" panose="00000500000000000000" pitchFamily="2" charset="0"/>
                <a:cs typeface="Times New Roman" panose="02020603050405020304" pitchFamily="18" charset="0"/>
              </a:rPr>
              <a:t> Ga-li-</a:t>
            </a:r>
            <a:r>
              <a:rPr lang="en-US" sz="2400" b="1" dirty="0" err="1" smtClean="0">
                <a:solidFill>
                  <a:srgbClr val="44546A">
                    <a:lumMod val="50000"/>
                  </a:srgbClr>
                </a:solidFill>
                <a:latin typeface="SVN-Vanilla Daisy Pro" panose="00000500000000000000" pitchFamily="2" charset="0"/>
                <a:cs typeface="Times New Roman" panose="02020603050405020304" pitchFamily="18" charset="0"/>
              </a:rPr>
              <a:t>lê</a:t>
            </a:r>
            <a:endParaRPr lang="en-US" sz="2400" b="1" dirty="0">
              <a:solidFill>
                <a:srgbClr val="44546A">
                  <a:lumMod val="50000"/>
                </a:srgbClr>
              </a:solidFill>
              <a:latin typeface="SVN-Vanilla Daisy Pro" panose="000005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17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222" y="2498982"/>
            <a:ext cx="2900751" cy="4359018"/>
          </a:xfrm>
          <a:prstGeom prst="rect">
            <a:avLst/>
          </a:prstGeom>
        </p:spPr>
      </p:pic>
      <p:pic>
        <p:nvPicPr>
          <p:cNvPr id="8" name="Shape 1"/>
          <p:cNvPicPr/>
          <p:nvPr/>
        </p:nvPicPr>
        <p:blipFill>
          <a:blip r:embed="rId3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143123" y="373712"/>
            <a:ext cx="10742214" cy="6484288"/>
            <a:chOff x="143123" y="373712"/>
            <a:chExt cx="10002742" cy="64842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3021" y="373712"/>
              <a:ext cx="8112844" cy="4976273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23" y="2934031"/>
              <a:ext cx="3999949" cy="3923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872596" y="1716657"/>
            <a:ext cx="6970694" cy="35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marR="0" indent="-5143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</a:rPr>
              <a:t>Khái</a:t>
            </a:r>
            <a:r>
              <a:rPr lang="en-US" b="1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</a:rPr>
              <a:t>niệm</a:t>
            </a:r>
            <a:endParaRPr lang="en-US" b="1" dirty="0" smtClean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</a:endParaRPr>
          </a:p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</a:rPr>
              <a:t>- </a:t>
            </a:r>
            <a:r>
              <a:rPr lang="vi-VN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</a:rPr>
              <a:t>Sự </a:t>
            </a:r>
            <a:r>
              <a:rPr lang="vi-VN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</a:rPr>
              <a:t>thật là những gì có thật trong cuộc sống hiện thực và phản ánh đúng hiện thực cuộc </a:t>
            </a:r>
            <a:r>
              <a:rPr lang="vi-VN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</a:rPr>
              <a:t>sống.</a:t>
            </a:r>
            <a:endParaRPr lang="en-US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</a:endParaRPr>
          </a:p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</a:rPr>
              <a:t>- </a:t>
            </a:r>
            <a:r>
              <a:rPr lang="vi-VN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</a:rPr>
              <a:t>Tôn </a:t>
            </a:r>
            <a:r>
              <a:rPr lang="vi-VN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</a:rPr>
              <a:t>trọng sự thật là suy nghĩ, nói và làm theo đúng sự thật.</a:t>
            </a:r>
            <a:endParaRPr lang="en-US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</a:endParaRP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b="1" i="1" dirty="0">
              <a:solidFill>
                <a:srgbClr val="FF0000"/>
              </a:solidFill>
              <a:effectLst/>
              <a:latin typeface="#9Slide05 Brannboll Ny" panose="02000000000000000000" pitchFamily="2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79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Hình ảnh 4">
            <a:extLst>
              <a:ext uri="{FF2B5EF4-FFF2-40B4-BE49-F238E27FC236}">
                <a16:creationId xmlns:a16="http://schemas.microsoft.com/office/drawing/2014/main" id="{6BB1020D-DD39-47FE-B1F9-DA3D6E7EF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2" y="4224689"/>
            <a:ext cx="3336971" cy="1551894"/>
          </a:xfrm>
          <a:prstGeom prst="rect">
            <a:avLst/>
          </a:prstGeom>
        </p:spPr>
      </p:pic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4923324" y="3308324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4047024" y="3326170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dirty="0" smtClea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799624" y="3340888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9775266" y="3286955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11504841" y="3306225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10659338" y="3306225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8792438" y="3392482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7061052" y="3340888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dirty="0" smtClea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7928753" y="3302788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10006075" y="4864738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7262875" y="4940938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4354466" y="4940938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10768075" y="4864738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8024875" y="4940938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5116466" y="4940938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11506200" y="4864738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8786875" y="4940938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5878466" y="4940938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H="1">
            <a:off x="4633255" y="4131500"/>
            <a:ext cx="18977" cy="903970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5251237" y="4046133"/>
            <a:ext cx="2154944" cy="1020045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H="1">
            <a:off x="6574698" y="4009486"/>
            <a:ext cx="3350531" cy="1230547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>
            <a:off x="5436881" y="3975652"/>
            <a:ext cx="1644093" cy="1059818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9265355" y="4077223"/>
            <a:ext cx="1680277" cy="872263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>
            <a:off x="6230793" y="4090678"/>
            <a:ext cx="3860127" cy="994545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H="1">
            <a:off x="8260893" y="4088169"/>
            <a:ext cx="53798" cy="912467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11811345" y="4102889"/>
            <a:ext cx="59951" cy="838050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9393" y="-127478"/>
            <a:ext cx="5709919" cy="683418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800" kern="0" dirty="0" smtClean="0">
                <a:solidFill>
                  <a:srgbClr val="0000FF"/>
                </a:solidFill>
              </a:rPr>
              <a:t> </a:t>
            </a:r>
            <a:r>
              <a:rPr kumimoji="0" lang="en-US" altLang="en-US" sz="2800" b="1" kern="0" dirty="0" err="1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Kĩ</a:t>
            </a:r>
            <a:r>
              <a:rPr kumimoji="0" lang="en-US" altLang="en-US" sz="2800" b="1" kern="0" dirty="0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0" lang="en-US" altLang="en-US" sz="2800" b="1" kern="0" dirty="0" err="1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thuật</a:t>
            </a:r>
            <a:r>
              <a:rPr kumimoji="0" lang="en-US" altLang="en-US" sz="2800" b="1" kern="0" dirty="0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 “</a:t>
            </a:r>
            <a:r>
              <a:rPr kumimoji="0" lang="en-US" altLang="en-US" sz="2800" b="1" kern="0" dirty="0" err="1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Các</a:t>
            </a:r>
            <a:r>
              <a:rPr kumimoji="0" lang="en-US" altLang="en-US" sz="2800" b="1" kern="0" dirty="0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0" lang="en-US" altLang="en-US" sz="2800" b="1" kern="0" dirty="0" err="1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mảnh</a:t>
            </a:r>
            <a:r>
              <a:rPr kumimoji="0" lang="en-US" altLang="en-US" sz="2800" b="1" kern="0" dirty="0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 </a:t>
            </a:r>
            <a:r>
              <a:rPr kumimoji="0" lang="en-US" altLang="en-US" sz="2800" b="1" kern="0" dirty="0" err="1" smtClean="0">
                <a:solidFill>
                  <a:srgbClr val="0000FF"/>
                </a:solidFill>
                <a:latin typeface="SVN-Vanilla Daisy Pro" panose="00000500000000000000" pitchFamily="2" charset="0"/>
              </a:rPr>
              <a:t>ghép</a:t>
            </a:r>
            <a:r>
              <a:rPr kumimoji="0" lang="en-US" altLang="en-US" sz="4800" kern="0" dirty="0" smtClean="0">
                <a:solidFill>
                  <a:srgbClr val="FFFFFF"/>
                </a:solidFill>
              </a:rPr>
              <a:t>”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49044" y="743533"/>
            <a:ext cx="2017713" cy="649287"/>
          </a:xfrm>
          <a:prstGeom prst="ellipse">
            <a:avLst/>
          </a:prstGeom>
          <a:solidFill>
            <a:srgbClr val="ADB8CA">
              <a:lumMod val="20000"/>
              <a:lumOff val="80000"/>
            </a:srgbClr>
          </a:solidFill>
          <a:ln w="12700" cap="sq" cmpd="sng" algn="ctr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Giai</a:t>
            </a:r>
            <a:r>
              <a:rPr kumimoji="1" lang="en-US" b="1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đoạn</a:t>
            </a:r>
            <a:r>
              <a:rPr kumimoji="1" lang="en-US" b="1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100" b="1" kern="0" dirty="0" err="1">
                <a:solidFill>
                  <a:srgbClr val="95032D"/>
                </a:solidFill>
                <a:latin typeface="Times New Roman" panose="02020603050405020304" pitchFamily="18" charset="0"/>
              </a:rPr>
              <a:t>Nhóm</a:t>
            </a:r>
            <a:r>
              <a:rPr kumimoji="1" lang="en-US" sz="1100" b="1" kern="0" dirty="0">
                <a:solidFill>
                  <a:srgbClr val="95032D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sz="1100" b="1" kern="0" dirty="0" err="1">
                <a:solidFill>
                  <a:srgbClr val="95032D"/>
                </a:solidFill>
                <a:latin typeface="Times New Roman" panose="02020603050405020304" pitchFamily="18" charset="0"/>
              </a:rPr>
              <a:t>chuyên</a:t>
            </a:r>
            <a:r>
              <a:rPr kumimoji="1" lang="en-US" sz="1100" b="1" kern="0" dirty="0">
                <a:solidFill>
                  <a:srgbClr val="95032D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sz="1100" b="1" kern="0" dirty="0" err="1">
                <a:solidFill>
                  <a:srgbClr val="95032D"/>
                </a:solidFill>
                <a:latin typeface="Times New Roman" panose="02020603050405020304" pitchFamily="18" charset="0"/>
              </a:rPr>
              <a:t>sâu</a:t>
            </a:r>
            <a:r>
              <a:rPr kumimoji="1" lang="en-US" sz="1100" b="1" kern="0" dirty="0">
                <a:solidFill>
                  <a:srgbClr val="95032D"/>
                </a:solidFill>
                <a:latin typeface="Times New Roman" panose="02020603050405020304" pitchFamily="18" charset="0"/>
              </a:rPr>
              <a:t> </a:t>
            </a:r>
            <a:endParaRPr kumimoji="1" lang="vi-VN" sz="1100" b="1" kern="0" dirty="0">
              <a:solidFill>
                <a:srgbClr val="95032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398143" y="621297"/>
            <a:ext cx="7615554" cy="292041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C0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#9Slide05 Pattaya" panose="00000500000000000000" pitchFamily="2" charset="-34"/>
              </a:rPr>
              <a:t>Nhóm </a:t>
            </a:r>
            <a:r>
              <a:rPr lang="en-US" dirty="0" smtClean="0">
                <a:solidFill>
                  <a:srgbClr val="C0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#9Slide05 Pattaya" panose="00000500000000000000" pitchFamily="2" charset="-34"/>
              </a:rPr>
              <a:t>I </a:t>
            </a:r>
            <a:r>
              <a:rPr lang="vi-VN" dirty="0" smtClean="0">
                <a:solidFill>
                  <a:srgbClr val="C0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#9Slide05 Pattaya" panose="00000500000000000000" pitchFamily="2" charset="-34"/>
              </a:rPr>
              <a:t>: </a:t>
            </a:r>
            <a:r>
              <a:rPr lang="en-US" dirty="0" err="1" smtClean="0">
                <a:latin typeface="#9Slide05 Brannboll Ny" panose="02000000000000000000" pitchFamily="2" charset="0"/>
              </a:rPr>
              <a:t>Việc</a:t>
            </a:r>
            <a:r>
              <a:rPr lang="en-US" dirty="0" smtClean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học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sinh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cần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làm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để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thầy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cô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giáo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biết</a:t>
            </a:r>
            <a:r>
              <a:rPr lang="en-US" dirty="0">
                <a:latin typeface="#9Slide05 Brannboll Ny" panose="02000000000000000000" pitchFamily="2" charset="0"/>
              </a:rPr>
              <a:t>, </a:t>
            </a:r>
            <a:r>
              <a:rPr lang="en-US" dirty="0" err="1">
                <a:latin typeface="#9Slide05 Brannboll Ny" panose="02000000000000000000" pitchFamily="2" charset="0"/>
              </a:rPr>
              <a:t>khi</a:t>
            </a:r>
            <a:r>
              <a:rPr lang="en-US" dirty="0">
                <a:latin typeface="#9Slide05 Brannboll Ny" panose="02000000000000000000" pitchFamily="2" charset="0"/>
              </a:rPr>
              <a:t>:</a:t>
            </a:r>
          </a:p>
          <a:p>
            <a:r>
              <a:rPr lang="en-US" dirty="0" err="1">
                <a:latin typeface="#9Slide05 Brannboll Ny" panose="02000000000000000000" pitchFamily="2" charset="0"/>
              </a:rPr>
              <a:t>Bạn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ngồi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bên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cạnh</a:t>
            </a:r>
            <a:r>
              <a:rPr lang="en-US" dirty="0">
                <a:latin typeface="#9Slide05 Brannboll Ny" panose="02000000000000000000" pitchFamily="2" charset="0"/>
              </a:rPr>
              <a:t> hay </a:t>
            </a:r>
            <a:r>
              <a:rPr lang="en-US" dirty="0" err="1">
                <a:latin typeface="#9Slide05 Brannboll Ny" panose="02000000000000000000" pitchFamily="2" charset="0"/>
              </a:rPr>
              <a:t>nhìn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bài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của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mình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để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được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điểm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tốt</a:t>
            </a:r>
            <a:r>
              <a:rPr lang="en-US" dirty="0">
                <a:latin typeface="#9Slide05 Brannboll Ny" panose="02000000000000000000" pitchFamily="2" charset="0"/>
              </a:rPr>
              <a:t>?</a:t>
            </a:r>
          </a:p>
          <a:p>
            <a:r>
              <a:rPr lang="en-US" dirty="0" err="1">
                <a:latin typeface="#9Slide05 Brannboll Ny" panose="02000000000000000000" pitchFamily="2" charset="0"/>
              </a:rPr>
              <a:t>Một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nhóm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bạn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mất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đoàn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kết</a:t>
            </a:r>
            <a:r>
              <a:rPr lang="en-US" dirty="0">
                <a:latin typeface="#9Slide05 Brannboll Ny" panose="02000000000000000000" pitchFamily="2" charset="0"/>
              </a:rPr>
              <a:t>, </a:t>
            </a:r>
            <a:r>
              <a:rPr lang="en-US" dirty="0" err="1">
                <a:latin typeface="#9Slide05 Brannboll Ny" panose="02000000000000000000" pitchFamily="2" charset="0"/>
              </a:rPr>
              <a:t>hoặc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cãi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nhau</a:t>
            </a:r>
            <a:r>
              <a:rPr lang="en-US" dirty="0">
                <a:latin typeface="#9Slide05 Brannboll Ny" panose="02000000000000000000" pitchFamily="2" charset="0"/>
              </a:rPr>
              <a:t>?</a:t>
            </a:r>
          </a:p>
          <a:p>
            <a:r>
              <a:rPr lang="en-US" dirty="0" err="1">
                <a:latin typeface="#9Slide05 Brannboll Ny" panose="02000000000000000000" pitchFamily="2" charset="0"/>
              </a:rPr>
              <a:t>Bạn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thân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của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mình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không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học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bài</a:t>
            </a:r>
            <a:r>
              <a:rPr lang="en-US" dirty="0">
                <a:latin typeface="#9Slide05 Brannboll Ny" panose="02000000000000000000" pitchFamily="2" charset="0"/>
              </a:rPr>
              <a:t>, </a:t>
            </a:r>
            <a:r>
              <a:rPr lang="en-US" dirty="0" err="1">
                <a:latin typeface="#9Slide05 Brannboll Ny" panose="02000000000000000000" pitchFamily="2" charset="0"/>
              </a:rPr>
              <a:t>làm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bài</a:t>
            </a:r>
            <a:r>
              <a:rPr lang="en-US" dirty="0">
                <a:latin typeface="#9Slide05 Brannboll Ny" panose="02000000000000000000" pitchFamily="2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</a:rPr>
              <a:t>tập</a:t>
            </a:r>
            <a:r>
              <a:rPr lang="en-US" dirty="0">
                <a:latin typeface="#9Slide05 Brannboll Ny" panose="02000000000000000000" pitchFamily="2" charset="0"/>
              </a:rPr>
              <a:t> ở </a:t>
            </a:r>
            <a:r>
              <a:rPr lang="en-US" dirty="0" err="1">
                <a:latin typeface="#9Slide05 Brannboll Ny" panose="02000000000000000000" pitchFamily="2" charset="0"/>
              </a:rPr>
              <a:t>nhà</a:t>
            </a:r>
            <a:r>
              <a:rPr lang="en-US" dirty="0" smtClean="0">
                <a:latin typeface="#9Slide05 Brannboll Ny" panose="02000000000000000000" pitchFamily="2" charset="0"/>
              </a:rPr>
              <a:t>?</a:t>
            </a:r>
          </a:p>
          <a:p>
            <a:pPr>
              <a:lnSpc>
                <a:spcPct val="107000"/>
              </a:lnSpc>
            </a:pPr>
            <a:r>
              <a:rPr lang="vi-VN" dirty="0">
                <a:solidFill>
                  <a:srgbClr val="C0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#9Slide05 Pattaya" panose="00000500000000000000" pitchFamily="2" charset="-34"/>
              </a:rPr>
              <a:t>Nhóm </a:t>
            </a:r>
            <a:r>
              <a:rPr lang="en-US" dirty="0" smtClean="0">
                <a:solidFill>
                  <a:srgbClr val="C0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#9Slide05 Pattaya" panose="00000500000000000000" pitchFamily="2" charset="-34"/>
              </a:rPr>
              <a:t>2 </a:t>
            </a:r>
            <a:r>
              <a:rPr lang="vi-VN" dirty="0" smtClean="0">
                <a:solidFill>
                  <a:srgbClr val="C0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#9Slide05 Pattaya" panose="00000500000000000000" pitchFamily="2" charset="-34"/>
              </a:rPr>
              <a:t>:</a:t>
            </a:r>
            <a:r>
              <a:rPr lang="en-US" dirty="0" smtClean="0">
                <a:solidFill>
                  <a:srgbClr val="C0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#9Slide05 Pattaya" panose="00000500000000000000" pitchFamily="2" charset="-34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>
              <a:lnSpc>
                <a:spcPct val="107000"/>
              </a:lnSpc>
            </a:pP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kém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</a:pP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 smtClean="0">
              <a:solidFill>
                <a:srgbClr val="C00000"/>
              </a:solidFill>
              <a:latin typeface="#9Slide05 Brannboll Ny" panose="02000000000000000000" pitchFamily="2" charset="0"/>
              <a:ea typeface="Times New Roman" panose="02020603050405020304" pitchFamily="18" charset="0"/>
              <a:cs typeface="#9Slide05 Pattaya" panose="00000500000000000000" pitchFamily="2" charset="-34"/>
            </a:endParaRPr>
          </a:p>
          <a:p>
            <a:r>
              <a:rPr lang="vi-VN" dirty="0">
                <a:solidFill>
                  <a:srgbClr val="C0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#9Slide05 Pattaya" panose="00000500000000000000" pitchFamily="2" charset="-34"/>
              </a:rPr>
              <a:t>Nhóm </a:t>
            </a:r>
            <a:r>
              <a:rPr lang="en-US" dirty="0" smtClean="0">
                <a:solidFill>
                  <a:srgbClr val="C0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#9Slide05 Pattaya" panose="00000500000000000000" pitchFamily="2" charset="-34"/>
              </a:rPr>
              <a:t>3 </a:t>
            </a:r>
            <a:r>
              <a:rPr lang="vi-VN" dirty="0" smtClean="0">
                <a:solidFill>
                  <a:srgbClr val="C0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#9Slide05 Pattaya" panose="00000500000000000000" pitchFamily="2" charset="-34"/>
              </a:rPr>
              <a:t>: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</a:rPr>
              <a:t>Việc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</a:rPr>
              <a:t>em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</a:rPr>
              <a:t>cần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</a:rPr>
              <a:t>làm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</a:rPr>
              <a:t>khi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</a:rPr>
              <a:t>chứng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</a:rPr>
              <a:t>kiến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</a:rPr>
              <a:t>kẻ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</a:rPr>
              <a:t>gian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</a:rPr>
              <a:t>lấy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</a:rPr>
              <a:t>trộm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</a:rPr>
              <a:t>đồ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</a:rPr>
              <a:t>của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</a:rPr>
              <a:t>người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</a:rPr>
              <a:t>khác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, </a:t>
            </a:r>
            <a:endParaRPr lang="en-US" dirty="0" smtClean="0">
              <a:latin typeface="#9Slide05 Brannboll Ny" panose="02000000000000000000" pitchFamily="2" charset="0"/>
              <a:ea typeface="Calibri" panose="020F0502020204030204" pitchFamily="34" charset="0"/>
            </a:endParaRPr>
          </a:p>
          <a:p>
            <a:r>
              <a:rPr lang="en-US" dirty="0" smtClean="0">
                <a:latin typeface="#9Slide05 Brannboll Ny" panose="02000000000000000000" pitchFamily="2" charset="0"/>
                <a:ea typeface="Calibri" panose="020F0502020204030204" pitchFamily="34" charset="0"/>
              </a:rPr>
              <a:t>Hay </a:t>
            </a:r>
            <a:r>
              <a:rPr lang="en-US" dirty="0" err="1" smtClean="0">
                <a:latin typeface="#9Slide05 Brannboll Ny" panose="02000000000000000000" pitchFamily="2" charset="0"/>
                <a:ea typeface="Calibri" panose="020F0502020204030204" pitchFamily="34" charset="0"/>
              </a:rPr>
              <a:t>hành</a:t>
            </a:r>
            <a:r>
              <a:rPr lang="en-US" dirty="0" smtClean="0">
                <a:latin typeface="#9Slide05 Brannboll Ny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vi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</a:rPr>
              <a:t>cố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</a:rPr>
              <a:t>tình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</a:rPr>
              <a:t>làm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</a:rPr>
              <a:t>hỏng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</a:rPr>
              <a:t>công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</a:rPr>
              <a:t>trình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</a:rPr>
              <a:t>công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#9Slide05 Brannboll Ny" panose="02000000000000000000" pitchFamily="2" charset="0"/>
                <a:ea typeface="Calibri" panose="020F0502020204030204" pitchFamily="34" charset="0"/>
              </a:rPr>
              <a:t>cộng</a:t>
            </a:r>
            <a:r>
              <a:rPr lang="en-US" dirty="0">
                <a:latin typeface="#9Slide05 Brannboll Ny" panose="02000000000000000000" pitchFamily="2" charset="0"/>
                <a:ea typeface="Calibri" panose="020F0502020204030204" pitchFamily="34" charset="0"/>
              </a:rPr>
              <a:t>...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35" name="Line 22"/>
          <p:cNvSpPr>
            <a:spLocks noChangeShapeType="1"/>
          </p:cNvSpPr>
          <p:nvPr/>
        </p:nvSpPr>
        <p:spPr bwMode="auto">
          <a:xfrm flipH="1">
            <a:off x="9103664" y="4074844"/>
            <a:ext cx="1698102" cy="868023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40958" y="3448580"/>
            <a:ext cx="2326454" cy="858362"/>
            <a:chOff x="134490" y="3315695"/>
            <a:chExt cx="2326454" cy="1020282"/>
          </a:xfrm>
        </p:grpSpPr>
        <p:sp>
          <p:nvSpPr>
            <p:cNvPr id="37" name="Oval 36"/>
            <p:cNvSpPr/>
            <p:nvPr/>
          </p:nvSpPr>
          <p:spPr>
            <a:xfrm>
              <a:off x="134490" y="3315695"/>
              <a:ext cx="2326454" cy="10202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3246" y="3500686"/>
              <a:ext cx="19786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b="1" kern="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Giai</a:t>
              </a:r>
              <a:r>
                <a:rPr kumimoji="1" lang="en-US" b="1" kern="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kumimoji="1" lang="en-US" b="1" kern="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đoạn</a:t>
              </a:r>
              <a:r>
                <a:rPr kumimoji="1" lang="en-US" b="1" kern="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2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b="1" kern="0" dirty="0" err="1">
                  <a:solidFill>
                    <a:srgbClr val="95032D"/>
                  </a:solidFill>
                  <a:latin typeface="Times New Roman" panose="02020603050405020304" pitchFamily="18" charset="0"/>
                </a:rPr>
                <a:t>Nhóm</a:t>
              </a:r>
              <a:r>
                <a:rPr kumimoji="1" lang="en-US" b="1" kern="0" dirty="0">
                  <a:solidFill>
                    <a:srgbClr val="95032D"/>
                  </a:solidFill>
                  <a:latin typeface="Times New Roman" panose="02020603050405020304" pitchFamily="18" charset="0"/>
                </a:rPr>
                <a:t> </a:t>
              </a:r>
              <a:r>
                <a:rPr kumimoji="1" lang="en-US" b="1" kern="0" dirty="0" err="1">
                  <a:solidFill>
                    <a:srgbClr val="95032D"/>
                  </a:solidFill>
                  <a:latin typeface="Times New Roman" panose="02020603050405020304" pitchFamily="18" charset="0"/>
                </a:rPr>
                <a:t>mảnh</a:t>
              </a:r>
              <a:r>
                <a:rPr kumimoji="1" lang="en-US" b="1" kern="0" dirty="0">
                  <a:solidFill>
                    <a:srgbClr val="95032D"/>
                  </a:solidFill>
                  <a:latin typeface="Times New Roman" panose="02020603050405020304" pitchFamily="18" charset="0"/>
                </a:rPr>
                <a:t> </a:t>
              </a:r>
              <a:r>
                <a:rPr kumimoji="1" lang="en-US" b="1" kern="0" dirty="0" err="1">
                  <a:solidFill>
                    <a:srgbClr val="95032D"/>
                  </a:solidFill>
                  <a:latin typeface="Times New Roman" panose="02020603050405020304" pitchFamily="18" charset="0"/>
                </a:rPr>
                <a:t>ghép</a:t>
              </a:r>
              <a:endParaRPr kumimoji="1" lang="vi-VN" b="1" kern="0" dirty="0">
                <a:solidFill>
                  <a:srgbClr val="95032D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39" name="Picture 38" descr="58PIC58PIC58PIC58PICHsaGKG559akDq_PIC2018.png"/>
          <p:cNvPicPr>
            <a:picLocks noChangeAspect="1"/>
          </p:cNvPicPr>
          <p:nvPr/>
        </p:nvPicPr>
        <p:blipFill>
          <a:blip r:embed="rId3" cstate="print"/>
          <a:srcRect l="7143" t="16071" r="5357" b="14286"/>
          <a:stretch>
            <a:fillRect/>
          </a:stretch>
        </p:blipFill>
        <p:spPr>
          <a:xfrm>
            <a:off x="-243565" y="5652474"/>
            <a:ext cx="10361964" cy="131323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276046" y="5410320"/>
            <a:ext cx="911691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1D02DA"/>
              </a:buClr>
              <a:buSzPts val="1000"/>
              <a:tabLst>
                <a:tab pos="227965" algn="l"/>
              </a:tabLst>
            </a:pP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1. Chia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sẻ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kiến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thức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vòng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chuyên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sâu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buClr>
                <a:srgbClr val="1D02DA"/>
              </a:buClr>
              <a:buSzPts val="1000"/>
              <a:tabLst>
                <a:tab pos="227965" algn="l"/>
              </a:tabLst>
            </a:pP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2.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trao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đổi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trên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em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hãy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cho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biết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tôn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trọng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sự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thật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có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biểu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hiện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như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thế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nào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cuộc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sống</a:t>
            </a:r>
            <a:r>
              <a:rPr lang="en-US" sz="2000" dirty="0" smtClean="0">
                <a:solidFill>
                  <a:srgbClr val="1D02DA"/>
                </a:solidFill>
                <a:latin typeface="#9Slide05 Brannboll Ny" panose="02000000000000000000" pitchFamily="2" charset="0"/>
                <a:ea typeface="Arial" panose="020B0604020202020204" pitchFamily="34" charset="0"/>
                <a:cs typeface="Times" panose="02020603050405020304" pitchFamily="18" charset="0"/>
              </a:rPr>
              <a:t>? </a:t>
            </a:r>
          </a:p>
        </p:txBody>
      </p:sp>
      <p:pic>
        <p:nvPicPr>
          <p:cNvPr id="42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7" y="5530580"/>
            <a:ext cx="923705" cy="1010995"/>
          </a:xfrm>
          <a:prstGeom prst="rect">
            <a:avLst/>
          </a:prstGeom>
        </p:spPr>
      </p:pic>
      <p:pic>
        <p:nvPicPr>
          <p:cNvPr id="4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500" y="5626738"/>
            <a:ext cx="897692" cy="797460"/>
          </a:xfrm>
          <a:prstGeom prst="rect">
            <a:avLst/>
          </a:prstGeom>
        </p:spPr>
      </p:pic>
      <p:pic>
        <p:nvPicPr>
          <p:cNvPr id="44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785" y="5901611"/>
            <a:ext cx="1036645" cy="956389"/>
          </a:xfrm>
          <a:prstGeom prst="rect">
            <a:avLst/>
          </a:prstGeom>
        </p:spPr>
      </p:pic>
      <p:pic>
        <p:nvPicPr>
          <p:cNvPr id="46" name="Shape 1"/>
          <p:cNvPicPr/>
          <p:nvPr/>
        </p:nvPicPr>
        <p:blipFill>
          <a:blip r:embed="rId7"/>
          <a:stretch/>
        </p:blipFill>
        <p:spPr>
          <a:xfrm>
            <a:off x="11033760" y="0"/>
            <a:ext cx="1158240" cy="69981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Oval 3"/>
          <p:cNvSpPr>
            <a:spLocks noChangeArrowheads="1"/>
          </p:cNvSpPr>
          <p:nvPr/>
        </p:nvSpPr>
        <p:spPr bwMode="auto">
          <a:xfrm>
            <a:off x="7811017" y="553633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dirty="0" smtClea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8" name="Oval 9"/>
          <p:cNvSpPr>
            <a:spLocks noChangeArrowheads="1"/>
          </p:cNvSpPr>
          <p:nvPr/>
        </p:nvSpPr>
        <p:spPr bwMode="auto">
          <a:xfrm>
            <a:off x="8077497" y="1728074"/>
            <a:ext cx="685800" cy="713244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dirty="0" smtClea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9" name="Oval 5"/>
          <p:cNvSpPr>
            <a:spLocks noChangeArrowheads="1"/>
          </p:cNvSpPr>
          <p:nvPr/>
        </p:nvSpPr>
        <p:spPr bwMode="auto">
          <a:xfrm>
            <a:off x="9239429" y="2360719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pic>
        <p:nvPicPr>
          <p:cNvPr id="45" name="Chỗ dành sẵn cho Nội dung 4" descr="Ảnh có chứa trong nhà&#10;&#10;Mô tả được tạo tự động">
            <a:extLst>
              <a:ext uri="{FF2B5EF4-FFF2-40B4-BE49-F238E27FC236}">
                <a16:creationId xmlns:a16="http://schemas.microsoft.com/office/drawing/2014/main" id="{5C765E9B-D54F-4F2F-A2FC-1DE3E27B88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9" y="1456766"/>
            <a:ext cx="2050683" cy="16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1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4" grpId="0" animBg="1"/>
      <p:bldP spid="35" grpId="0" animBg="1"/>
      <p:bldP spid="40" grpId="0"/>
      <p:bldP spid="47" grpId="0" animBg="1"/>
      <p:bldP spid="48" grpId="0" animBg="1"/>
      <p:bldP spid="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11336</TotalTime>
  <Words>922</Words>
  <Application>Microsoft Office PowerPoint</Application>
  <PresentationFormat>Widescreen</PresentationFormat>
  <Paragraphs>76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Calibri</vt:lpstr>
      <vt:lpstr>#9Slide05 Brannboll Ny</vt:lpstr>
      <vt:lpstr>#9Slide05 Fourth</vt:lpstr>
      <vt:lpstr>Arial</vt:lpstr>
      <vt:lpstr>Times</vt:lpstr>
      <vt:lpstr>Times New Roman</vt:lpstr>
      <vt:lpstr>SVN-Very Berry</vt:lpstr>
      <vt:lpstr>#9Slide05 Pattaya</vt:lpstr>
      <vt:lpstr>Helvetica Neue</vt:lpstr>
      <vt:lpstr>#9Slide06 SVNSlow Attack</vt:lpstr>
      <vt:lpstr>微软雅黑</vt:lpstr>
      <vt:lpstr>#9Slide05 Ricca Script</vt:lpstr>
      <vt:lpstr>#9Slide05 IcielSanelma</vt:lpstr>
      <vt:lpstr>SVN-Vanilla Daisy Pro</vt:lpstr>
      <vt:lpstr>Calibri Light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319</cp:revision>
  <dcterms:created xsi:type="dcterms:W3CDTF">2021-06-28T15:32:15Z</dcterms:created>
  <dcterms:modified xsi:type="dcterms:W3CDTF">2023-07-24T03:17:50Z</dcterms:modified>
</cp:coreProperties>
</file>