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86" r:id="rId5"/>
    <p:sldId id="289" r:id="rId6"/>
    <p:sldId id="285" r:id="rId7"/>
    <p:sldId id="290" r:id="rId8"/>
    <p:sldId id="291" r:id="rId9"/>
    <p:sldId id="292" r:id="rId10"/>
    <p:sldId id="279" r:id="rId11"/>
    <p:sldId id="280" r:id="rId12"/>
    <p:sldId id="281" r:id="rId13"/>
    <p:sldId id="293" r:id="rId14"/>
    <p:sldId id="282" r:id="rId15"/>
    <p:sldId id="28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1F32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-298" y="-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DBF3B7-89F8-4AC4-A459-20F206DCF6F9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67BE75-B9E5-415E-9DE7-B7C83755E0EA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Dân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chủ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tạo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cơ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hội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để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mọi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người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thể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hiện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và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phát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huy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được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sự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đóng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góp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của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mình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vào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công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việc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chung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gm:t>
    </dgm:pt>
    <dgm:pt modelId="{4E45FF4A-DAE3-4278-BE28-87ED100FA865}" type="parTrans" cxnId="{A9892819-FDFD-4E05-AEA8-72D0AF6ACDB0}">
      <dgm:prSet/>
      <dgm:spPr/>
      <dgm:t>
        <a:bodyPr/>
        <a:lstStyle/>
        <a:p>
          <a:endParaRPr lang="en-US"/>
        </a:p>
      </dgm:t>
    </dgm:pt>
    <dgm:pt modelId="{BBDA150A-E256-4003-8CD0-F5B0FB95DC00}" type="sibTrans" cxnId="{A9892819-FDFD-4E05-AEA8-72D0AF6ACDB0}">
      <dgm:prSet/>
      <dgm:spPr/>
      <dgm:t>
        <a:bodyPr/>
        <a:lstStyle/>
        <a:p>
          <a:endParaRPr lang="en-US"/>
        </a:p>
      </dgm:t>
    </dgm:pt>
    <dgm:pt modelId="{7FED75A3-65EC-4886-B6A9-9D5C38BC8A70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Kỉ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luật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là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điều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kiện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đảm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bảo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cho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dân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chủ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được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thực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hiện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có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hiệu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latin typeface="Cambria" panose="02040503050406030204" pitchFamily="18" charset="0"/>
              <a:ea typeface="Cambria" panose="02040503050406030204" pitchFamily="18" charset="0"/>
            </a:rPr>
            <a:t>quả</a:t>
          </a:r>
          <a:r>
            <a:rPr lang="en-US" sz="2400" b="1" dirty="0"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gm:t>
    </dgm:pt>
    <dgm:pt modelId="{13A7B673-0D71-463C-BA18-B7CFE36158A6}" type="parTrans" cxnId="{F0162FA7-94DB-4344-993A-9318DD08E802}">
      <dgm:prSet/>
      <dgm:spPr/>
      <dgm:t>
        <a:bodyPr/>
        <a:lstStyle/>
        <a:p>
          <a:endParaRPr lang="en-US"/>
        </a:p>
      </dgm:t>
    </dgm:pt>
    <dgm:pt modelId="{0F92E2B1-F1A4-4566-8F8D-DD1162384501}" type="sibTrans" cxnId="{F0162FA7-94DB-4344-993A-9318DD08E802}">
      <dgm:prSet/>
      <dgm:spPr/>
      <dgm:t>
        <a:bodyPr/>
        <a:lstStyle/>
        <a:p>
          <a:endParaRPr lang="en-US"/>
        </a:p>
      </dgm:t>
    </dgm:pt>
    <dgm:pt modelId="{D44CA63C-A30F-4A17-B06F-0BBFED850039}" type="pres">
      <dgm:prSet presAssocID="{86DBF3B7-89F8-4AC4-A459-20F206DCF6F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91049D3-D544-48AE-880E-B7366D081666}" type="pres">
      <dgm:prSet presAssocID="{3867BE75-B9E5-415E-9DE7-B7C83755E0EA}" presName="node" presStyleLbl="node1" presStyleIdx="0" presStyleCnt="2" custLinFactNeighborX="29432" custLinFactNeighborY="-303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CB6506-BACE-40AB-8415-A7829B625DDC}" type="pres">
      <dgm:prSet presAssocID="{BBDA150A-E256-4003-8CD0-F5B0FB95DC00}" presName="sibTrans" presStyleCnt="0"/>
      <dgm:spPr/>
    </dgm:pt>
    <dgm:pt modelId="{65D63790-399A-4A01-9F5A-E9FB9B929310}" type="pres">
      <dgm:prSet presAssocID="{7FED75A3-65EC-4886-B6A9-9D5C38BC8A70}" presName="node" presStyleLbl="node1" presStyleIdx="1" presStyleCnt="2" custLinFactX="2945" custLinFactNeighborX="100000" custLinFactNeighborY="-201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162FA7-94DB-4344-993A-9318DD08E802}" srcId="{86DBF3B7-89F8-4AC4-A459-20F206DCF6F9}" destId="{7FED75A3-65EC-4886-B6A9-9D5C38BC8A70}" srcOrd="1" destOrd="0" parTransId="{13A7B673-0D71-463C-BA18-B7CFE36158A6}" sibTransId="{0F92E2B1-F1A4-4566-8F8D-DD1162384501}"/>
    <dgm:cxn modelId="{3617C837-004C-43CC-B143-CDA95FDA06AB}" type="presOf" srcId="{7FED75A3-65EC-4886-B6A9-9D5C38BC8A70}" destId="{65D63790-399A-4A01-9F5A-E9FB9B929310}" srcOrd="0" destOrd="0" presId="urn:microsoft.com/office/officeart/2005/8/layout/hList6"/>
    <dgm:cxn modelId="{BE5F3ECA-BCF6-4B92-B8D4-6D7BB8312B80}" type="presOf" srcId="{86DBF3B7-89F8-4AC4-A459-20F206DCF6F9}" destId="{D44CA63C-A30F-4A17-B06F-0BBFED850039}" srcOrd="0" destOrd="0" presId="urn:microsoft.com/office/officeart/2005/8/layout/hList6"/>
    <dgm:cxn modelId="{A9892819-FDFD-4E05-AEA8-72D0AF6ACDB0}" srcId="{86DBF3B7-89F8-4AC4-A459-20F206DCF6F9}" destId="{3867BE75-B9E5-415E-9DE7-B7C83755E0EA}" srcOrd="0" destOrd="0" parTransId="{4E45FF4A-DAE3-4278-BE28-87ED100FA865}" sibTransId="{BBDA150A-E256-4003-8CD0-F5B0FB95DC00}"/>
    <dgm:cxn modelId="{46D75A4D-FD55-4001-B4E3-32B19B1D1062}" type="presOf" srcId="{3867BE75-B9E5-415E-9DE7-B7C83755E0EA}" destId="{391049D3-D544-48AE-880E-B7366D081666}" srcOrd="0" destOrd="0" presId="urn:microsoft.com/office/officeart/2005/8/layout/hList6"/>
    <dgm:cxn modelId="{0905E71B-D2DF-4F9C-9941-902044B6BF56}" type="presParOf" srcId="{D44CA63C-A30F-4A17-B06F-0BBFED850039}" destId="{391049D3-D544-48AE-880E-B7366D081666}" srcOrd="0" destOrd="0" presId="urn:microsoft.com/office/officeart/2005/8/layout/hList6"/>
    <dgm:cxn modelId="{0C3A1828-5070-4EBB-A363-40B7A5625417}" type="presParOf" srcId="{D44CA63C-A30F-4A17-B06F-0BBFED850039}" destId="{91CB6506-BACE-40AB-8415-A7829B625DDC}" srcOrd="1" destOrd="0" presId="urn:microsoft.com/office/officeart/2005/8/layout/hList6"/>
    <dgm:cxn modelId="{63765CA5-D3EF-4EFB-9A81-1B2B5C3B773F}" type="presParOf" srcId="{D44CA63C-A30F-4A17-B06F-0BBFED850039}" destId="{65D63790-399A-4A01-9F5A-E9FB9B929310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733D29-84B7-49D9-A5DC-67F329F91EBD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CD9817-728B-4856-BFFF-E037587FF8C9}">
      <dgm:prSet phldrT="[Text]" custT="1"/>
      <dgm:spPr>
        <a:solidFill>
          <a:srgbClr val="E91F32">
            <a:alpha val="49804"/>
          </a:srgbClr>
        </a:solidFill>
      </dgm:spPr>
      <dgm:t>
        <a:bodyPr/>
        <a:lstStyle/>
        <a:p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Thực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hiện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tốt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DC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và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KL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sẽ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tạo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ra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sự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thống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nhất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cao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về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nhận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thức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, ý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chí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và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hành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động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của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mọi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người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gm:t>
    </dgm:pt>
    <dgm:pt modelId="{81C4EA4B-009B-4C83-8EF2-9A91FA6F61B8}" type="parTrans" cxnId="{EF2AE3F8-4EE9-42FB-A26E-E653BF3A0C7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A5344B1-65A7-49B3-88D7-E8D9E7B0B8CC}" type="sibTrans" cxnId="{EF2AE3F8-4EE9-42FB-A26E-E653BF3A0C7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E4DC054-05F2-47EE-AF28-C9115F81323F}">
      <dgm:prSet phldrT="[Text]" custT="1"/>
      <dgm:spPr>
        <a:solidFill>
          <a:srgbClr val="00B050">
            <a:alpha val="50000"/>
          </a:srgbClr>
        </a:solidFill>
      </dgm:spPr>
      <dgm:t>
        <a:bodyPr/>
        <a:lstStyle/>
        <a:p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Tạo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cơ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hội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cho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mọi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người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phát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triển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gm:t>
    </dgm:pt>
    <dgm:pt modelId="{9572B88F-6BAF-4B91-9C50-12140BE16DDF}" type="parTrans" cxnId="{8DDEA9A1-5D01-478D-94B6-E4A29A0EB8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AB59C8C-03AE-42C8-A740-55C330768DBC}" type="sibTrans" cxnId="{8DDEA9A1-5D01-478D-94B6-E4A29A0EB8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11BDD73-28C3-4E3E-98F7-C1ACBADB6FFA}">
      <dgm:prSet phldrT="[Text]" custT="1"/>
      <dgm:spPr>
        <a:solidFill>
          <a:srgbClr val="FFC000">
            <a:alpha val="50000"/>
          </a:srgbClr>
        </a:solidFill>
      </dgm:spPr>
      <dgm:t>
        <a:bodyPr/>
        <a:lstStyle/>
        <a:p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Xây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dựng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được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mối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quan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hệ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xã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hội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tốt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đẹp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gm:t>
    </dgm:pt>
    <dgm:pt modelId="{3654553C-5C01-4886-A47A-5375DAB22A40}" type="parTrans" cxnId="{627DA389-9869-4179-9AD4-21AC11944A2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862000D-9DAE-43C6-8947-26719BF9A8B8}" type="sibTrans" cxnId="{627DA389-9869-4179-9AD4-21AC11944A2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5AADBBF-259A-4657-A54C-F7CF1CAA2A87}">
      <dgm:prSet phldrT="[Text]" custT="1"/>
      <dgm:spPr>
        <a:solidFill>
          <a:srgbClr val="00B0F0">
            <a:alpha val="50000"/>
          </a:srgbClr>
        </a:solidFill>
      </dgm:spPr>
      <dgm:t>
        <a:bodyPr/>
        <a:lstStyle/>
        <a:p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Nâng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cao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hiệu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quả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,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chất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lượng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lao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động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gm:t>
    </dgm:pt>
    <dgm:pt modelId="{610DF0AE-CD7E-40AA-9A6E-9AB2C9A6C6BC}" type="parTrans" cxnId="{AC90B4AA-C392-4BE0-BA96-03A869EE9F9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D31156F-2359-4606-A4DA-73E49F8052A3}" type="sibTrans" cxnId="{AC90B4AA-C392-4BE0-BA96-03A869EE9F9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578EA7F-A983-4578-8480-091ACC09A412}">
      <dgm:prSet phldrT="[Text]" custT="1"/>
      <dgm:spPr>
        <a:solidFill>
          <a:srgbClr val="7030A0">
            <a:alpha val="50000"/>
          </a:srgbClr>
        </a:solidFill>
      </dgm:spPr>
      <dgm:t>
        <a:bodyPr/>
        <a:lstStyle/>
        <a:p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Tổ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chức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tốt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các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hoạt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động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xã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hội</a:t>
          </a:r>
          <a:r>
            <a:rPr lang="en-US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gm:t>
    </dgm:pt>
    <dgm:pt modelId="{DD5B9EBF-C378-4574-BE3D-464E5C466217}" type="parTrans" cxnId="{FDAF9EDB-D167-4E93-84C3-11F9A29DEA4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0030812-CD58-4429-BF2A-D3ECDEBBE0A4}" type="sibTrans" cxnId="{FDAF9EDB-D167-4E93-84C3-11F9A29DEA4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6B21791-C5C5-4A48-A7E7-3EB19DB87F2F}" type="pres">
      <dgm:prSet presAssocID="{0B733D29-84B7-49D9-A5DC-67F329F91EBD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CC72C82-F121-418E-8002-345B9B54DE84}" type="pres">
      <dgm:prSet presAssocID="{0B733D29-84B7-49D9-A5DC-67F329F91EBD}" presName="radial" presStyleCnt="0">
        <dgm:presLayoutVars>
          <dgm:animLvl val="ctr"/>
        </dgm:presLayoutVars>
      </dgm:prSet>
      <dgm:spPr/>
    </dgm:pt>
    <dgm:pt modelId="{CFB6B109-39C5-4BAA-8A66-0EA402890E5A}" type="pres">
      <dgm:prSet presAssocID="{7CCD9817-728B-4856-BFFF-E037587FF8C9}" presName="centerShape" presStyleLbl="vennNode1" presStyleIdx="0" presStyleCnt="5" custLinFactNeighborX="-17524" custLinFactNeighborY="3871"/>
      <dgm:spPr/>
      <dgm:t>
        <a:bodyPr/>
        <a:lstStyle/>
        <a:p>
          <a:endParaRPr lang="en-US"/>
        </a:p>
      </dgm:t>
    </dgm:pt>
    <dgm:pt modelId="{AC5B6056-F034-4DD8-80F8-57278A19B71E}" type="pres">
      <dgm:prSet presAssocID="{2E4DC054-05F2-47EE-AF28-C9115F81323F}" presName="node" presStyleLbl="vennNode1" presStyleIdx="1" presStyleCnt="5" custScaleX="138015" custScaleY="124745" custRadScaleRad="97376" custRadScaleInc="-294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7DF4C6-C0DB-4C97-92D4-E207F9BD3C7F}" type="pres">
      <dgm:prSet presAssocID="{211BDD73-28C3-4E3E-98F7-C1ACBADB6FFA}" presName="node" presStyleLbl="vennNode1" presStyleIdx="2" presStyleCnt="5" custScaleX="138015" custScaleY="138015" custRadScaleRad="73786" custRadScaleInc="26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E61879-3756-4834-9438-96EA066B2F84}" type="pres">
      <dgm:prSet presAssocID="{B5AADBBF-259A-4657-A54C-F7CF1CAA2A87}" presName="node" presStyleLbl="vennNode1" presStyleIdx="3" presStyleCnt="5" custScaleX="138015" custScaleY="138015" custRadScaleRad="106045" custRadScaleInc="164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3B20B8-1590-4082-A7F8-F4816131EF2F}" type="pres">
      <dgm:prSet presAssocID="{7578EA7F-A983-4578-8480-091ACC09A412}" presName="node" presStyleLbl="vennNode1" presStyleIdx="4" presStyleCnt="5" custScaleX="138015" custScaleY="138015" custRadScaleRad="141750" custRadScaleInc="-40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DEA9A1-5D01-478D-94B6-E4A29A0EB8FD}" srcId="{7CCD9817-728B-4856-BFFF-E037587FF8C9}" destId="{2E4DC054-05F2-47EE-AF28-C9115F81323F}" srcOrd="0" destOrd="0" parTransId="{9572B88F-6BAF-4B91-9C50-12140BE16DDF}" sibTransId="{9AB59C8C-03AE-42C8-A740-55C330768DBC}"/>
    <dgm:cxn modelId="{4C30F687-6402-4BF5-8D1B-2A93ECAF1421}" type="presOf" srcId="{2E4DC054-05F2-47EE-AF28-C9115F81323F}" destId="{AC5B6056-F034-4DD8-80F8-57278A19B71E}" srcOrd="0" destOrd="0" presId="urn:microsoft.com/office/officeart/2005/8/layout/radial3"/>
    <dgm:cxn modelId="{626A1075-4FEC-4989-93C2-40FC3AF379D0}" type="presOf" srcId="{B5AADBBF-259A-4657-A54C-F7CF1CAA2A87}" destId="{22E61879-3756-4834-9438-96EA066B2F84}" srcOrd="0" destOrd="0" presId="urn:microsoft.com/office/officeart/2005/8/layout/radial3"/>
    <dgm:cxn modelId="{24AA2402-8DA9-49F3-8069-2D46D136ECA8}" type="presOf" srcId="{0B733D29-84B7-49D9-A5DC-67F329F91EBD}" destId="{D6B21791-C5C5-4A48-A7E7-3EB19DB87F2F}" srcOrd="0" destOrd="0" presId="urn:microsoft.com/office/officeart/2005/8/layout/radial3"/>
    <dgm:cxn modelId="{FBFE72AB-462D-4D49-9638-5E828E666768}" type="presOf" srcId="{7CCD9817-728B-4856-BFFF-E037587FF8C9}" destId="{CFB6B109-39C5-4BAA-8A66-0EA402890E5A}" srcOrd="0" destOrd="0" presId="urn:microsoft.com/office/officeart/2005/8/layout/radial3"/>
    <dgm:cxn modelId="{EF2AE3F8-4EE9-42FB-A26E-E653BF3A0C7B}" srcId="{0B733D29-84B7-49D9-A5DC-67F329F91EBD}" destId="{7CCD9817-728B-4856-BFFF-E037587FF8C9}" srcOrd="0" destOrd="0" parTransId="{81C4EA4B-009B-4C83-8EF2-9A91FA6F61B8}" sibTransId="{EA5344B1-65A7-49B3-88D7-E8D9E7B0B8CC}"/>
    <dgm:cxn modelId="{B8A3391A-3880-4B1C-9C78-6DDFB3C1E431}" type="presOf" srcId="{211BDD73-28C3-4E3E-98F7-C1ACBADB6FFA}" destId="{2B7DF4C6-C0DB-4C97-92D4-E207F9BD3C7F}" srcOrd="0" destOrd="0" presId="urn:microsoft.com/office/officeart/2005/8/layout/radial3"/>
    <dgm:cxn modelId="{AC90B4AA-C392-4BE0-BA96-03A869EE9F95}" srcId="{7CCD9817-728B-4856-BFFF-E037587FF8C9}" destId="{B5AADBBF-259A-4657-A54C-F7CF1CAA2A87}" srcOrd="2" destOrd="0" parTransId="{610DF0AE-CD7E-40AA-9A6E-9AB2C9A6C6BC}" sibTransId="{3D31156F-2359-4606-A4DA-73E49F8052A3}"/>
    <dgm:cxn modelId="{D22571F3-562C-414A-98CB-04C14C3A8461}" type="presOf" srcId="{7578EA7F-A983-4578-8480-091ACC09A412}" destId="{123B20B8-1590-4082-A7F8-F4816131EF2F}" srcOrd="0" destOrd="0" presId="urn:microsoft.com/office/officeart/2005/8/layout/radial3"/>
    <dgm:cxn modelId="{FDAF9EDB-D167-4E93-84C3-11F9A29DEA40}" srcId="{7CCD9817-728B-4856-BFFF-E037587FF8C9}" destId="{7578EA7F-A983-4578-8480-091ACC09A412}" srcOrd="3" destOrd="0" parTransId="{DD5B9EBF-C378-4574-BE3D-464E5C466217}" sibTransId="{70030812-CD58-4429-BF2A-D3ECDEBBE0A4}"/>
    <dgm:cxn modelId="{627DA389-9869-4179-9AD4-21AC11944A27}" srcId="{7CCD9817-728B-4856-BFFF-E037587FF8C9}" destId="{211BDD73-28C3-4E3E-98F7-C1ACBADB6FFA}" srcOrd="1" destOrd="0" parTransId="{3654553C-5C01-4886-A47A-5375DAB22A40}" sibTransId="{7862000D-9DAE-43C6-8947-26719BF9A8B8}"/>
    <dgm:cxn modelId="{1AD5DF87-212D-461D-A567-3BC457A8BA3B}" type="presParOf" srcId="{D6B21791-C5C5-4A48-A7E7-3EB19DB87F2F}" destId="{6CC72C82-F121-418E-8002-345B9B54DE84}" srcOrd="0" destOrd="0" presId="urn:microsoft.com/office/officeart/2005/8/layout/radial3"/>
    <dgm:cxn modelId="{38CE4AC9-1E41-4404-8836-D8557FC76B87}" type="presParOf" srcId="{6CC72C82-F121-418E-8002-345B9B54DE84}" destId="{CFB6B109-39C5-4BAA-8A66-0EA402890E5A}" srcOrd="0" destOrd="0" presId="urn:microsoft.com/office/officeart/2005/8/layout/radial3"/>
    <dgm:cxn modelId="{16739F3A-B693-4149-9172-DFB9C8CE5D92}" type="presParOf" srcId="{6CC72C82-F121-418E-8002-345B9B54DE84}" destId="{AC5B6056-F034-4DD8-80F8-57278A19B71E}" srcOrd="1" destOrd="0" presId="urn:microsoft.com/office/officeart/2005/8/layout/radial3"/>
    <dgm:cxn modelId="{56499E4A-87E9-4DEB-A0D1-0CD5D0894B20}" type="presParOf" srcId="{6CC72C82-F121-418E-8002-345B9B54DE84}" destId="{2B7DF4C6-C0DB-4C97-92D4-E207F9BD3C7F}" srcOrd="2" destOrd="0" presId="urn:microsoft.com/office/officeart/2005/8/layout/radial3"/>
    <dgm:cxn modelId="{BC6A6A00-DEA1-4256-80F0-96DB4375DD2D}" type="presParOf" srcId="{6CC72C82-F121-418E-8002-345B9B54DE84}" destId="{22E61879-3756-4834-9438-96EA066B2F84}" srcOrd="3" destOrd="0" presId="urn:microsoft.com/office/officeart/2005/8/layout/radial3"/>
    <dgm:cxn modelId="{86EA5B88-F9AD-4225-8D5F-0A8783740764}" type="presParOf" srcId="{6CC72C82-F121-418E-8002-345B9B54DE84}" destId="{123B20B8-1590-4082-A7F8-F4816131EF2F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EDC472-B136-4267-8914-592321B8AC2A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37FCF1E9-27BF-4CD5-AB3C-B4CF0F5D1CD8}">
      <dgm:prSet phldrT="[Text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sz="2400" b="1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Mọi</a:t>
          </a:r>
          <a:r>
            <a:rPr lang="en-US" sz="2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người</a:t>
          </a:r>
          <a:r>
            <a:rPr lang="en-US" sz="2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tự</a:t>
          </a:r>
          <a:r>
            <a:rPr lang="en-US" sz="2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giác</a:t>
          </a:r>
          <a:r>
            <a:rPr lang="en-US" sz="2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chấp</a:t>
          </a:r>
          <a:r>
            <a:rPr lang="en-US" sz="2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hành</a:t>
          </a:r>
          <a:r>
            <a:rPr lang="en-US" sz="2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kỉ</a:t>
          </a:r>
          <a:r>
            <a:rPr lang="en-US" sz="2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luật</a:t>
          </a:r>
          <a:r>
            <a:rPr lang="en-US" sz="2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gm:t>
    </dgm:pt>
    <dgm:pt modelId="{7753CFC0-999D-4EE0-9B87-D39DA7DC8B83}" type="parTrans" cxnId="{B4213949-465E-4E05-9A51-F607B267865D}">
      <dgm:prSet/>
      <dgm:spPr/>
      <dgm:t>
        <a:bodyPr/>
        <a:lstStyle/>
        <a:p>
          <a:endParaRPr lang="en-US"/>
        </a:p>
      </dgm:t>
    </dgm:pt>
    <dgm:pt modelId="{7AC9A50D-BF00-454E-9CBA-0F4B45338445}" type="sibTrans" cxnId="{B4213949-465E-4E05-9A51-F607B267865D}">
      <dgm:prSet/>
      <dgm:spPr/>
      <dgm:t>
        <a:bodyPr/>
        <a:lstStyle/>
        <a:p>
          <a:endParaRPr lang="en-US"/>
        </a:p>
      </dgm:t>
    </dgm:pt>
    <dgm:pt modelId="{EBAD072C-70BF-42F0-92DA-C8A89FCBD8F8}">
      <dgm:prSet phldrT="[Text]" custT="1"/>
      <dgm:spPr>
        <a:solidFill>
          <a:schemeClr val="accent2">
            <a:lumMod val="75000"/>
            <a:alpha val="90000"/>
          </a:schemeClr>
        </a:solidFill>
      </dgm:spPr>
      <dgm:t>
        <a:bodyPr/>
        <a:lstStyle/>
        <a:p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Cán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bộ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lãnh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đạo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và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các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tổ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chức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xã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hội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phải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có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trách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nhiệm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tạo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điều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kiện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để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mọi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người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phát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huy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dân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chủ</a:t>
          </a:r>
          <a:r>
            <a:rPr lang="en-US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gm:t>
    </dgm:pt>
    <dgm:pt modelId="{2B0FBD94-4B0A-47AF-8AFB-6B894C9B79B6}" type="parTrans" cxnId="{BA00D2EE-0DE6-4FFC-BAC7-A6F55894369E}">
      <dgm:prSet/>
      <dgm:spPr/>
      <dgm:t>
        <a:bodyPr/>
        <a:lstStyle/>
        <a:p>
          <a:endParaRPr lang="en-US"/>
        </a:p>
      </dgm:t>
    </dgm:pt>
    <dgm:pt modelId="{ECB18E7E-A77D-480B-8CAC-469DA4285312}" type="sibTrans" cxnId="{BA00D2EE-0DE6-4FFC-BAC7-A6F55894369E}">
      <dgm:prSet/>
      <dgm:spPr/>
      <dgm:t>
        <a:bodyPr/>
        <a:lstStyle/>
        <a:p>
          <a:endParaRPr lang="en-US"/>
        </a:p>
      </dgm:t>
    </dgm:pt>
    <dgm:pt modelId="{E5EB0577-919D-4C77-8508-F18310CEA1EB}" type="pres">
      <dgm:prSet presAssocID="{C7EDC472-B136-4267-8914-592321B8AC2A}" presName="compositeShape" presStyleCnt="0">
        <dgm:presLayoutVars>
          <dgm:dir/>
          <dgm:resizeHandles/>
        </dgm:presLayoutVars>
      </dgm:prSet>
      <dgm:spPr/>
    </dgm:pt>
    <dgm:pt modelId="{8C8E0320-6DFA-4762-8D30-353E42F4615D}" type="pres">
      <dgm:prSet presAssocID="{C7EDC472-B136-4267-8914-592321B8AC2A}" presName="pyramid" presStyleLbl="node1" presStyleIdx="0" presStyleCnt="1"/>
      <dgm:spPr>
        <a:solidFill>
          <a:srgbClr val="00B050"/>
        </a:solidFill>
      </dgm:spPr>
    </dgm:pt>
    <dgm:pt modelId="{1E5E53A4-86F8-46CC-93EE-44BE6E701977}" type="pres">
      <dgm:prSet presAssocID="{C7EDC472-B136-4267-8914-592321B8AC2A}" presName="theList" presStyleCnt="0"/>
      <dgm:spPr/>
    </dgm:pt>
    <dgm:pt modelId="{3F1B9AD4-1582-4F17-A7BC-47382D1A1849}" type="pres">
      <dgm:prSet presAssocID="{37FCF1E9-27BF-4CD5-AB3C-B4CF0F5D1CD8}" presName="aNode" presStyleLbl="fgAcc1" presStyleIdx="0" presStyleCnt="2" custScaleX="104361" custLinFactNeighborX="-48855" custLinFactNeighborY="-483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4D81D6-F65C-4312-9AE1-134092986D70}" type="pres">
      <dgm:prSet presAssocID="{37FCF1E9-27BF-4CD5-AB3C-B4CF0F5D1CD8}" presName="aSpace" presStyleCnt="0"/>
      <dgm:spPr/>
    </dgm:pt>
    <dgm:pt modelId="{6B1B72BC-8597-41ED-9D4D-AC943F13A6DD}" type="pres">
      <dgm:prSet presAssocID="{EBAD072C-70BF-42F0-92DA-C8A89FCBD8F8}" presName="aNode" presStyleLbl="fgAcc1" presStyleIdx="1" presStyleCnt="2" custScaleX="131348" custLinFactNeighborX="-49573" custLinFactNeighborY="586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84426D-147B-407C-952E-DE46D5904810}" type="pres">
      <dgm:prSet presAssocID="{EBAD072C-70BF-42F0-92DA-C8A89FCBD8F8}" presName="aSpace" presStyleCnt="0"/>
      <dgm:spPr/>
    </dgm:pt>
  </dgm:ptLst>
  <dgm:cxnLst>
    <dgm:cxn modelId="{B4213949-465E-4E05-9A51-F607B267865D}" srcId="{C7EDC472-B136-4267-8914-592321B8AC2A}" destId="{37FCF1E9-27BF-4CD5-AB3C-B4CF0F5D1CD8}" srcOrd="0" destOrd="0" parTransId="{7753CFC0-999D-4EE0-9B87-D39DA7DC8B83}" sibTransId="{7AC9A50D-BF00-454E-9CBA-0F4B45338445}"/>
    <dgm:cxn modelId="{BF81FE22-6502-42E0-B1B2-9B66EB68B06E}" type="presOf" srcId="{EBAD072C-70BF-42F0-92DA-C8A89FCBD8F8}" destId="{6B1B72BC-8597-41ED-9D4D-AC943F13A6DD}" srcOrd="0" destOrd="0" presId="urn:microsoft.com/office/officeart/2005/8/layout/pyramid2"/>
    <dgm:cxn modelId="{BA00D2EE-0DE6-4FFC-BAC7-A6F55894369E}" srcId="{C7EDC472-B136-4267-8914-592321B8AC2A}" destId="{EBAD072C-70BF-42F0-92DA-C8A89FCBD8F8}" srcOrd="1" destOrd="0" parTransId="{2B0FBD94-4B0A-47AF-8AFB-6B894C9B79B6}" sibTransId="{ECB18E7E-A77D-480B-8CAC-469DA4285312}"/>
    <dgm:cxn modelId="{2FC74360-BA3C-45DD-BB4C-B6F40CEEA7AC}" type="presOf" srcId="{37FCF1E9-27BF-4CD5-AB3C-B4CF0F5D1CD8}" destId="{3F1B9AD4-1582-4F17-A7BC-47382D1A1849}" srcOrd="0" destOrd="0" presId="urn:microsoft.com/office/officeart/2005/8/layout/pyramid2"/>
    <dgm:cxn modelId="{79448173-DD95-4B55-A07D-41C9E7DB5978}" type="presOf" srcId="{C7EDC472-B136-4267-8914-592321B8AC2A}" destId="{E5EB0577-919D-4C77-8508-F18310CEA1EB}" srcOrd="0" destOrd="0" presId="urn:microsoft.com/office/officeart/2005/8/layout/pyramid2"/>
    <dgm:cxn modelId="{5D056299-054D-4250-885E-AC3BE1E3D355}" type="presParOf" srcId="{E5EB0577-919D-4C77-8508-F18310CEA1EB}" destId="{8C8E0320-6DFA-4762-8D30-353E42F4615D}" srcOrd="0" destOrd="0" presId="urn:microsoft.com/office/officeart/2005/8/layout/pyramid2"/>
    <dgm:cxn modelId="{BBB2029E-5276-4B49-B16A-16080EA11F10}" type="presParOf" srcId="{E5EB0577-919D-4C77-8508-F18310CEA1EB}" destId="{1E5E53A4-86F8-46CC-93EE-44BE6E701977}" srcOrd="1" destOrd="0" presId="urn:microsoft.com/office/officeart/2005/8/layout/pyramid2"/>
    <dgm:cxn modelId="{3334279A-996E-465F-A593-7E4286EB6369}" type="presParOf" srcId="{1E5E53A4-86F8-46CC-93EE-44BE6E701977}" destId="{3F1B9AD4-1582-4F17-A7BC-47382D1A1849}" srcOrd="0" destOrd="0" presId="urn:microsoft.com/office/officeart/2005/8/layout/pyramid2"/>
    <dgm:cxn modelId="{7053A28C-2ABA-48C4-B970-ECEF832B239B}" type="presParOf" srcId="{1E5E53A4-86F8-46CC-93EE-44BE6E701977}" destId="{1F4D81D6-F65C-4312-9AE1-134092986D70}" srcOrd="1" destOrd="0" presId="urn:microsoft.com/office/officeart/2005/8/layout/pyramid2"/>
    <dgm:cxn modelId="{9791BA72-4922-48D8-B449-798BF36C4825}" type="presParOf" srcId="{1E5E53A4-86F8-46CC-93EE-44BE6E701977}" destId="{6B1B72BC-8597-41ED-9D4D-AC943F13A6DD}" srcOrd="2" destOrd="0" presId="urn:microsoft.com/office/officeart/2005/8/layout/pyramid2"/>
    <dgm:cxn modelId="{CBC492C8-AB0E-487D-829B-6235D85A11AE}" type="presParOf" srcId="{1E5E53A4-86F8-46CC-93EE-44BE6E701977}" destId="{A684426D-147B-407C-952E-DE46D5904810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1049D3-D544-48AE-880E-B7366D081666}">
      <dsp:nvSpPr>
        <dsp:cNvPr id="0" name=""/>
        <dsp:cNvSpPr/>
      </dsp:nvSpPr>
      <dsp:spPr>
        <a:xfrm rot="16200000">
          <a:off x="310737" y="-218311"/>
          <a:ext cx="3562165" cy="3998788"/>
        </a:xfrm>
        <a:prstGeom prst="flowChartManualOperation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Dân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chủ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tạo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cơ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hội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để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mọi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người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thể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hiện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và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phát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huy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được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sự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đóng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góp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của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mình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vào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công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việc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chung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sp:txBody>
      <dsp:txXfrm rot="5400000">
        <a:off x="92426" y="712433"/>
        <a:ext cx="3998788" cy="2137299"/>
      </dsp:txXfrm>
    </dsp:sp>
    <dsp:sp modelId="{65D63790-399A-4A01-9F5A-E9FB9B929310}">
      <dsp:nvSpPr>
        <dsp:cNvPr id="0" name=""/>
        <dsp:cNvSpPr/>
      </dsp:nvSpPr>
      <dsp:spPr>
        <a:xfrm rot="16200000">
          <a:off x="4525323" y="-218311"/>
          <a:ext cx="3562165" cy="3998788"/>
        </a:xfrm>
        <a:prstGeom prst="flowChartManualOperation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Kỉ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luật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là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điều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kiện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đảm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bảo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cho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dân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chủ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được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thực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hiện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có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hiệu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quả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sp:txBody>
      <dsp:txXfrm rot="5400000">
        <a:off x="4307012" y="712433"/>
        <a:ext cx="3998788" cy="21372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6B109-39C5-4BAA-8A66-0EA402890E5A}">
      <dsp:nvSpPr>
        <dsp:cNvPr id="0" name=""/>
        <dsp:cNvSpPr/>
      </dsp:nvSpPr>
      <dsp:spPr>
        <a:xfrm>
          <a:off x="2128237" y="1553510"/>
          <a:ext cx="3569326" cy="3569326"/>
        </a:xfrm>
        <a:prstGeom prst="ellipse">
          <a:avLst/>
        </a:prstGeom>
        <a:solidFill>
          <a:srgbClr val="E91F32">
            <a:alpha val="4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Thực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hiện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tốt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DC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và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KL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sẽ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tạo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ra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sự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thống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nhất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cao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về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nhận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thức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, ý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chí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và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hành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động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của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mọi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người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sp:txBody>
      <dsp:txXfrm>
        <a:off x="2650953" y="2076226"/>
        <a:ext cx="2523894" cy="2523894"/>
      </dsp:txXfrm>
    </dsp:sp>
    <dsp:sp modelId="{AC5B6056-F034-4DD8-80F8-57278A19B71E}">
      <dsp:nvSpPr>
        <dsp:cNvPr id="0" name=""/>
        <dsp:cNvSpPr/>
      </dsp:nvSpPr>
      <dsp:spPr>
        <a:xfrm>
          <a:off x="2485450" y="19739"/>
          <a:ext cx="2463103" cy="2226278"/>
        </a:xfrm>
        <a:prstGeom prst="ellipse">
          <a:avLst/>
        </a:prstGeom>
        <a:solidFill>
          <a:srgbClr val="00B05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Tạo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cơ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hội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cho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mọi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người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phát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triển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sp:txBody>
      <dsp:txXfrm>
        <a:off x="2846163" y="345770"/>
        <a:ext cx="1741677" cy="1574216"/>
      </dsp:txXfrm>
    </dsp:sp>
    <dsp:sp modelId="{2B7DF4C6-C0DB-4C97-92D4-E207F9BD3C7F}">
      <dsp:nvSpPr>
        <dsp:cNvPr id="0" name=""/>
        <dsp:cNvSpPr/>
      </dsp:nvSpPr>
      <dsp:spPr>
        <a:xfrm>
          <a:off x="5209659" y="1998009"/>
          <a:ext cx="2463103" cy="2463103"/>
        </a:xfrm>
        <a:prstGeom prst="ellipse">
          <a:avLst/>
        </a:prstGeom>
        <a:solidFill>
          <a:srgbClr val="FFC0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Xây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dựng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được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mối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quan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hệ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xã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hội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tốt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đẹp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sp:txBody>
      <dsp:txXfrm>
        <a:off x="5570372" y="2358722"/>
        <a:ext cx="1741677" cy="1741677"/>
      </dsp:txXfrm>
    </dsp:sp>
    <dsp:sp modelId="{22E61879-3756-4834-9438-96EA066B2F84}">
      <dsp:nvSpPr>
        <dsp:cNvPr id="0" name=""/>
        <dsp:cNvSpPr/>
      </dsp:nvSpPr>
      <dsp:spPr>
        <a:xfrm>
          <a:off x="2867835" y="4251116"/>
          <a:ext cx="2463103" cy="2463103"/>
        </a:xfrm>
        <a:prstGeom prst="ellipse">
          <a:avLst/>
        </a:prstGeom>
        <a:solidFill>
          <a:srgbClr val="00B0F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Nâng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cao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hiệu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quả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,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chất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lượng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lao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động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sp:txBody>
      <dsp:txXfrm>
        <a:off x="3228548" y="4611829"/>
        <a:ext cx="1741677" cy="1741677"/>
      </dsp:txXfrm>
    </dsp:sp>
    <dsp:sp modelId="{123B20B8-1590-4082-A7F8-F4816131EF2F}">
      <dsp:nvSpPr>
        <dsp:cNvPr id="0" name=""/>
        <dsp:cNvSpPr/>
      </dsp:nvSpPr>
      <dsp:spPr>
        <a:xfrm>
          <a:off x="207826" y="2136910"/>
          <a:ext cx="2463103" cy="2463103"/>
        </a:xfrm>
        <a:prstGeom prst="ellipse">
          <a:avLst/>
        </a:prstGeom>
        <a:solidFill>
          <a:srgbClr val="7030A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Tổ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chức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tốt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các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hoạt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động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xã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hội</a:t>
          </a:r>
          <a:r>
            <a:rPr lang="en-US" sz="2400" b="1" kern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sp:txBody>
      <dsp:txXfrm>
        <a:off x="568539" y="2497623"/>
        <a:ext cx="1741677" cy="17416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E0320-6DFA-4762-8D30-353E42F4615D}">
      <dsp:nvSpPr>
        <dsp:cNvPr id="0" name=""/>
        <dsp:cNvSpPr/>
      </dsp:nvSpPr>
      <dsp:spPr>
        <a:xfrm>
          <a:off x="2247830" y="0"/>
          <a:ext cx="5418667" cy="5418667"/>
        </a:xfrm>
        <a:prstGeom prst="triangl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1B9AD4-1582-4F17-A7BC-47382D1A1849}">
      <dsp:nvSpPr>
        <dsp:cNvPr id="0" name=""/>
        <dsp:cNvSpPr/>
      </dsp:nvSpPr>
      <dsp:spPr>
        <a:xfrm>
          <a:off x="3159625" y="426016"/>
          <a:ext cx="3675733" cy="1926166"/>
        </a:xfrm>
        <a:prstGeom prst="roundRect">
          <a:avLst/>
        </a:prstGeom>
        <a:solidFill>
          <a:schemeClr val="accent4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Mọi</a:t>
          </a:r>
          <a:r>
            <a:rPr lang="en-US" sz="2400" b="1" kern="12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người</a:t>
          </a:r>
          <a:r>
            <a:rPr lang="en-US" sz="2400" b="1" kern="12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tự</a:t>
          </a:r>
          <a:r>
            <a:rPr lang="en-US" sz="2400" b="1" kern="12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giác</a:t>
          </a:r>
          <a:r>
            <a:rPr lang="en-US" sz="2400" b="1" kern="12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chấp</a:t>
          </a:r>
          <a:r>
            <a:rPr lang="en-US" sz="2400" b="1" kern="12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hành</a:t>
          </a:r>
          <a:r>
            <a:rPr lang="en-US" sz="2400" b="1" kern="12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kỉ</a:t>
          </a:r>
          <a:r>
            <a:rPr lang="en-US" sz="2400" b="1" kern="12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luật</a:t>
          </a:r>
          <a:r>
            <a:rPr lang="en-US" sz="2400" b="1" kern="12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sp:txBody>
      <dsp:txXfrm>
        <a:off x="3253653" y="520044"/>
        <a:ext cx="3487677" cy="1738110"/>
      </dsp:txXfrm>
    </dsp:sp>
    <dsp:sp modelId="{6B1B72BC-8597-41ED-9D4D-AC943F13A6DD}">
      <dsp:nvSpPr>
        <dsp:cNvPr id="0" name=""/>
        <dsp:cNvSpPr/>
      </dsp:nvSpPr>
      <dsp:spPr>
        <a:xfrm>
          <a:off x="2659077" y="2850649"/>
          <a:ext cx="4626251" cy="1926166"/>
        </a:xfrm>
        <a:prstGeom prst="roundRect">
          <a:avLst/>
        </a:prstGeom>
        <a:solidFill>
          <a:schemeClr val="accent2">
            <a:lumMod val="75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Cán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bộ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lãnh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đạo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và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các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tổ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chức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xã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hội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phải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có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trách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nhiệm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tạo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điều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kiện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để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mọi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người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phát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huy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dân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chủ</a:t>
          </a:r>
          <a:r>
            <a:rPr lang="en-US" sz="24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.</a:t>
          </a:r>
        </a:p>
      </dsp:txBody>
      <dsp:txXfrm>
        <a:off x="2753105" y="2944677"/>
        <a:ext cx="4438195" cy="1738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0F2870-1672-48CA-AAF1-793AF79744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A551B80-8AFF-4AE2-BBAC-F9C4A359EA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3C9E38-B5AA-4887-B7EF-3BE23C3D3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513B-BB5E-4012-825F-42C9309CD61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60863A4-CE65-466C-9CC6-A017060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78CADCD-0260-4703-8F84-4C52A3E06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FC5A-8F6E-49F6-9BAD-20C9FC70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875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CD61B1-36EF-4FBA-BA36-66405772A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71CE73A-A1CD-4EF0-B3D0-4E50F083D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D7EB38-4ADA-4A6D-8687-882F1BF07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513B-BB5E-4012-825F-42C9309CD61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A9BA5B-BE15-4E8F-9355-22D64A9F5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EF65150-DFFF-46A1-842F-A94A37D3A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FC5A-8F6E-49F6-9BAD-20C9FC70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65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0AB9707-2BE0-44CE-90E3-6402C841AC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91A9D7C-EB6E-4243-91F5-5BF0830DF7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6FCA8CD-567A-43C3-B735-8AC3FD1A8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513B-BB5E-4012-825F-42C9309CD61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FFF5172-22CA-42AA-8DA8-D7E84A3DC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CD3012A-91E6-4FE1-8B39-88AE068E2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FC5A-8F6E-49F6-9BAD-20C9FC70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4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DAA17C-B55B-42B6-98E4-6B99DBE71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A254DE-4FDA-4741-B049-B6B027B8B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AF7F10-214E-48D3-9934-F29DE3ED2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513B-BB5E-4012-825F-42C9309CD61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C9BB517-1BD6-40F7-BA6F-5FD7669A8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1F774CD-6F93-417F-9625-FDD9847F2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FC5A-8F6E-49F6-9BAD-20C9FC70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641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34C165-8D37-4850-BEC6-446429270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EA5ECFB-43B2-4E1D-83C3-10D91D840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7965A24-E00E-4D5B-9D04-9886290EB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513B-BB5E-4012-825F-42C9309CD61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BE878C2-C6C7-4A75-BD03-1A6773669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9D20F6-3B0C-409D-AAE9-4A7DDD98F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FC5A-8F6E-49F6-9BAD-20C9FC70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353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078CDF-8429-44BD-AA79-70D7E6F8F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9D34B5-019F-4228-B73B-504B9292FB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B6CE2EE-5E8F-43E1-90E2-8A12BFE23C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10D1225-71F0-4ED7-AB22-01DC791E6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513B-BB5E-4012-825F-42C9309CD61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2647800-5285-4673-AAE7-6AB62CDF5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0FCAF22-8511-4AE0-B19B-242868963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FC5A-8F6E-49F6-9BAD-20C9FC70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656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3AE5E9-B14D-4AF6-99A7-3BB565299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633A7FA-8792-460B-8F1C-C5E6D57A6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2ECA258-478B-4F73-9DB3-B36C51D11C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65720C8-704D-4E73-AED3-740B743D3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7F5216E-AAE3-4535-B5D6-08ED0D0F5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2D2E36A-4108-43C6-B69D-F3A17D12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513B-BB5E-4012-825F-42C9309CD61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2B2017B-A243-420F-8517-3F0C960F1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650C11D-B470-4803-BC60-44B297B67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FC5A-8F6E-49F6-9BAD-20C9FC70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902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9E279C-AFB5-4D24-A4D8-5F8588DF9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FB4ACE5-BB91-4454-B7D7-29BE4C95A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513B-BB5E-4012-825F-42C9309CD61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CA3FA5A-47A7-4C99-B07D-15100A930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159B241-1EC9-47E4-A807-E19CE92D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FC5A-8F6E-49F6-9BAD-20C9FC70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27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40B4DCA-78B6-4CDA-974B-C49573F60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513B-BB5E-4012-825F-42C9309CD61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1CB22A0-5EB3-4877-8764-B1839E98E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3DACADD-E65A-459B-A654-53676F30D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FC5A-8F6E-49F6-9BAD-20C9FC70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94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48D80C-6A9D-40CD-B179-C60B4A154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7CFBB2-F14B-467D-A906-1D89B8F1A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469D4C5-7E4D-4E56-86D5-E7A804FF77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662D9B9-565B-4D5F-BE14-240CF6AA9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513B-BB5E-4012-825F-42C9309CD61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8C9C6BF-003C-4E56-93EF-F7E50967E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45984B5-1AC3-4785-B96A-A182EDD0E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FC5A-8F6E-49F6-9BAD-20C9FC70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4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BDDE17-9332-4E04-AEA1-3B7399994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6810430-F78B-4A83-A583-465CF4564E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EE29C1A-A9A7-4A12-A422-2C430444C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EAA81E5-1771-46F0-8993-D91043D8A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513B-BB5E-4012-825F-42C9309CD61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2033734-6F7E-4A61-80F5-444AC8FE4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F462A4F-FDF5-4090-B718-007578108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FC5A-8F6E-49F6-9BAD-20C9FC70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83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CB3D814-30A0-495E-905F-2B8A3304B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28DC073-95E7-4C5C-B406-60538862B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D5377CC-5B9C-483B-8826-F20B19A2CD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2513B-BB5E-4012-825F-42C9309CD61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7803DA6-8FCF-421A-A9A8-6403ABD20B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C79859-9565-4446-A138-19D2AE3841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9FC5A-8F6E-49F6-9BAD-20C9FC70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36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5513" y="1837113"/>
            <a:ext cx="112055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3-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3: </a:t>
            </a:r>
          </a:p>
          <a:p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      DÂN CHỦ VÀ KỈ LUẬT</a:t>
            </a:r>
            <a:endParaRPr lang="en-US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D80833A-0595-4293-98FF-2352FD34BEC8}"/>
              </a:ext>
            </a:extLst>
          </p:cNvPr>
          <p:cNvSpPr txBox="1"/>
          <p:nvPr/>
        </p:nvSpPr>
        <p:spPr>
          <a:xfrm>
            <a:off x="0" y="11523"/>
            <a:ext cx="12192000" cy="40011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marL="0" marR="0" indent="180340" algn="ctr">
              <a:spcBef>
                <a:spcPts val="0"/>
              </a:spcBef>
              <a:spcAft>
                <a:spcPts val="0"/>
              </a:spcAft>
            </a:pPr>
            <a:r>
              <a:rPr lang="nl-NL" sz="2000" b="1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.VnArabiaH" panose="020B7200000000000000" pitchFamily="34" charset="0"/>
              </a:rPr>
              <a:t>BÀI 3: DÂN CHỦ VÀ KỈ LUẬT </a:t>
            </a:r>
            <a:endParaRPr lang="en-US" sz="2000" dirty="0">
              <a:solidFill>
                <a:srgbClr val="FFFF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.VnArabiaH" panose="020B7200000000000000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41FD8FF-E86B-4393-9FA1-415826D1C707}"/>
              </a:ext>
            </a:extLst>
          </p:cNvPr>
          <p:cNvSpPr txBox="1"/>
          <p:nvPr/>
        </p:nvSpPr>
        <p:spPr>
          <a:xfrm>
            <a:off x="466376" y="1679980"/>
            <a:ext cx="7210425" cy="218521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0" algn="l"/>
              </a:tabLst>
            </a:pPr>
            <a:r>
              <a:rPr lang="pt-BR" sz="3200" b="1" dirty="0" smtClean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1,Câu </a:t>
            </a:r>
            <a:r>
              <a:rPr lang="pt-BR" sz="32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tục ngữ nào nói về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kỉ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luật</a:t>
            </a:r>
            <a:endParaRPr lang="en-US" sz="32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4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pt-BR" sz="3200" b="1" dirty="0" smtClean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  <a:r>
              <a:rPr lang="pt-BR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 Đất có lề, quê có thói.</a:t>
            </a:r>
            <a:endParaRPr lang="en-US" sz="3200" b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2. Nước có vua, chùa có bụt.</a:t>
            </a:r>
            <a:endParaRPr lang="en-US" sz="3200" b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3. Phép vua thua lệ làng.</a:t>
            </a:r>
            <a:endParaRPr lang="en-US" sz="3200" b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Hexagon 2">
            <a:extLst>
              <a:ext uri="{FF2B5EF4-FFF2-40B4-BE49-F238E27FC236}">
                <a16:creationId xmlns:a16="http://schemas.microsoft.com/office/drawing/2014/main" xmlns="" id="{F25CE6DF-D031-455C-BEC2-B54A56CFB16B}"/>
              </a:ext>
            </a:extLst>
          </p:cNvPr>
          <p:cNvSpPr/>
          <p:nvPr/>
        </p:nvSpPr>
        <p:spPr>
          <a:xfrm>
            <a:off x="506901" y="2296337"/>
            <a:ext cx="600075" cy="476250"/>
          </a:xfrm>
          <a:prstGeom prst="hexagon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xmlns="" id="{D6660A4C-3040-4658-93AC-30C6C4E54258}"/>
              </a:ext>
            </a:extLst>
          </p:cNvPr>
          <p:cNvSpPr/>
          <p:nvPr/>
        </p:nvSpPr>
        <p:spPr>
          <a:xfrm>
            <a:off x="480230" y="2846244"/>
            <a:ext cx="600075" cy="476250"/>
          </a:xfrm>
          <a:prstGeom prst="hexagon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8065" y="752543"/>
            <a:ext cx="21363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mbria" pitchFamily="18" charset="0"/>
                <a:ea typeface="Cambria" pitchFamily="18" charset="0"/>
              </a:rPr>
              <a:t>III. BÀI TẬP:</a:t>
            </a:r>
            <a:endParaRPr lang="en-US" sz="2800" b="1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54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D80833A-0595-4293-98FF-2352FD34BEC8}"/>
              </a:ext>
            </a:extLst>
          </p:cNvPr>
          <p:cNvSpPr txBox="1"/>
          <p:nvPr/>
        </p:nvSpPr>
        <p:spPr>
          <a:xfrm>
            <a:off x="0" y="11523"/>
            <a:ext cx="12192000" cy="40011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marL="0" marR="0" indent="180340" algn="ctr">
              <a:spcBef>
                <a:spcPts val="0"/>
              </a:spcBef>
              <a:spcAft>
                <a:spcPts val="0"/>
              </a:spcAft>
            </a:pPr>
            <a:r>
              <a:rPr lang="nl-NL" sz="2000" b="1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.VnArabiaH" panose="020B7200000000000000" pitchFamily="34" charset="0"/>
              </a:rPr>
              <a:t>BÀI 3: DÂN CHỦ VÀ KỈ LUẬT </a:t>
            </a:r>
            <a:endParaRPr lang="en-US" sz="2000" dirty="0">
              <a:solidFill>
                <a:srgbClr val="FFFF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.VnArabiaH" panose="020B7200000000000000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F834654-BD0E-4152-A46A-8530343EDCEF}"/>
              </a:ext>
            </a:extLst>
          </p:cNvPr>
          <p:cNvSpPr txBox="1"/>
          <p:nvPr/>
        </p:nvSpPr>
        <p:spPr>
          <a:xfrm>
            <a:off x="719137" y="1997839"/>
            <a:ext cx="107537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it-IT" sz="3200" b="1" dirty="0" smtClean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2, Em </a:t>
            </a:r>
            <a:r>
              <a:rPr lang="it-IT" sz="32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đồng ý với ý kiến nào sau đây?</a:t>
            </a:r>
            <a:endParaRPr lang="en-US" sz="3200" b="1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it-IT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A. Học sinh lớp 9 chưa cần đến dân chủ.</a:t>
            </a:r>
            <a:endParaRPr lang="en-US" sz="3200" b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it-IT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B. Chỉ trong nhà trường mới cần đến dân chủ.</a:t>
            </a:r>
            <a:endParaRPr lang="en-US" sz="3200" b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it-IT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C. Mọi người cần phải có kỉ luật.</a:t>
            </a:r>
            <a:endParaRPr lang="en-US" sz="3200" b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it-IT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D. Có kỉ luật thì xã hội mới ổn định.</a:t>
            </a:r>
            <a:endParaRPr 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xmlns="" id="{87B19809-C5F8-4B96-A8A3-F88BED8B644F}"/>
              </a:ext>
            </a:extLst>
          </p:cNvPr>
          <p:cNvSpPr/>
          <p:nvPr/>
        </p:nvSpPr>
        <p:spPr>
          <a:xfrm>
            <a:off x="611069" y="3486052"/>
            <a:ext cx="600075" cy="476250"/>
          </a:xfrm>
          <a:prstGeom prst="hexagon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xmlns="" id="{ACF54866-9392-416C-B386-543049E22117}"/>
              </a:ext>
            </a:extLst>
          </p:cNvPr>
          <p:cNvSpPr/>
          <p:nvPr/>
        </p:nvSpPr>
        <p:spPr>
          <a:xfrm>
            <a:off x="611069" y="4076134"/>
            <a:ext cx="600075" cy="476250"/>
          </a:xfrm>
          <a:prstGeom prst="hexagon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564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D80833A-0595-4293-98FF-2352FD34BEC8}"/>
              </a:ext>
            </a:extLst>
          </p:cNvPr>
          <p:cNvSpPr txBox="1"/>
          <p:nvPr/>
        </p:nvSpPr>
        <p:spPr>
          <a:xfrm>
            <a:off x="0" y="11523"/>
            <a:ext cx="12192000" cy="40011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marL="0" marR="0" indent="180340" algn="ctr">
              <a:spcBef>
                <a:spcPts val="0"/>
              </a:spcBef>
              <a:spcAft>
                <a:spcPts val="0"/>
              </a:spcAft>
            </a:pPr>
            <a:r>
              <a:rPr lang="nl-NL" sz="2000" b="1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.VnArabiaH" panose="020B7200000000000000" pitchFamily="34" charset="0"/>
              </a:rPr>
              <a:t>BÀI 3: DÂN CHỦ VÀ KỈ LUẬT </a:t>
            </a:r>
            <a:endParaRPr lang="en-US" sz="2000" dirty="0">
              <a:solidFill>
                <a:srgbClr val="FFFF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.VnArabiaH" panose="020B7200000000000000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43963DE-162E-49A5-9D12-02E3A1198889}"/>
              </a:ext>
            </a:extLst>
          </p:cNvPr>
          <p:cNvSpPr txBox="1"/>
          <p:nvPr/>
        </p:nvSpPr>
        <p:spPr>
          <a:xfrm>
            <a:off x="657225" y="1575911"/>
            <a:ext cx="1072515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it-IT" sz="4400" b="1" dirty="0" smtClean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3,Hành </a:t>
            </a:r>
            <a:r>
              <a:rPr lang="it-IT" sz="44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vi nào sau đây có tính dân chủ?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endParaRPr lang="en-US" sz="4400" b="1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it-IT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1. Bàn bạc ý kiến xây dựng tập thể lớp.</a:t>
            </a:r>
            <a:endParaRPr lang="en-US" sz="3200" b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it-IT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2. Một số cử tri không tham gia bầu cử đại biểu Quốc hội.</a:t>
            </a:r>
            <a:endParaRPr lang="en-US" sz="3200" b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it-IT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3. Các hộ gia đình thống nhất xây dựng gia đình văn hóa ở địa phương.</a:t>
            </a:r>
            <a:endParaRPr lang="en-US" sz="3200" b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xmlns="" id="{774242A9-7EFA-487B-BD07-AA6DA9B515FA}"/>
              </a:ext>
            </a:extLst>
          </p:cNvPr>
          <p:cNvSpPr/>
          <p:nvPr/>
        </p:nvSpPr>
        <p:spPr>
          <a:xfrm>
            <a:off x="628648" y="2952750"/>
            <a:ext cx="600075" cy="476250"/>
          </a:xfrm>
          <a:prstGeom prst="hexagon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xmlns="" id="{D13C7BB1-EE83-49B3-89AC-37C4DA953A11}"/>
              </a:ext>
            </a:extLst>
          </p:cNvPr>
          <p:cNvSpPr/>
          <p:nvPr/>
        </p:nvSpPr>
        <p:spPr>
          <a:xfrm>
            <a:off x="628648" y="3972490"/>
            <a:ext cx="600075" cy="476250"/>
          </a:xfrm>
          <a:prstGeom prst="hexagon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930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D80833A-0595-4293-98FF-2352FD34BEC8}"/>
              </a:ext>
            </a:extLst>
          </p:cNvPr>
          <p:cNvSpPr txBox="1"/>
          <p:nvPr/>
        </p:nvSpPr>
        <p:spPr>
          <a:xfrm>
            <a:off x="0" y="11523"/>
            <a:ext cx="12192000" cy="40011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marL="0" marR="0" indent="180340" algn="ctr">
              <a:spcBef>
                <a:spcPts val="0"/>
              </a:spcBef>
              <a:spcAft>
                <a:spcPts val="0"/>
              </a:spcAft>
            </a:pPr>
            <a:r>
              <a:rPr lang="nl-NL" sz="2000" b="1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.VnArabiaH" panose="020B7200000000000000" pitchFamily="34" charset="0"/>
              </a:rPr>
              <a:t>BÀI 3: DÂN CHỦ VÀ KỈ LUẬT </a:t>
            </a:r>
            <a:endParaRPr lang="en-US" sz="2000" dirty="0">
              <a:solidFill>
                <a:srgbClr val="FFFF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.VnArabiaH" panose="020B7200000000000000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43963DE-162E-49A5-9D12-02E3A1198889}"/>
              </a:ext>
            </a:extLst>
          </p:cNvPr>
          <p:cNvSpPr txBox="1"/>
          <p:nvPr/>
        </p:nvSpPr>
        <p:spPr>
          <a:xfrm>
            <a:off x="657225" y="1575911"/>
            <a:ext cx="1072515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en-US" sz="44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Điều</a:t>
            </a:r>
            <a:r>
              <a:rPr lang="en-US" sz="4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gì</a:t>
            </a:r>
            <a:r>
              <a:rPr lang="en-US" sz="4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xảy</a:t>
            </a:r>
            <a:r>
              <a:rPr lang="en-US" sz="4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ra </a:t>
            </a:r>
            <a:r>
              <a:rPr lang="en-US" sz="44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khi</a:t>
            </a:r>
            <a:r>
              <a:rPr lang="en-US" sz="4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4400" b="1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it-IT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1. </a:t>
            </a:r>
            <a:r>
              <a:rPr lang="it-IT" sz="3200" b="1" dirty="0">
                <a:latin typeface="Cambria" panose="02040503050406030204" pitchFamily="18" charset="0"/>
                <a:ea typeface="Cambria" panose="02040503050406030204" pitchFamily="18" charset="0"/>
              </a:rPr>
              <a:t>Đèn đỏ ta cứ đi</a:t>
            </a:r>
            <a:r>
              <a:rPr lang="it-IT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3200" b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it-IT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it-IT" sz="3200" b="1" dirty="0">
                <a:latin typeface="Cambria" panose="02040503050406030204" pitchFamily="18" charset="0"/>
                <a:ea typeface="Cambria" panose="02040503050406030204" pitchFamily="18" charset="0"/>
              </a:rPr>
              <a:t>Đường một chiều ta cứ đi</a:t>
            </a:r>
            <a:r>
              <a:rPr lang="it-IT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3200" b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it-IT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3. Trong giờ học online ta tắt cam, ăn, nằm ra giường, xem phim, chơi game,...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it-IT" sz="3200" b="1" dirty="0">
                <a:latin typeface="Cambria" panose="02040503050406030204" pitchFamily="18" charset="0"/>
                <a:ea typeface="Cambria" panose="02040503050406030204" pitchFamily="18" charset="0"/>
              </a:rPr>
              <a:t>4. Ngồi ăn cơm ta cứ cắm mặt vào điện thoại.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it-IT" sz="3200" b="1" dirty="0">
                <a:latin typeface="Cambria" panose="02040503050406030204" pitchFamily="18" charset="0"/>
                <a:ea typeface="Cambria" panose="02040503050406030204" pitchFamily="18" charset="0"/>
              </a:rPr>
              <a:t>5. Ăn quá nhiều đồ ăn sẵn, không chịu tập thể dục.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it-IT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6. Giãn cách xã hội, ta cứ lao ra đường cho đỡ cuồng chân.</a:t>
            </a:r>
            <a:endParaRPr lang="en-US" sz="3200" b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103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D80833A-0595-4293-98FF-2352FD34BEC8}"/>
              </a:ext>
            </a:extLst>
          </p:cNvPr>
          <p:cNvSpPr txBox="1"/>
          <p:nvPr/>
        </p:nvSpPr>
        <p:spPr>
          <a:xfrm>
            <a:off x="0" y="11523"/>
            <a:ext cx="12192000" cy="40011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marL="0" marR="0" indent="180340" algn="ctr">
              <a:spcBef>
                <a:spcPts val="0"/>
              </a:spcBef>
              <a:spcAft>
                <a:spcPts val="0"/>
              </a:spcAft>
            </a:pPr>
            <a:r>
              <a:rPr lang="nl-NL" sz="2000" b="1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.VnArabiaH" panose="020B7200000000000000" pitchFamily="34" charset="0"/>
              </a:rPr>
              <a:t>BÀI 3: DÂN CHỦ VÀ KỈ LUẬT </a:t>
            </a:r>
            <a:endParaRPr lang="en-US" sz="2000" dirty="0">
              <a:solidFill>
                <a:srgbClr val="FFFF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.VnArabiaH" panose="020B7200000000000000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968271F-706A-442A-BB29-069A9B95D5EF}"/>
              </a:ext>
            </a:extLst>
          </p:cNvPr>
          <p:cNvSpPr txBox="1"/>
          <p:nvPr/>
        </p:nvSpPr>
        <p:spPr>
          <a:xfrm>
            <a:off x="251791" y="1815355"/>
            <a:ext cx="2358887" cy="34778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i="0" dirty="0">
                <a:solidFill>
                  <a:srgbClr val="FF0000"/>
                </a:solidFill>
                <a:effectLst>
                  <a:reflection blurRad="6350" stA="60000" endA="900" endPos="60000" dist="29997" dir="5400000" sy="-100000" algn="bl" rotWithShape="0"/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TẠM BIỆT CÁC </a:t>
            </a:r>
            <a:endParaRPr lang="en-US" sz="4400" b="1" i="0" dirty="0" smtClean="0">
              <a:solidFill>
                <a:srgbClr val="FF0000"/>
              </a:solidFill>
              <a:effectLst>
                <a:reflection blurRad="6350" stA="60000" endA="900" endPos="60000" dist="29997" dir="5400000" sy="-100000" algn="bl" rotWithShape="0"/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4400" b="1" i="0" dirty="0" smtClean="0">
                <a:solidFill>
                  <a:srgbClr val="FF0000"/>
                </a:solidFill>
                <a:effectLst>
                  <a:reflection blurRad="6350" stA="60000" endA="900" endPos="60000" dist="29997" dir="5400000" sy="-100000" algn="bl" rotWithShape="0"/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EM</a:t>
            </a:r>
            <a:endParaRPr lang="en-US" sz="4400" b="1" i="0" dirty="0">
              <a:solidFill>
                <a:srgbClr val="FF0000"/>
              </a:solidFill>
              <a:effectLst>
                <a:reflection blurRad="6350" stA="60000" endA="900" endPos="60000" dist="29997" dir="5400000" sy="-100000" algn="bl" rotWithShape="0"/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en-US" sz="4400" b="1" i="0" dirty="0">
              <a:solidFill>
                <a:srgbClr val="FF0000"/>
              </a:solidFill>
              <a:effectLst>
                <a:reflection blurRad="6350" stA="60000" endA="900" endPos="60000" dist="29997" dir="5400000" sy="-100000" algn="bl" rotWithShape="0"/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D8DA887-60D7-4A13-866C-8BC6A460E873}"/>
              </a:ext>
            </a:extLst>
          </p:cNvPr>
          <p:cNvSpPr txBox="1"/>
          <p:nvPr/>
        </p:nvSpPr>
        <p:spPr>
          <a:xfrm flipH="1">
            <a:off x="9846365" y="1815354"/>
            <a:ext cx="2093844" cy="34778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00B050"/>
                </a:solidFill>
                <a:effectLst>
                  <a:reflection blurRad="6350" stA="60000" endA="900" endPos="60000" dist="29997" dir="5400000" sy="-100000" algn="bl" rotWithShape="0"/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NHỚ LÀM BÀI TẬP ĐÓ</a:t>
            </a:r>
            <a:endParaRPr lang="vi-VN" sz="4400" b="1" i="0" dirty="0">
              <a:solidFill>
                <a:srgbClr val="00B050"/>
              </a:solidFill>
              <a:effectLst>
                <a:reflection blurRad="6350" stA="60000" endA="900" endPos="60000" dist="29997" dir="5400000" sy="-100000" algn="bl" rotWithShape="0"/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164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D80833A-0595-4293-98FF-2352FD34BEC8}"/>
              </a:ext>
            </a:extLst>
          </p:cNvPr>
          <p:cNvSpPr txBox="1"/>
          <p:nvPr/>
        </p:nvSpPr>
        <p:spPr>
          <a:xfrm>
            <a:off x="0" y="11523"/>
            <a:ext cx="12192000" cy="40011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marL="0" marR="0" indent="180340" algn="ctr">
              <a:spcBef>
                <a:spcPts val="0"/>
              </a:spcBef>
              <a:spcAft>
                <a:spcPts val="0"/>
              </a:spcAft>
            </a:pPr>
            <a:r>
              <a:rPr lang="nl-NL" sz="2000" b="1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.VnArabiaH" panose="020B7200000000000000" pitchFamily="34" charset="0"/>
              </a:rPr>
              <a:t>BÀI 3: DÂN CHỦ VÀ KỈ LUẬT </a:t>
            </a:r>
            <a:endParaRPr lang="en-US" sz="2000" dirty="0">
              <a:solidFill>
                <a:srgbClr val="FFFF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.VnArabiaH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50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D80833A-0595-4293-98FF-2352FD34BEC8}"/>
              </a:ext>
            </a:extLst>
          </p:cNvPr>
          <p:cNvSpPr txBox="1"/>
          <p:nvPr/>
        </p:nvSpPr>
        <p:spPr>
          <a:xfrm>
            <a:off x="0" y="11523"/>
            <a:ext cx="12192000" cy="40011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marL="0" marR="0" indent="180340" algn="ctr">
              <a:spcBef>
                <a:spcPts val="0"/>
              </a:spcBef>
              <a:spcAft>
                <a:spcPts val="0"/>
              </a:spcAft>
            </a:pPr>
            <a:r>
              <a:rPr lang="nl-NL" sz="2000" b="1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.VnArabiaH" panose="020B7200000000000000" pitchFamily="34" charset="0"/>
              </a:rPr>
              <a:t>BÀI 3: DÂN CHỦ VÀ KỈ LUẬT </a:t>
            </a:r>
            <a:endParaRPr lang="en-US" sz="2000" dirty="0">
              <a:solidFill>
                <a:srgbClr val="FFFF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.VnArabiaH" panose="020B7200000000000000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81AB01E-676D-45C4-9CA1-B4E253C280FF}"/>
              </a:ext>
            </a:extLst>
          </p:cNvPr>
          <p:cNvSpPr txBox="1"/>
          <p:nvPr/>
        </p:nvSpPr>
        <p:spPr>
          <a:xfrm>
            <a:off x="109970" y="412326"/>
            <a:ext cx="2116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I. ĐẶT VẤN ĐỀ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ABB3FCA-30DA-4943-9959-64B8642D8721}"/>
              </a:ext>
            </a:extLst>
          </p:cNvPr>
          <p:cNvSpPr txBox="1"/>
          <p:nvPr/>
        </p:nvSpPr>
        <p:spPr>
          <a:xfrm>
            <a:off x="5329547" y="1982923"/>
            <a:ext cx="651717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 smtClean="0"/>
              <a:t>Lớp </a:t>
            </a:r>
            <a:r>
              <a:rPr lang="pt-BR" sz="2400" b="1" dirty="0"/>
              <a:t>9A đạt được kết quả như thế nào?</a:t>
            </a:r>
            <a:endParaRPr lang="en-US" sz="24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519AC86-D02C-475E-B77E-24BFE6743DB6}"/>
              </a:ext>
            </a:extLst>
          </p:cNvPr>
          <p:cNvSpPr txBox="1"/>
          <p:nvPr/>
        </p:nvSpPr>
        <p:spPr>
          <a:xfrm>
            <a:off x="109970" y="4779140"/>
            <a:ext cx="12191999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 smtClean="0"/>
              <a:t>=&gt; </a:t>
            </a:r>
            <a:r>
              <a:rPr lang="pt-BR" sz="2400" b="1" dirty="0"/>
              <a:t>Tính dân chủ.</a:t>
            </a:r>
            <a:endParaRPr lang="en-US" sz="2400" b="1" dirty="0"/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/>
              <a:t>- </a:t>
            </a:r>
            <a:r>
              <a:rPr lang="pt-BR" sz="2400" b="1" dirty="0" smtClean="0"/>
              <a:t>Phát huy ý thức tự giác của tập thể =&gt; </a:t>
            </a:r>
            <a:r>
              <a:rPr lang="pt-BR" sz="2400" b="1" dirty="0"/>
              <a:t>Tính kỉ luật.</a:t>
            </a:r>
            <a:endParaRPr lang="en-US" sz="2400" b="1" dirty="0"/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/>
              <a:t>-&gt; Tập thể lớp xuất sắc toàn diện.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781962"/>
            <a:ext cx="305160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1.Đọc </a:t>
            </a:r>
            <a:r>
              <a:rPr lang="pt-BR" sz="2400" b="1" dirty="0">
                <a:latin typeface="Cambria" panose="02040503050406030204" pitchFamily="18" charset="0"/>
                <a:ea typeface="Cambria" panose="02040503050406030204" pitchFamily="18" charset="0"/>
              </a:rPr>
              <a:t>truyện lớp 9A 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29547" y="1151294"/>
            <a:ext cx="697242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Vào đầu năm học GVCN lớp 9A đã làm những việc gì?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29547" y="1510603"/>
            <a:ext cx="63393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Em có nhận xét gì về việc làm của GVCN lớp 9A? </a:t>
            </a:r>
            <a:endParaRPr lang="en-US" sz="2400" b="1" dirty="0"/>
          </a:p>
          <a:p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81090" y="3301812"/>
            <a:ext cx="549297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marR="0" indent="-342900" algn="just"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0" algn="l"/>
              </a:tabLst>
            </a:pPr>
            <a:r>
              <a:rPr lang="pt-BR" sz="2400" b="1" dirty="0"/>
              <a:t>Triệu tập cán bộ lớp</a:t>
            </a:r>
          </a:p>
          <a:p>
            <a:pPr marL="342900" marR="0" indent="-342900" algn="just"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0" algn="l"/>
              </a:tabLst>
            </a:pPr>
            <a:r>
              <a:rPr lang="pt-BR" sz="2400" b="1" dirty="0"/>
              <a:t>Phổ biến nhiệm vụ</a:t>
            </a:r>
            <a:endParaRPr lang="en-US" sz="2400" b="1" dirty="0"/>
          </a:p>
          <a:p>
            <a:pPr marL="342900" marR="0" indent="-342900" algn="just"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0" algn="l"/>
              </a:tabLst>
            </a:pPr>
            <a:r>
              <a:rPr lang="pt-BR" sz="2400" b="1" dirty="0"/>
              <a:t>Họp bàn xây dựng kế hoạch hoạt động</a:t>
            </a:r>
            <a:r>
              <a:rPr lang="pt-BR" b="1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17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4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D80833A-0595-4293-98FF-2352FD34BEC8}"/>
              </a:ext>
            </a:extLst>
          </p:cNvPr>
          <p:cNvSpPr txBox="1"/>
          <p:nvPr/>
        </p:nvSpPr>
        <p:spPr>
          <a:xfrm>
            <a:off x="0" y="11523"/>
            <a:ext cx="12192000" cy="40011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marL="0" marR="0" indent="180340" algn="ctr">
              <a:spcBef>
                <a:spcPts val="0"/>
              </a:spcBef>
              <a:spcAft>
                <a:spcPts val="0"/>
              </a:spcAft>
            </a:pPr>
            <a:r>
              <a:rPr lang="nl-NL" sz="2000" b="1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.VnArabiaH" panose="020B7200000000000000" pitchFamily="34" charset="0"/>
              </a:rPr>
              <a:t>BÀI 3: DÂN CHỦ VÀ KỈ LUẬT </a:t>
            </a:r>
            <a:endParaRPr lang="en-US" sz="2000" dirty="0">
              <a:solidFill>
                <a:srgbClr val="FFFF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.VnArabiaH" panose="020B7200000000000000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ACB4DC5-557C-4781-81FE-7E5AE3D5D2CE}"/>
              </a:ext>
            </a:extLst>
          </p:cNvPr>
          <p:cNvSpPr txBox="1"/>
          <p:nvPr/>
        </p:nvSpPr>
        <p:spPr>
          <a:xfrm>
            <a:off x="133003" y="2795115"/>
            <a:ext cx="936307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 smtClean="0"/>
              <a:t>* </a:t>
            </a:r>
            <a:r>
              <a:rPr lang="pt-BR" sz="2400" b="1" dirty="0"/>
              <a:t>Việc làm: + Triệu tập công nhân, phổ  biến công việc, cử một đốc công theo dõi.</a:t>
            </a:r>
            <a:endParaRPr lang="en-US" sz="2400" b="1" dirty="0"/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/>
              <a:t>+ Không chấp nhận ý kiến đóng góp của công nhân.</a:t>
            </a:r>
            <a:endParaRPr lang="en-US" sz="2400" b="1" dirty="0"/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/>
              <a:t>- Ông không thực hiện bảo hộ lao động</a:t>
            </a:r>
            <a:endParaRPr lang="en-US" sz="2400" b="1" dirty="0"/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pt-BR" sz="2400" b="1" dirty="0"/>
              <a:t>=&gt; Thiếu dân chủ, thiếu kỉ luật.</a:t>
            </a:r>
            <a:endParaRPr lang="en-US" sz="2400" b="1" dirty="0"/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/>
              <a:t>* Kết quả: Sản xuất giảm sút, công ty thua lỗ.</a:t>
            </a:r>
            <a:endParaRPr lang="en-US" sz="2400" b="1" dirty="0"/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/>
              <a:t>=&gt; Bài học : Phát huy dân chủ , kỉ luật, phê phán sự thiếu dân chủ, thiếu kỉ luật.</a:t>
            </a:r>
            <a:endParaRPr lang="en-US" sz="2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E6C7BF2-2EE8-4BEF-A16F-6DA9DC5DD270}"/>
              </a:ext>
            </a:extLst>
          </p:cNvPr>
          <p:cNvSpPr txBox="1"/>
          <p:nvPr/>
        </p:nvSpPr>
        <p:spPr>
          <a:xfrm>
            <a:off x="6062921" y="856123"/>
            <a:ext cx="604335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pt-BR" sz="2400" b="1" dirty="0" smtClean="0"/>
              <a:t>Ông </a:t>
            </a:r>
            <a:r>
              <a:rPr lang="pt-BR" sz="2400" b="1" dirty="0"/>
              <a:t>giám đốc công ty đã có những việc làm nào?</a:t>
            </a:r>
            <a:endParaRPr lang="en-US" sz="2400" b="1" dirty="0"/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/>
              <a:t>	</a:t>
            </a:r>
            <a:r>
              <a:rPr lang="pt-BR" sz="2400" b="1" dirty="0" smtClean="0"/>
              <a:t>Ông </a:t>
            </a:r>
            <a:r>
              <a:rPr lang="pt-BR" sz="2400" b="1" dirty="0"/>
              <a:t>giám đốc là người như thế nào?</a:t>
            </a:r>
            <a:endParaRPr lang="en-US" sz="2400" b="1" dirty="0"/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/>
              <a:t>	</a:t>
            </a:r>
            <a:r>
              <a:rPr lang="pt-BR" sz="2400" b="1" dirty="0" smtClean="0"/>
              <a:t>Công </a:t>
            </a:r>
            <a:r>
              <a:rPr lang="pt-BR" sz="2400" b="1" dirty="0"/>
              <a:t>ty nhận kết quả là gì?</a:t>
            </a:r>
            <a:endParaRPr lang="en-US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EFE0EC2-E18C-4101-ABC6-01575C09BFC5}"/>
              </a:ext>
            </a:extLst>
          </p:cNvPr>
          <p:cNvSpPr txBox="1"/>
          <p:nvPr/>
        </p:nvSpPr>
        <p:spPr>
          <a:xfrm>
            <a:off x="0" y="625291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I. ĐẶT VẤN ĐỀ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1086956"/>
            <a:ext cx="36123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latin typeface="Cambria" panose="02040503050406030204" pitchFamily="18" charset="0"/>
                <a:ea typeface="Cambria" panose="02040503050406030204" pitchFamily="18" charset="0"/>
              </a:rPr>
              <a:t>2. Chuyện ở một công ty: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4954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D80833A-0595-4293-98FF-2352FD34BEC8}"/>
              </a:ext>
            </a:extLst>
          </p:cNvPr>
          <p:cNvSpPr txBox="1"/>
          <p:nvPr/>
        </p:nvSpPr>
        <p:spPr>
          <a:xfrm>
            <a:off x="0" y="11523"/>
            <a:ext cx="12192000" cy="40011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marL="0" marR="0" indent="180340" algn="ctr">
              <a:spcBef>
                <a:spcPts val="0"/>
              </a:spcBef>
              <a:spcAft>
                <a:spcPts val="0"/>
              </a:spcAft>
            </a:pPr>
            <a:r>
              <a:rPr lang="nl-NL" sz="2000" b="1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.VnArabiaH" panose="020B7200000000000000" pitchFamily="34" charset="0"/>
              </a:rPr>
              <a:t>BÀI 3: DÂN CHỦ VÀ KỈ LUẬT </a:t>
            </a:r>
            <a:endParaRPr lang="en-US" sz="2000" dirty="0">
              <a:solidFill>
                <a:srgbClr val="FFFF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.VnArabiaH" panose="020B7200000000000000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EFE0EC2-E18C-4101-ABC6-01575C09BFC5}"/>
              </a:ext>
            </a:extLst>
          </p:cNvPr>
          <p:cNvSpPr txBox="1"/>
          <p:nvPr/>
        </p:nvSpPr>
        <p:spPr>
          <a:xfrm>
            <a:off x="0" y="625291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I. ĐẶT VẤN ĐỀ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399E9871-015A-4B62-B26A-4024CE4D10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3550" y="1796202"/>
            <a:ext cx="4638675" cy="3810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CE8A5C7-C0EC-40BB-8AA6-29B95567C7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2071687"/>
            <a:ext cx="3200400" cy="395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06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D80833A-0595-4293-98FF-2352FD34BEC8}"/>
              </a:ext>
            </a:extLst>
          </p:cNvPr>
          <p:cNvSpPr txBox="1"/>
          <p:nvPr/>
        </p:nvSpPr>
        <p:spPr>
          <a:xfrm>
            <a:off x="0" y="11523"/>
            <a:ext cx="12192000" cy="40011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marL="0" marR="0" indent="180340" algn="ctr">
              <a:spcBef>
                <a:spcPts val="0"/>
              </a:spcBef>
              <a:spcAft>
                <a:spcPts val="0"/>
              </a:spcAft>
            </a:pPr>
            <a:r>
              <a:rPr lang="nl-NL" sz="2000" b="1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.VnArabiaH" panose="020B7200000000000000" pitchFamily="34" charset="0"/>
              </a:rPr>
              <a:t>BÀI 3: DÂN CHỦ VÀ KỈ LUẬT </a:t>
            </a:r>
            <a:endParaRPr lang="en-US" sz="2000" dirty="0">
              <a:solidFill>
                <a:srgbClr val="FFFF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.VnArabiaH" panose="020B7200000000000000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EFE0EC2-E18C-4101-ABC6-01575C09BFC5}"/>
              </a:ext>
            </a:extLst>
          </p:cNvPr>
          <p:cNvSpPr txBox="1"/>
          <p:nvPr/>
        </p:nvSpPr>
        <p:spPr>
          <a:xfrm>
            <a:off x="0" y="625291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I. ĐẶT VẤN ĐỀ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81BA90CA-FCC3-4E78-A47E-4370D2E4D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2350" y="1583510"/>
            <a:ext cx="4933950" cy="493395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74B1F5F-7321-40A6-A242-BE6A29B0D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5469" y="2246022"/>
            <a:ext cx="4144152" cy="41441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407680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D80833A-0595-4293-98FF-2352FD34BEC8}"/>
              </a:ext>
            </a:extLst>
          </p:cNvPr>
          <p:cNvSpPr txBox="1"/>
          <p:nvPr/>
        </p:nvSpPr>
        <p:spPr>
          <a:xfrm>
            <a:off x="0" y="11523"/>
            <a:ext cx="12192000" cy="40011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marL="0" marR="0" indent="180340" algn="ctr">
              <a:spcBef>
                <a:spcPts val="0"/>
              </a:spcBef>
              <a:spcAft>
                <a:spcPts val="0"/>
              </a:spcAft>
            </a:pPr>
            <a:r>
              <a:rPr lang="nl-NL" sz="2000" b="1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.VnArabiaH" panose="020B7200000000000000" pitchFamily="34" charset="0"/>
              </a:rPr>
              <a:t>BÀI 3: DÂN CHỦ VÀ KỈ LUẬT </a:t>
            </a:r>
            <a:endParaRPr lang="en-US" sz="2000" dirty="0">
              <a:solidFill>
                <a:srgbClr val="FFFF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.VnArabiaH" panose="020B7200000000000000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EFE0EC2-E18C-4101-ABC6-01575C09BFC5}"/>
              </a:ext>
            </a:extLst>
          </p:cNvPr>
          <p:cNvSpPr txBox="1"/>
          <p:nvPr/>
        </p:nvSpPr>
        <p:spPr>
          <a:xfrm>
            <a:off x="0" y="625291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I. ĐẶT VẤN ĐỀ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C54B58F-4A3F-4AFA-831A-CA06C94A29DC}"/>
              </a:ext>
            </a:extLst>
          </p:cNvPr>
          <p:cNvSpPr txBox="1"/>
          <p:nvPr/>
        </p:nvSpPr>
        <p:spPr>
          <a:xfrm>
            <a:off x="0" y="1177409"/>
            <a:ext cx="32861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II. NỘI DUNG BÀI HỌC.</a:t>
            </a:r>
            <a:endParaRPr lang="en-US" sz="240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C507988-EEF6-4127-A5DD-3FA9F4AB6C1C}"/>
              </a:ext>
            </a:extLst>
          </p:cNvPr>
          <p:cNvSpPr txBox="1"/>
          <p:nvPr/>
        </p:nvSpPr>
        <p:spPr>
          <a:xfrm>
            <a:off x="0" y="1729527"/>
            <a:ext cx="61436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1. Khái niệm:</a:t>
            </a:r>
            <a:endParaRPr lang="en-US" sz="2400" b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3FF944F-9D63-4B3D-9727-0A0E1DCDA8DB}"/>
              </a:ext>
            </a:extLst>
          </p:cNvPr>
          <p:cNvSpPr txBox="1"/>
          <p:nvPr/>
        </p:nvSpPr>
        <p:spPr>
          <a:xfrm>
            <a:off x="159544" y="2191192"/>
            <a:ext cx="1187291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i="1" dirty="0"/>
              <a:t>a. Dân chủ: </a:t>
            </a:r>
            <a:r>
              <a:rPr lang="pt-BR" sz="2400" b="1" i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 mọi người được làm chủ công việc của tập thể, xã hội, được biết, được tham gia bàn bạc, góp phần, giám sát những công việc chung của tập thể, x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ã </a:t>
            </a:r>
            <a:r>
              <a:rPr lang="en-US" sz="24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hội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endParaRPr lang="en-US" sz="2400" b="1" i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endParaRPr lang="en-US" sz="2400" b="1" i="1" dirty="0">
              <a:solidFill>
                <a:srgbClr val="00B05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042" y="4224716"/>
            <a:ext cx="114346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/>
              <a:t>b. Kỉ luật:</a:t>
            </a:r>
            <a:r>
              <a:rPr lang="pt-BR" sz="2400" b="1" i="1" dirty="0">
                <a:highlight>
                  <a:srgbClr val="FF00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pt-BR" sz="24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những </a:t>
            </a:r>
            <a:r>
              <a:rPr lang="pt-BR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qui định chung của cộng đồng, tổ chức x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ã </a:t>
            </a:r>
            <a:r>
              <a:rPr lang="en-US" sz="2400" b="1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hội</a:t>
            </a:r>
            <a:r>
              <a:rPr lang="pt-BR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pt-BR" sz="24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yêu cầu mọi người phải tuân theo n</a:t>
            </a:r>
            <a:r>
              <a:rPr lang="pt-BR" sz="24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hằm </a:t>
            </a:r>
            <a:r>
              <a:rPr lang="pt-BR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tạo ra sự thống nhất hành động </a:t>
            </a:r>
            <a:r>
              <a:rPr lang="pt-BR" sz="24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=&gt;để </a:t>
            </a:r>
            <a:r>
              <a:rPr lang="pt-BR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đạt được chất lượng, hiệu quả trong công việc</a:t>
            </a:r>
            <a:r>
              <a:rPr lang="pt-BR" sz="2400" b="1" i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2400" b="1" i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400" dirty="0"/>
          </a:p>
        </p:txBody>
      </p:sp>
      <p:sp>
        <p:nvSpPr>
          <p:cNvPr id="4" name="Oval 3"/>
          <p:cNvSpPr/>
          <p:nvPr/>
        </p:nvSpPr>
        <p:spPr>
          <a:xfrm>
            <a:off x="10341033" y="3183774"/>
            <a:ext cx="1691423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Nêu</a:t>
            </a:r>
            <a:r>
              <a:rPr lang="en-US" sz="2400" dirty="0" smtClean="0"/>
              <a:t> </a:t>
            </a:r>
            <a:r>
              <a:rPr lang="en-US" sz="2400" dirty="0" err="1" smtClean="0"/>
              <a:t>ví</a:t>
            </a:r>
            <a:r>
              <a:rPr lang="en-US" sz="2400" dirty="0" smtClean="0"/>
              <a:t> </a:t>
            </a:r>
            <a:r>
              <a:rPr lang="en-US" sz="2400" dirty="0" err="1" smtClean="0"/>
              <a:t>dụ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sp>
        <p:nvSpPr>
          <p:cNvPr id="10" name="Oval 9"/>
          <p:cNvSpPr/>
          <p:nvPr/>
        </p:nvSpPr>
        <p:spPr>
          <a:xfrm>
            <a:off x="8545483" y="5322916"/>
            <a:ext cx="3468161" cy="13937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Nêu</a:t>
            </a:r>
            <a:r>
              <a:rPr lang="en-US" sz="2400" dirty="0" smtClean="0"/>
              <a:t> </a:t>
            </a:r>
            <a:r>
              <a:rPr lang="en-US" sz="2400" dirty="0" err="1" smtClean="0"/>
              <a:t>một</a:t>
            </a:r>
            <a:r>
              <a:rPr lang="en-US" sz="2400" dirty="0" smtClean="0"/>
              <a:t> </a:t>
            </a:r>
            <a:r>
              <a:rPr lang="en-US" sz="2400" dirty="0" err="1" smtClean="0"/>
              <a:t>số</a:t>
            </a:r>
            <a:r>
              <a:rPr lang="en-US" sz="2400" dirty="0" smtClean="0"/>
              <a:t> </a:t>
            </a:r>
            <a:r>
              <a:rPr lang="en-US" sz="2400" dirty="0" err="1" smtClean="0"/>
              <a:t>quy</a:t>
            </a:r>
            <a:r>
              <a:rPr lang="en-US" sz="2400" dirty="0" smtClean="0"/>
              <a:t> </a:t>
            </a:r>
            <a:r>
              <a:rPr lang="en-US" sz="2400" dirty="0" err="1" smtClean="0"/>
              <a:t>định</a:t>
            </a:r>
            <a:r>
              <a:rPr lang="en-US" sz="2400" dirty="0" smtClean="0"/>
              <a:t> </a:t>
            </a:r>
            <a:r>
              <a:rPr lang="en-US" sz="2400" dirty="0" err="1" smtClean="0"/>
              <a:t>được</a:t>
            </a:r>
            <a:r>
              <a:rPr lang="en-US" sz="2400" dirty="0" smtClean="0"/>
              <a:t> </a:t>
            </a:r>
            <a:r>
              <a:rPr lang="en-US" sz="2400" dirty="0" err="1" smtClean="0"/>
              <a:t>gọi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</a:t>
            </a:r>
            <a:r>
              <a:rPr lang="en-US" sz="2400" dirty="0" err="1" smtClean="0"/>
              <a:t>kỉ</a:t>
            </a:r>
            <a:r>
              <a:rPr lang="en-US" sz="2400" dirty="0" smtClean="0"/>
              <a:t> </a:t>
            </a:r>
            <a:r>
              <a:rPr lang="en-US" sz="2400" dirty="0" err="1" smtClean="0"/>
              <a:t>luật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2647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" grpId="0"/>
      <p:bldP spid="4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D80833A-0595-4293-98FF-2352FD34BEC8}"/>
              </a:ext>
            </a:extLst>
          </p:cNvPr>
          <p:cNvSpPr txBox="1"/>
          <p:nvPr/>
        </p:nvSpPr>
        <p:spPr>
          <a:xfrm>
            <a:off x="0" y="11523"/>
            <a:ext cx="12192000" cy="40011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marL="0" marR="0" indent="180340" algn="ctr">
              <a:spcBef>
                <a:spcPts val="0"/>
              </a:spcBef>
              <a:spcAft>
                <a:spcPts val="0"/>
              </a:spcAft>
            </a:pPr>
            <a:r>
              <a:rPr lang="nl-NL" sz="2000" b="1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.VnArabiaH" panose="020B7200000000000000" pitchFamily="34" charset="0"/>
              </a:rPr>
              <a:t>BÀI 3: DÂN CHỦ VÀ KỈ LUẬT </a:t>
            </a:r>
            <a:endParaRPr lang="en-US" sz="2000" dirty="0">
              <a:solidFill>
                <a:srgbClr val="FFFF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.VnArabiaH" panose="020B7200000000000000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EFE0EC2-E18C-4101-ABC6-01575C09BFC5}"/>
              </a:ext>
            </a:extLst>
          </p:cNvPr>
          <p:cNvSpPr txBox="1"/>
          <p:nvPr/>
        </p:nvSpPr>
        <p:spPr>
          <a:xfrm>
            <a:off x="0" y="625291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I. ĐẶT VẤN ĐỀ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C54B58F-4A3F-4AFA-831A-CA06C94A29DC}"/>
              </a:ext>
            </a:extLst>
          </p:cNvPr>
          <p:cNvSpPr txBox="1"/>
          <p:nvPr/>
        </p:nvSpPr>
        <p:spPr>
          <a:xfrm>
            <a:off x="0" y="1177409"/>
            <a:ext cx="32861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II. NỘI DUNG BÀI HỌC</a:t>
            </a:r>
            <a:endParaRPr lang="en-US" sz="240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C507988-EEF6-4127-A5DD-3FA9F4AB6C1C}"/>
              </a:ext>
            </a:extLst>
          </p:cNvPr>
          <p:cNvSpPr txBox="1"/>
          <p:nvPr/>
        </p:nvSpPr>
        <p:spPr>
          <a:xfrm>
            <a:off x="-23812" y="1639073"/>
            <a:ext cx="61436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1. Khái niệm:</a:t>
            </a:r>
            <a:endParaRPr lang="en-US" sz="2400" b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4FCB275-8696-429F-846E-F02C556C4B25}"/>
              </a:ext>
            </a:extLst>
          </p:cNvPr>
          <p:cNvSpPr txBox="1"/>
          <p:nvPr/>
        </p:nvSpPr>
        <p:spPr>
          <a:xfrm>
            <a:off x="0" y="2104696"/>
            <a:ext cx="5572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en-US" sz="24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Mối</a:t>
            </a:r>
            <a:r>
              <a:rPr lang="en-US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quan</a:t>
            </a:r>
            <a:r>
              <a:rPr lang="en-US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hệ</a:t>
            </a:r>
            <a:r>
              <a:rPr lang="en-US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giữa</a:t>
            </a:r>
            <a:r>
              <a:rPr lang="en-US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dân</a:t>
            </a:r>
            <a:r>
              <a:rPr lang="en-US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chủ</a:t>
            </a:r>
            <a:r>
              <a:rPr lang="en-US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kỉ</a:t>
            </a:r>
            <a:r>
              <a:rPr lang="en-US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luật</a:t>
            </a:r>
            <a:r>
              <a:rPr lang="en-US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2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xmlns="" id="{84DF0165-6765-4554-B44F-8B403E7346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5961031"/>
              </p:ext>
            </p:extLst>
          </p:nvPr>
        </p:nvGraphicFramePr>
        <p:xfrm>
          <a:off x="1731644" y="2901252"/>
          <a:ext cx="8305800" cy="3562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Oval 3"/>
          <p:cNvSpPr/>
          <p:nvPr/>
        </p:nvSpPr>
        <p:spPr>
          <a:xfrm>
            <a:off x="9825644" y="5619404"/>
            <a:ext cx="246888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Nêu</a:t>
            </a:r>
            <a:r>
              <a:rPr lang="en-US" sz="2400" dirty="0" smtClean="0"/>
              <a:t> </a:t>
            </a:r>
            <a:r>
              <a:rPr lang="en-US" sz="2400" dirty="0" err="1" smtClean="0"/>
              <a:t>ví</a:t>
            </a:r>
            <a:r>
              <a:rPr lang="en-US" sz="2400" dirty="0" smtClean="0"/>
              <a:t> </a:t>
            </a:r>
            <a:r>
              <a:rPr lang="en-US" sz="2400" dirty="0" err="1" smtClean="0"/>
              <a:t>dụ</a:t>
            </a:r>
            <a:r>
              <a:rPr lang="en-US" sz="2400" dirty="0" smtClean="0"/>
              <a:t> 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4904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2" grpId="0"/>
      <p:bldGraphic spid="3" grpId="0">
        <p:bldAsOne/>
      </p:bldGraphic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D80833A-0595-4293-98FF-2352FD34BEC8}"/>
              </a:ext>
            </a:extLst>
          </p:cNvPr>
          <p:cNvSpPr txBox="1"/>
          <p:nvPr/>
        </p:nvSpPr>
        <p:spPr>
          <a:xfrm>
            <a:off x="0" y="11523"/>
            <a:ext cx="12192000" cy="40011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marL="0" marR="0" indent="180340" algn="ctr">
              <a:spcBef>
                <a:spcPts val="0"/>
              </a:spcBef>
              <a:spcAft>
                <a:spcPts val="0"/>
              </a:spcAft>
            </a:pPr>
            <a:r>
              <a:rPr lang="nl-NL" sz="2000" b="1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.VnArabiaH" panose="020B7200000000000000" pitchFamily="34" charset="0"/>
              </a:rPr>
              <a:t>BÀI 3: DÂN CHỦ VÀ KỈ LUẬT </a:t>
            </a:r>
            <a:endParaRPr lang="en-US" sz="2000" dirty="0">
              <a:solidFill>
                <a:srgbClr val="FFFF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.VnArabiaH" panose="020B7200000000000000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EFE0EC2-E18C-4101-ABC6-01575C09BFC5}"/>
              </a:ext>
            </a:extLst>
          </p:cNvPr>
          <p:cNvSpPr txBox="1"/>
          <p:nvPr/>
        </p:nvSpPr>
        <p:spPr>
          <a:xfrm>
            <a:off x="0" y="625291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I. ĐẶT VẤN ĐỀ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C54B58F-4A3F-4AFA-831A-CA06C94A29DC}"/>
              </a:ext>
            </a:extLst>
          </p:cNvPr>
          <p:cNvSpPr txBox="1"/>
          <p:nvPr/>
        </p:nvSpPr>
        <p:spPr>
          <a:xfrm>
            <a:off x="0" y="1177409"/>
            <a:ext cx="32861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II. NỘI DUNG BÀI HỌC</a:t>
            </a:r>
            <a:endParaRPr lang="en-US" sz="240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C507988-EEF6-4127-A5DD-3FA9F4AB6C1C}"/>
              </a:ext>
            </a:extLst>
          </p:cNvPr>
          <p:cNvSpPr txBox="1"/>
          <p:nvPr/>
        </p:nvSpPr>
        <p:spPr>
          <a:xfrm>
            <a:off x="-47624" y="1639074"/>
            <a:ext cx="61436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1. Khái niệm:</a:t>
            </a:r>
            <a:endParaRPr lang="en-US" sz="2400" b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4FCB275-8696-429F-846E-F02C556C4B25}"/>
              </a:ext>
            </a:extLst>
          </p:cNvPr>
          <p:cNvSpPr txBox="1"/>
          <p:nvPr/>
        </p:nvSpPr>
        <p:spPr>
          <a:xfrm>
            <a:off x="-47624" y="2083564"/>
            <a:ext cx="1935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Biểu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hiện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35100FF-C8DA-4422-AF14-38DBE2DA0148}"/>
              </a:ext>
            </a:extLst>
          </p:cNvPr>
          <p:cNvSpPr txBox="1"/>
          <p:nvPr/>
        </p:nvSpPr>
        <p:spPr>
          <a:xfrm>
            <a:off x="-47624" y="2562404"/>
            <a:ext cx="1636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3. Ý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nghĩa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343E9E22-54D3-4F0E-9BE7-45ED8E7092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6731710"/>
              </p:ext>
            </p:extLst>
          </p:nvPr>
        </p:nvGraphicFramePr>
        <p:xfrm>
          <a:off x="2579775" y="283132"/>
          <a:ext cx="9455150" cy="6434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7004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9" grpId="0"/>
      <p:bldP spid="2" grpId="0"/>
      <p:bldP spid="4" grpId="0"/>
      <p:bldGraphic spid="6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D80833A-0595-4293-98FF-2352FD34BEC8}"/>
              </a:ext>
            </a:extLst>
          </p:cNvPr>
          <p:cNvSpPr txBox="1"/>
          <p:nvPr/>
        </p:nvSpPr>
        <p:spPr>
          <a:xfrm>
            <a:off x="0" y="11523"/>
            <a:ext cx="12192000" cy="40011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marL="0" marR="0" indent="180340" algn="ctr">
              <a:spcBef>
                <a:spcPts val="0"/>
              </a:spcBef>
              <a:spcAft>
                <a:spcPts val="0"/>
              </a:spcAft>
            </a:pPr>
            <a:r>
              <a:rPr lang="nl-NL" sz="2000" b="1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.VnArabiaH" panose="020B7200000000000000" pitchFamily="34" charset="0"/>
              </a:rPr>
              <a:t>BÀI 3: DÂN CHỦ VÀ KỈ LUẬT </a:t>
            </a:r>
            <a:endParaRPr lang="en-US" sz="2000" dirty="0">
              <a:solidFill>
                <a:srgbClr val="FFFF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.VnArabiaH" panose="020B7200000000000000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C54B58F-4A3F-4AFA-831A-CA06C94A29DC}"/>
              </a:ext>
            </a:extLst>
          </p:cNvPr>
          <p:cNvSpPr txBox="1"/>
          <p:nvPr/>
        </p:nvSpPr>
        <p:spPr>
          <a:xfrm>
            <a:off x="0" y="504078"/>
            <a:ext cx="32861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II. NỘI DUNG BÀI HỌC</a:t>
            </a:r>
            <a:endParaRPr lang="en-US" sz="240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C507988-EEF6-4127-A5DD-3FA9F4AB6C1C}"/>
              </a:ext>
            </a:extLst>
          </p:cNvPr>
          <p:cNvSpPr txBox="1"/>
          <p:nvPr/>
        </p:nvSpPr>
        <p:spPr>
          <a:xfrm>
            <a:off x="0" y="907553"/>
            <a:ext cx="61436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pt-BR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1. Khái niệm:</a:t>
            </a:r>
            <a:endParaRPr lang="en-US" sz="2400" b="1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4FCB275-8696-429F-846E-F02C556C4B25}"/>
              </a:ext>
            </a:extLst>
          </p:cNvPr>
          <p:cNvSpPr txBox="1"/>
          <p:nvPr/>
        </p:nvSpPr>
        <p:spPr>
          <a:xfrm>
            <a:off x="0" y="1310481"/>
            <a:ext cx="1935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Biểu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hiện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35100FF-C8DA-4422-AF14-38DBE2DA0148}"/>
              </a:ext>
            </a:extLst>
          </p:cNvPr>
          <p:cNvSpPr txBox="1"/>
          <p:nvPr/>
        </p:nvSpPr>
        <p:spPr>
          <a:xfrm>
            <a:off x="6588" y="1772146"/>
            <a:ext cx="1636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3. Ý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nghĩa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A3469C2-EDE7-4EE0-8E81-3F091B19903A}"/>
              </a:ext>
            </a:extLst>
          </p:cNvPr>
          <p:cNvSpPr txBox="1"/>
          <p:nvPr/>
        </p:nvSpPr>
        <p:spPr>
          <a:xfrm>
            <a:off x="0" y="2233811"/>
            <a:ext cx="63198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4.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Rèn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luyện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xmlns="" id="{3D726E55-AC4D-4D9C-82A6-2897A4E5C3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9315813"/>
              </p:ext>
            </p:extLst>
          </p:nvPr>
        </p:nvGraphicFramePr>
        <p:xfrm>
          <a:off x="627062" y="1300614"/>
          <a:ext cx="1127918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9017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2" grpId="0"/>
      <p:bldP spid="4" grpId="0"/>
      <p:bldP spid="10" grpId="0"/>
      <p:bldGraphic spid="11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932</Words>
  <Application>Microsoft Office PowerPoint</Application>
  <PresentationFormat>Custom</PresentationFormat>
  <Paragraphs>96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Văn Năng Trần</dc:creator>
  <cp:lastModifiedBy>HH</cp:lastModifiedBy>
  <cp:revision>20</cp:revision>
  <dcterms:created xsi:type="dcterms:W3CDTF">2021-08-22T09:43:17Z</dcterms:created>
  <dcterms:modified xsi:type="dcterms:W3CDTF">2021-09-21T01:55:30Z</dcterms:modified>
</cp:coreProperties>
</file>