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6"/>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2" r:id="rId26"/>
    <p:sldId id="363" r:id="rId27"/>
    <p:sldId id="354" r:id="rId28"/>
    <p:sldId id="375" r:id="rId29"/>
    <p:sldId id="326" r:id="rId30"/>
    <p:sldId id="378" r:id="rId31"/>
    <p:sldId id="374" r:id="rId32"/>
    <p:sldId id="360" r:id="rId33"/>
    <p:sldId id="380" r:id="rId34"/>
    <p:sldId id="35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05871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92782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215436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298704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926575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85682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981764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975809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129846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711052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508195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650831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028868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46907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71009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98279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82747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359390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402717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323184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215572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755024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6441246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02225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7741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92687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0180640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4324251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81011835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9100507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77700726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71192622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2">
  <p:cSld name="1_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71579050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19735363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5306885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12020771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12/13/2022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12/13/2022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12/13/2022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12/13/2022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12/13/2022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12/13/2022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631712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4.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5.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665" r:id="rId3"/>
    <p:sldLayoutId id="2147488663" r:id="rId4"/>
    <p:sldLayoutId id="2147488662" r:id="rId5"/>
    <p:sldLayoutId id="2147488660" r:id="rId6"/>
    <p:sldLayoutId id="2147488658" r:id="rId7"/>
    <p:sldLayoutId id="2147488657" r:id="rId8"/>
    <p:sldLayoutId id="2147488654" r:id="rId9"/>
    <p:sldLayoutId id="2147488653" r:id="rId10"/>
    <p:sldLayoutId id="2147488652" r:id="rId11"/>
    <p:sldLayoutId id="2147488651" r:id="rId12"/>
    <p:sldLayoutId id="2147488650" r:id="rId13"/>
    <p:sldLayoutId id="2147488647" r:id="rId14"/>
    <p:sldLayoutId id="2147488646" r:id="rId15"/>
    <p:sldLayoutId id="2147488645" r:id="rId16"/>
    <p:sldLayoutId id="2147488644" r:id="rId17"/>
    <p:sldLayoutId id="2147488643" r:id="rId18"/>
    <p:sldLayoutId id="2147488642" r:id="rId19"/>
    <p:sldLayoutId id="2147488641" r:id="rId20"/>
    <p:sldLayoutId id="2147488640" r:id="rId21"/>
    <p:sldLayoutId id="2147488639" r:id="rId22"/>
    <p:sldLayoutId id="2147488638" r:id="rId23"/>
    <p:sldLayoutId id="2147488636" r:id="rId24"/>
    <p:sldLayoutId id="2147488634" r:id="rId25"/>
    <p:sldLayoutId id="2147488633" r:id="rId26"/>
    <p:sldLayoutId id="2147488632" r:id="rId27"/>
    <p:sldLayoutId id="2147488630" r:id="rId28"/>
    <p:sldLayoutId id="2147488629" r:id="rId29"/>
    <p:sldLayoutId id="2147488559" r:id="rId30"/>
    <p:sldLayoutId id="2147488560" r:id="rId31"/>
    <p:sldLayoutId id="2147488561" r:id="rId32"/>
    <p:sldLayoutId id="2147488562" r:id="rId33"/>
    <p:sldLayoutId id="2147488563" r:id="rId34"/>
    <p:sldLayoutId id="2147488564" r:id="rId35"/>
    <p:sldLayoutId id="2147488565" r:id="rId36"/>
    <p:sldLayoutId id="2147488566" r:id="rId37"/>
    <p:sldLayoutId id="2147488567" r:id="rId3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13-12-2022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 id="2147488664" r:id="rId13"/>
    <p:sldLayoutId id="2147488659" r:id="rId14"/>
    <p:sldLayoutId id="2147488656" r:id="rId15"/>
    <p:sldLayoutId id="2147488637" r:id="rId16"/>
    <p:sldLayoutId id="2147488635" r:id="rId17"/>
    <p:sldLayoutId id="214748863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12/13/2022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649" r:id="rId2"/>
    <p:sldLayoutId id="2147488648" r:id="rId3"/>
    <p:sldLayoutId id="2147488595" r:id="rId4"/>
    <p:sldLayoutId id="2147488661" r:id="rId5"/>
    <p:sldLayoutId id="2147488596" r:id="rId6"/>
    <p:sldLayoutId id="2147488597" r:id="rId7"/>
    <p:sldLayoutId id="2147488598" r:id="rId8"/>
    <p:sldLayoutId id="2147488599" r:id="rId9"/>
    <p:sldLayoutId id="2147488600" r:id="rId10"/>
    <p:sldLayoutId id="2147488601" r:id="rId11"/>
    <p:sldLayoutId id="2147488602" r:id="rId12"/>
    <p:sldLayoutId id="2147488603" r:id="rId13"/>
    <p:sldLayoutId id="214748860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55" r:id="rId8"/>
    <p:sldLayoutId id="2147488625" r:id="rId9"/>
    <p:sldLayoutId id="2147488626" r:id="rId10"/>
    <p:sldLayoutId id="2147488627" r:id="rId11"/>
    <p:sldLayoutId id="21474886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61.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88.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18.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7.emf"/><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1.xml"/><Relationship Id="rId6" Type="http://schemas.openxmlformats.org/officeDocument/2006/relationships/image" Target="../media/image17.emf"/><Relationship Id="rId5" Type="http://schemas.openxmlformats.org/officeDocument/2006/relationships/image" Target="../media/image31.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6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vi-VN" altLang="vi-VN" sz="2398" b="0" dirty="0" smtClean="0">
                <a:latin typeface="Times New Roman" panose="02020603050405020304" pitchFamily="18" charset="0"/>
                <a:ea typeface="宋体" panose="02010600030101010101" pitchFamily="2" charset="-122"/>
                <a:cs typeface="Times New Roman" panose="02020603050405020304" pitchFamily="18" charset="0"/>
              </a:rPr>
              <a:t>PHÚC LỢI</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41732" y="1232132"/>
            <a:ext cx="5957455" cy="32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800" b="1" dirty="0">
                <a:solidFill>
                  <a:srgbClr val="0000FF"/>
                </a:solidFill>
                <a:latin typeface="+mj-lt"/>
              </a:rPr>
              <a:t>Yêu thương con người là quan tâm, giúp đỡ và làm những điều tốt đẹp cho người khác, nhất là những lúc gặp khó khăn, hoạn nạn.</a:t>
            </a:r>
            <a:endParaRPr lang="en-US" sz="3800" b="1" dirty="0">
              <a:solidFill>
                <a:srgbClr val="0000FF"/>
              </a:solidFill>
              <a:latin typeface="+mj-lt"/>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322890" y="404493"/>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1760904"/>
            <a:ext cx="5863027"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a:t>
            </a:r>
            <a:r>
              <a:rPr lang="vi-VN"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ình </a:t>
            </a:r>
            <a:r>
              <a:rPr lang="vi-VN" sz="3200" b="1" dirty="0">
                <a:solidFill>
                  <a:srgbClr val="000000"/>
                </a:solidFill>
                <a:latin typeface="Times" panose="02020603050405020304" pitchFamily="18" charset="0"/>
                <a:ea typeface="Courier New" panose="02070309020205020404" pitchFamily="49" charset="0"/>
                <a:cs typeface="Times" panose="02020603050405020304" pitchFamily="18" charset="0"/>
              </a:rPr>
              <a:t>yêu thương con người được biểu hiện </a:t>
            </a:r>
            <a:r>
              <a:rPr lang="vi-VN"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trong </a:t>
            </a:r>
            <a:r>
              <a:rPr lang="vi-VN" sz="3200" b="1" dirty="0">
                <a:solidFill>
                  <a:srgbClr val="000000"/>
                </a:solidFill>
                <a:latin typeface="Times" panose="02020603050405020304" pitchFamily="18" charset="0"/>
                <a:ea typeface="Courier New" panose="02070309020205020404" pitchFamily="49" charset="0"/>
                <a:cs typeface="Times" panose="02020603050405020304" pitchFamily="18" charset="0"/>
              </a:rPr>
              <a:t>các mối quan </a:t>
            </a:r>
            <a:r>
              <a:rPr lang="vi-VN"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hệ</a:t>
            </a:r>
            <a:r>
              <a:rPr lang="en-US" sz="32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32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32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32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32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32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32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32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lang="vi-VN" altLang="en-US" sz="3200" b="1" dirty="0" smtClean="0">
              <a:solidFill>
                <a:srgbClr val="FF0000"/>
              </a:solidFill>
              <a:latin typeface="Times" panose="02020603050405020304" pitchFamily="18" charset="0"/>
              <a:ea typeface="Cambria" panose="02040503050406030204" pitchFamily="18" charset="0"/>
              <a:cs typeface="Times" panose="02020603050405020304" pitchFamily="18" charset="0"/>
            </a:endParaRPr>
          </a:p>
        </p:txBody>
      </p:sp>
      <p:pic>
        <p:nvPicPr>
          <p:cNvPr id="17" name="Shape 55"/>
          <p:cNvPicPr/>
          <p:nvPr/>
        </p:nvPicPr>
        <p:blipFill>
          <a:blip r:embed="rId2"/>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3"/>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4"/>
          <a:stretch/>
        </p:blipFill>
        <p:spPr>
          <a:xfrm>
            <a:off x="4597353" y="4043968"/>
            <a:ext cx="3560685" cy="2308880"/>
          </a:xfrm>
          <a:prstGeom prst="rect">
            <a:avLst/>
          </a:prstGeom>
        </p:spPr>
      </p:pic>
      <p:sp>
        <p:nvSpPr>
          <p:cNvPr id="22" name="Rectangle 6"/>
          <p:cNvSpPr>
            <a:spLocks noChangeArrowheads="1"/>
          </p:cNvSpPr>
          <p:nvPr/>
        </p:nvSpPr>
        <p:spPr bwMode="auto">
          <a:xfrm>
            <a:off x="8491993" y="3558290"/>
            <a:ext cx="3325822" cy="3108543"/>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2800" b="0" i="0"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
            </a:r>
            <a:br>
              <a:rPr kumimoji="0" lang="vi-VN" altLang="en-US" sz="2800" b="0" i="0"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br>
            <a:r>
              <a:rPr lang="en-US" sz="2400" b="1" dirty="0" smtClean="0">
                <a:solidFill>
                  <a:srgbClr val="000000"/>
                </a:solidFill>
                <a:latin typeface="+mj-lt"/>
                <a:ea typeface="Courier New" panose="02070309020205020404" pitchFamily="49" charset="0"/>
              </a:rPr>
              <a:t>T</a:t>
            </a:r>
            <a:r>
              <a:rPr lang="vi-VN" sz="2400" b="1" dirty="0" smtClean="0">
                <a:solidFill>
                  <a:srgbClr val="000000"/>
                </a:solidFill>
                <a:latin typeface="+mj-lt"/>
                <a:ea typeface="Courier New" panose="02070309020205020404" pitchFamily="49" charset="0"/>
              </a:rPr>
              <a:t>ình </a:t>
            </a:r>
            <a:r>
              <a:rPr lang="vi-VN" sz="2400" b="1" dirty="0">
                <a:solidFill>
                  <a:srgbClr val="000000"/>
                </a:solidFill>
                <a:latin typeface="+mj-lt"/>
                <a:ea typeface="Courier New" panose="02070309020205020404" pitchFamily="49" charset="0"/>
              </a:rPr>
              <a:t>yêu thương con người được biểu hiện </a:t>
            </a:r>
            <a:r>
              <a:rPr lang="vi-VN" sz="2400" b="1" dirty="0" smtClean="0">
                <a:solidFill>
                  <a:srgbClr val="000000"/>
                </a:solidFill>
                <a:latin typeface="+mj-lt"/>
                <a:ea typeface="Courier New" panose="02070309020205020404" pitchFamily="49" charset="0"/>
              </a:rPr>
              <a:t>trong </a:t>
            </a:r>
            <a:r>
              <a:rPr lang="vi-VN" sz="2400" b="1" dirty="0">
                <a:solidFill>
                  <a:srgbClr val="000000"/>
                </a:solidFill>
                <a:latin typeface="+mj-lt"/>
                <a:ea typeface="Courier New" panose="02070309020205020404" pitchFamily="49" charset="0"/>
              </a:rPr>
              <a:t>các mối quan hệ: gia đình, nhà trường, xã hội.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Lời</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nói</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việc</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làm</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thái</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4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độ</a:t>
            </a:r>
            <a:r>
              <a:rPr lang="en-US" sz="24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kumimoji="0" lang="vi-VN" altLang="en-US" sz="2400" b="1" i="0" u="none" strike="noStrike" cap="none" normalizeH="0" baseline="0" dirty="0" smtClean="0">
              <a:ln>
                <a:noFill/>
              </a:ln>
              <a:solidFill>
                <a:srgbClr val="FF0000"/>
              </a:solidFill>
              <a:effectLst/>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1659587"/>
              </p:ext>
            </p:extLst>
          </p:nvPr>
        </p:nvGraphicFramePr>
        <p:xfrm>
          <a:off x="403100" y="2339082"/>
          <a:ext cx="11161281" cy="4646904"/>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1420398">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77463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77463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77463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774630">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0"/>
            <a:ext cx="7243638" cy="87178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0000FF"/>
              </a:solidFill>
              <a:latin typeface="SVN-Steady" pitchFamily="50" charset="0"/>
              <a:ea typeface="Times New Roman" panose="02020603050405020304" pitchFamily="18" charset="0"/>
            </a:endParaRPr>
          </a:p>
          <a:p>
            <a:pPr algn="ctr"/>
            <a:r>
              <a:rPr lang="en-US" sz="3200" b="1" dirty="0" smtClean="0">
                <a:solidFill>
                  <a:srgbClr val="0000FF"/>
                </a:solidFill>
                <a:latin typeface="SVN-Steady" pitchFamily="50" charset="0"/>
                <a:ea typeface="Times New Roman" panose="02020603050405020304" pitchFamily="18" charset="0"/>
              </a:rPr>
              <a:t>PHIẾU </a:t>
            </a:r>
            <a:r>
              <a:rPr lang="en-US" sz="3200" b="1" dirty="0" smtClean="0">
                <a:solidFill>
                  <a:srgbClr val="0000FF"/>
                </a:solidFill>
                <a:latin typeface="SVN-Steady" pitchFamily="50" charset="0"/>
                <a:ea typeface="Times New Roman" panose="02020603050405020304" pitchFamily="18" charset="0"/>
              </a:rPr>
              <a:t>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20069742"/>
              </p:ext>
            </p:extLst>
          </p:nvPr>
        </p:nvGraphicFramePr>
        <p:xfrm>
          <a:off x="241954" y="1355342"/>
          <a:ext cx="11697496" cy="6714744"/>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smtClean="0">
                          <a:effectLst/>
                          <a:latin typeface="#9Slide05 IcielSanelma" pitchFamily="2" charset="0"/>
                          <a:ea typeface="Times New Roman" panose="02020603050405020304" pitchFamily="18" charset="0"/>
                        </a:rPr>
                        <a:t>- Không sao đâu, mọi chuyện sẽ qua thôi, </a:t>
                      </a:r>
                      <a:r>
                        <a:rPr lang="en-US" sz="2000" b="1" dirty="0" err="1" smtClean="0">
                          <a:effectLst/>
                          <a:latin typeface="#9Slide05 IcielSanelma" pitchFamily="2" charset="0"/>
                          <a:ea typeface="Times New Roman" panose="02020603050405020304" pitchFamily="18" charset="0"/>
                        </a:rPr>
                        <a:t>bố</a:t>
                      </a:r>
                      <a:r>
                        <a:rPr lang="en-US" sz="2000" b="1" baseline="0" dirty="0" smtClean="0">
                          <a:effectLst/>
                          <a:latin typeface="#9Slide05 IcielSanelma" pitchFamily="2" charset="0"/>
                          <a:ea typeface="Times New Roman" panose="02020603050405020304" pitchFamily="18" charset="0"/>
                        </a:rPr>
                        <a:t> </a:t>
                      </a:r>
                      <a:r>
                        <a:rPr lang="en-US" sz="2000" b="1" baseline="0" dirty="0" err="1" smtClean="0">
                          <a:effectLst/>
                          <a:latin typeface="#9Slide05 IcielSanelma" pitchFamily="2" charset="0"/>
                          <a:ea typeface="Times New Roman" panose="02020603050405020304" pitchFamily="18" charset="0"/>
                        </a:rPr>
                        <a:t>mẹ</a:t>
                      </a:r>
                      <a:r>
                        <a:rPr lang="vi-VN" sz="2000" b="1" dirty="0" smtClean="0">
                          <a:effectLst/>
                          <a:latin typeface="#9Slide05 IcielSanelma" pitchFamily="2" charset="0"/>
                          <a:ea typeface="Times New Roman" panose="02020603050405020304" pitchFamily="18" charset="0"/>
                        </a:rPr>
                        <a:t> luôn bên </a:t>
                      </a:r>
                      <a:r>
                        <a:rPr lang="en-US" sz="2000" b="1" dirty="0" smtClean="0">
                          <a:effectLst/>
                          <a:latin typeface="#9Slide05 IcielSanelma" pitchFamily="2" charset="0"/>
                          <a:ea typeface="Times New Roman" panose="02020603050405020304" pitchFamily="18" charset="0"/>
                        </a:rPr>
                        <a:t>con</a:t>
                      </a:r>
                      <a:r>
                        <a:rPr lang="vi-VN" sz="2000" b="1" dirty="0" smtClean="0">
                          <a:effectLst/>
                          <a:latin typeface="#9Slide05 IcielSanelma" pitchFamily="2" charset="0"/>
                          <a:ea typeface="Times New Roman" panose="02020603050405020304" pitchFamily="18" charset="0"/>
                        </a:rPr>
                        <a:t>. </a:t>
                      </a:r>
                      <a:endParaRPr lang="en-US" sz="2000" b="1" dirty="0" smtClean="0">
                        <a:effectLst/>
                        <a:latin typeface="#9Slide05 IcielSanelma" pitchFamily="2" charset="0"/>
                        <a:ea typeface="Times New Roman" panose="02020603050405020304" pitchFamily="18" charset="0"/>
                      </a:endParaRPr>
                    </a:p>
                    <a:p>
                      <a:r>
                        <a:rPr lang="vi-VN" sz="2000" b="1" dirty="0" smtClean="0">
                          <a:solidFill>
                            <a:srgbClr val="000000"/>
                          </a:solidFill>
                          <a:effectLst/>
                          <a:latin typeface="#9Slide05 IcielSanelma" pitchFamily="2" charset="0"/>
                          <a:ea typeface="Courier New" panose="02070309020205020404" pitchFamily="49" charset="0"/>
                        </a:rPr>
                        <a:t>- Hãy để </a:t>
                      </a:r>
                      <a:r>
                        <a:rPr lang="en-US" sz="2000" b="1" dirty="0" smtClean="0">
                          <a:solidFill>
                            <a:srgbClr val="000000"/>
                          </a:solidFill>
                          <a:effectLst/>
                          <a:latin typeface="#9Slide05 IcielSanelma" pitchFamily="2" charset="0"/>
                          <a:ea typeface="Courier New" panose="02070309020205020404" pitchFamily="49" charset="0"/>
                        </a:rPr>
                        <a:t>con</a:t>
                      </a:r>
                      <a:r>
                        <a:rPr lang="vi-VN" sz="2000" b="1" dirty="0" smtClean="0">
                          <a:solidFill>
                            <a:srgbClr val="000000"/>
                          </a:solidFill>
                          <a:effectLst/>
                          <a:latin typeface="#9Slide05 IcielSanelma" pitchFamily="2" charset="0"/>
                          <a:ea typeface="Courier New" panose="02070309020205020404" pitchFamily="49" charset="0"/>
                        </a:rPr>
                        <a:t> giúp </a:t>
                      </a:r>
                      <a:r>
                        <a:rPr lang="en-US" sz="2000" b="1" dirty="0" err="1" smtClean="0">
                          <a:solidFill>
                            <a:srgbClr val="000000"/>
                          </a:solidFill>
                          <a:effectLst/>
                          <a:latin typeface="#9Slide05 IcielSanelma" pitchFamily="2" charset="0"/>
                          <a:ea typeface="Courier New" panose="02070309020205020404" pitchFamily="49" charset="0"/>
                        </a:rPr>
                        <a:t>bố</a:t>
                      </a:r>
                      <a:r>
                        <a:rPr lang="en-US" sz="2000" b="1" baseline="0" dirty="0" smtClean="0">
                          <a:solidFill>
                            <a:srgbClr val="000000"/>
                          </a:solidFill>
                          <a:effectLst/>
                          <a:latin typeface="#9Slide05 IcielSanelma" pitchFamily="2" charset="0"/>
                          <a:ea typeface="Courier New" panose="02070309020205020404" pitchFamily="49" charset="0"/>
                        </a:rPr>
                        <a:t> </a:t>
                      </a:r>
                      <a:r>
                        <a:rPr lang="en-US" sz="2000" b="1" baseline="0" dirty="0" err="1" smtClean="0">
                          <a:solidFill>
                            <a:srgbClr val="000000"/>
                          </a:solidFill>
                          <a:effectLst/>
                          <a:latin typeface="#9Slide05 IcielSanelma" pitchFamily="2" charset="0"/>
                          <a:ea typeface="Courier New" panose="02070309020205020404" pitchFamily="49" charset="0"/>
                        </a:rPr>
                        <a:t>mẹ</a:t>
                      </a:r>
                      <a:r>
                        <a:rPr lang="en-US" sz="2000" b="1" baseline="0" dirty="0" smtClean="0">
                          <a:solidFill>
                            <a:srgbClr val="000000"/>
                          </a:solidFill>
                          <a:effectLst/>
                          <a:latin typeface="#9Slide05 IcielSanelma" pitchFamily="2"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một tay </a:t>
                      </a:r>
                      <a:r>
                        <a:rPr lang="en-US" sz="2000" b="1" dirty="0" smtClean="0">
                          <a:solidFill>
                            <a:srgbClr val="000000"/>
                          </a:solidFill>
                          <a:effectLst/>
                          <a:latin typeface="#9Slide05 IcielSanelma" pitchFamily="2" charset="0"/>
                          <a:ea typeface="Courier New" panose="02070309020205020404" pitchFamily="49" charset="0"/>
                        </a:rPr>
                        <a:t>ạ</a:t>
                      </a:r>
                      <a:r>
                        <a:rPr lang="vi-VN" sz="2000" b="1" dirty="0" smtClean="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Times New Roman" panose="02020603050405020304" pitchFamily="18" charset="0"/>
                        </a:rPr>
                        <a:t>- Các bạn hỗ trợ, giúp đỡ lẫn nhau trong học tập và rèn luyện</a:t>
                      </a:r>
                      <a:endParaRPr lang="en-US" sz="1600" b="1" dirty="0" smtClean="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smtClean="0">
                        <a:solidFill>
                          <a:srgbClr val="0000FF"/>
                        </a:solidFill>
                        <a:effectLst/>
                        <a:latin typeface="#9Slide05 SVNTaiga" pitchFamily="2" charset="0"/>
                        <a:ea typeface="Times New Roman" panose="02020603050405020304" pitchFamily="18" charset="0"/>
                      </a:endParaRPr>
                    </a:p>
                    <a:p>
                      <a:r>
                        <a:rPr lang="vi-VN" sz="1600" b="1" dirty="0" smtClean="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mj-lt"/>
                          <a:ea typeface="Courier New" panose="02070309020205020404" pitchFamily="49" charset="0"/>
                        </a:rPr>
                        <a:t> </a:t>
                      </a:r>
                      <a:r>
                        <a:rPr lang="vi-VN" sz="1800" b="1" u="none" strike="noStrike" spc="0" dirty="0" smtClean="0">
                          <a:effectLst/>
                          <a:latin typeface="+mj-lt"/>
                          <a:ea typeface="Times New Roman" panose="02020603050405020304" pitchFamily="18" charset="0"/>
                          <a:cs typeface="Times New Roman" panose="02020603050405020304" pitchFamily="18" charset="0"/>
                        </a:rPr>
                        <a:t>Quan tâm.</a:t>
                      </a:r>
                      <a:endParaRPr lang="en-US" sz="1800" b="1"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mj-lt"/>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mj-lt"/>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mj-lt"/>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mj-lt"/>
                          <a:ea typeface="Courier New" panose="02070309020205020404" pitchFamily="49" charset="0"/>
                        </a:rPr>
                        <a:t>-</a:t>
                      </a:r>
                      <a:r>
                        <a:rPr lang="en-US" sz="1800" b="1" baseline="0" dirty="0" smtClean="0">
                          <a:solidFill>
                            <a:srgbClr val="000000"/>
                          </a:solidFill>
                          <a:effectLst/>
                          <a:latin typeface="+mj-lt"/>
                          <a:ea typeface="Courier New" panose="02070309020205020404" pitchFamily="49" charset="0"/>
                        </a:rPr>
                        <a:t> </a:t>
                      </a:r>
                      <a:r>
                        <a:rPr lang="vi-VN" sz="1800" b="1" dirty="0" smtClean="0">
                          <a:solidFill>
                            <a:srgbClr val="000000"/>
                          </a:solidFill>
                          <a:effectLst/>
                          <a:latin typeface="+mj-lt"/>
                          <a:ea typeface="Courier New" panose="02070309020205020404" pitchFamily="49" charset="0"/>
                        </a:rPr>
                        <a:t>Chia sẻ.</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mj-lt"/>
                          <a:ea typeface="Courier New" panose="02070309020205020404" pitchFamily="49" charset="0"/>
                        </a:rPr>
                        <a:t> </a:t>
                      </a:r>
                      <a:r>
                        <a:rPr lang="vi-VN" sz="2000" b="1" dirty="0" smtClean="0">
                          <a:solidFill>
                            <a:srgbClr val="000000"/>
                          </a:solidFill>
                          <a:effectLst/>
                          <a:latin typeface="+mj-lt"/>
                          <a:ea typeface="Courier New" panose="02070309020205020404" pitchFamily="49" charset="0"/>
                        </a:rPr>
                        <a:t>- Học sinh biết ơn, kính trọng thầy cô</a:t>
                      </a:r>
                      <a:endParaRPr lang="en-US" sz="2000" b="1" dirty="0" smtClean="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mj-lt"/>
                          <a:ea typeface="Courier New" panose="02070309020205020404" pitchFamily="49" charset="0"/>
                        </a:rPr>
                        <a:t> </a:t>
                      </a:r>
                      <a:r>
                        <a:rPr lang="vi-VN" sz="2000" b="1" dirty="0" smtClean="0">
                          <a:effectLst/>
                          <a:latin typeface="+mj-lt"/>
                          <a:ea typeface="Times New Roman" panose="02020603050405020304" pitchFamily="18" charset="0"/>
                        </a:rPr>
                        <a:t>- Mọi người yêu thương, cảm thông, lụt, hạn hán chia sẻ với nhau.</a:t>
                      </a:r>
                      <a:endParaRPr lang="en-US" sz="2000" b="1" dirty="0" smtClean="0">
                        <a:effectLst/>
                        <a:latin typeface="+mj-lt"/>
                        <a:ea typeface="Times New Roman" panose="02020603050405020304" pitchFamily="18" charset="0"/>
                      </a:endParaRPr>
                    </a:p>
                    <a:p>
                      <a:r>
                        <a:rPr lang="vi-VN" sz="2000" b="1" dirty="0" smtClean="0">
                          <a:solidFill>
                            <a:srgbClr val="000000"/>
                          </a:solidFill>
                          <a:effectLst/>
                          <a:latin typeface="+mj-lt"/>
                          <a:ea typeface="Courier New" panose="02070309020205020404" pitchFamily="49" charset="0"/>
                        </a:rPr>
                        <a:t>Cùng nhau giúp đỡ người dân ở các vùng miền khó khăn</a:t>
                      </a:r>
                      <a:endParaRPr lang="en-US" sz="20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3931920" y="807451"/>
            <a:ext cx="7634042" cy="1968616"/>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2800" b="1" dirty="0" err="1">
                <a:solidFill>
                  <a:srgbClr val="FF0000"/>
                </a:solidFill>
                <a:latin typeface="Times" panose="02020603050405020304" pitchFamily="18" charset="0"/>
                <a:ea typeface="Arial Unicode MS"/>
                <a:cs typeface="Times" panose="02020603050405020304" pitchFamily="18" charset="0"/>
              </a:rPr>
              <a:t>Mỗi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cử</a:t>
            </a:r>
            <a:r>
              <a:rPr lang="en-US" sz="2800" b="1" dirty="0">
                <a:solidFill>
                  <a:srgbClr val="FF0000"/>
                </a:solidFill>
                <a:latin typeface="Times" panose="02020603050405020304" pitchFamily="18" charset="0"/>
                <a:ea typeface="Arial Unicode MS"/>
                <a:cs typeface="Times" panose="02020603050405020304" pitchFamily="18" charset="0"/>
              </a:rPr>
              <a:t> 5 </a:t>
            </a:r>
            <a:r>
              <a:rPr lang="en-US" sz="2800" b="1" dirty="0" err="1">
                <a:solidFill>
                  <a:srgbClr val="FF0000"/>
                </a:solidFill>
                <a:latin typeface="Times" panose="02020603050405020304" pitchFamily="18" charset="0"/>
                <a:ea typeface="Arial Unicode MS"/>
                <a:cs typeface="Times" panose="02020603050405020304" pitchFamily="18" charset="0"/>
              </a:rPr>
              <a:t>bạn</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xuất</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sắc</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nhất</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Đạ</a:t>
            </a:r>
            <a:r>
              <a:rPr lang="it-IT" sz="2531" b="1" dirty="0">
                <a:solidFill>
                  <a:srgbClr val="FF0000"/>
                </a:solidFill>
                <a:latin typeface="Times" panose="02020603050405020304" pitchFamily="18" charset="0"/>
                <a:ea typeface="Arial Unicode MS"/>
                <a:cs typeface="Times" panose="02020603050405020304" pitchFamily="18" charset="0"/>
              </a:rPr>
              <a:t>i di</a:t>
            </a:r>
            <a:r>
              <a:rPr lang="en-US" sz="2531" b="1" dirty="0" err="1">
                <a:solidFill>
                  <a:srgbClr val="FF0000"/>
                </a:solidFill>
                <a:latin typeface="Times" panose="02020603050405020304" pitchFamily="18" charset="0"/>
                <a:ea typeface="Arial Unicode MS"/>
                <a:cs typeface="Times" panose="02020603050405020304" pitchFamily="18" charset="0"/>
              </a:rPr>
              <a:t>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hai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l</a:t>
            </a:r>
            <a:r>
              <a:rPr lang="fr-FR" sz="2531" b="1" dirty="0">
                <a:solidFill>
                  <a:srgbClr val="FF0000"/>
                </a:solidFill>
                <a:latin typeface="Times" panose="02020603050405020304" pitchFamily="18" charset="0"/>
                <a:ea typeface="Arial Unicode MS"/>
                <a:cs typeface="Times" panose="02020603050405020304" pitchFamily="18" charset="0"/>
              </a:rPr>
              <a:t>ê</a:t>
            </a:r>
            <a:r>
              <a:rPr lang="en-US" sz="2531" b="1" dirty="0">
                <a:solidFill>
                  <a:srgbClr val="FF0000"/>
                </a:solidFill>
                <a:latin typeface="Times" panose="02020603050405020304" pitchFamily="18" charset="0"/>
                <a:ea typeface="Arial Unicode MS"/>
                <a:cs typeface="Times" panose="02020603050405020304" pitchFamily="18" charset="0"/>
              </a:rPr>
              <a:t>n </a:t>
            </a:r>
            <a:r>
              <a:rPr lang="en-US" sz="2531" b="1" dirty="0" err="1">
                <a:solidFill>
                  <a:srgbClr val="FF0000"/>
                </a:solidFill>
                <a:latin typeface="Times" panose="02020603050405020304" pitchFamily="18" charset="0"/>
                <a:ea typeface="Arial Unicode MS"/>
                <a:cs typeface="Times" panose="02020603050405020304" pitchFamily="18" charset="0"/>
              </a:rPr>
              <a:t>bả</a:t>
            </a:r>
            <a:r>
              <a:rPr lang="nl-NL" sz="2531" b="1" dirty="0">
                <a:solidFill>
                  <a:srgbClr val="FF0000"/>
                </a:solidFill>
                <a:latin typeface="Times" panose="02020603050405020304" pitchFamily="18" charset="0"/>
                <a:ea typeface="Arial Unicode MS"/>
                <a:cs typeface="Times" panose="02020603050405020304" pitchFamily="18" charset="0"/>
              </a:rPr>
              <a:t>ng v</a:t>
            </a:r>
            <a:r>
              <a:rPr lang="fr-FR" sz="2531" b="1" dirty="0">
                <a:solidFill>
                  <a:srgbClr val="FF0000"/>
                </a:solidFill>
                <a:latin typeface="Times" panose="02020603050405020304" pitchFamily="18" charset="0"/>
                <a:ea typeface="Arial Unicode MS"/>
                <a:cs typeface="Times" panose="02020603050405020304" pitchFamily="18" charset="0"/>
              </a:rPr>
              <a:t>à </a:t>
            </a:r>
            <a:r>
              <a:rPr lang="en-US" sz="2531" b="1" dirty="0" err="1">
                <a:solidFill>
                  <a:srgbClr val="FF0000"/>
                </a:solidFill>
                <a:latin typeface="Times" panose="02020603050405020304" pitchFamily="18" charset="0"/>
                <a:ea typeface="Arial Unicode MS"/>
                <a:cs typeface="Times" panose="02020603050405020304" pitchFamily="18" charset="0"/>
              </a:rPr>
              <a:t>viết</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dán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những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biểu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hiện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của</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yêu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thương</a:t>
            </a:r>
            <a:r>
              <a:rPr lang="en-US" sz="2531" b="1" dirty="0">
                <a:solidFill>
                  <a:srgbClr val="FF0000"/>
                </a:solidFill>
                <a:latin typeface="Times" panose="02020603050405020304" pitchFamily="18" charset="0"/>
                <a:ea typeface="Arial Unicode MS"/>
                <a:cs typeface="Times" panose="02020603050405020304" pitchFamily="18" charset="0"/>
              </a:rPr>
              <a:t> con </a:t>
            </a:r>
            <a:r>
              <a:rPr lang="en-US" sz="2531" b="1" dirty="0" err="1">
                <a:solidFill>
                  <a:srgbClr val="FF0000"/>
                </a:solidFill>
                <a:latin typeface="Times" panose="02020603050405020304" pitchFamily="18" charset="0"/>
                <a:ea typeface="Arial Unicode MS"/>
                <a:cs typeface="Times" panose="02020603050405020304" pitchFamily="18" charset="0"/>
              </a:rPr>
              <a:t>người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trong</a:t>
            </a:r>
            <a:r>
              <a:rPr lang="en-US" sz="2531" b="1" dirty="0">
                <a:solidFill>
                  <a:srgbClr val="FF0000"/>
                </a:solidFill>
                <a:latin typeface="Times" panose="02020603050405020304" pitchFamily="18" charset="0"/>
                <a:ea typeface="Arial Unicode MS"/>
                <a:cs typeface="Times" panose="02020603050405020304" pitchFamily="18" charset="0"/>
              </a:rPr>
              <a:t> 5’</a:t>
            </a:r>
          </a:p>
        </p:txBody>
      </p:sp>
      <p:sp>
        <p:nvSpPr>
          <p:cNvPr id="3" name="Rectangle 2"/>
          <p:cNvSpPr/>
          <p:nvPr/>
        </p:nvSpPr>
        <p:spPr>
          <a:xfrm>
            <a:off x="9121776" y="4614069"/>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n</a:t>
            </a:r>
            <a:r>
              <a:rPr lang="fr-FR" sz="2531" b="1" dirty="0">
                <a:solidFill>
                  <a:srgbClr val="FF0000"/>
                </a:solidFill>
                <a:latin typeface="Times" panose="02020603050405020304" pitchFamily="18" charset="0"/>
                <a:ea typeface="Arial Unicode MS"/>
                <a:cs typeface="Times" panose="02020603050405020304" pitchFamily="18" charset="0"/>
              </a:rPr>
              <a:t>à</a:t>
            </a:r>
            <a:r>
              <a:rPr lang="en-US" sz="2531" b="1" dirty="0">
                <a:solidFill>
                  <a:srgbClr val="FF0000"/>
                </a:solidFill>
                <a:latin typeface="Times" panose="02020603050405020304" pitchFamily="18" charset="0"/>
                <a:ea typeface="Arial Unicode MS"/>
                <a:cs typeface="Times" panose="02020603050405020304" pitchFamily="18" charset="0"/>
              </a:rPr>
              <a:t>o </a:t>
            </a:r>
            <a:r>
              <a:rPr lang="en-US" sz="2531" b="1" dirty="0" err="1">
                <a:solidFill>
                  <a:srgbClr val="FF0000"/>
                </a:solidFill>
                <a:latin typeface="Times" panose="02020603050405020304" pitchFamily="18" charset="0"/>
                <a:ea typeface="Arial Unicode MS"/>
                <a:cs typeface="Times" panose="02020603050405020304" pitchFamily="18" charset="0"/>
              </a:rPr>
              <a:t>viết</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a:t>
            </a:r>
            <a:r>
              <a:rPr lang="pt-PT" sz="2531" b="1" dirty="0">
                <a:solidFill>
                  <a:srgbClr val="FF0000"/>
                </a:solidFill>
                <a:latin typeface="Times" panose="02020603050405020304" pitchFamily="18" charset="0"/>
                <a:ea typeface="Arial Unicode MS"/>
                <a:cs typeface="Times" panose="02020603050405020304" pitchFamily="18" charset="0"/>
              </a:rPr>
              <a:t>c nhi</a:t>
            </a:r>
            <a:r>
              <a:rPr lang="en-US" sz="2531" b="1" dirty="0" err="1">
                <a:solidFill>
                  <a:srgbClr val="FF0000"/>
                </a:solidFill>
                <a:latin typeface="Times" panose="02020603050405020304" pitchFamily="18" charset="0"/>
                <a:ea typeface="Arial Unicode MS"/>
                <a:cs typeface="Times" panose="02020603050405020304" pitchFamily="18" charset="0"/>
              </a:rPr>
              <a:t>ều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truyền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thống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sẽ</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được</a:t>
            </a:r>
            <a:r>
              <a:rPr lang="en-US" sz="2531" b="1" dirty="0">
                <a:solidFill>
                  <a:srgbClr val="FF0000"/>
                </a:solidFill>
                <a:latin typeface="Times" panose="02020603050405020304" pitchFamily="18" charset="0"/>
                <a:ea typeface="Arial Unicode MS"/>
                <a:cs typeface="Times" panose="02020603050405020304" pitchFamily="18" charset="0"/>
              </a:rPr>
              <a:t> 10 </a:t>
            </a:r>
            <a:r>
              <a:rPr lang="en-US" sz="2531" b="1" dirty="0" err="1">
                <a:solidFill>
                  <a:srgbClr val="FF0000"/>
                </a:solidFill>
                <a:latin typeface="Times" panose="02020603050405020304" pitchFamily="18" charset="0"/>
                <a:ea typeface="Arial Unicode MS"/>
                <a:cs typeface="Times" panose="02020603050405020304" pitchFamily="18" charset="0"/>
              </a:rPr>
              <a:t>điểm</a:t>
            </a:r>
            <a:r>
              <a:rPr lang="en-US" sz="2531" b="1" dirty="0">
                <a:solidFill>
                  <a:srgbClr val="FF0000"/>
                </a:solidFill>
                <a:latin typeface="Times" panose="02020603050405020304" pitchFamily="18" charset="0"/>
                <a:ea typeface="Arial Unicode MS"/>
                <a:cs typeface="Times" panose="02020603050405020304" pitchFamily="18" charset="0"/>
              </a:rPr>
              <a:t>. </a:t>
            </a:r>
            <a:endParaRPr lang="en-SG" sz="2531" b="1" dirty="0">
              <a:solidFill>
                <a:srgbClr val="FF0000"/>
              </a:solidFill>
              <a:latin typeface="Times" panose="02020603050405020304" pitchFamily="18" charset="0"/>
              <a:ea typeface="微软雅黑"/>
              <a:cs typeface="Times" panose="02020603050405020304"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3600" b="1" dirty="0" smtClean="0">
                <a:solidFill>
                  <a:srgbClr val="FF0000"/>
                </a:solidFill>
                <a:latin typeface="Times" panose="02020603050405020304" pitchFamily="18" charset="0"/>
                <a:ea typeface="Helvetica Neue"/>
                <a:cs typeface="Times" panose="02020603050405020304" pitchFamily="18" charset="0"/>
              </a:rPr>
              <a:t>“NGƯỜI LÀM VƯỜN NHÂN HẬU”</a:t>
            </a:r>
            <a:endParaRPr lang="en-SG" altLang="en-US" sz="3600" b="1"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1394691" y="833014"/>
            <a:ext cx="9790545" cy="39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mj-lt"/>
              </a:rPr>
              <a:t>* </a:t>
            </a:r>
            <a:r>
              <a:rPr lang="vi-VN" b="1" i="1" dirty="0" smtClean="0">
                <a:solidFill>
                  <a:srgbClr val="0000FF"/>
                </a:solidFill>
                <a:latin typeface="+mj-lt"/>
              </a:rPr>
              <a:t>Bi</a:t>
            </a:r>
            <a:r>
              <a:rPr lang="en-US" b="1" i="1" dirty="0" smtClean="0">
                <a:solidFill>
                  <a:srgbClr val="0000FF"/>
                </a:solidFill>
                <a:latin typeface="+mj-lt"/>
              </a:rPr>
              <a:t>ể</a:t>
            </a:r>
            <a:r>
              <a:rPr lang="vi-VN" b="1" i="1" dirty="0" smtClean="0">
                <a:solidFill>
                  <a:srgbClr val="0000FF"/>
                </a:solidFill>
                <a:latin typeface="+mj-lt"/>
              </a:rPr>
              <a:t>u </a:t>
            </a:r>
            <a:r>
              <a:rPr lang="vi-VN" b="1" i="1" dirty="0">
                <a:solidFill>
                  <a:srgbClr val="0000FF"/>
                </a:solidFill>
                <a:latin typeface="+mj-lt"/>
              </a:rPr>
              <a:t>hiện của yêu thương con người</a:t>
            </a:r>
            <a:endParaRPr lang="en-US" b="1" dirty="0">
              <a:solidFill>
                <a:srgbClr val="0000FF"/>
              </a:solidFill>
              <a:latin typeface="+mj-lt"/>
            </a:endParaRPr>
          </a:p>
          <a:p>
            <a:pPr>
              <a:buFont typeface="Arial" panose="020B0604020202020204" pitchFamily="34" charset="0"/>
              <a:buNone/>
            </a:pPr>
            <a:r>
              <a:rPr lang="vi-VN" b="1" i="1" dirty="0">
                <a:solidFill>
                  <a:srgbClr val="0000FF"/>
                </a:solidFill>
                <a:latin typeface="+mj-lt"/>
              </a:rPr>
              <a:t>Yêu thương con người được </a:t>
            </a:r>
            <a:r>
              <a:rPr lang="vi-VN" b="1" i="1" dirty="0" smtClean="0">
                <a:solidFill>
                  <a:srgbClr val="0000FF"/>
                </a:solidFill>
                <a:latin typeface="+mj-lt"/>
              </a:rPr>
              <a:t>th</a:t>
            </a:r>
            <a:r>
              <a:rPr lang="en-US" b="1" i="1" dirty="0" smtClean="0">
                <a:solidFill>
                  <a:srgbClr val="0000FF"/>
                </a:solidFill>
                <a:latin typeface="+mj-lt"/>
              </a:rPr>
              <a:t>ể</a:t>
            </a:r>
            <a:r>
              <a:rPr lang="vi-VN" b="1" i="1" dirty="0" smtClean="0">
                <a:solidFill>
                  <a:srgbClr val="0000FF"/>
                </a:solidFill>
                <a:latin typeface="+mj-lt"/>
              </a:rPr>
              <a:t> </a:t>
            </a:r>
            <a:r>
              <a:rPr lang="vi-VN" b="1" i="1" dirty="0">
                <a:solidFill>
                  <a:srgbClr val="0000FF"/>
                </a:solidFill>
                <a:latin typeface="+mj-lt"/>
              </a:rPr>
              <a:t>hiện ngay </a:t>
            </a:r>
            <a:r>
              <a:rPr lang="en-US" b="1" i="1" dirty="0" smtClean="0">
                <a:solidFill>
                  <a:srgbClr val="0000FF"/>
                </a:solidFill>
                <a:latin typeface="+mj-lt"/>
              </a:rPr>
              <a:t>ở</a:t>
            </a:r>
            <a:r>
              <a:rPr lang="vi-VN" b="1" i="1" dirty="0" smtClean="0">
                <a:solidFill>
                  <a:srgbClr val="0000FF"/>
                </a:solidFill>
                <a:latin typeface="+mj-lt"/>
              </a:rPr>
              <a:t> </a:t>
            </a:r>
            <a:r>
              <a:rPr lang="vi-VN" b="1" i="1" dirty="0">
                <a:solidFill>
                  <a:srgbClr val="0000FF"/>
                </a:solidFill>
                <a:latin typeface="+mj-lt"/>
              </a:rPr>
              <a:t>những lời nói, việc </a:t>
            </a:r>
            <a:r>
              <a:rPr lang="en-US" b="1" i="1" dirty="0" smtClean="0">
                <a:solidFill>
                  <a:srgbClr val="0000FF"/>
                </a:solidFill>
                <a:latin typeface="+mj-lt"/>
              </a:rPr>
              <a:t>l</a:t>
            </a:r>
            <a:r>
              <a:rPr lang="vi-VN" b="1" i="1" dirty="0" smtClean="0">
                <a:solidFill>
                  <a:srgbClr val="0000FF"/>
                </a:solidFill>
                <a:latin typeface="+mj-lt"/>
              </a:rPr>
              <a:t>àm </a:t>
            </a:r>
            <a:r>
              <a:rPr lang="vi-VN" b="1" i="1" dirty="0">
                <a:solidFill>
                  <a:srgbClr val="0000FF"/>
                </a:solidFill>
                <a:latin typeface="+mj-lt"/>
              </a:rPr>
              <a:t>và thái độ </a:t>
            </a:r>
            <a:r>
              <a:rPr lang="vi-VN" b="1" i="1" dirty="0" smtClean="0">
                <a:solidFill>
                  <a:srgbClr val="0000FF"/>
                </a:solidFill>
                <a:latin typeface="+mj-lt"/>
              </a:rPr>
              <a:t>c</a:t>
            </a:r>
            <a:r>
              <a:rPr lang="en-US" b="1" i="1" dirty="0" err="1" smtClean="0">
                <a:solidFill>
                  <a:srgbClr val="0000FF"/>
                </a:solidFill>
                <a:latin typeface="+mj-lt"/>
              </a:rPr>
              <a:t>ủa</a:t>
            </a:r>
            <a:r>
              <a:rPr lang="vi-VN" b="1" i="1" dirty="0" smtClean="0">
                <a:solidFill>
                  <a:srgbClr val="0000FF"/>
                </a:solidFill>
                <a:latin typeface="+mj-lt"/>
              </a:rPr>
              <a:t> m</a:t>
            </a:r>
            <a:r>
              <a:rPr lang="en-US" b="1" i="1" dirty="0">
                <a:solidFill>
                  <a:srgbClr val="0000FF"/>
                </a:solidFill>
                <a:latin typeface="+mj-lt"/>
              </a:rPr>
              <a:t>ọ</a:t>
            </a:r>
            <a:r>
              <a:rPr lang="vi-VN" b="1" i="1" dirty="0" smtClean="0">
                <a:solidFill>
                  <a:srgbClr val="0000FF"/>
                </a:solidFill>
                <a:latin typeface="+mj-lt"/>
              </a:rPr>
              <a:t>i </a:t>
            </a:r>
            <a:r>
              <a:rPr lang="vi-VN" b="1" i="1" dirty="0">
                <a:solidFill>
                  <a:srgbClr val="0000FF"/>
                </a:solidFill>
                <a:latin typeface="+mj-lt"/>
              </a:rPr>
              <a:t>con người trong cuộc </a:t>
            </a:r>
            <a:r>
              <a:rPr lang="vi-VN" b="1" i="1" dirty="0" smtClean="0">
                <a:solidFill>
                  <a:srgbClr val="0000FF"/>
                </a:solidFill>
                <a:latin typeface="+mj-lt"/>
              </a:rPr>
              <a:t>s</a:t>
            </a:r>
            <a:r>
              <a:rPr lang="en-US" b="1" i="1" dirty="0" smtClean="0">
                <a:solidFill>
                  <a:srgbClr val="0000FF"/>
                </a:solidFill>
                <a:latin typeface="+mj-lt"/>
              </a:rPr>
              <a:t>ố</a:t>
            </a:r>
            <a:r>
              <a:rPr lang="vi-VN" b="1" i="1" dirty="0" smtClean="0">
                <a:solidFill>
                  <a:srgbClr val="0000FF"/>
                </a:solidFill>
                <a:latin typeface="+mj-lt"/>
              </a:rPr>
              <a:t>ng </a:t>
            </a:r>
            <a:r>
              <a:rPr lang="vi-VN" b="1" i="1" dirty="0">
                <a:solidFill>
                  <a:srgbClr val="0000FF"/>
                </a:solidFill>
                <a:latin typeface="+mj-lt"/>
              </a:rPr>
              <a:t>hàng ngày.</a:t>
            </a:r>
            <a:endParaRPr lang="en-US" b="1" dirty="0">
              <a:solidFill>
                <a:srgbClr val="0000FF"/>
              </a:solidFill>
              <a:latin typeface="+mj-lt"/>
            </a:endParaRPr>
          </a:p>
          <a:p>
            <a:pPr>
              <a:buFont typeface="Arial" panose="020B0604020202020204" pitchFamily="34" charset="0"/>
              <a:buNone/>
            </a:pPr>
            <a:r>
              <a:rPr lang="vi-VN" b="1" i="1" dirty="0">
                <a:solidFill>
                  <a:srgbClr val="0000FF"/>
                </a:solidFill>
                <a:latin typeface="+mj-lt"/>
              </a:rPr>
              <a:t>1. </a:t>
            </a:r>
            <a:r>
              <a:rPr lang="vi-VN" b="1" i="1" dirty="0" smtClean="0">
                <a:solidFill>
                  <a:srgbClr val="0000FF"/>
                </a:solidFill>
                <a:latin typeface="+mj-lt"/>
              </a:rPr>
              <a:t>Bi</a:t>
            </a:r>
            <a:r>
              <a:rPr lang="en-US" b="1" i="1" dirty="0" smtClean="0">
                <a:solidFill>
                  <a:srgbClr val="0000FF"/>
                </a:solidFill>
                <a:latin typeface="+mj-lt"/>
              </a:rPr>
              <a:t>ể</a:t>
            </a:r>
            <a:r>
              <a:rPr lang="vi-VN" b="1" i="1" dirty="0" smtClean="0">
                <a:solidFill>
                  <a:srgbClr val="0000FF"/>
                </a:solidFill>
                <a:latin typeface="+mj-lt"/>
              </a:rPr>
              <a:t>u </a:t>
            </a:r>
            <a:r>
              <a:rPr lang="vi-VN" b="1" i="1" dirty="0">
                <a:solidFill>
                  <a:srgbClr val="0000FF"/>
                </a:solidFill>
                <a:latin typeface="+mj-lt"/>
              </a:rPr>
              <a:t>hiện của yêu thương con người: Quan tâm, giúp </a:t>
            </a:r>
            <a:r>
              <a:rPr lang="vi-VN" b="1" i="1" dirty="0" smtClean="0">
                <a:solidFill>
                  <a:srgbClr val="0000FF"/>
                </a:solidFill>
                <a:latin typeface="+mj-lt"/>
              </a:rPr>
              <a:t>đ</a:t>
            </a:r>
            <a:r>
              <a:rPr lang="en-US" b="1" i="1" dirty="0" smtClean="0">
                <a:solidFill>
                  <a:srgbClr val="0000FF"/>
                </a:solidFill>
                <a:latin typeface="+mj-lt"/>
              </a:rPr>
              <a:t>ỡ</a:t>
            </a:r>
            <a:r>
              <a:rPr lang="vi-VN" b="1" i="1" dirty="0" smtClean="0">
                <a:solidFill>
                  <a:srgbClr val="0000FF"/>
                </a:solidFill>
                <a:latin typeface="+mj-lt"/>
              </a:rPr>
              <a:t> </a:t>
            </a:r>
            <a:r>
              <a:rPr lang="vi-VN" b="1" i="1" dirty="0">
                <a:solidFill>
                  <a:srgbClr val="0000FF"/>
                </a:solidFill>
                <a:latin typeface="+mj-lt"/>
              </a:rPr>
              <a:t>thông c</a:t>
            </a:r>
            <a:r>
              <a:rPr lang="en-US" b="1" i="1" dirty="0">
                <a:solidFill>
                  <a:srgbClr val="0000FF"/>
                </a:solidFill>
                <a:latin typeface="+mj-lt"/>
              </a:rPr>
              <a:t>ả</a:t>
            </a:r>
            <a:r>
              <a:rPr lang="vi-VN" b="1" i="1" dirty="0">
                <a:solidFill>
                  <a:srgbClr val="0000FF"/>
                </a:solidFill>
                <a:latin typeface="+mj-lt"/>
              </a:rPr>
              <a:t>m, sẻ </a:t>
            </a:r>
            <a:r>
              <a:rPr lang="vi-VN" b="1" i="1" dirty="0" smtClean="0">
                <a:solidFill>
                  <a:srgbClr val="0000FF"/>
                </a:solidFill>
                <a:latin typeface="+mj-lt"/>
              </a:rPr>
              <a:t>ch</a:t>
            </a:r>
            <a:r>
              <a:rPr lang="en-US" b="1" i="1" dirty="0" err="1" smtClean="0">
                <a:solidFill>
                  <a:srgbClr val="0000FF"/>
                </a:solidFill>
                <a:latin typeface="+mj-lt"/>
              </a:rPr>
              <a:t>ia</a:t>
            </a:r>
            <a:r>
              <a:rPr lang="en-US" b="1" i="1" dirty="0" smtClean="0">
                <a:solidFill>
                  <a:srgbClr val="0000FF"/>
                </a:solidFill>
                <a:latin typeface="+mj-lt"/>
              </a:rPr>
              <a:t>,</a:t>
            </a:r>
            <a:r>
              <a:rPr lang="vi-VN" b="1" i="1" dirty="0" smtClean="0">
                <a:solidFill>
                  <a:srgbClr val="0000FF"/>
                </a:solidFill>
                <a:latin typeface="+mj-lt"/>
              </a:rPr>
              <a:t> </a:t>
            </a:r>
            <a:r>
              <a:rPr lang="vi-VN" b="1" i="1" dirty="0">
                <a:solidFill>
                  <a:srgbClr val="0000FF"/>
                </a:solidFill>
                <a:latin typeface="+mj-lt"/>
              </a:rPr>
              <a:t>biết tha </a:t>
            </a:r>
            <a:r>
              <a:rPr lang="vi-VN" b="1" i="1" dirty="0" smtClean="0">
                <a:solidFill>
                  <a:srgbClr val="0000FF"/>
                </a:solidFill>
                <a:latin typeface="+mj-lt"/>
              </a:rPr>
              <a:t>th</a:t>
            </a:r>
            <a:r>
              <a:rPr lang="en-US" b="1" i="1" dirty="0" smtClean="0">
                <a:solidFill>
                  <a:srgbClr val="0000FF"/>
                </a:solidFill>
                <a:latin typeface="+mj-lt"/>
              </a:rPr>
              <a:t>ứ</a:t>
            </a:r>
            <a:r>
              <a:rPr lang="vi-VN" b="1" i="1" dirty="0" smtClean="0">
                <a:solidFill>
                  <a:srgbClr val="0000FF"/>
                </a:solidFill>
                <a:latin typeface="+mj-lt"/>
              </a:rPr>
              <a:t>, </a:t>
            </a:r>
            <a:r>
              <a:rPr lang="vi-VN" b="1" i="1" dirty="0">
                <a:solidFill>
                  <a:srgbClr val="0000FF"/>
                </a:solidFill>
                <a:latin typeface="+mj-lt"/>
              </a:rPr>
              <a:t>biết hi sinh vì người khác, ...</a:t>
            </a:r>
            <a:endParaRPr lang="en-US" b="1" dirty="0">
              <a:solidFill>
                <a:srgbClr val="0000FF"/>
              </a:solidFill>
              <a:latin typeface="+mj-lt"/>
            </a:endParaRPr>
          </a:p>
          <a:p>
            <a:pPr>
              <a:buFont typeface="Arial" panose="020B0604020202020204" pitchFamily="34" charset="0"/>
              <a:buNone/>
            </a:pPr>
            <a:r>
              <a:rPr lang="vi-VN" b="1" i="1" dirty="0">
                <a:solidFill>
                  <a:srgbClr val="0000FF"/>
                </a:solidFill>
                <a:latin typeface="+mj-lt"/>
              </a:rPr>
              <a:t>2. </a:t>
            </a:r>
            <a:r>
              <a:rPr lang="vi-VN" b="1" i="1" dirty="0" smtClean="0">
                <a:solidFill>
                  <a:srgbClr val="0000FF"/>
                </a:solidFill>
                <a:latin typeface="+mj-lt"/>
              </a:rPr>
              <a:t>Bi</a:t>
            </a:r>
            <a:r>
              <a:rPr lang="en-US" b="1" i="1" dirty="0" smtClean="0">
                <a:solidFill>
                  <a:srgbClr val="0000FF"/>
                </a:solidFill>
                <a:latin typeface="+mj-lt"/>
              </a:rPr>
              <a:t>ể</a:t>
            </a:r>
            <a:r>
              <a:rPr lang="vi-VN" b="1" i="1" dirty="0" smtClean="0">
                <a:solidFill>
                  <a:srgbClr val="0000FF"/>
                </a:solidFill>
                <a:latin typeface="+mj-lt"/>
              </a:rPr>
              <a:t>u </a:t>
            </a:r>
            <a:r>
              <a:rPr lang="vi-VN" b="1" i="1" dirty="0">
                <a:solidFill>
                  <a:srgbClr val="0000FF"/>
                </a:solidFill>
                <a:latin typeface="+mj-lt"/>
              </a:rPr>
              <a:t>hiện trái với yêu thương con người: </a:t>
            </a:r>
            <a:r>
              <a:rPr lang="vi-VN" b="1" i="1" dirty="0" smtClean="0">
                <a:solidFill>
                  <a:srgbClr val="0000FF"/>
                </a:solidFill>
                <a:latin typeface="+mj-lt"/>
              </a:rPr>
              <a:t>Nh</a:t>
            </a:r>
            <a:r>
              <a:rPr lang="en-US" b="1" i="1" dirty="0">
                <a:solidFill>
                  <a:srgbClr val="0000FF"/>
                </a:solidFill>
                <a:latin typeface="+mj-lt"/>
              </a:rPr>
              <a:t>ỏ</a:t>
            </a:r>
            <a:r>
              <a:rPr lang="vi-VN" b="1" i="1" dirty="0" smtClean="0">
                <a:solidFill>
                  <a:srgbClr val="0000FF"/>
                </a:solidFill>
                <a:latin typeface="+mj-lt"/>
              </a:rPr>
              <a:t> </a:t>
            </a:r>
            <a:r>
              <a:rPr lang="vi-VN" b="1" i="1" dirty="0">
                <a:solidFill>
                  <a:srgbClr val="0000FF"/>
                </a:solidFill>
                <a:latin typeface="+mj-lt"/>
              </a:rPr>
              <a:t>nhen, ích kỳ thờ ơ trước </a:t>
            </a:r>
            <a:r>
              <a:rPr lang="vi-VN" b="1" i="1" dirty="0" smtClean="0">
                <a:solidFill>
                  <a:srgbClr val="0000FF"/>
                </a:solidFill>
                <a:latin typeface="+mj-lt"/>
              </a:rPr>
              <a:t>nh</a:t>
            </a:r>
            <a:r>
              <a:rPr lang="en-US" b="1" i="1" dirty="0" smtClean="0">
                <a:solidFill>
                  <a:srgbClr val="0000FF"/>
                </a:solidFill>
                <a:latin typeface="+mj-lt"/>
              </a:rPr>
              <a:t>ữ</a:t>
            </a:r>
            <a:r>
              <a:rPr lang="vi-VN" b="1" i="1" dirty="0" smtClean="0">
                <a:solidFill>
                  <a:srgbClr val="0000FF"/>
                </a:solidFill>
                <a:latin typeface="+mj-lt"/>
              </a:rPr>
              <a:t>ng </a:t>
            </a:r>
            <a:r>
              <a:rPr lang="vi-VN" b="1" i="1" dirty="0">
                <a:solidFill>
                  <a:srgbClr val="0000FF"/>
                </a:solidFill>
                <a:latin typeface="+mj-lt"/>
              </a:rPr>
              <a:t>khó khăn và đau </a:t>
            </a:r>
            <a:r>
              <a:rPr lang="vi-VN" b="1" i="1" dirty="0" smtClean="0">
                <a:solidFill>
                  <a:srgbClr val="0000FF"/>
                </a:solidFill>
                <a:latin typeface="+mj-lt"/>
              </a:rPr>
              <a:t>kh</a:t>
            </a:r>
            <a:r>
              <a:rPr lang="en-US" b="1" i="1" dirty="0" smtClean="0">
                <a:solidFill>
                  <a:srgbClr val="0000FF"/>
                </a:solidFill>
                <a:latin typeface="+mj-lt"/>
              </a:rPr>
              <a:t>ổ</a:t>
            </a:r>
            <a:r>
              <a:rPr lang="vi-VN" b="1" i="1" dirty="0" smtClean="0">
                <a:solidFill>
                  <a:srgbClr val="0000FF"/>
                </a:solidFill>
                <a:latin typeface="+mj-lt"/>
              </a:rPr>
              <a:t> </a:t>
            </a:r>
            <a:r>
              <a:rPr lang="vi-VN" b="1" i="1" dirty="0">
                <a:solidFill>
                  <a:srgbClr val="0000FF"/>
                </a:solidFill>
                <a:latin typeface="+mj-lt"/>
              </a:rPr>
              <a:t>của người khác, bao che cho điều xấu, </a:t>
            </a:r>
            <a:r>
              <a:rPr lang="vi-VN" b="1" i="1" dirty="0" smtClean="0">
                <a:solidFill>
                  <a:srgbClr val="0000FF"/>
                </a:solidFill>
                <a:latin typeface="+mj-lt"/>
              </a:rPr>
              <a:t>v</a:t>
            </a:r>
            <a:r>
              <a:rPr lang="en-US" b="1" i="1" dirty="0">
                <a:solidFill>
                  <a:srgbClr val="0000FF"/>
                </a:solidFill>
                <a:latin typeface="+mj-lt"/>
              </a:rPr>
              <a:t>ô</a:t>
            </a:r>
            <a:r>
              <a:rPr lang="vi-VN" b="1" i="1" dirty="0" smtClean="0">
                <a:solidFill>
                  <a:srgbClr val="0000FF"/>
                </a:solidFill>
                <a:latin typeface="+mj-lt"/>
              </a:rPr>
              <a:t> c</a:t>
            </a:r>
            <a:r>
              <a:rPr lang="en-US" b="1" i="1" dirty="0">
                <a:solidFill>
                  <a:srgbClr val="0000FF"/>
                </a:solidFill>
                <a:latin typeface="+mj-lt"/>
              </a:rPr>
              <a:t>ả</a:t>
            </a:r>
            <a:r>
              <a:rPr lang="vi-VN" b="1" i="1" dirty="0" smtClean="0">
                <a:solidFill>
                  <a:srgbClr val="0000FF"/>
                </a:solidFill>
                <a:latin typeface="+mj-lt"/>
              </a:rPr>
              <a:t>m</a:t>
            </a:r>
            <a:r>
              <a:rPr lang="vi-VN" b="1" i="1" dirty="0">
                <a:solidFill>
                  <a:srgbClr val="0000FF"/>
                </a:solidFill>
                <a:latin typeface="+mj-lt"/>
              </a:rPr>
              <a:t>, </a:t>
            </a:r>
            <a:r>
              <a:rPr lang="vi-VN" b="1" i="1" dirty="0" smtClean="0">
                <a:solidFill>
                  <a:srgbClr val="0000FF"/>
                </a:solidFill>
                <a:latin typeface="+mj-lt"/>
              </a:rPr>
              <a:t>v</a:t>
            </a:r>
            <a:r>
              <a:rPr lang="en-US" b="1" i="1" dirty="0">
                <a:solidFill>
                  <a:srgbClr val="0000FF"/>
                </a:solidFill>
                <a:latin typeface="+mj-lt"/>
              </a:rPr>
              <a:t>ụ</a:t>
            </a:r>
            <a:r>
              <a:rPr lang="vi-VN" b="1" i="1" dirty="0" smtClean="0">
                <a:solidFill>
                  <a:srgbClr val="0000FF"/>
                </a:solidFill>
                <a:latin typeface="+mj-lt"/>
              </a:rPr>
              <a:t> l</a:t>
            </a:r>
            <a:r>
              <a:rPr lang="en-US" b="1" i="1" dirty="0" err="1" smtClean="0">
                <a:solidFill>
                  <a:srgbClr val="0000FF"/>
                </a:solidFill>
                <a:latin typeface="+mj-lt"/>
              </a:rPr>
              <a:t>ợi</a:t>
            </a:r>
            <a:r>
              <a:rPr lang="vi-VN" b="1" i="1" dirty="0" smtClean="0">
                <a:solidFill>
                  <a:srgbClr val="0000FF"/>
                </a:solidFill>
                <a:latin typeface="+mj-lt"/>
              </a:rPr>
              <a:t> </a:t>
            </a:r>
            <a:r>
              <a:rPr lang="vi-VN" b="1" i="1" dirty="0">
                <a:solidFill>
                  <a:srgbClr val="0000FF"/>
                </a:solidFill>
                <a:latin typeface="+mj-lt"/>
              </a:rPr>
              <a:t>cá nhân, đánh đập, </a:t>
            </a:r>
            <a:r>
              <a:rPr lang="vi-VN" b="1" i="1" dirty="0" smtClean="0">
                <a:solidFill>
                  <a:srgbClr val="0000FF"/>
                </a:solidFill>
                <a:latin typeface="+mj-lt"/>
              </a:rPr>
              <a:t>s</a:t>
            </a:r>
            <a:r>
              <a:rPr lang="en-US" b="1" i="1" dirty="0">
                <a:solidFill>
                  <a:srgbClr val="0000FF"/>
                </a:solidFill>
                <a:latin typeface="+mj-lt"/>
              </a:rPr>
              <a:t>ỉ</a:t>
            </a:r>
            <a:r>
              <a:rPr lang="vi-VN" b="1" i="1" dirty="0" smtClean="0">
                <a:solidFill>
                  <a:srgbClr val="0000FF"/>
                </a:solidFill>
                <a:latin typeface="+mj-lt"/>
              </a:rPr>
              <a:t> </a:t>
            </a:r>
            <a:r>
              <a:rPr lang="vi-VN" b="1" i="1" dirty="0">
                <a:solidFill>
                  <a:srgbClr val="0000FF"/>
                </a:solidFill>
                <a:latin typeface="+mj-lt"/>
              </a:rPr>
              <a:t>nhục người khác.</a:t>
            </a:r>
            <a:endParaRPr lang="en-US" b="1" dirty="0">
              <a:solidFill>
                <a:srgbClr val="0000FF"/>
              </a:solidFill>
              <a:latin typeface="+mj-lt"/>
            </a:endParaRPr>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09" y="2712684"/>
            <a:ext cx="6280745"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955203"/>
          </a:xfrm>
          <a:prstGeom prst="rect">
            <a:avLst/>
          </a:prstGeom>
          <a:noFill/>
        </p:spPr>
        <p:txBody>
          <a:bodyPr wrap="square" rtlCol="0">
            <a:spAutoFit/>
          </a:bodyPr>
          <a:lstStyle/>
          <a:p>
            <a:pPr algn="just"/>
            <a:r>
              <a:rPr lang="en-US" sz="2800" i="1" dirty="0" smtClean="0">
                <a:latin typeface="#9Slide05 IcielSanelma" pitchFamily="2" charset="0"/>
              </a:rPr>
              <a:t>    </a:t>
            </a:r>
            <a:r>
              <a:rPr lang="vi-VN" sz="2400" i="1" dirty="0" smtClean="0">
                <a:latin typeface="+mj-lt"/>
              </a:rPr>
              <a:t>Các</a:t>
            </a:r>
            <a:r>
              <a:rPr lang="vi-VN" sz="2400" dirty="0" smtClean="0">
                <a:latin typeface="+mj-lt"/>
              </a:rPr>
              <a:t> </a:t>
            </a:r>
            <a:r>
              <a:rPr lang="vi-VN" sz="2400" dirty="0">
                <a:latin typeface="+mj-lt"/>
              </a:rPr>
              <a:t>chương trình nhân ái trên truyền hình như những nh</a:t>
            </a:r>
            <a:r>
              <a:rPr lang="en-US" sz="2400" dirty="0">
                <a:latin typeface="+mj-lt"/>
              </a:rPr>
              <a:t>ị</a:t>
            </a:r>
            <a:r>
              <a:rPr lang="vi-VN" sz="2400" dirty="0">
                <a:latin typeface="+mj-lt"/>
              </a:rPr>
              <a:t>p cầu, mang phép màu đến v</a:t>
            </a:r>
            <a:r>
              <a:rPr lang="en-US" sz="2400" dirty="0">
                <a:latin typeface="+mj-lt"/>
              </a:rPr>
              <a:t>ớ</a:t>
            </a:r>
            <a:r>
              <a:rPr lang="vi-VN" sz="2400" dirty="0">
                <a:latin typeface="+mj-lt"/>
              </a:rPr>
              <a:t>i những người nghèo khổ, bất h</a:t>
            </a:r>
            <a:r>
              <a:rPr lang="en-US" sz="2400" dirty="0">
                <a:latin typeface="+mj-lt"/>
              </a:rPr>
              <a:t>ạ</a:t>
            </a:r>
            <a:r>
              <a:rPr lang="vi-VN" sz="2400" dirty="0">
                <a:latin typeface="+mj-lt"/>
              </a:rPr>
              <a:t>nh. </a:t>
            </a:r>
            <a:r>
              <a:rPr lang="en-US" sz="2400" dirty="0">
                <a:latin typeface="+mj-lt"/>
              </a:rPr>
              <a:t>Đ</a:t>
            </a:r>
            <a:r>
              <a:rPr lang="vi-VN" sz="2400" dirty="0">
                <a:latin typeface="+mj-lt"/>
              </a:rPr>
              <a:t>ó là thông điệp của lòng yêu thương lan toả t</a:t>
            </a:r>
            <a:r>
              <a:rPr lang="en-US" sz="2400" dirty="0">
                <a:latin typeface="+mj-lt"/>
              </a:rPr>
              <a:t>ớ</a:t>
            </a:r>
            <a:r>
              <a:rPr lang="vi-VN" sz="2400" dirty="0">
                <a:latin typeface="+mj-lt"/>
              </a:rPr>
              <a:t>i những trái tim biết rung cảm, thấu hiểu và chia </a:t>
            </a:r>
            <a:r>
              <a:rPr lang="vi-VN" sz="2400" i="1" dirty="0">
                <a:latin typeface="+mj-lt"/>
              </a:rPr>
              <a:t>sẻ</a:t>
            </a:r>
            <a:r>
              <a:rPr lang="vi-VN" sz="2400" dirty="0">
                <a:latin typeface="+mj-lt"/>
              </a:rPr>
              <a:t> v</a:t>
            </a:r>
            <a:r>
              <a:rPr lang="en-US" sz="2400" dirty="0">
                <a:latin typeface="+mj-lt"/>
              </a:rPr>
              <a:t>ớ</a:t>
            </a:r>
            <a:r>
              <a:rPr lang="vi-VN" sz="2400" dirty="0">
                <a:latin typeface="+mj-lt"/>
              </a:rPr>
              <a:t>i những mảnh đời khốn khó.</a:t>
            </a:r>
            <a:endParaRPr lang="en-US" sz="2400" dirty="0">
              <a:latin typeface="+mj-lt"/>
            </a:endParaRPr>
          </a:p>
          <a:p>
            <a:pPr algn="just"/>
            <a:r>
              <a:rPr lang="en-US" sz="2400" dirty="0" smtClean="0">
                <a:latin typeface="+mj-lt"/>
              </a:rPr>
              <a:t>    </a:t>
            </a:r>
            <a:r>
              <a:rPr lang="vi-VN" sz="2400" dirty="0" smtClean="0">
                <a:latin typeface="+mj-lt"/>
              </a:rPr>
              <a:t>Chương </a:t>
            </a:r>
            <a:r>
              <a:rPr lang="vi-VN" sz="2400" dirty="0">
                <a:latin typeface="+mj-lt"/>
              </a:rPr>
              <a:t>trình </a:t>
            </a:r>
            <a:r>
              <a:rPr lang="vi-VN" sz="2400" i="1" dirty="0">
                <a:latin typeface="+mj-lt"/>
              </a:rPr>
              <a:t>C</a:t>
            </a:r>
            <a:r>
              <a:rPr lang="en-US" sz="2400" i="1" dirty="0">
                <a:latin typeface="+mj-lt"/>
              </a:rPr>
              <a:t>ặ</a:t>
            </a:r>
            <a:r>
              <a:rPr lang="vi-VN" sz="2400" i="1" dirty="0">
                <a:latin typeface="+mj-lt"/>
              </a:rPr>
              <a:t>p lá yêu thương</a:t>
            </a:r>
            <a:r>
              <a:rPr lang="vi-VN" sz="2400" dirty="0">
                <a:latin typeface="+mj-lt"/>
              </a:rPr>
              <a:t> là dự án hỗ trợ các em học sinh có hoàn cảnh khó kh</a:t>
            </a:r>
            <a:r>
              <a:rPr lang="en-US" sz="2400" dirty="0">
                <a:latin typeface="+mj-lt"/>
              </a:rPr>
              <a:t>ă</a:t>
            </a:r>
            <a:r>
              <a:rPr lang="vi-VN" sz="2400" dirty="0">
                <a:latin typeface="+mj-lt"/>
              </a:rPr>
              <a:t>n, vươn lên trong cuộc sống để tiếp tục t</a:t>
            </a:r>
            <a:r>
              <a:rPr lang="en-US" sz="2400" dirty="0">
                <a:latin typeface="+mj-lt"/>
              </a:rPr>
              <a:t>ớ</a:t>
            </a:r>
            <a:r>
              <a:rPr lang="vi-VN" sz="2400" dirty="0">
                <a:latin typeface="+mj-lt"/>
              </a:rPr>
              <a:t>i trường. Chương trình </a:t>
            </a:r>
            <a:r>
              <a:rPr lang="vi-VN" sz="2400" i="1" dirty="0">
                <a:latin typeface="+mj-lt"/>
              </a:rPr>
              <a:t>Xin chào cuộc s</a:t>
            </a:r>
            <a:r>
              <a:rPr lang="en-US" sz="2400" i="1" dirty="0">
                <a:latin typeface="+mj-lt"/>
              </a:rPr>
              <a:t>ố</a:t>
            </a:r>
            <a:r>
              <a:rPr lang="vi-VN" sz="2400" i="1" dirty="0">
                <a:latin typeface="+mj-lt"/>
              </a:rPr>
              <a:t>ng</a:t>
            </a:r>
            <a:r>
              <a:rPr lang="vi-VN" sz="2400" dirty="0">
                <a:latin typeface="+mj-lt"/>
              </a:rPr>
              <a:t> chữa lành những vết thương bằng chính tình yêu thương dành cho những em bé khuyết t</a:t>
            </a:r>
            <a:r>
              <a:rPr lang="en-US" sz="2400" dirty="0" err="1">
                <a:latin typeface="+mj-lt"/>
              </a:rPr>
              <a:t>ật</a:t>
            </a:r>
            <a:r>
              <a:rPr lang="vi-VN" sz="2400" dirty="0">
                <a:latin typeface="+mj-lt"/>
              </a:rPr>
              <a:t>. Sau mỗi ca phẫu thuật giúp các em bước ra khỏi nỗi bất h</a:t>
            </a:r>
            <a:r>
              <a:rPr lang="en-US" sz="2400" dirty="0">
                <a:latin typeface="+mj-lt"/>
              </a:rPr>
              <a:t>ạ</a:t>
            </a:r>
            <a:r>
              <a:rPr lang="vi-VN" sz="2400" dirty="0">
                <a:latin typeface="+mj-lt"/>
              </a:rPr>
              <a:t>nh, tr</a:t>
            </a:r>
            <a:r>
              <a:rPr lang="en-US" sz="2400" dirty="0">
                <a:latin typeface="+mj-lt"/>
              </a:rPr>
              <a:t>ở</a:t>
            </a:r>
            <a:r>
              <a:rPr lang="vi-VN" sz="2400" dirty="0">
                <a:latin typeface="+mj-lt"/>
              </a:rPr>
              <a:t> về vói tuổi thơ bình thường như các em đáng được hưởng. Chương trình </a:t>
            </a:r>
            <a:r>
              <a:rPr lang="vi-VN" sz="2400" i="1" dirty="0">
                <a:latin typeface="+mj-lt"/>
              </a:rPr>
              <a:t>Cùng xây mơ ước</a:t>
            </a:r>
            <a:r>
              <a:rPr lang="vi-VN" sz="2400" dirty="0">
                <a:latin typeface="+mj-lt"/>
              </a:rPr>
              <a:t> giúp giảm b</a:t>
            </a:r>
            <a:r>
              <a:rPr lang="en-US" sz="2400" dirty="0">
                <a:latin typeface="+mj-lt"/>
              </a:rPr>
              <a:t>ớ</a:t>
            </a:r>
            <a:r>
              <a:rPr lang="vi-VN" sz="2400" dirty="0">
                <a:latin typeface="+mj-lt"/>
              </a:rPr>
              <a:t>t những c</a:t>
            </a:r>
            <a:r>
              <a:rPr lang="en-US" sz="2400" dirty="0">
                <a:latin typeface="+mj-lt"/>
              </a:rPr>
              <a:t>ă</a:t>
            </a:r>
            <a:r>
              <a:rPr lang="vi-VN" sz="2400" dirty="0">
                <a:latin typeface="+mj-lt"/>
              </a:rPr>
              <a:t>n nhà dột nát, xiêu vẹo. Trên mảnh đất ấy, sẽ là những ngôi nhà m</a:t>
            </a:r>
            <a:r>
              <a:rPr lang="en-US" sz="2400" dirty="0">
                <a:latin typeface="+mj-lt"/>
              </a:rPr>
              <a:t>ớ</a:t>
            </a:r>
            <a:r>
              <a:rPr lang="vi-VN" sz="2400" dirty="0">
                <a:latin typeface="+mj-lt"/>
              </a:rPr>
              <a:t>i khang trang được dụng lên từ những viên g</a:t>
            </a:r>
            <a:r>
              <a:rPr lang="en-US" sz="2400" dirty="0" err="1">
                <a:latin typeface="+mj-lt"/>
              </a:rPr>
              <a:t>ạch</a:t>
            </a:r>
            <a:r>
              <a:rPr lang="vi-VN" sz="2400" dirty="0">
                <a:latin typeface="+mj-lt"/>
              </a:rPr>
              <a:t> tình nghĩa, từ bàn tay, khối óc và tấm lòng của tất cả cộng đồng,... để mỗi ngôi nhà th</a:t>
            </a:r>
            <a:r>
              <a:rPr lang="en-US" sz="2400" dirty="0" err="1">
                <a:latin typeface="+mj-lt"/>
              </a:rPr>
              <a:t>ật</a:t>
            </a:r>
            <a:r>
              <a:rPr lang="vi-VN" sz="2400" dirty="0">
                <a:latin typeface="+mj-lt"/>
              </a:rPr>
              <a:t> sự tr</a:t>
            </a:r>
            <a:r>
              <a:rPr lang="en-US" sz="2400" dirty="0">
                <a:latin typeface="+mj-lt"/>
              </a:rPr>
              <a:t>ở</a:t>
            </a:r>
            <a:r>
              <a:rPr lang="vi-VN" sz="2400" dirty="0">
                <a:latin typeface="+mj-lt"/>
              </a:rPr>
              <a:t> thành một mái ấm, một chốn an cư, ươm mầm cho một cuộc đời m</a:t>
            </a:r>
            <a:r>
              <a:rPr lang="en-US" sz="2400" dirty="0">
                <a:latin typeface="+mj-lt"/>
              </a:rPr>
              <a:t>ớ</a:t>
            </a:r>
            <a:r>
              <a:rPr lang="vi-VN" sz="2400" dirty="0">
                <a:latin typeface="+mj-lt"/>
              </a:rPr>
              <a:t>i tươi sáng và ấm áp hơn.</a:t>
            </a:r>
            <a:endParaRPr lang="en-US" sz="2400" dirty="0">
              <a:latin typeface="+mj-lt"/>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mj-lt"/>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mj-lt"/>
                <a:ea typeface="Arial" panose="020B0604020202020204" pitchFamily="34" charset="0"/>
              </a:rPr>
              <a:t>th</a:t>
            </a:r>
            <a:r>
              <a:rPr lang="en-US" b="1" dirty="0" smtClean="0">
                <a:solidFill>
                  <a:srgbClr val="1D02DA"/>
                </a:solidFill>
                <a:latin typeface="+mj-lt"/>
                <a:ea typeface="Arial" panose="020B0604020202020204" pitchFamily="34" charset="0"/>
              </a:rPr>
              <a:t>ể</a:t>
            </a:r>
            <a:r>
              <a:rPr lang="vi-VN" b="1" dirty="0" smtClean="0">
                <a:solidFill>
                  <a:srgbClr val="1D02DA"/>
                </a:solidFill>
                <a:latin typeface="+mj-lt"/>
                <a:ea typeface="Arial" panose="020B0604020202020204" pitchFamily="34" charset="0"/>
              </a:rPr>
              <a:t> </a:t>
            </a:r>
            <a:r>
              <a:rPr lang="vi-VN" b="1" dirty="0">
                <a:solidFill>
                  <a:srgbClr val="1D02DA"/>
                </a:solidFill>
                <a:latin typeface="+mj-lt"/>
                <a:ea typeface="Arial" panose="020B0604020202020204" pitchFamily="34" charset="0"/>
              </a:rPr>
              <a:t>hiện tình yêu thương với người khác?</a:t>
            </a:r>
            <a:endParaRPr lang="en-US" b="1" dirty="0">
              <a:effectLst/>
              <a:latin typeface="+mj-lt"/>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55841" y="-248855"/>
            <a:ext cx="10781187"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13968" y="1604368"/>
            <a:ext cx="9064934" cy="489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mj-lt"/>
              </a:rPr>
              <a:t>* </a:t>
            </a:r>
            <a:r>
              <a:rPr lang="en-US" sz="3000" b="1" i="1" dirty="0" smtClean="0">
                <a:solidFill>
                  <a:srgbClr val="0000FF"/>
                </a:solidFill>
                <a:latin typeface="+mj-lt"/>
              </a:rPr>
              <a:t>Ý </a:t>
            </a:r>
            <a:r>
              <a:rPr lang="en-US" sz="3000" b="1" i="1" dirty="0" err="1" smtClean="0">
                <a:solidFill>
                  <a:srgbClr val="0000FF"/>
                </a:solidFill>
                <a:latin typeface="+mj-lt"/>
              </a:rPr>
              <a:t>nghĩa</a:t>
            </a:r>
            <a:r>
              <a:rPr lang="en-US" sz="3000" b="1" i="1" dirty="0" smtClean="0">
                <a:solidFill>
                  <a:srgbClr val="0000FF"/>
                </a:solidFill>
                <a:latin typeface="+mj-lt"/>
              </a:rPr>
              <a:t> </a:t>
            </a:r>
            <a:r>
              <a:rPr lang="vi-VN" sz="3000" b="1" i="1" dirty="0" smtClean="0">
                <a:solidFill>
                  <a:srgbClr val="0000FF"/>
                </a:solidFill>
                <a:latin typeface="+mj-lt"/>
              </a:rPr>
              <a:t>của </a:t>
            </a:r>
            <a:r>
              <a:rPr lang="vi-VN" sz="3000" b="1" i="1" dirty="0">
                <a:solidFill>
                  <a:srgbClr val="0000FF"/>
                </a:solidFill>
                <a:latin typeface="+mj-lt"/>
              </a:rPr>
              <a:t>yêu thương con người</a:t>
            </a:r>
            <a:endParaRPr lang="en-US" sz="3000" b="1" dirty="0">
              <a:solidFill>
                <a:srgbClr val="0000FF"/>
              </a:solidFill>
              <a:latin typeface="+mj-lt"/>
            </a:endParaRPr>
          </a:p>
          <a:p>
            <a:pPr lvl="0">
              <a:buNone/>
            </a:pPr>
            <a:r>
              <a:rPr lang="en-US" sz="3000" dirty="0" smtClean="0">
                <a:latin typeface="+mj-lt"/>
              </a:rPr>
              <a:t>-</a:t>
            </a:r>
            <a:r>
              <a:rPr lang="vi-VN" sz="3000" dirty="0" smtClean="0">
                <a:latin typeface="+mj-lt"/>
              </a:rPr>
              <a:t>Tình </a:t>
            </a:r>
            <a:r>
              <a:rPr lang="vi-VN" sz="3000" dirty="0">
                <a:latin typeface="+mj-lt"/>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mj-lt"/>
            </a:endParaRPr>
          </a:p>
          <a:p>
            <a:pPr lvl="0">
              <a:buNone/>
            </a:pPr>
            <a:r>
              <a:rPr lang="en-US" sz="3000" dirty="0">
                <a:latin typeface="+mj-lt"/>
              </a:rPr>
              <a:t>-</a:t>
            </a:r>
            <a:r>
              <a:rPr lang="vi-VN" sz="3000" dirty="0" smtClean="0">
                <a:latin typeface="+mj-lt"/>
              </a:rPr>
              <a:t>Người </a:t>
            </a:r>
            <a:r>
              <a:rPr lang="vi-VN" sz="3000" dirty="0">
                <a:latin typeface="+mj-lt"/>
              </a:rPr>
              <a:t>biết yêu thương con người sẽ được mọi người yêu quý và kính trọng. Yêu thương con người là truyền thống quý báu của dân tộc, cần được giữ gìn và phát huy</a:t>
            </a:r>
            <a:r>
              <a:rPr lang="vi-VN" sz="3000" dirty="0" smtClean="0">
                <a:latin typeface="+mj-lt"/>
              </a:rPr>
              <a:t>.</a:t>
            </a:r>
            <a:r>
              <a:rPr lang="vi-VN" dirty="0">
                <a:latin typeface="+mj-lt"/>
              </a:rPr>
              <a:t/>
            </a:r>
            <a:br>
              <a:rPr lang="vi-VN" dirty="0">
                <a:latin typeface="+mj-lt"/>
              </a:rPr>
            </a:br>
            <a:endParaRPr lang="en-US" b="1" dirty="0">
              <a:latin typeface="+mj-lt"/>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mj-lt"/>
                <a:ea typeface="Cambria" panose="02040503050406030204" pitchFamily="18" charset="0"/>
                <a:cs typeface="Cambria" panose="02040503050406030204" pitchFamily="18" charset="0"/>
              </a:rPr>
              <a:t>Em </a:t>
            </a:r>
            <a:r>
              <a:rPr lang="vi-VN" sz="2800" b="1" dirty="0">
                <a:solidFill>
                  <a:prstClr val="black"/>
                </a:solidFill>
                <a:latin typeface="+mj-lt"/>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mj-lt"/>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mj-lt"/>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mj-lt"/>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230466" y="227802"/>
            <a:ext cx="7827933" cy="74839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spcAft>
                <a:spcPts val="200"/>
              </a:spcAft>
            </a:pPr>
            <a:r>
              <a:rPr lang="en-US" sz="3200" b="1" dirty="0" err="1" smtClean="0">
                <a:solidFill>
                  <a:srgbClr val="FF0000"/>
                </a:solidFill>
                <a:latin typeface="Times" panose="02020603050405020304" pitchFamily="18" charset="0"/>
                <a:ea typeface="Times New Roman" panose="02020603050405020304" pitchFamily="18" charset="0"/>
                <a:cs typeface="Times" panose="02020603050405020304" pitchFamily="18" charset="0"/>
              </a:rPr>
              <a:t>Hoạt</a:t>
            </a: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FF0000"/>
                </a:solidFill>
                <a:latin typeface="Times" panose="02020603050405020304" pitchFamily="18" charset="0"/>
                <a:ea typeface="Times New Roman" panose="02020603050405020304" pitchFamily="18" charset="0"/>
                <a:cs typeface="Times" panose="02020603050405020304" pitchFamily="18" charset="0"/>
              </a:rPr>
              <a:t>động</a:t>
            </a: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 </a:t>
            </a:r>
            <a:r>
              <a:rPr lang="vi-VN" sz="3200" b="1" dirty="0">
                <a:solidFill>
                  <a:srgbClr val="FF0000"/>
                </a:solidFill>
                <a:latin typeface="Times" panose="02020603050405020304" pitchFamily="18" charset="0"/>
                <a:ea typeface="Arial" panose="020B0604020202020204" pitchFamily="34" charset="0"/>
                <a:cs typeface="Times" panose="02020603050405020304" pitchFamily="18" charset="0"/>
              </a:rPr>
              <a:t>Thực hiện hành động yêu thương.</a:t>
            </a:r>
            <a:endParaRPr lang="en-US" sz="3200" b="1" dirty="0">
              <a:solidFill>
                <a:srgbClr val="FF0000"/>
              </a:solidFill>
              <a:latin typeface="Times" panose="02020603050405020304" pitchFamily="18" charset="0"/>
              <a:ea typeface="Arial" panose="020B0604020202020204" pitchFamily="34" charset="0"/>
              <a:cs typeface="Times" panose="02020603050405020304"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III.</a:t>
            </a:r>
          </a:p>
          <a:p>
            <a:pPr algn="ctr" defTabSz="457200"/>
            <a:r>
              <a:rPr lang="en-US" altLang="zh-CN" sz="66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Luyện</a:t>
            </a:r>
            <a:r>
              <a:rPr lang="en-US" altLang="zh-CN" sz="66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 </a:t>
            </a:r>
            <a:r>
              <a:rPr lang="en-US" altLang="zh-CN" sz="66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tập</a:t>
            </a:r>
            <a:endParaRPr lang="zh-CN" altLang="en-US" sz="66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a:extLst/>
        </p:spPr>
        <p:txBody>
          <a:bodyPr anchor="ctr">
            <a:spAutoFit/>
          </a:bodyPr>
          <a:lstStyle/>
          <a:p>
            <a:pPr algn="ctr">
              <a:defRPr/>
            </a:pP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5" name="Text Box 33"/>
          <p:cNvSpPr txBox="1">
            <a:spLocks noChangeArrowheads="1"/>
          </p:cNvSpPr>
          <p:nvPr/>
        </p:nvSpPr>
        <p:spPr bwMode="auto">
          <a:xfrm>
            <a:off x="3535681" y="2062462"/>
            <a:ext cx="6365965" cy="1938992"/>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Times" panose="02020603050405020304" pitchFamily="18" charset="0"/>
                <a:cs typeface="Times" panose="02020603050405020304" pitchFamily="18" charset="0"/>
              </a:rPr>
              <a:t>Tìm</a:t>
            </a:r>
            <a:r>
              <a:rPr lang="en-US" altLang="en-US" sz="4000" b="1" dirty="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những</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biểu</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hiện</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yêu</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thương</a:t>
            </a:r>
            <a:r>
              <a:rPr lang="en-US" altLang="en-US" sz="4000" b="1" dirty="0" smtClean="0">
                <a:solidFill>
                  <a:srgbClr val="FF00FF"/>
                </a:solidFill>
                <a:latin typeface="Times" panose="02020603050405020304" pitchFamily="18" charset="0"/>
                <a:cs typeface="Times" panose="02020603050405020304" pitchFamily="18" charset="0"/>
              </a:rPr>
              <a:t> con </a:t>
            </a:r>
            <a:r>
              <a:rPr lang="en-US" altLang="en-US" sz="4000" b="1" dirty="0" err="1" smtClean="0">
                <a:solidFill>
                  <a:srgbClr val="FF00FF"/>
                </a:solidFill>
                <a:latin typeface="Times" panose="02020603050405020304" pitchFamily="18" charset="0"/>
                <a:cs typeface="Times" panose="02020603050405020304" pitchFamily="18" charset="0"/>
              </a:rPr>
              <a:t>người</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và</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trái</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với</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yêu</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thương</a:t>
            </a:r>
            <a:r>
              <a:rPr lang="en-US" altLang="en-US" sz="4000" b="1" dirty="0" smtClean="0">
                <a:solidFill>
                  <a:srgbClr val="FF00FF"/>
                </a:solidFill>
                <a:latin typeface="Times" panose="02020603050405020304" pitchFamily="18" charset="0"/>
                <a:cs typeface="Times" panose="02020603050405020304" pitchFamily="18" charset="0"/>
              </a:rPr>
              <a:t> con </a:t>
            </a:r>
            <a:r>
              <a:rPr lang="en-US" altLang="en-US" sz="4000" b="1" dirty="0" err="1" smtClean="0">
                <a:solidFill>
                  <a:srgbClr val="FF00FF"/>
                </a:solidFill>
                <a:latin typeface="Times" panose="02020603050405020304" pitchFamily="18" charset="0"/>
                <a:cs typeface="Times" panose="02020603050405020304" pitchFamily="18" charset="0"/>
              </a:rPr>
              <a:t>người</a:t>
            </a:r>
            <a:endParaRPr lang="en-US" altLang="en-US" sz="4000" b="1" dirty="0">
              <a:solidFill>
                <a:srgbClr val="FF00FF"/>
              </a:solidFill>
              <a:latin typeface="Times" panose="02020603050405020304" pitchFamily="18" charset="0"/>
              <a:cs typeface="Times" panose="02020603050405020304" pitchFamily="18" charset="0"/>
            </a:endParaRPr>
          </a:p>
        </p:txBody>
      </p:sp>
      <p:sp>
        <p:nvSpPr>
          <p:cNvPr id="6" name="Rectangle 5"/>
          <p:cNvSpPr/>
          <p:nvPr/>
        </p:nvSpPr>
        <p:spPr>
          <a:xfrm>
            <a:off x="3295377" y="3851075"/>
            <a:ext cx="7446514" cy="2308324"/>
          </a:xfrm>
          <a:prstGeom prst="rect">
            <a:avLst/>
          </a:prstGeom>
        </p:spPr>
        <p:txBody>
          <a:bodyPr wrap="square">
            <a:spAutoFit/>
          </a:bodyPr>
          <a:lstStyle/>
          <a:p>
            <a:r>
              <a:rPr lang="en-US" sz="2400" b="1" dirty="0">
                <a:solidFill>
                  <a:prstClr val="black"/>
                </a:solidFill>
                <a:latin typeface="Times" panose="02020603050405020304" pitchFamily="18" charset="0"/>
                <a:cs typeface="Times" panose="02020603050405020304" pitchFamily="18" charset="0"/>
              </a:rPr>
              <a:t>LUẬT CHƠI</a:t>
            </a:r>
            <a:r>
              <a:rPr lang="en-US" sz="2400" dirty="0">
                <a:solidFill>
                  <a:prstClr val="black"/>
                </a:solidFill>
                <a:latin typeface="Times" panose="02020603050405020304" pitchFamily="18" charset="0"/>
                <a:cs typeface="Times" panose="02020603050405020304" pitchFamily="18" charset="0"/>
              </a:rPr>
              <a:t>: </a:t>
            </a:r>
            <a:endParaRPr lang="en-US" sz="2400" dirty="0" smtClean="0">
              <a:solidFill>
                <a:prstClr val="black"/>
              </a:solidFill>
              <a:latin typeface="Times"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Số</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tham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gia</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cả</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lớp</a:t>
            </a:r>
            <a:endParaRPr lang="en-US" sz="2400" b="1" dirty="0" smtClean="0">
              <a:solidFill>
                <a:prstClr val="black"/>
              </a:solidFill>
              <a:latin typeface="Times" panose="02020603050405020304" pitchFamily="18" charset="0"/>
              <a:cs typeface="Times" panose="02020603050405020304" pitchFamily="18" charset="0"/>
            </a:endParaRPr>
          </a:p>
          <a:p>
            <a:pPr marL="342900" indent="-342900">
              <a:buFontTx/>
              <a:buChar char="-"/>
            </a:pPr>
            <a:r>
              <a:rPr lang="en-US" sz="2400" b="1" dirty="0" err="1" smtClean="0">
                <a:solidFill>
                  <a:prstClr val="black"/>
                </a:solidFill>
                <a:latin typeface="Times" panose="02020603050405020304" pitchFamily="18" charset="0"/>
                <a:cs typeface="Times" panose="02020603050405020304" pitchFamily="18" charset="0"/>
              </a:rPr>
              <a:t>Cách</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thức</a:t>
            </a:r>
            <a:r>
              <a:rPr lang="en-US" sz="2400" b="1" dirty="0" smtClean="0">
                <a:solidFill>
                  <a:prstClr val="black"/>
                </a:solidFill>
                <a:latin typeface="Times" panose="02020603050405020304" pitchFamily="18" charset="0"/>
                <a:cs typeface="Times" panose="02020603050405020304" pitchFamily="18" charset="0"/>
              </a:rPr>
              <a:t>: Chia </a:t>
            </a:r>
            <a:r>
              <a:rPr lang="en-US" sz="2400" b="1" dirty="0" err="1" smtClean="0">
                <a:solidFill>
                  <a:prstClr val="black"/>
                </a:solidFill>
                <a:latin typeface="Times" panose="02020603050405020304" pitchFamily="18" charset="0"/>
                <a:cs typeface="Times" panose="02020603050405020304" pitchFamily="18" charset="0"/>
              </a:rPr>
              <a:t>lớp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làm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hai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đội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theo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dãy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bàn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Mỗi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dãy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cử</a:t>
            </a:r>
            <a:r>
              <a:rPr lang="en-US" sz="2400" b="1" dirty="0" smtClean="0">
                <a:solidFill>
                  <a:prstClr val="black"/>
                </a:solidFill>
                <a:latin typeface="Times" panose="02020603050405020304" pitchFamily="18" charset="0"/>
                <a:cs typeface="Times" panose="02020603050405020304" pitchFamily="18" charset="0"/>
              </a:rPr>
              <a:t> 5 </a:t>
            </a:r>
            <a:r>
              <a:rPr lang="en-US" sz="2400" b="1" dirty="0" err="1" smtClean="0">
                <a:solidFill>
                  <a:prstClr val="black"/>
                </a:solidFill>
                <a:latin typeface="Times" panose="02020603050405020304" pitchFamily="18" charset="0"/>
                <a:cs typeface="Times" panose="02020603050405020304" pitchFamily="18" charset="0"/>
              </a:rPr>
              <a:t>bạn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đạ</a:t>
            </a:r>
            <a:r>
              <a:rPr lang="vi-VN" sz="2400" b="1" dirty="0" smtClean="0">
                <a:solidFill>
                  <a:prstClr val="black"/>
                </a:solidFill>
                <a:latin typeface="Times" panose="02020603050405020304" pitchFamily="18" charset="0"/>
                <a:cs typeface="Times" panose="02020603050405020304" pitchFamily="18" charset="0"/>
              </a:rPr>
              <a:t>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diện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Lần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lượt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viết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biểu</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hiện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Không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được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lặp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lại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câu</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của</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khác</a:t>
            </a:r>
            <a:r>
              <a:rPr lang="en-US" sz="2400" b="1" dirty="0" smtClean="0">
                <a:solidFill>
                  <a:prstClr val="black"/>
                </a:solidFill>
                <a:latin typeface="Times" panose="02020603050405020304" pitchFamily="18" charset="0"/>
                <a:cs typeface="Times" panose="02020603050405020304" pitchFamily="18" charset="0"/>
              </a:rPr>
              <a:t>.) </a:t>
            </a:r>
          </a:p>
          <a:p>
            <a:pPr marL="342900" indent="-342900">
              <a:buFontTx/>
              <a:buChar char="-"/>
            </a:pPr>
            <a:r>
              <a:rPr lang="en-US" sz="2400" b="1" dirty="0" err="1" smtClean="0">
                <a:solidFill>
                  <a:prstClr val="black"/>
                </a:solidFill>
                <a:latin typeface="Times" panose="02020603050405020304" pitchFamily="18" charset="0"/>
                <a:cs typeface="Times" panose="02020603050405020304" pitchFamily="18" charset="0"/>
              </a:rPr>
              <a:t>Thời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gian</a:t>
            </a:r>
            <a:r>
              <a:rPr lang="en-US" sz="2400" b="1" dirty="0" smtClean="0">
                <a:solidFill>
                  <a:prstClr val="black"/>
                </a:solidFill>
                <a:latin typeface="Times" panose="02020603050405020304" pitchFamily="18" charset="0"/>
                <a:cs typeface="Times" panose="02020603050405020304" pitchFamily="18" charset="0"/>
              </a:rPr>
              <a:t>: 5 </a:t>
            </a:r>
            <a:r>
              <a:rPr lang="en-US" sz="2400" b="1" dirty="0" err="1" smtClean="0">
                <a:solidFill>
                  <a:prstClr val="black"/>
                </a:solidFill>
                <a:latin typeface="Times" panose="02020603050405020304" pitchFamily="18" charset="0"/>
                <a:cs typeface="Times" panose="02020603050405020304" pitchFamily="18" charset="0"/>
              </a:rPr>
              <a:t>phút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thảo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luận</a:t>
            </a:r>
            <a:r>
              <a:rPr lang="en-US" sz="2400" b="1" dirty="0" smtClean="0">
                <a:solidFill>
                  <a:prstClr val="black"/>
                </a:solidFill>
                <a:latin typeface="Times" panose="02020603050405020304" pitchFamily="18" charset="0"/>
                <a:cs typeface="Times" panose="02020603050405020304" pitchFamily="18" charset="0"/>
              </a:rPr>
              <a:t>, 3 </a:t>
            </a:r>
            <a:r>
              <a:rPr lang="en-US" sz="2400" b="1" dirty="0" err="1" smtClean="0">
                <a:solidFill>
                  <a:prstClr val="black"/>
                </a:solidFill>
                <a:latin typeface="Times" panose="02020603050405020304" pitchFamily="18" charset="0"/>
                <a:cs typeface="Times" panose="02020603050405020304" pitchFamily="18" charset="0"/>
              </a:rPr>
              <a:t>phút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viết</a:t>
            </a:r>
            <a:r>
              <a:rPr lang="en-US" sz="2400" b="1" dirty="0" smtClean="0">
                <a:solidFill>
                  <a:prstClr val="black"/>
                </a:solidFill>
                <a:latin typeface="Times" panose="02020603050405020304" pitchFamily="18" charset="0"/>
                <a:cs typeface="Times" panose="02020603050405020304" pitchFamily="18" charset="0"/>
              </a:rPr>
              <a:t>. </a:t>
            </a:r>
            <a:endParaRPr lang="en-US" sz="2400" b="1" dirty="0">
              <a:solidFill>
                <a:prstClr val="black"/>
              </a:solidFill>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3"/>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2103120"/>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12910506"/>
              </p:ext>
            </p:extLst>
          </p:nvPr>
        </p:nvGraphicFramePr>
        <p:xfrm>
          <a:off x="0" y="3215379"/>
          <a:ext cx="6826201" cy="1463040"/>
        </p:xfrm>
        <a:graphic>
          <a:graphicData uri="http://schemas.openxmlformats.org/drawingml/2006/table">
            <a:tbl>
              <a:tblPr/>
              <a:tblGrid>
                <a:gridCol w="6826201">
                  <a:extLst>
                    <a:ext uri="{9D8B030D-6E8A-4147-A177-3AD203B41FA5}">
                      <a16:colId xmlns:a16="http://schemas.microsoft.com/office/drawing/2014/main" val="20000"/>
                    </a:ext>
                  </a:extLst>
                </a:gridCol>
              </a:tblGrid>
              <a:tr h="1135380">
                <a:tc>
                  <a:txBody>
                    <a:bodyPr/>
                    <a:lstStyle/>
                    <a:p>
                      <a:pPr marL="190500" marR="0" indent="-190500" algn="just">
                        <a:lnSpc>
                          <a:spcPct val="100000"/>
                        </a:lnSpc>
                        <a:spcBef>
                          <a:spcPts val="0"/>
                        </a:spcBef>
                        <a:spcAft>
                          <a:spcPts val="0"/>
                        </a:spcAft>
                      </a:pPr>
                      <a:r>
                        <a:rPr lang="vi-VN" sz="2400" b="1" dirty="0">
                          <a:solidFill>
                            <a:srgbClr val="0000FF"/>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2400" b="1" dirty="0" smtClean="0">
                          <a:solidFill>
                            <a:srgbClr val="0000FF"/>
                          </a:solidFill>
                          <a:effectLst/>
                          <a:latin typeface="+mj-lt"/>
                          <a:ea typeface="Arial" panose="020B0604020202020204" pitchFamily="34" charset="0"/>
                        </a:rPr>
                        <a:t>Lan</a:t>
                      </a:r>
                      <a:endParaRPr lang="en-US" sz="2400" b="1" dirty="0">
                        <a:solidFill>
                          <a:srgbClr val="0000FF"/>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7989758" y="3167296"/>
            <a:ext cx="2947004" cy="1450238"/>
          </a:xfrm>
          <a:prstGeom prst="rect">
            <a:avLst/>
          </a:prstGeom>
        </p:spPr>
      </p:pic>
      <p:sp>
        <p:nvSpPr>
          <p:cNvPr id="7" name="Rectangle 6"/>
          <p:cNvSpPr/>
          <p:nvPr/>
        </p:nvSpPr>
        <p:spPr>
          <a:xfrm>
            <a:off x="4823948" y="4820086"/>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1" y="4781847"/>
            <a:ext cx="3803093" cy="19708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615865888"/>
              </p:ext>
            </p:extLst>
          </p:nvPr>
        </p:nvGraphicFramePr>
        <p:xfrm>
          <a:off x="4549074" y="215665"/>
          <a:ext cx="5982789" cy="841248"/>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6661772"/>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65526297"/>
              </p:ext>
            </p:extLst>
          </p:nvPr>
        </p:nvGraphicFramePr>
        <p:xfrm>
          <a:off x="540575" y="2258940"/>
          <a:ext cx="4971951" cy="2743200"/>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00000"/>
                        </a:lnSpc>
                        <a:spcBef>
                          <a:spcPts val="0"/>
                        </a:spcBef>
                        <a:spcAft>
                          <a:spcPts val="0"/>
                        </a:spcAft>
                      </a:pPr>
                      <a:r>
                        <a:rPr lang="vi-VN" sz="3600" dirty="0">
                          <a:solidFill>
                            <a:srgbClr val="0000FF"/>
                          </a:solidFill>
                          <a:effectLst/>
                          <a:latin typeface="+mj-lt"/>
                        </a:rPr>
                        <a:t>Bố mẹ cho em tiền ủng hộ những người có hoàn cảnh khó khăn nhưng bạn rủ em dùng số tiền đó để chơi điện tử.</a:t>
                      </a:r>
                      <a:endParaRPr lang="en-US" sz="36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43663313"/>
              </p:ext>
            </p:extLst>
          </p:nvPr>
        </p:nvGraphicFramePr>
        <p:xfrm>
          <a:off x="6531219" y="2271469"/>
          <a:ext cx="5211709" cy="4416552"/>
        </p:xfrm>
        <a:graphic>
          <a:graphicData uri="http://schemas.openxmlformats.org/drawingml/2006/table">
            <a:tbl>
              <a:tblPr/>
              <a:tblGrid>
                <a:gridCol w="5211709">
                  <a:extLst>
                    <a:ext uri="{9D8B030D-6E8A-4147-A177-3AD203B41FA5}">
                      <a16:colId xmlns:a16="http://schemas.microsoft.com/office/drawing/2014/main" val="20000"/>
                    </a:ext>
                  </a:extLst>
                </a:gridCol>
              </a:tblGrid>
              <a:tr h="2559149">
                <a:tc>
                  <a:txBody>
                    <a:bodyPr/>
                    <a:lstStyle/>
                    <a:p>
                      <a:pPr marL="190500" marR="0" indent="-190500" algn="just">
                        <a:lnSpc>
                          <a:spcPct val="115000"/>
                        </a:lnSpc>
                        <a:spcBef>
                          <a:spcPts val="0"/>
                        </a:spcBef>
                        <a:spcAft>
                          <a:spcPts val="0"/>
                        </a:spcAft>
                      </a:pPr>
                      <a:r>
                        <a:rPr lang="vi-VN" sz="36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endParaRPr>
          </a:p>
        </p:txBody>
      </p:sp>
      <p:sp>
        <p:nvSpPr>
          <p:cNvPr id="6" name="Text Box 33"/>
          <p:cNvSpPr txBox="1">
            <a:spLocks noChangeArrowheads="1"/>
          </p:cNvSpPr>
          <p:nvPr/>
        </p:nvSpPr>
        <p:spPr bwMode="auto">
          <a:xfrm>
            <a:off x="1248159" y="2741644"/>
            <a:ext cx="9569669"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Times" panose="02020603050405020304" pitchFamily="18" charset="0"/>
                <a:cs typeface="Times" panose="02020603050405020304" pitchFamily="18" charset="0"/>
              </a:rPr>
              <a:t>Tìm</a:t>
            </a:r>
            <a:r>
              <a:rPr lang="en-US" altLang="en-US" sz="4000" b="1" dirty="0">
                <a:solidFill>
                  <a:srgbClr val="FF00FF"/>
                </a:solidFill>
                <a:latin typeface="Times" panose="02020603050405020304" pitchFamily="18" charset="0"/>
                <a:cs typeface="Times" panose="02020603050405020304" pitchFamily="18" charset="0"/>
              </a:rPr>
              <a:t> ca </a:t>
            </a:r>
            <a:r>
              <a:rPr lang="en-US" altLang="en-US" sz="4000" b="1" dirty="0" err="1">
                <a:solidFill>
                  <a:srgbClr val="FF00FF"/>
                </a:solidFill>
                <a:latin typeface="Times" panose="02020603050405020304" pitchFamily="18" charset="0"/>
                <a:cs typeface="Times" panose="02020603050405020304" pitchFamily="18" charset="0"/>
              </a:rPr>
              <a:t>dao</a:t>
            </a:r>
            <a:r>
              <a:rPr lang="en-US" altLang="en-US" sz="4000" b="1" dirty="0">
                <a:solidFill>
                  <a:srgbClr val="FF00FF"/>
                </a:solidFill>
                <a:latin typeface="Times" panose="02020603050405020304" pitchFamily="18" charset="0"/>
                <a:cs typeface="Times" panose="02020603050405020304" pitchFamily="18" charset="0"/>
              </a:rPr>
              <a:t>, </a:t>
            </a:r>
            <a:r>
              <a:rPr lang="en-US" altLang="en-US" sz="4000" b="1" dirty="0" err="1">
                <a:solidFill>
                  <a:srgbClr val="FF00FF"/>
                </a:solidFill>
                <a:latin typeface="Times" panose="02020603050405020304" pitchFamily="18" charset="0"/>
                <a:cs typeface="Times" panose="02020603050405020304" pitchFamily="18" charset="0"/>
              </a:rPr>
              <a:t>tục</a:t>
            </a:r>
            <a:r>
              <a:rPr lang="en-US" altLang="en-US" sz="4000" b="1" dirty="0">
                <a:solidFill>
                  <a:srgbClr val="FF00FF"/>
                </a:solidFill>
                <a:latin typeface="Times" panose="02020603050405020304" pitchFamily="18" charset="0"/>
                <a:cs typeface="Times" panose="02020603050405020304" pitchFamily="18" charset="0"/>
              </a:rPr>
              <a:t> </a:t>
            </a:r>
            <a:r>
              <a:rPr lang="en-US" altLang="en-US" sz="4000" b="1" dirty="0" err="1">
                <a:solidFill>
                  <a:srgbClr val="FF00FF"/>
                </a:solidFill>
                <a:latin typeface="Times" panose="02020603050405020304" pitchFamily="18" charset="0"/>
                <a:cs typeface="Times" panose="02020603050405020304" pitchFamily="18" charset="0"/>
              </a:rPr>
              <a:t>ngữ</a:t>
            </a:r>
            <a:r>
              <a:rPr lang="vi-VN" altLang="en-US" sz="4000" b="1" dirty="0">
                <a:solidFill>
                  <a:srgbClr val="FF00FF"/>
                </a:solidFill>
                <a:latin typeface="Times" panose="02020603050405020304" pitchFamily="18" charset="0"/>
                <a:cs typeface="Times" panose="02020603050405020304" pitchFamily="18" charset="0"/>
              </a:rPr>
              <a:t>, châm ngôn</a:t>
            </a:r>
            <a:r>
              <a:rPr lang="en-US" altLang="en-US" sz="4000" b="1" dirty="0">
                <a:solidFill>
                  <a:srgbClr val="FF00FF"/>
                </a:solidFill>
                <a:latin typeface="Times" panose="02020603050405020304" pitchFamily="18" charset="0"/>
                <a:cs typeface="Times" panose="02020603050405020304" pitchFamily="18" charset="0"/>
              </a:rPr>
              <a:t> </a:t>
            </a:r>
            <a:r>
              <a:rPr lang="en-US" altLang="en-US" sz="4000" b="1" dirty="0" err="1">
                <a:solidFill>
                  <a:srgbClr val="FF00FF"/>
                </a:solidFill>
                <a:latin typeface="Times" panose="02020603050405020304" pitchFamily="18" charset="0"/>
                <a:cs typeface="Times" panose="02020603050405020304" pitchFamily="18" charset="0"/>
              </a:rPr>
              <a:t>về</a:t>
            </a:r>
            <a:r>
              <a:rPr lang="en-US" altLang="en-US" sz="4000" b="1" dirty="0">
                <a:solidFill>
                  <a:srgbClr val="FF00FF"/>
                </a:solidFill>
                <a:latin typeface="Times" panose="02020603050405020304" pitchFamily="18" charset="0"/>
                <a:cs typeface="Times" panose="02020603050405020304" pitchFamily="18" charset="0"/>
              </a:rPr>
              <a:t> </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yêu</a:t>
            </a:r>
            <a:r>
              <a:rPr lang="en-US" altLang="en-US" sz="4000" b="1" dirty="0" smtClean="0">
                <a:solidFill>
                  <a:srgbClr val="FF00FF"/>
                </a:solidFill>
                <a:latin typeface="Times" panose="02020603050405020304" pitchFamily="18" charset="0"/>
                <a:cs typeface="Times" panose="02020603050405020304" pitchFamily="18" charset="0"/>
              </a:rPr>
              <a:t> </a:t>
            </a:r>
            <a:r>
              <a:rPr lang="en-US" altLang="en-US" sz="4000" b="1" dirty="0" err="1" smtClean="0">
                <a:solidFill>
                  <a:srgbClr val="FF00FF"/>
                </a:solidFill>
                <a:latin typeface="Times" panose="02020603050405020304" pitchFamily="18" charset="0"/>
                <a:cs typeface="Times" panose="02020603050405020304" pitchFamily="18" charset="0"/>
              </a:rPr>
              <a:t>thương</a:t>
            </a:r>
            <a:r>
              <a:rPr lang="en-US" altLang="en-US" sz="4000" b="1" dirty="0" smtClean="0">
                <a:solidFill>
                  <a:srgbClr val="FF00FF"/>
                </a:solidFill>
                <a:latin typeface="Times" panose="02020603050405020304" pitchFamily="18" charset="0"/>
                <a:cs typeface="Times" panose="02020603050405020304" pitchFamily="18" charset="0"/>
              </a:rPr>
              <a:t> con </a:t>
            </a:r>
            <a:r>
              <a:rPr lang="en-US" altLang="en-US" sz="4000" b="1" dirty="0" err="1" smtClean="0">
                <a:solidFill>
                  <a:srgbClr val="FF00FF"/>
                </a:solidFill>
                <a:latin typeface="Times" panose="02020603050405020304" pitchFamily="18" charset="0"/>
                <a:cs typeface="Times" panose="02020603050405020304" pitchFamily="18" charset="0"/>
              </a:rPr>
              <a:t>người</a:t>
            </a:r>
            <a:endParaRPr lang="en-US" altLang="en-US" sz="4000" b="1" dirty="0">
              <a:solidFill>
                <a:srgbClr val="FF00FF"/>
              </a:solidFill>
              <a:latin typeface="Times" panose="02020603050405020304" pitchFamily="18" charset="0"/>
              <a:cs typeface="Times" panose="02020603050405020304" pitchFamily="18" charset="0"/>
            </a:endParaRPr>
          </a:p>
        </p:txBody>
      </p:sp>
      <p:sp>
        <p:nvSpPr>
          <p:cNvPr id="7" name="Rectangle 6"/>
          <p:cNvSpPr/>
          <p:nvPr/>
        </p:nvSpPr>
        <p:spPr>
          <a:xfrm>
            <a:off x="2662218" y="4099517"/>
            <a:ext cx="7774007" cy="2677656"/>
          </a:xfrm>
          <a:prstGeom prst="rect">
            <a:avLst/>
          </a:prstGeom>
        </p:spPr>
        <p:txBody>
          <a:bodyPr wrap="square">
            <a:spAutoFit/>
          </a:bodyPr>
          <a:lstStyle/>
          <a:p>
            <a:r>
              <a:rPr lang="en-US" sz="2400" b="1" dirty="0">
                <a:solidFill>
                  <a:prstClr val="black"/>
                </a:solidFill>
                <a:latin typeface="Times" panose="02020603050405020304" pitchFamily="18" charset="0"/>
                <a:cs typeface="Times" panose="02020603050405020304" pitchFamily="18" charset="0"/>
              </a:rPr>
              <a:t>LUẬT CHƠI</a:t>
            </a:r>
            <a:r>
              <a:rPr lang="en-US" sz="2400" dirty="0">
                <a:solidFill>
                  <a:prstClr val="black"/>
                </a:solidFill>
                <a:latin typeface="Times" panose="02020603050405020304" pitchFamily="18" charset="0"/>
                <a:cs typeface="Times" panose="02020603050405020304" pitchFamily="18" charset="0"/>
              </a:rPr>
              <a:t>: </a:t>
            </a:r>
            <a:endParaRPr lang="en-US" sz="2400" dirty="0" smtClean="0">
              <a:solidFill>
                <a:prstClr val="black"/>
              </a:solidFill>
              <a:latin typeface="Times"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Số</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tham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gia</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cả</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lớp</a:t>
            </a:r>
            <a:endParaRPr lang="en-US" sz="2400" b="1" dirty="0" smtClean="0">
              <a:solidFill>
                <a:prstClr val="black"/>
              </a:solidFill>
              <a:latin typeface="Times"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Cách</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thức</a:t>
            </a:r>
            <a:r>
              <a:rPr lang="en-US" sz="2400" b="1" dirty="0" smtClean="0">
                <a:solidFill>
                  <a:prstClr val="black"/>
                </a:solidFill>
                <a:latin typeface="Times" panose="02020603050405020304" pitchFamily="18" charset="0"/>
                <a:cs typeface="Times" panose="02020603050405020304" pitchFamily="18" charset="0"/>
              </a:rPr>
              <a:t>: Chia </a:t>
            </a:r>
            <a:r>
              <a:rPr lang="en-US" sz="2400" b="1" dirty="0" err="1" smtClean="0">
                <a:solidFill>
                  <a:prstClr val="black"/>
                </a:solidFill>
                <a:latin typeface="Times" panose="02020603050405020304" pitchFamily="18" charset="0"/>
                <a:cs typeface="Times" panose="02020603050405020304" pitchFamily="18" charset="0"/>
              </a:rPr>
              <a:t>lớp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làm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hai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đội</a:t>
            </a:r>
            <a:r>
              <a:rPr lang="en-US" sz="2400" b="1" dirty="0" smtClean="0">
                <a:solidFill>
                  <a:prstClr val="black"/>
                </a:solidFill>
                <a:latin typeface="Times" panose="02020603050405020304" pitchFamily="18" charset="0"/>
                <a:cs typeface="Times" panose="02020603050405020304" pitchFamily="18" charset="0"/>
              </a:rPr>
              <a:t>(</a:t>
            </a:r>
            <a:r>
              <a:rPr lang="en-US" sz="2400" b="1" dirty="0" err="1" smtClean="0">
                <a:solidFill>
                  <a:prstClr val="black"/>
                </a:solidFill>
                <a:latin typeface="Times" panose="02020603050405020304" pitchFamily="18" charset="0"/>
                <a:cs typeface="Times" panose="02020603050405020304" pitchFamily="18" charset="0"/>
              </a:rPr>
              <a:t>hoặc</a:t>
            </a:r>
            <a:r>
              <a:rPr lang="en-US" sz="2400" b="1" dirty="0" smtClean="0">
                <a:solidFill>
                  <a:prstClr val="black"/>
                </a:solidFill>
                <a:latin typeface="Times" panose="02020603050405020304" pitchFamily="18" charset="0"/>
                <a:cs typeface="Times" panose="02020603050405020304" pitchFamily="18" charset="0"/>
              </a:rPr>
              <a:t> 3) </a:t>
            </a:r>
            <a:r>
              <a:rPr lang="en-US" sz="2400" b="1" dirty="0" err="1" smtClean="0">
                <a:solidFill>
                  <a:prstClr val="black"/>
                </a:solidFill>
                <a:latin typeface="Times" panose="02020603050405020304" pitchFamily="18" charset="0"/>
                <a:cs typeface="Times" panose="02020603050405020304" pitchFamily="18" charset="0"/>
              </a:rPr>
              <a:t>theo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dãy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bàn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Mỗi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dãy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cử</a:t>
            </a:r>
            <a:r>
              <a:rPr lang="en-US" sz="2400" b="1" dirty="0" smtClean="0">
                <a:solidFill>
                  <a:prstClr val="black"/>
                </a:solidFill>
                <a:latin typeface="Times" panose="02020603050405020304" pitchFamily="18" charset="0"/>
                <a:cs typeface="Times" panose="02020603050405020304" pitchFamily="18" charset="0"/>
              </a:rPr>
              <a:t> 1 </a:t>
            </a:r>
            <a:r>
              <a:rPr lang="en-US" sz="2400" b="1" dirty="0" err="1" smtClean="0">
                <a:solidFill>
                  <a:prstClr val="black"/>
                </a:solidFill>
                <a:latin typeface="Times" panose="02020603050405020304" pitchFamily="18" charset="0"/>
                <a:cs typeface="Times" panose="02020603050405020304" pitchFamily="18" charset="0"/>
              </a:rPr>
              <a:t>đại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diện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Lần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lượt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câu</a:t>
            </a:r>
            <a:r>
              <a:rPr lang="en-US" sz="2400" b="1" dirty="0" smtClean="0">
                <a:solidFill>
                  <a:prstClr val="black"/>
                </a:solidFill>
                <a:latin typeface="Times" panose="02020603050405020304" pitchFamily="18" charset="0"/>
                <a:cs typeface="Times" panose="02020603050405020304" pitchFamily="18" charset="0"/>
              </a:rPr>
              <a:t> ca </a:t>
            </a:r>
            <a:r>
              <a:rPr lang="en-US" sz="2400" b="1" dirty="0" err="1" smtClean="0">
                <a:solidFill>
                  <a:prstClr val="black"/>
                </a:solidFill>
                <a:latin typeface="Times" panose="02020603050405020304" pitchFamily="18" charset="0"/>
                <a:cs typeface="Times" panose="02020603050405020304" pitchFamily="18" charset="0"/>
              </a:rPr>
              <a:t>dao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tục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ngữ</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châm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ngôn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về</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truyền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thống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tốt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đẹp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Không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được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lặp</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lại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câu</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của</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khác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Đến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lượt</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đội</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nào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không</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đọc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được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sẽ</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bị</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loại</a:t>
            </a:r>
            <a:r>
              <a:rPr lang="en-US" sz="2400" b="1" dirty="0" smtClean="0">
                <a:solidFill>
                  <a:prstClr val="black"/>
                </a:solidFill>
                <a:latin typeface="Times" panose="02020603050405020304" pitchFamily="18" charset="0"/>
                <a:cs typeface="Times" panose="02020603050405020304" pitchFamily="18" charset="0"/>
              </a:rPr>
              <a:t>. </a:t>
            </a:r>
            <a:endParaRPr lang="en-US" sz="2400" b="1" dirty="0">
              <a:solidFill>
                <a:prstClr val="black"/>
              </a:solidFill>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IV.</a:t>
            </a:r>
          </a:p>
          <a:p>
            <a:pPr algn="ctr" defTabSz="457200"/>
            <a:r>
              <a:rPr lang="en-US" altLang="zh-CN" sz="66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Vận</a:t>
            </a:r>
            <a:r>
              <a:rPr lang="en-US" altLang="zh-CN" sz="6600" b="1" dirty="0"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 </a:t>
            </a:r>
            <a:r>
              <a:rPr lang="en-US" altLang="zh-CN" sz="6600" b="1" dirty="0" err="1" smtClean="0">
                <a:solidFill>
                  <a:srgbClr val="FF0000"/>
                </a:solidFill>
                <a:latin typeface="Times" panose="02020603050405020304" pitchFamily="18" charset="0"/>
                <a:ea typeface="华康海报体W12" panose="040B0C09000000000000" pitchFamily="81" charset="-122"/>
                <a:cs typeface="Times" panose="02020603050405020304" pitchFamily="18" charset="0"/>
              </a:rPr>
              <a:t>dụng</a:t>
            </a:r>
            <a:endParaRPr lang="zh-CN" altLang="en-US" sz="6600" b="1" dirty="0">
              <a:solidFill>
                <a:srgbClr val="FF0000"/>
              </a:solidFill>
              <a:latin typeface="Times" panose="02020603050405020304" pitchFamily="18" charset="0"/>
              <a:ea typeface="华康海报体W12" panose="040B0C09000000000000" pitchFamily="81" charset="-122"/>
              <a:cs typeface="Times" panose="02020603050405020304" pitchFamily="18" charset="0"/>
            </a:endParaRPr>
          </a:p>
        </p:txBody>
      </p:sp>
      <p:grpSp>
        <p:nvGrpSpPr>
          <p:cNvPr id="3" name="Group 2"/>
          <p:cNvGrpSpPr/>
          <p:nvPr/>
        </p:nvGrpSpPr>
        <p:grpSpPr>
          <a:xfrm>
            <a:off x="839417" y="578106"/>
            <a:ext cx="5064981" cy="4750639"/>
            <a:chOff x="839417" y="578106"/>
            <a:chExt cx="5064981" cy="4750639"/>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417" y="578106"/>
              <a:ext cx="5064981" cy="4224803"/>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604954" y="1349538"/>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5100097" y="209006"/>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10786304"/>
              </p:ext>
            </p:extLst>
          </p:nvPr>
        </p:nvGraphicFramePr>
        <p:xfrm>
          <a:off x="605585" y="2043752"/>
          <a:ext cx="4258492" cy="4267200"/>
        </p:xfrm>
        <a:graphic>
          <a:graphicData uri="http://schemas.openxmlformats.org/drawingml/2006/table">
            <a:tbl>
              <a:tblPr/>
              <a:tblGrid>
                <a:gridCol w="4258492">
                  <a:extLst>
                    <a:ext uri="{9D8B030D-6E8A-4147-A177-3AD203B41FA5}">
                      <a16:colId xmlns:a16="http://schemas.microsoft.com/office/drawing/2014/main" val="20000"/>
                    </a:ext>
                  </a:extLst>
                </a:gridCol>
              </a:tblGrid>
              <a:tr h="4239564">
                <a:tc>
                  <a:txBody>
                    <a:bodyPr/>
                    <a:lstStyle/>
                    <a:p>
                      <a:pPr marL="0" marR="0" lvl="0" indent="0" algn="l">
                        <a:lnSpc>
                          <a:spcPct val="100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43222748"/>
              </p:ext>
            </p:extLst>
          </p:nvPr>
        </p:nvGraphicFramePr>
        <p:xfrm>
          <a:off x="5820664" y="1963307"/>
          <a:ext cx="4597954" cy="3322320"/>
        </p:xfrm>
        <a:graphic>
          <a:graphicData uri="http://schemas.openxmlformats.org/drawingml/2006/table">
            <a:tbl>
              <a:tblPr/>
              <a:tblGrid>
                <a:gridCol w="4597954">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40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40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smtClean="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398679" y="1618525"/>
            <a:ext cx="5552578" cy="2515910"/>
          </a:xfrm>
          <a:prstGeom prst="rect">
            <a:avLst/>
          </a:prstGeom>
        </p:spPr>
      </p:pic>
      <p:sp>
        <p:nvSpPr>
          <p:cNvPr id="3" name="Rectangle 2"/>
          <p:cNvSpPr/>
          <p:nvPr/>
        </p:nvSpPr>
        <p:spPr>
          <a:xfrm>
            <a:off x="1292175" y="4080034"/>
            <a:ext cx="10197861" cy="255634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Hình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Trước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Em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hãy chia sẻ cảm xúc của mình trước những hành động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đó</a:t>
            </a:r>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461170" y="2331115"/>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và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biểu hiện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a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11" y="-307879"/>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11866" y="-40569"/>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7566" y="418707"/>
            <a:ext cx="11360325" cy="3811300"/>
          </a:xfrm>
          <a:prstGeom prst="rect">
            <a:avLst/>
          </a:prstGeom>
        </p:spPr>
        <p:txBody>
          <a:bodyPr wrap="square">
            <a:spAutoFit/>
          </a:bodyPr>
          <a:lstStyle/>
          <a:p>
            <a:pPr indent="342900" algn="just">
              <a:spcAft>
                <a:spcPts val="200"/>
              </a:spcAft>
            </a:pPr>
            <a:r>
              <a:rPr lang="vi-VN" sz="2400" dirty="0" smtClean="0">
                <a:latin typeface="#9Slide05 IcielSanelma" pitchFamily="2" charset="0"/>
                <a:ea typeface="Arial" panose="020B0604020202020204" pitchFamily="34" charset="0"/>
              </a:rPr>
              <a:t>Bé </a:t>
            </a:r>
            <a:r>
              <a:rPr lang="vi-VN" sz="2400" dirty="0">
                <a:latin typeface="#9Slide05 IcielSanelma" pitchFamily="2" charset="0"/>
                <a:ea typeface="Arial" panose="020B0604020202020204" pitchFamily="34" charset="0"/>
              </a:rPr>
              <a:t>Nguyễn Hải An, 7 tuổi bi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u thần kinh đệm cầu não lan toả - một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hiện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chưa có phương pháp điều tri tối ưu. Thực hiện ưóc nguyện của bé khi còn sống, sau một thời gian điều tri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bệnh viện nhưng không qua khỏi, mẹ bé và gia đình đã quyết định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Hai 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Việc </a:t>
            </a:r>
            <a:r>
              <a:rPr lang="vi-VN" sz="2400" dirty="0">
                <a:solidFill>
                  <a:srgbClr val="000000"/>
                </a:solidFill>
                <a:latin typeface="#9Slide05 IcielSanelma" pitchFamily="2" charset="0"/>
                <a:ea typeface="Courier New" panose="02070309020205020404" pitchFamily="49" charset="0"/>
              </a:rPr>
              <a:t>mẹ bé và gia đình đã cố gắng vượt qua nỗi đau, quyết định thực hiện di nguyện của bé là hiến </a:t>
            </a:r>
            <a:r>
              <a:rPr lang="en-US" sz="2400" dirty="0" err="1" smtClean="0">
                <a:solidFill>
                  <a:srgbClr val="000000"/>
                </a:solidFill>
                <a:latin typeface="#9Slide05 IcielSanelma" pitchFamily="2" charset="0"/>
                <a:ea typeface="Courier New" panose="02070309020205020404" pitchFamily="49" charset="0"/>
              </a:rPr>
              <a:t>tạ</a:t>
            </a:r>
            <a:r>
              <a:rPr lang="vi-VN" sz="2400" dirty="0" smtClean="0">
                <a:solidFill>
                  <a:srgbClr val="000000"/>
                </a:solidFill>
                <a:latin typeface="#9Slide05 IcielSanelma" pitchFamily="2" charset="0"/>
                <a:ea typeface="Courier New" panose="02070309020205020404" pitchFamily="49" charset="0"/>
              </a:rPr>
              <a:t>ng </a:t>
            </a:r>
            <a:r>
              <a:rPr lang="vi-VN" sz="2400" dirty="0">
                <a:solidFill>
                  <a:srgbClr val="000000"/>
                </a:solidFill>
                <a:latin typeface="#9Slide05 IcielSanelma" pitchFamily="2" charset="0"/>
                <a:ea typeface="Courier New" panose="02070309020205020404" pitchFamily="49" charset="0"/>
              </a:rPr>
              <a:t>giác mọc </a:t>
            </a:r>
            <a:r>
              <a:rPr lang="vi-VN" sz="2400" dirty="0" smtClean="0">
                <a:solidFill>
                  <a:srgbClr val="000000"/>
                </a:solidFill>
                <a:latin typeface="#9Slide05 IcielSanelma" pitchFamily="2" charset="0"/>
                <a:ea typeface="Courier New" panose="02070309020205020404" pitchFamily="49" charset="0"/>
              </a:rPr>
              <a:t>để</a:t>
            </a:r>
            <a:r>
              <a:rPr lang="en-US" sz="2400" dirty="0" smtClean="0">
                <a:solidFill>
                  <a:srgbClr val="000000"/>
                </a:solidFill>
                <a:latin typeface="#9Slide05 IcielSanelma" pitchFamily="2" charset="0"/>
                <a:ea typeface="Courier New" panose="02070309020205020404" pitchFamily="49" charset="0"/>
              </a:rPr>
              <a:t> t</a:t>
            </a:r>
            <a:r>
              <a:rPr lang="vi-VN" sz="2400" dirty="0" smtClean="0">
                <a:solidFill>
                  <a:srgbClr val="000000"/>
                </a:solidFill>
                <a:latin typeface="#9Slide05 IcielSanelma" pitchFamily="2" charset="0"/>
                <a:ea typeface="Courier New" panose="02070309020205020404" pitchFamily="49" charset="0"/>
              </a:rPr>
              <a:t>rao </a:t>
            </a:r>
            <a:r>
              <a:rPr lang="vi-VN" sz="2400" dirty="0">
                <a:solidFill>
                  <a:srgbClr val="000000"/>
                </a:solidFill>
                <a:latin typeface="#9Slide05 IcielSanelma" pitchFamily="2" charset="0"/>
                <a:ea typeface="Courier New" panose="02070309020205020404" pitchFamily="49" charset="0"/>
              </a:rPr>
              <a:t>ánh sáng cho người khác vói mục đích </a:t>
            </a:r>
            <a:r>
              <a:rPr lang="vi-VN" sz="2400" dirty="0" smtClean="0">
                <a:solidFill>
                  <a:srgbClr val="000000"/>
                </a:solidFill>
                <a:latin typeface="#9Slide05 IcielSanelma" pitchFamily="2" charset="0"/>
                <a:ea typeface="Courier New" panose="02070309020205020404" pitchFamily="49" charset="0"/>
              </a:rPr>
              <a:t>c</a:t>
            </a:r>
            <a:r>
              <a:rPr lang="en-US" sz="2400" dirty="0" smtClean="0">
                <a:solidFill>
                  <a:srgbClr val="000000"/>
                </a:solidFill>
                <a:latin typeface="#9Slide05 IcielSanelma" pitchFamily="2" charset="0"/>
                <a:ea typeface="Courier New" panose="02070309020205020404" pitchFamily="49" charset="0"/>
              </a:rPr>
              <a:t>ứ</a:t>
            </a:r>
            <a:r>
              <a:rPr lang="vi-VN" sz="2400" dirty="0" smtClean="0">
                <a:solidFill>
                  <a:srgbClr val="000000"/>
                </a:solidFill>
                <a:latin typeface="#9Slide05 IcielSanelma" pitchFamily="2" charset="0"/>
                <a:ea typeface="Courier New" panose="02070309020205020404" pitchFamily="49" charset="0"/>
              </a:rPr>
              <a:t>u </a:t>
            </a:r>
            <a:r>
              <a:rPr lang="vi-VN" sz="2400" dirty="0">
                <a:solidFill>
                  <a:srgbClr val="000000"/>
                </a:solidFill>
                <a:latin typeface="#9Slide05 IcielSanelma" pitchFamily="2" charset="0"/>
                <a:ea typeface="Courier New" panose="02070309020205020404" pitchFamily="49" charset="0"/>
              </a:rPr>
              <a:t>người, làm việc thiện </a:t>
            </a:r>
            <a:r>
              <a:rPr lang="vi-VN" sz="2400" dirty="0" smtClean="0">
                <a:solidFill>
                  <a:srgbClr val="000000"/>
                </a:solidFill>
                <a:latin typeface="#9Slide05 IcielSanelma" pitchFamily="2" charset="0"/>
                <a:ea typeface="Courier New" panose="02070309020205020404" pitchFamily="49" charset="0"/>
              </a:rPr>
              <a:t>đã</a:t>
            </a:r>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viết </a:t>
            </a:r>
            <a:r>
              <a:rPr lang="vi-VN" sz="2400" dirty="0">
                <a:solidFill>
                  <a:srgbClr val="000000"/>
                </a:solidFill>
                <a:latin typeface="#9Slide05 IcielSanelma" pitchFamily="2" charset="0"/>
                <a:ea typeface="Courier New" panose="02070309020205020404" pitchFamily="49" charset="0"/>
              </a:rPr>
              <a:t>nên câu chuyện đẹp về lòng nhân ái, biết sống vì người khác, đem </a:t>
            </a:r>
            <a:r>
              <a:rPr lang="vi-VN" sz="2400" dirty="0" smtClean="0">
                <a:solidFill>
                  <a:srgbClr val="000000"/>
                </a:solidFill>
                <a:latin typeface="#9Slide05 IcielSanelma" pitchFamily="2" charset="0"/>
                <a:ea typeface="Courier New" panose="02070309020205020404" pitchFamily="49" charset="0"/>
              </a:rPr>
              <a:t>l</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i </a:t>
            </a:r>
            <a:r>
              <a:rPr lang="vi-VN" sz="2400" dirty="0">
                <a:solidFill>
                  <a:srgbClr val="000000"/>
                </a:solidFill>
                <a:latin typeface="#9Slide05 IcielSanelma" pitchFamily="2" charset="0"/>
                <a:ea typeface="Courier New" panose="02070309020205020404" pitchFamily="49" charset="0"/>
              </a:rPr>
              <a:t>họnh phúc cho người khác để sự sống mãi tiếp nối, trường tồn.</a:t>
            </a:r>
            <a:r>
              <a:rPr lang="vi-VN" sz="2400" i="1" dirty="0" smtClean="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094182" y="4180344"/>
            <a:ext cx="8950036" cy="2677656"/>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là di nguyện của con. Lúc con còn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ỉ</a:t>
            </a:r>
            <a:r>
              <a:rPr lang="vi-VN" sz="2400" dirty="0" smtClean="0">
                <a:latin typeface="#9Slide05 IcielSanelma" pitchFamily="2" charset="0"/>
                <a:ea typeface="Arial" panose="020B0604020202020204" pitchFamily="34" charset="0"/>
              </a:rPr>
              <a:t>nh </a:t>
            </a:r>
            <a:r>
              <a:rPr lang="vi-VN" sz="2400" dirty="0">
                <a:latin typeface="#9Slide05 IcielSanelma" pitchFamily="2" charset="0"/>
                <a:ea typeface="Arial" panose="020B0604020202020204" pitchFamily="34" charset="0"/>
              </a:rPr>
              <a:t>táo, hai mẹ con hay thủ </a:t>
            </a:r>
            <a:r>
              <a:rPr lang="en-US" sz="2400" dirty="0" err="1" smtClean="0">
                <a:latin typeface="#9Slide05 IcielSanelma" pitchFamily="2" charset="0"/>
                <a:ea typeface="Arial" panose="020B0604020202020204" pitchFamily="34" charset="0"/>
              </a:rPr>
              <a:t>thỉ</a:t>
            </a:r>
            <a:r>
              <a:rPr lang="en-US"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a:t>
            </a:r>
            <a:r>
              <a:rPr lang="vi-VN" sz="2400" dirty="0">
                <a:latin typeface="#9Slide05 IcielSanelma" pitchFamily="2" charset="0"/>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sau khi qua đời.</a:t>
            </a:r>
            <a:endParaRPr lang="en-US" sz="2400" dirty="0">
              <a:effectLst/>
              <a:latin typeface="#9Slide05 IcielSanelma" pitchFamily="2" charset="0"/>
              <a:ea typeface="Arial" panose="020B0604020202020204" pitchFamily="34" charset="0"/>
            </a:endParaRPr>
          </a:p>
        </p:txBody>
      </p:sp>
      <p:pic>
        <p:nvPicPr>
          <p:cNvPr id="13" name="Shape 53"/>
          <p:cNvPicPr/>
          <p:nvPr/>
        </p:nvPicPr>
        <p:blipFill>
          <a:blip r:embed="rId3"/>
          <a:stretch/>
        </p:blipFill>
        <p:spPr>
          <a:xfrm>
            <a:off x="397566" y="3791246"/>
            <a:ext cx="2484179" cy="2638087"/>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614843" y="135009"/>
            <a:ext cx="7126981" cy="1390962"/>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130383" y="1434312"/>
            <a:ext cx="3857820" cy="78241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225086" y="1775875"/>
            <a:ext cx="3661503" cy="189627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Bé</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Hải</a:t>
            </a:r>
            <a:r>
              <a:rPr lang="en-US" sz="2800" b="1" dirty="0" smtClean="0">
                <a:solidFill>
                  <a:prstClr val="black"/>
                </a:solidFill>
                <a:latin typeface="Times" panose="02020603050405020304" pitchFamily="18" charset="0"/>
                <a:cs typeface="Times" panose="02020603050405020304" pitchFamily="18" charset="0"/>
              </a:rPr>
              <a:t> An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mang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lại</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điều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267142" y="1727262"/>
            <a:ext cx="3720897" cy="1901706"/>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Nhận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xét</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của</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Hải</a:t>
            </a:r>
            <a:r>
              <a:rPr lang="en-US" sz="2800" b="1" dirty="0" smtClean="0">
                <a:solidFill>
                  <a:prstClr val="black"/>
                </a:solidFill>
                <a:latin typeface="Times" panose="02020603050405020304" pitchFamily="18" charset="0"/>
                <a:cs typeface="Times" panose="02020603050405020304" pitchFamily="18" charset="0"/>
              </a:rPr>
              <a:t> An </a:t>
            </a:r>
            <a:r>
              <a:rPr lang="en-US" sz="2800" b="1" dirty="0" err="1" smtClean="0">
                <a:solidFill>
                  <a:prstClr val="black"/>
                </a:solidFill>
                <a:latin typeface="Times" panose="02020603050405020304" pitchFamily="18" charset="0"/>
                <a:cs typeface="Times" panose="02020603050405020304" pitchFamily="18" charset="0"/>
              </a:rPr>
              <a:t>và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của</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gia</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đình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bé</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52075" y="4028556"/>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450244" y="3853543"/>
            <a:ext cx="4952414" cy="28022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482460" y="4078122"/>
            <a:ext cx="3447861" cy="24436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a:off x="2802420" y="1439260"/>
            <a:ext cx="116964" cy="7063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6216215" y="1482284"/>
            <a:ext cx="88" cy="8258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79623" y="3509706"/>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5997736" y="3605708"/>
            <a:ext cx="389" cy="35757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26614"/>
            <a:ext cx="0" cy="71721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561901" y="1914298"/>
            <a:ext cx="3294125" cy="1901706"/>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3. Theo </a:t>
            </a:r>
            <a:r>
              <a:rPr lang="en-US" sz="2800" b="1" dirty="0" err="1" smtClean="0">
                <a:solidFill>
                  <a:prstClr val="black"/>
                </a:solidFill>
                <a:latin typeface="Times" panose="02020603050405020304" pitchFamily="18" charset="0"/>
                <a:cs typeface="Times" panose="02020603050405020304" pitchFamily="18" charset="0"/>
              </a:rPr>
              <a:t>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yêu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thương</a:t>
            </a:r>
            <a:r>
              <a:rPr lang="en-US" sz="2800" b="1" dirty="0" smtClean="0">
                <a:solidFill>
                  <a:prstClr val="black"/>
                </a:solidFill>
                <a:latin typeface="Times" panose="02020603050405020304" pitchFamily="18" charset="0"/>
                <a:cs typeface="Times" panose="02020603050405020304" pitchFamily="18" charset="0"/>
              </a:rPr>
              <a:t> con </a:t>
            </a:r>
            <a:r>
              <a:rPr lang="en-US" sz="2800" b="1" dirty="0" err="1" smtClean="0">
                <a:solidFill>
                  <a:prstClr val="black"/>
                </a:solidFill>
                <a:latin typeface="Times" panose="02020603050405020304" pitchFamily="18" charset="0"/>
                <a:cs typeface="Times" panose="02020603050405020304" pitchFamily="18" charset="0"/>
              </a:rPr>
              <a:t>người</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2" name="Rectangle 1"/>
          <p:cNvSpPr/>
          <p:nvPr/>
        </p:nvSpPr>
        <p:spPr>
          <a:xfrm>
            <a:off x="-290999" y="4045404"/>
            <a:ext cx="3502319" cy="2308324"/>
          </a:xfrm>
          <a:prstGeom prst="rect">
            <a:avLst/>
          </a:prstGeom>
        </p:spPr>
        <p:txBody>
          <a:bodyPr wrap="square">
            <a:spAutoFit/>
          </a:bodyPr>
          <a:lstStyle/>
          <a:p>
            <a:pPr marL="292100" marR="0" algn="just">
              <a:spcBef>
                <a:spcPts val="0"/>
              </a:spcBef>
              <a:spcAft>
                <a:spcPts val="0"/>
              </a:spcAft>
            </a:pPr>
            <a:r>
              <a:rPr lang="en-US"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Ư</a:t>
            </a:r>
            <a:r>
              <a:rPr lang="vi-VN" sz="24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ớc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
        <p:nvSpPr>
          <p:cNvPr id="3" name="Rectangle 2"/>
          <p:cNvSpPr/>
          <p:nvPr/>
        </p:nvSpPr>
        <p:spPr>
          <a:xfrm>
            <a:off x="3569270" y="3674120"/>
            <a:ext cx="4722071" cy="2554545"/>
          </a:xfrm>
          <a:prstGeom prst="rect">
            <a:avLst/>
          </a:prstGeom>
        </p:spPr>
        <p:txBody>
          <a:bodyPr wrap="square">
            <a:spAutoFit/>
          </a:bodyPr>
          <a:lstStyle/>
          <a:p>
            <a:pPr algn="just"/>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Ước nguyện đó thật cao cả, lớn lao và việc làm đó viết nên c</a:t>
            </a:r>
            <a:r>
              <a:rPr lang="en-US" sz="2000" dirty="0">
                <a:solidFill>
                  <a:srgbClr val="000000"/>
                </a:solidFill>
                <a:latin typeface="Times" panose="02020603050405020304" pitchFamily="18" charset="0"/>
                <a:ea typeface="Courier New" panose="02070309020205020404" pitchFamily="49" charset="0"/>
                <a:cs typeface="Times" panose="02020603050405020304" pitchFamily="18" charset="0"/>
              </a:rPr>
              <a:t>â</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000" dirty="0">
                <a:solidFill>
                  <a:srgbClr val="000000"/>
                </a:solidFill>
                <a:latin typeface="Times" panose="02020603050405020304" pitchFamily="18" charset="0"/>
                <a:ea typeface="Courier New" panose="02070309020205020404" pitchFamily="49" charset="0"/>
                <a:cs typeface="Times" panose="02020603050405020304" pitchFamily="18" charset="0"/>
              </a:rPr>
              <a:t>ề</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 tình yêu thương con người</a:t>
            </a:r>
            <a:endParaRPr lang="en-US" sz="2000" dirty="0">
              <a:latin typeface="Times" panose="02020603050405020304" pitchFamily="18" charset="0"/>
              <a:cs typeface="Times" panose="02020603050405020304" pitchFamily="18" charset="0"/>
            </a:endParaRPr>
          </a:p>
        </p:txBody>
      </p:sp>
      <p:sp>
        <p:nvSpPr>
          <p:cNvPr id="5" name="Rectangle 4"/>
          <p:cNvSpPr/>
          <p:nvPr/>
        </p:nvSpPr>
        <p:spPr>
          <a:xfrm>
            <a:off x="8384806" y="3922167"/>
            <a:ext cx="3440573" cy="2123658"/>
          </a:xfrm>
          <a:prstGeom prst="rect">
            <a:avLst/>
          </a:prstGeom>
        </p:spPr>
        <p:txBody>
          <a:bodyPr wrap="square">
            <a:spAutoFit/>
          </a:bodyPr>
          <a:lstStyle/>
          <a:p>
            <a:pPr marL="279400" marR="0" algn="just">
              <a:spcBef>
                <a:spcPts val="0"/>
              </a:spcBef>
              <a:spcAft>
                <a:spcPts val="300"/>
              </a:spcAft>
            </a:pPr>
            <a:r>
              <a:rPr lang="vi-VN" sz="2200" dirty="0">
                <a:solidFill>
                  <a:srgbClr val="353635"/>
                </a:solidFill>
                <a:latin typeface="Times" panose="02020603050405020304" pitchFamily="18" charset="0"/>
                <a:ea typeface="Times New Roman" panose="02020603050405020304" pitchFamily="18" charset="0"/>
                <a:cs typeface="Times" panose="02020603050405020304" pitchFamily="18" charset="0"/>
              </a:rPr>
              <a:t>Yêu thương con người là sự quan tâm, giúp đỡ, làm những điếu tốt đẹp cho người khác, nhất là những người gặp khó khăn, hoạn nạn.</a:t>
            </a:r>
            <a:endParaRPr lang="en-US" sz="22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85522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6921</TotalTime>
  <Words>2139</Words>
  <Application>Microsoft Office PowerPoint</Application>
  <PresentationFormat>Widescreen</PresentationFormat>
  <Paragraphs>200</Paragraphs>
  <Slides>30</Slides>
  <Notes>5</Notes>
  <HiddenSlides>0</HiddenSlides>
  <MMClips>0</MMClips>
  <ScaleCrop>false</ScaleCrop>
  <HeadingPairs>
    <vt:vector size="6" baseType="variant">
      <vt:variant>
        <vt:lpstr>Fonts Used</vt:lpstr>
      </vt:variant>
      <vt:variant>
        <vt:i4>32</vt:i4>
      </vt:variant>
      <vt:variant>
        <vt:lpstr>Theme</vt:lpstr>
      </vt:variant>
      <vt:variant>
        <vt:i4>5</vt:i4>
      </vt:variant>
      <vt:variant>
        <vt:lpstr>Slide Titles</vt:lpstr>
      </vt:variant>
      <vt:variant>
        <vt:i4>30</vt:i4>
      </vt:variant>
    </vt:vector>
  </HeadingPairs>
  <TitlesOfParts>
    <vt:vector size="67" baseType="lpstr">
      <vt:lpstr>微软雅黑</vt:lpstr>
      <vt:lpstr>宋体</vt:lpstr>
      <vt:lpstr>#9Slide03 Arima Madurai Black</vt:lpstr>
      <vt:lpstr>#9Slide03 Aturdida</vt:lpstr>
      <vt:lpstr>#9Slide05 Fourth</vt:lpstr>
      <vt:lpstr>#9Slide05 Habano</vt:lpstr>
      <vt:lpstr>#9Slide05 IcielSanelma</vt:lpstr>
      <vt:lpstr>#9Slide05 Israquella</vt:lpstr>
      <vt:lpstr>#9Slide05 SVNTaiga</vt:lpstr>
      <vt:lpstr>#9Slide05 SVNTradeMark</vt:lpstr>
      <vt:lpstr>#9Slide06 SVNSlow Attack</vt:lpstr>
      <vt:lpstr>#9Slide07 IcielAmerican Forkbal</vt:lpstr>
      <vt:lpstr>#9Slide07 Marbelia Regular</vt:lpstr>
      <vt:lpstr>Arial</vt:lpstr>
      <vt:lpstr>Arial Unicode MS</vt:lpstr>
      <vt:lpstr>Calibri</vt:lpstr>
      <vt:lpstr>Calibri Light</vt:lpstr>
      <vt:lpstr>Cambria</vt:lpstr>
      <vt:lpstr>Courier New</vt:lpstr>
      <vt:lpstr>Helvetica Neue</vt:lpstr>
      <vt:lpstr>SVN-Steady</vt:lpstr>
      <vt:lpstr>SVN-Student</vt:lpstr>
      <vt:lpstr>SVN-Vanilla Daisy Pro</vt:lpstr>
      <vt:lpstr>SVN-Very Berry</vt:lpstr>
      <vt:lpstr>SVN-Wallington</vt:lpstr>
      <vt:lpstr>Symbol</vt:lpstr>
      <vt:lpstr>Times</vt:lpstr>
      <vt:lpstr>Times New Roman</vt:lpstr>
      <vt:lpstr>Trebuchet MS</vt:lpstr>
      <vt:lpstr>Verdana</vt:lpstr>
      <vt:lpstr>Wingdings 3</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184</cp:revision>
  <dcterms:created xsi:type="dcterms:W3CDTF">2021-06-28T15:32:15Z</dcterms:created>
  <dcterms:modified xsi:type="dcterms:W3CDTF">2022-12-13T15:45:38Z</dcterms:modified>
</cp:coreProperties>
</file>