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1" r:id="rId3"/>
    <p:sldId id="262" r:id="rId4"/>
    <p:sldId id="263" r:id="rId5"/>
    <p:sldId id="257" r:id="rId6"/>
    <p:sldId id="264" r:id="rId7"/>
    <p:sldId id="258" r:id="rId8"/>
    <p:sldId id="259" r:id="rId9"/>
    <p:sldId id="265" r:id="rId10"/>
    <p:sldId id="260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80" autoAdjust="0"/>
  </p:normalViewPr>
  <p:slideViewPr>
    <p:cSldViewPr>
      <p:cViewPr>
        <p:scale>
          <a:sx n="91" d="100"/>
          <a:sy n="91" d="100"/>
        </p:scale>
        <p:origin x="-786" y="-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ECCA-49A6-49D2-A9E0-1AA384441266}" type="datetimeFigureOut">
              <a:rPr lang="en-US" smtClean="0"/>
              <a:t>16/9/2019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DC969-4031-407C-A520-CE996DEE9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0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DC969-4031-407C-A520-CE996DEE9B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8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6A056-6168-4409-A5FF-0ADF37F8B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32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../Downloads/H&#431;&#7898;NG%20D&#7850;N%20C&#193;CH%20L&#192;M%20&#272;&#7844;T%20TR&#7890;NG%20RAU%20-%20TOAN%20TRINH%20GARDEN.mp4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050"/>
            <a:ext cx="42434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Kiểm tra bài cũ  </a:t>
            </a:r>
            <a:endParaRPr lang="en-US" sz="4400" b="1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1: Đất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có độ pH = 7 là loại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90600" y="32575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Đất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chua 	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906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Đất kiềm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29200" y="32575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C. Đất trung tính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292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D. Đất mặn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 Loại phân nào sau đây được dùng để bón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0600" y="32575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Phân lân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06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29200" y="32575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Phân xanh	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292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Phân đạm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Loại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nào sau đây đều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là cây 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lương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90600" y="32575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Các loại rau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906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Lúa, ngô, khoai	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029200" y="32575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Cà phê, mía, bông 	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292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Lúa, khoai tây, su hào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Côn trùng có kiểu biến thái hoàn toàn phá hoại mạnh nhất ở giai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90600" y="32575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Sâu non	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906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Nhộng 	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029200" y="3257550"/>
            <a:ext cx="3124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Sâu trưởng thành	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29200" y="4171950"/>
            <a:ext cx="2743200" cy="685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Trứng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5: Căn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cứ vào thời kì bón phân người ta chia ra: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90600" y="31051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Bón vãi, bón thúc 	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90600" y="41719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Bón  lót, bón theo hàng 	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029200" y="3105150"/>
            <a:ext cx="31242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Bón theo hàng, theo hốc 	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29200" y="4171950"/>
            <a:ext cx="32004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Bón lót, bón thúc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6: Muốn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phòng trừ sâu bệnh đạt hiệu quả cao cần áp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0600" y="31051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Biện pháp hoá học	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90600" y="41719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Biện pháp thủ công	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029200" y="3105150"/>
            <a:ext cx="31242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C. Kiểm dịch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thực vật và canh tác 	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029200" y="4171950"/>
            <a:ext cx="32004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Tổng hợp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các biện pháp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Biện pháp cải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tạo bón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vôi được áp dụng cho loại đất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90600" y="31051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Đất đồi dốc 	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90600" y="41719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Đất chua	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29200" y="3105150"/>
            <a:ext cx="31242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Đất phèn	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029200" y="4171950"/>
            <a:ext cx="32004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Đất mặn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85800" y="1276350"/>
            <a:ext cx="7543800" cy="13716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Phân chuồng, phân lân, phân rác……… thuộc nhóm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90600" y="31051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Phân hữu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90600" y="4171950"/>
            <a:ext cx="34671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Phân hóa học	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029200" y="3105150"/>
            <a:ext cx="31242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Phân vi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029200" y="4171950"/>
            <a:ext cx="3200400" cy="838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Phân khó hoà tan </a:t>
            </a:r>
          </a:p>
        </p:txBody>
      </p:sp>
    </p:spTree>
    <p:extLst>
      <p:ext uri="{BB962C8B-B14F-4D97-AF65-F5344CB8AC3E}">
        <p14:creationId xmlns:p14="http://schemas.microsoft.com/office/powerpoint/2010/main" val="35596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3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3" grpId="2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8" grpId="2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1" grpId="2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57150"/>
            <a:ext cx="89916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luận nhóm 3 phút trả lời các câu hỏi sau vào giấy nháp 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" y="1047750"/>
            <a:ext cx="6705600" cy="838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Câu 1: Cày đất nhằm mục đích gì ? 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2114550"/>
            <a:ext cx="6705600" cy="8382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2: Đập đất nhằm mục đích gì ?  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" y="3105150"/>
            <a:ext cx="6705600" cy="838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3: Bừa đất nhằm mục đích gì ?  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4171950"/>
            <a:ext cx="6705600" cy="838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Lên luống đất nhằm mục đích gì ?  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03:00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73914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00:00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ày ru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150"/>
            <a:ext cx="6553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8600" y="441073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Cày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đất: </a:t>
            </a:r>
            <a:r>
              <a:rPr lang="en-US" sz="2800" smtClean="0">
                <a:latin typeface="Times New Roman" pitchFamily="18" charset="0"/>
              </a:rPr>
              <a:t>Làm </a:t>
            </a:r>
            <a:r>
              <a:rPr lang="en-US" sz="2800">
                <a:latin typeface="Times New Roman" pitchFamily="18" charset="0"/>
              </a:rPr>
              <a:t>cho đất tơi xốp, thoáng khí vùi lấp cỏ dại</a:t>
            </a:r>
          </a:p>
        </p:txBody>
      </p:sp>
    </p:spTree>
    <p:extLst>
      <p:ext uri="{BB962C8B-B14F-4D97-AF65-F5344CB8AC3E}">
        <p14:creationId xmlns:p14="http://schemas.microsoft.com/office/powerpoint/2010/main" val="8327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5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5" name="Picture 7" descr="May%20cay%20NTO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72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52800" y="4400550"/>
            <a:ext cx="2133600" cy="666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 cày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150"/>
            <a:ext cx="4572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24000" y="4400550"/>
            <a:ext cx="41729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Đập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</a:rPr>
              <a:t>đất: </a:t>
            </a:r>
            <a:r>
              <a:rPr lang="en-US" sz="3600" smtClean="0">
                <a:latin typeface="Times New Roman" pitchFamily="18" charset="0"/>
              </a:rPr>
              <a:t>làm nhỏ đất </a:t>
            </a:r>
            <a:endParaRPr lang="en-US" sz="360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95250"/>
            <a:ext cx="5867400" cy="41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2400" y="4019550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Bừa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</a:rPr>
              <a:t>Đất: </a:t>
            </a:r>
            <a:r>
              <a:rPr lang="en-US" sz="3600">
                <a:latin typeface="Times New Roman" pitchFamily="18" charset="0"/>
              </a:rPr>
              <a:t>Làm nhỏ đất, thu gom cỏ dại trong ruộng, trộn đều phân và san phẳng mặt ruộng</a:t>
            </a:r>
          </a:p>
          <a:p>
            <a:pPr eaLnBrk="1" hangingPunct="1"/>
            <a:endParaRPr lang="en-US" sz="360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2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d9GcSMyDukfdPTaziVZJPtfWBvHAcV9Axv0F8bUGWzQsru6nXwUKJ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875"/>
            <a:ext cx="52578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352800" y="4400550"/>
            <a:ext cx="2286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Máy bừa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009132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</a:rPr>
              <a:t>Lên luống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200" smtClean="0">
                <a:latin typeface="Times New Roman" pitchFamily="18" charset="0"/>
              </a:rPr>
              <a:t>Dễ </a:t>
            </a:r>
            <a:r>
              <a:rPr lang="en-US" sz="3200">
                <a:latin typeface="Times New Roman" pitchFamily="18" charset="0"/>
              </a:rPr>
              <a:t>chăm sóc, chống ngập úng và tạo tầng đất dày cho cây sinh trưởng, phát triển.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92" y="57150"/>
            <a:ext cx="503801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8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3350"/>
            <a:ext cx="6882066" cy="387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4038600"/>
            <a:ext cx="2971800" cy="89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Máy lên luống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4350"/>
            <a:ext cx="404300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4350"/>
            <a:ext cx="399493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1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28600" y="1200150"/>
            <a:ext cx="4267200" cy="33980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Phương tiện 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thô sơ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3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:Giá thành thấp,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dụng cụ đơn giản…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sz="30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3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Nhược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: Chậm,tốn công…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4495800" y="1200150"/>
            <a:ext cx="4267200" cy="33980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Phương tiện 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máy móc:</a:t>
            </a:r>
            <a:endParaRPr lang="en-US" sz="30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3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: Làm nhanh,ít tốn công,cày bừa sâu,cải tạo được đất…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3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Nhược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: Giá thành cao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, phải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có dụng cụ máy móc phức tạp…</a:t>
            </a:r>
          </a:p>
        </p:txBody>
      </p:sp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228600" y="1809750"/>
            <a:ext cx="8534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57150"/>
            <a:ext cx="8763000" cy="1371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 II: </a:t>
            </a:r>
            <a:r>
              <a:rPr lang="vi-VN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QUI TRÌNH SẢN XUẤT VÀ </a:t>
            </a:r>
            <a:r>
              <a:rPr lang="nl-NL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</a:t>
            </a:r>
            <a:r>
              <a:rPr lang="nl-NL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 MÔI TRƯỜNG TRONG TRỒNG TRỌT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447800" y="1581150"/>
            <a:ext cx="5943600" cy="2971800"/>
          </a:xfrm>
          <a:prstGeom prst="cloudCallout">
            <a:avLst>
              <a:gd name="adj1" fmla="val -54749"/>
              <a:gd name="adj2" fmla="val 625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Công việc đầu tiên phải làm trước khi gieo trồng là gì ?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Bón phân lót 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057400" y="1200150"/>
            <a:ext cx="4800600" cy="2438400"/>
          </a:xfrm>
          <a:prstGeom prst="cloudCallout">
            <a:avLst>
              <a:gd name="adj1" fmla="val -81917"/>
              <a:gd name="adj2" fmla="val 9956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Sử dụng phân gì để bón lót ? Tại sao?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109"/>
            <a:ext cx="4572000" cy="434832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8540"/>
            <a:ext cx="42862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895350"/>
            <a:ext cx="815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>
                <a:latin typeface="Times New Roman" pitchFamily="18" charset="0"/>
                <a:cs typeface="Times New Roman" pitchFamily="18" charset="0"/>
              </a:rPr>
              <a:t>Sử dụng phân hữu cơ kết hợp phân hóa học ( phân lân).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nl-NL" sz="2800" b="1" i="1">
                <a:latin typeface="Times New Roman" pitchFamily="18" charset="0"/>
                <a:cs typeface="Times New Roman" pitchFamily="18" charset="0"/>
              </a:rPr>
              <a:t>Qui trình bón phân: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>
                <a:latin typeface="Times New Roman" pitchFamily="18" charset="0"/>
                <a:cs typeface="Times New Roman" pitchFamily="18" charset="0"/>
              </a:rPr>
              <a:t> + Rải phân lên mặt ruộng hay theo hàng, theo hốc.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>
                <a:latin typeface="Times New Roman" pitchFamily="18" charset="0"/>
                <a:cs typeface="Times New Roman" pitchFamily="18" charset="0"/>
              </a:rPr>
              <a:t> + Cày, bừa, lấp đất để vùi phân xuống dưới.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Bón phân lót 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795463"/>
            <a:ext cx="2309813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743200" y="514350"/>
            <a:ext cx="3810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Hướng dẫn làm đất trồng rau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81000" y="1200150"/>
            <a:ext cx="845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Ghép cột A với  cột B cho phù hợp</a:t>
            </a:r>
          </a:p>
        </p:txBody>
      </p:sp>
      <p:graphicFrame>
        <p:nvGraphicFramePr>
          <p:cNvPr id="70660" name="Group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123903115"/>
              </p:ext>
            </p:extLst>
          </p:nvPr>
        </p:nvGraphicFramePr>
        <p:xfrm>
          <a:off x="457200" y="1828800"/>
          <a:ext cx="8382000" cy="2142923"/>
        </p:xfrm>
        <a:graphic>
          <a:graphicData uri="http://schemas.openxmlformats.org/drawingml/2006/table">
            <a:tbl>
              <a:tblPr/>
              <a:tblGrid>
                <a:gridCol w="3048000"/>
                <a:gridCol w="5334000"/>
              </a:tblGrid>
              <a:tr h="3657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Cột A</a:t>
                      </a:r>
                    </a:p>
                  </a:txBody>
                  <a:tcPr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Cột B</a:t>
                      </a: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47631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Cày đất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Bừa và đập đất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Lên luống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34286" marB="342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Chống ngập úng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Làm đất tơi xốp, thoáng khí.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Làm đất nhỏ và thu gom cỏ dại.</a:t>
                      </a: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057400" y="2647950"/>
            <a:ext cx="15240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>
            <a:off x="2590800" y="3181350"/>
            <a:ext cx="9906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2286000" y="2647950"/>
            <a:ext cx="1447800" cy="1066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2965450" y="319087"/>
            <a:ext cx="2698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* CỦNG CỐ</a:t>
            </a:r>
          </a:p>
        </p:txBody>
      </p:sp>
    </p:spTree>
    <p:extLst>
      <p:ext uri="{BB962C8B-B14F-4D97-AF65-F5344CB8AC3E}">
        <p14:creationId xmlns:p14="http://schemas.microsoft.com/office/powerpoint/2010/main" val="30838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utoUpdateAnimBg="0"/>
      <p:bldP spid="70671" grpId="0" animBg="1"/>
      <p:bldP spid="70672" grpId="0" animBg="1"/>
      <p:bldP spid="706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0" y="-1905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</a:rPr>
              <a:t>1. Chọn câu đúng hay sai</a:t>
            </a:r>
            <a:r>
              <a:rPr lang="en-US" sz="3200" smtClean="0">
                <a:latin typeface="Times New Roman" pitchFamily="18" charset="0"/>
              </a:rPr>
              <a:t>:</a:t>
            </a:r>
            <a:endParaRPr lang="en-US" sz="3200">
              <a:latin typeface="Times New Roman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sz="3200">
                <a:latin typeface="Times New Roman" pitchFamily="18" charset="0"/>
              </a:rPr>
              <a:t>Mục đích của việc làm đất là tạo lớp đất mới trên bề mặt</a:t>
            </a:r>
          </a:p>
          <a:p>
            <a:pPr eaLnBrk="1" hangingPunct="1">
              <a:buFontTx/>
              <a:buAutoNum type="alphaUcPeriod"/>
            </a:pPr>
            <a:r>
              <a:rPr lang="en-US" sz="3200">
                <a:latin typeface="Times New Roman" pitchFamily="18" charset="0"/>
              </a:rPr>
              <a:t>Mục đích của việc làm đất là để dễ bón phân </a:t>
            </a:r>
          </a:p>
          <a:p>
            <a:pPr eaLnBrk="1" hangingPunct="1">
              <a:buFontTx/>
              <a:buAutoNum type="alphaUcPeriod"/>
            </a:pPr>
            <a:r>
              <a:rPr lang="en-US" sz="3200">
                <a:latin typeface="Times New Roman" pitchFamily="18" charset="0"/>
              </a:rPr>
              <a:t>Mục đích của việc làm đất là để tăng chất dinh dưỡng</a:t>
            </a:r>
          </a:p>
          <a:p>
            <a:pPr eaLnBrk="1" hangingPunct="1">
              <a:buFontTx/>
              <a:buAutoNum type="alphaUcPeriod"/>
            </a:pPr>
            <a:r>
              <a:rPr lang="en-US" sz="3200">
                <a:latin typeface="Times New Roman" pitchFamily="18" charset="0"/>
              </a:rPr>
              <a:t>Mục đích của việc làm đất là để tạo điều kiện thuận lợi cho cây trồng sinh trưởng và phát triển tốt</a:t>
            </a:r>
          </a:p>
          <a:p>
            <a:pPr eaLnBrk="1" hangingPunct="1">
              <a:buFontTx/>
              <a:buAutoNum type="alphaUcPeriod"/>
            </a:pPr>
            <a:r>
              <a:rPr lang="en-US" sz="3200">
                <a:latin typeface="Times New Roman" pitchFamily="18" charset="0"/>
              </a:rPr>
              <a:t>Mục đích của việc làm đất là tạo cho đất tơi xốp</a:t>
            </a:r>
          </a:p>
        </p:txBody>
      </p:sp>
      <p:sp>
        <p:nvSpPr>
          <p:cNvPr id="79877" name="WordArt 5"/>
          <p:cNvSpPr>
            <a:spLocks noChangeArrowheads="1" noChangeShapeType="1" noTextEdit="1"/>
          </p:cNvSpPr>
          <p:nvPr/>
        </p:nvSpPr>
        <p:spPr bwMode="auto">
          <a:xfrm>
            <a:off x="1676400" y="2483644"/>
            <a:ext cx="2286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prstShdw prst="shdw17" dist="17961" dir="2700000">
                    <a:srgbClr val="1F3D5C"/>
                  </a:prstShdw>
                </a:effectLst>
                <a:latin typeface="Times New Roman"/>
                <a:cs typeface="Times New Roman"/>
              </a:rPr>
              <a:t>đ</a:t>
            </a:r>
            <a:endParaRPr lang="en-US" sz="3600" kern="10">
              <a:solidFill>
                <a:srgbClr val="336699"/>
              </a:solidFill>
              <a:effectLst>
                <a:prstShdw prst="shdw17" dist="17961" dir="2700000">
                  <a:srgbClr val="1F3D5C"/>
                </a:prstShdw>
              </a:effectLst>
              <a:latin typeface="Times New Roman"/>
              <a:cs typeface="Times New Roman"/>
            </a:endParaRPr>
          </a:p>
        </p:txBody>
      </p:sp>
      <p:sp>
        <p:nvSpPr>
          <p:cNvPr id="79878" name="WordArt 6"/>
          <p:cNvSpPr>
            <a:spLocks noChangeArrowheads="1" noChangeShapeType="1" noTextEdit="1"/>
          </p:cNvSpPr>
          <p:nvPr/>
        </p:nvSpPr>
        <p:spPr bwMode="auto">
          <a:xfrm>
            <a:off x="7924800" y="3409950"/>
            <a:ext cx="2286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prstShdw prst="shdw17" dist="17961" dir="2700000">
                    <a:srgbClr val="1F3D5C"/>
                  </a:prstShdw>
                </a:effectLst>
                <a:latin typeface="Times New Roman"/>
                <a:cs typeface="Times New Roman"/>
              </a:rPr>
              <a:t>đ</a:t>
            </a:r>
            <a:endParaRPr lang="en-US" sz="3600" kern="10">
              <a:solidFill>
                <a:srgbClr val="336699"/>
              </a:solidFill>
              <a:effectLst>
                <a:prstShdw prst="shdw17" dist="17961" dir="2700000">
                  <a:srgbClr val="1F3D5C"/>
                </a:prstShdw>
              </a:effectLst>
              <a:latin typeface="Times New Roman"/>
              <a:cs typeface="Times New Roman"/>
            </a:endParaRPr>
          </a:p>
        </p:txBody>
      </p:sp>
      <p:sp>
        <p:nvSpPr>
          <p:cNvPr id="79879" name="WordArt 7"/>
          <p:cNvSpPr>
            <a:spLocks noChangeArrowheads="1" noChangeShapeType="1" noTextEdit="1"/>
          </p:cNvSpPr>
          <p:nvPr/>
        </p:nvSpPr>
        <p:spPr bwMode="auto">
          <a:xfrm>
            <a:off x="8458200" y="4007644"/>
            <a:ext cx="2286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336699"/>
                </a:solidFill>
                <a:effectLst>
                  <a:prstShdw prst="shdw17" dist="17961" dir="2700000">
                    <a:srgbClr val="1F3D5C"/>
                  </a:prstShdw>
                </a:effectLst>
                <a:latin typeface="Times New Roman"/>
                <a:cs typeface="Times New Roman"/>
              </a:rPr>
              <a:t>đ</a:t>
            </a:r>
            <a:endParaRPr lang="en-US" sz="3600" kern="10">
              <a:solidFill>
                <a:srgbClr val="336699"/>
              </a:solidFill>
              <a:effectLst>
                <a:prstShdw prst="shdw17" dist="17961" dir="2700000">
                  <a:srgbClr val="1F3D5C"/>
                </a:prstShdw>
              </a:effectLst>
              <a:latin typeface="Times New Roman"/>
              <a:cs typeface="Times New Roman"/>
            </a:endParaRPr>
          </a:p>
        </p:txBody>
      </p:sp>
      <p:sp>
        <p:nvSpPr>
          <p:cNvPr id="79880" name="WordArt 8"/>
          <p:cNvSpPr>
            <a:spLocks noChangeArrowheads="1" noChangeShapeType="1" noTextEdit="1"/>
          </p:cNvSpPr>
          <p:nvPr/>
        </p:nvSpPr>
        <p:spPr bwMode="auto">
          <a:xfrm>
            <a:off x="1143000" y="1047750"/>
            <a:ext cx="2286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prstShdw prst="shdw17" dist="17961" dir="2700000">
                    <a:srgbClr val="1F3D5C"/>
                  </a:prstShdw>
                </a:effectLst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79881" name="WordArt 9"/>
          <p:cNvSpPr>
            <a:spLocks noChangeArrowheads="1" noChangeShapeType="1" noTextEdit="1"/>
          </p:cNvSpPr>
          <p:nvPr/>
        </p:nvSpPr>
        <p:spPr bwMode="auto">
          <a:xfrm>
            <a:off x="7924800" y="1504950"/>
            <a:ext cx="2286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prstShdw prst="shdw17" dist="17961" dir="2700000">
                    <a:srgbClr val="1F3D5C"/>
                  </a:prstShdw>
                </a:effectLst>
                <a:latin typeface="Times New Roman"/>
                <a:cs typeface="Times New Roman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7544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animBg="1"/>
      <p:bldP spid="79878" grpId="0" animBg="1"/>
      <p:bldP spid="79879" grpId="0" animBg="1"/>
      <p:bldP spid="79880" grpId="0" animBg="1"/>
      <p:bldP spid="798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" y="285750"/>
            <a:ext cx="7696200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15: LÀM ĐẤT VÀ BÓN PHÂN LÓT 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47800" y="180975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Làm đất nhằm mục đích gì?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47800" y="280035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Các công việc làm đất 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47800" y="379095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Bón phân lót 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7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5715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Làm đất nhằm mục đích gì?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1000" y="1094509"/>
            <a:ext cx="8077200" cy="25440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luận nhóm (3 phút) </a:t>
            </a:r>
          </a:p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2 thửa ruộng, 1 thửa ruộng đã được cày bừa, 1 thửa ruộng chưa được cày bừa, nhận xét sự khác nhau giữa 2 thửa ruộng đó.  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8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5"/>
            <a:ext cx="4572000" cy="4171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05"/>
            <a:ext cx="4572000" cy="417195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03:00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02:40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02:30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02:00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01:40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01:30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01:00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00:40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00:30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00:10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00:09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00:08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00:01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3886200" y="4286250"/>
            <a:ext cx="1447800" cy="800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00:00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-19050"/>
            <a:ext cx="610615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Nhận xét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sự khác nhau giữa 2 thửa ruộng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2220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770026"/>
              </p:ext>
            </p:extLst>
          </p:nvPr>
        </p:nvGraphicFramePr>
        <p:xfrm>
          <a:off x="76200" y="361950"/>
          <a:ext cx="8915400" cy="3017520"/>
        </p:xfrm>
        <a:graphic>
          <a:graphicData uri="http://schemas.openxmlformats.org/drawingml/2006/table">
            <a:tbl>
              <a:tblPr/>
              <a:tblGrid>
                <a:gridCol w="3200400"/>
                <a:gridCol w="2508250"/>
                <a:gridCol w="3206750"/>
              </a:tblGrid>
              <a:tr h="8207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Thửa ruộng được cày bừa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Thửa ruộng chưa được cày bừa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 hình cỏ dại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 trạng đất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07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Khả năng giữa nước và chất dinh dưỡng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Sâu, bệnh tồn tại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3429000" y="1276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Ít</a:t>
            </a:r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400800" y="12001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Nhiều</a:t>
            </a:r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3352800" y="1657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Tơi xốp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6324600" y="1733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Cứng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3429000" y="23431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Tốt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6324600" y="23431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Kém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6324600" y="29527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Nhiều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3505200" y="29527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Ít</a:t>
            </a:r>
          </a:p>
        </p:txBody>
      </p:sp>
    </p:spTree>
    <p:extLst>
      <p:ext uri="{BB962C8B-B14F-4D97-AF65-F5344CB8AC3E}">
        <p14:creationId xmlns:p14="http://schemas.microsoft.com/office/powerpoint/2010/main" val="22465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" y="5715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Làm đất nhằm mục đích gì?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971550"/>
            <a:ext cx="754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nl-NL" sz="2800">
                <a:latin typeface="Times New Roman" pitchFamily="18" charset="0"/>
                <a:cs typeface="Times New Roman" pitchFamily="18" charset="0"/>
              </a:rPr>
              <a:t>Làm cho đất tơi xốp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nl-NL" sz="2800">
                <a:latin typeface="Times New Roman" pitchFamily="18" charset="0"/>
                <a:cs typeface="Times New Roman" pitchFamily="18" charset="0"/>
              </a:rPr>
              <a:t>Tăng khả năng giữ nước và chất dinh dưỡng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nl-NL" sz="2800">
                <a:latin typeface="Times New Roman" pitchFamily="18" charset="0"/>
                <a:cs typeface="Times New Roman" pitchFamily="18" charset="0"/>
              </a:rPr>
              <a:t>Diệt cỏ dại và mầm mống sâu bệnh ẩn nấp trong đất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57150"/>
            <a:ext cx="4572000" cy="685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Các công việc làm đất   </a:t>
            </a:r>
            <a:endParaRPr lang="en-US" sz="2800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752600" y="1276350"/>
            <a:ext cx="5257800" cy="2819400"/>
          </a:xfrm>
          <a:prstGeom prst="cloudCallout">
            <a:avLst>
              <a:gd name="adj1" fmla="val -63916"/>
              <a:gd name="adj2" fmla="val 7355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Kể tên các công việc làm đất mà em biết ?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ày ru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572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57450"/>
            <a:ext cx="4572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WordArt 8"/>
          <p:cNvSpPr>
            <a:spLocks noChangeArrowheads="1" noChangeShapeType="1" noTextEdit="1"/>
          </p:cNvSpPr>
          <p:nvPr/>
        </p:nvSpPr>
        <p:spPr bwMode="auto">
          <a:xfrm>
            <a:off x="2438400" y="1943100"/>
            <a:ext cx="171450" cy="428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>
            <a:off x="7315200" y="2000250"/>
            <a:ext cx="171450" cy="428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202" name="WordArt 10"/>
          <p:cNvSpPr>
            <a:spLocks noChangeArrowheads="1" noChangeShapeType="1" noTextEdit="1"/>
          </p:cNvSpPr>
          <p:nvPr/>
        </p:nvSpPr>
        <p:spPr bwMode="auto">
          <a:xfrm>
            <a:off x="3886200" y="4714875"/>
            <a:ext cx="171450" cy="428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8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6762750" y="4657725"/>
            <a:ext cx="171450" cy="428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12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1" grpId="0" animBg="1"/>
      <p:bldP spid="8202" grpId="0" animBg="1"/>
      <p:bldP spid="820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266</TotalTime>
  <Words>1264</Words>
  <Application>Microsoft Office PowerPoint</Application>
  <PresentationFormat>On-screen Show (16:9)</PresentationFormat>
  <Paragraphs>494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37</cp:revision>
  <dcterms:created xsi:type="dcterms:W3CDTF">2006-08-16T00:00:00Z</dcterms:created>
  <dcterms:modified xsi:type="dcterms:W3CDTF">2019-09-16T02:03:30Z</dcterms:modified>
</cp:coreProperties>
</file>