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5" r:id="rId3"/>
    <p:sldId id="343" r:id="rId4"/>
    <p:sldId id="303" r:id="rId5"/>
    <p:sldId id="258" r:id="rId7"/>
    <p:sldId id="346" r:id="rId8"/>
    <p:sldId id="278" r:id="rId9"/>
    <p:sldId id="328" r:id="rId10"/>
    <p:sldId id="329" r:id="rId11"/>
    <p:sldId id="330" r:id="rId12"/>
    <p:sldId id="344" r:id="rId13"/>
    <p:sldId id="342" r:id="rId14"/>
    <p:sldId id="305" r:id="rId15"/>
    <p:sldId id="302" r:id="rId16"/>
    <p:sldId id="347" r:id="rId17"/>
    <p:sldId id="332" r:id="rId18"/>
    <p:sldId id="307" r:id="rId19"/>
    <p:sldId id="317" r:id="rId20"/>
    <p:sldId id="306" r:id="rId21"/>
    <p:sldId id="320" r:id="rId22"/>
    <p:sldId id="318" r:id="rId23"/>
    <p:sldId id="322" r:id="rId24"/>
    <p:sldId id="323" r:id="rId25"/>
    <p:sldId id="327" r:id="rId26"/>
    <p:sldId id="316" r:id="rId27"/>
    <p:sldId id="313" r:id="rId28"/>
    <p:sldId id="336" r:id="rId29"/>
    <p:sldId id="337" r:id="rId30"/>
    <p:sldId id="338" r:id="rId31"/>
    <p:sldId id="339" r:id="rId32"/>
    <p:sldId id="351" r:id="rId33"/>
    <p:sldId id="352" r:id="rId34"/>
    <p:sldId id="353" r:id="rId35"/>
    <p:sldId id="350" r:id="rId3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FFFF00"/>
    <a:srgbClr val="CC3300"/>
    <a:srgbClr val="006600"/>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17"/>
    <p:restoredTop sz="94660"/>
  </p:normalViewPr>
  <p:slideViewPr>
    <p:cSldViewPr showGuides="1">
      <p:cViewPr varScale="1">
        <p:scale>
          <a:sx n="86" d="100"/>
          <a:sy n="86" d="100"/>
        </p:scale>
        <p:origin x="1554" y="9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43C0B780-C924-4F87-953F-D0B3FF8B4CA8}"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AB0B553-4418-4473-8891-966570EA16E2}" type="slidenum">
              <a:rPr kumimoji="0" lang="en-US" alt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p:nvPr>
        </p:nvSpPr>
        <p:spPr>
          <a:ln/>
        </p:spPr>
        <p:txBody>
          <a:bodyPr wrap="square" lIns="91440" tIns="45720" rIns="91440" bIns="45720" anchor="t" anchorCtr="0"/>
          <a:p>
            <a:pPr lvl="0"/>
            <a:endParaRPr lang="en-US" altLang="en-US" dirty="0"/>
          </a:p>
        </p:txBody>
      </p:sp>
      <p:sp>
        <p:nvSpPr>
          <p:cNvPr id="6147"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p:nvPr>
        </p:nvSpPr>
        <p:spPr>
          <a:ln/>
        </p:spPr>
        <p:txBody>
          <a:bodyPr wrap="square" lIns="91440" tIns="45720" rIns="91440" bIns="45720" anchor="t" anchorCtr="0"/>
          <a:p>
            <a:pPr lvl="0" eaLnBrk="1" hangingPunct="1"/>
            <a:endParaRPr lang="en-US" altLang="en-US" dirty="0">
              <a:latin typeface="Arial" panose="020B0604020202020204" pitchFamily="34" charset="0"/>
            </a:endParaRPr>
          </a:p>
        </p:txBody>
      </p:sp>
      <p:sp>
        <p:nvSpPr>
          <p:cNvPr id="9219"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Slide Number Placeholder 6"/>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
        <p:nvSpPr>
          <p:cNvPr id="38914" name="Rectangle 2"/>
          <p:cNvSpPr>
            <a:spLocks noGrp="1" noRot="1" noChangeAspect="1" noTextEdit="1"/>
          </p:cNvSpPr>
          <p:nvPr>
            <p:ph type="sldImg"/>
          </p:nvPr>
        </p:nvSpPr>
        <p:spPr>
          <a:ln/>
        </p:spPr>
      </p:sp>
      <p:sp>
        <p:nvSpPr>
          <p:cNvPr id="38915" name="Rectangle 3"/>
          <p:cNvSpPr>
            <a:spLocks noGrp="1"/>
          </p:cNvSpPr>
          <p:nvPr>
            <p:ph type="body"/>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vi-VN"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quarter" idx="1"/>
          </p:nvPr>
        </p:nvSpPr>
        <p:spPr>
          <a:xfrm>
            <a:off x="457200" y="1600200"/>
            <a:ext cx="4038600" cy="21859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quarter" idx="2"/>
          </p:nvPr>
        </p:nvSpPr>
        <p:spPr>
          <a:xfrm>
            <a:off x="4648200" y="1600200"/>
            <a:ext cx="4038600" cy="21859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Content Placeholder 4"/>
          <p:cNvSpPr>
            <a:spLocks noGrp="1"/>
          </p:cNvSpPr>
          <p:nvPr>
            <p:ph sz="quarter" idx="3"/>
          </p:nvPr>
        </p:nvSpPr>
        <p:spPr>
          <a:xfrm>
            <a:off x="457200" y="3938588"/>
            <a:ext cx="4038600" cy="2187575"/>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6" name="Content Placeholder 5"/>
          <p:cNvSpPr>
            <a:spLocks noGrp="1"/>
          </p:cNvSpPr>
          <p:nvPr>
            <p:ph sz="quarter" idx="4"/>
          </p:nvPr>
        </p:nvSpPr>
        <p:spPr>
          <a:xfrm>
            <a:off x="4648200" y="3938588"/>
            <a:ext cx="4038600" cy="2187575"/>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8229600" cy="21859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3938588"/>
            <a:ext cx="8229600" cy="2187575"/>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vi-VN"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4A2F14D-7042-44BA-AA85-8E1855B03DC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289.photobucket.com/albums/ll215/rainnysunday/?action=view&amp;current=19.gif" TargetMode="Externa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1.xml"/><Relationship Id="rId2" Type="http://schemas.openxmlformats.org/officeDocument/2006/relationships/image" Target="../media/image7.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9" Type="http://schemas.openxmlformats.org/officeDocument/2006/relationships/image" Target="../media/image37.wmf"/><Relationship Id="rId8" Type="http://schemas.openxmlformats.org/officeDocument/2006/relationships/image" Target="../media/image36.GIF"/><Relationship Id="rId7" Type="http://schemas.openxmlformats.org/officeDocument/2006/relationships/image" Target="../media/image35.GIF"/><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 Id="rId3" Type="http://schemas.openxmlformats.org/officeDocument/2006/relationships/image" Target="../media/image31.GIF"/><Relationship Id="rId2" Type="http://schemas.openxmlformats.org/officeDocument/2006/relationships/image" Target="../media/image30.GIF"/><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image" Target="../media/image38.GIF"/><Relationship Id="rId1" Type="http://schemas.openxmlformats.org/officeDocument/2006/relationships/image" Target="../media/image29.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6195" name="Picture 3" descr="cong nhan may"/>
          <p:cNvPicPr>
            <a:picLocks noChangeAspect="1"/>
          </p:cNvPicPr>
          <p:nvPr/>
        </p:nvPicPr>
        <p:blipFill>
          <a:blip r:embed="rId1"/>
          <a:stretch>
            <a:fillRect/>
          </a:stretch>
        </p:blipFill>
        <p:spPr>
          <a:xfrm>
            <a:off x="0" y="0"/>
            <a:ext cx="4038600" cy="2814638"/>
          </a:xfrm>
          <a:prstGeom prst="rect">
            <a:avLst/>
          </a:prstGeom>
          <a:noFill/>
          <a:ln w="9525">
            <a:noFill/>
          </a:ln>
        </p:spPr>
      </p:pic>
      <p:sp>
        <p:nvSpPr>
          <p:cNvPr id="3074" name="Rectangle 7"/>
          <p:cNvSpPr/>
          <p:nvPr/>
        </p:nvSpPr>
        <p:spPr>
          <a:xfrm>
            <a:off x="457200" y="6172200"/>
            <a:ext cx="7620000" cy="2209800"/>
          </a:xfrm>
          <a:prstGeom prst="rect">
            <a:avLst/>
          </a:prstGeom>
          <a:noFill/>
          <a:ln w="9525">
            <a:noFill/>
          </a:ln>
        </p:spPr>
        <p:txBody>
          <a:bodyPr anchor="ctr" anchorCtr="0"/>
          <a:p>
            <a:pPr algn="ctr"/>
            <a:endParaRPr lang="vi-VN" altLang="en-US" sz="4400" dirty="0">
              <a:solidFill>
                <a:srgbClr val="FF0000"/>
              </a:solidFill>
              <a:latin typeface="Arial" panose="020B0604020202020204" pitchFamily="34" charset="0"/>
            </a:endParaRPr>
          </a:p>
        </p:txBody>
      </p:sp>
      <p:pic>
        <p:nvPicPr>
          <p:cNvPr id="9" name="Picture 8" descr="Nhiều chính sách ưu &amp;dstrok;ãi thu hút nhân tài phát triển KHCN"/>
          <p:cNvPicPr>
            <a:picLocks noChangeAspect="1"/>
          </p:cNvPicPr>
          <p:nvPr/>
        </p:nvPicPr>
        <p:blipFill>
          <a:blip r:embed="rId2"/>
          <a:stretch>
            <a:fillRect/>
          </a:stretch>
        </p:blipFill>
        <p:spPr>
          <a:xfrm>
            <a:off x="0" y="3429000"/>
            <a:ext cx="4000500" cy="2667000"/>
          </a:xfrm>
          <a:prstGeom prst="rect">
            <a:avLst/>
          </a:prstGeom>
          <a:noFill/>
          <a:ln w="9525">
            <a:noFill/>
          </a:ln>
        </p:spPr>
      </p:pic>
      <p:pic>
        <p:nvPicPr>
          <p:cNvPr id="8" name="Picture 2" descr="http://thcs-nguyenchidieu-tthue.edu.vn/upload/image/16/IMG_9199.jpg"/>
          <p:cNvPicPr>
            <a:picLocks noChangeAspect="1" noChangeArrowheads="1"/>
          </p:cNvPicPr>
          <p:nvPr/>
        </p:nvPicPr>
        <p:blipFill>
          <a:blip r:embed="rId3"/>
          <a:srcRect/>
          <a:stretch>
            <a:fillRect/>
          </a:stretch>
        </p:blipFill>
        <p:spPr bwMode="auto">
          <a:xfrm>
            <a:off x="4495799" y="3429000"/>
            <a:ext cx="4343400" cy="2667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0" descr="5"/>
          <p:cNvPicPr>
            <a:picLocks noChangeAspect="1"/>
          </p:cNvPicPr>
          <p:nvPr/>
        </p:nvPicPr>
        <p:blipFill>
          <a:blip r:embed="rId4"/>
          <a:stretch>
            <a:fillRect/>
          </a:stretch>
        </p:blipFill>
        <p:spPr>
          <a:xfrm>
            <a:off x="4876800" y="0"/>
            <a:ext cx="4267200" cy="2819400"/>
          </a:xfrm>
          <a:prstGeom prst="rect">
            <a:avLst/>
          </a:prstGeom>
          <a:noFill/>
          <a:ln w="9525">
            <a:noFill/>
          </a:ln>
        </p:spPr>
      </p:pic>
      <p:sp>
        <p:nvSpPr>
          <p:cNvPr id="11" name="TextBox 10"/>
          <p:cNvSpPr txBox="1"/>
          <p:nvPr/>
        </p:nvSpPr>
        <p:spPr>
          <a:xfrm>
            <a:off x="228600" y="2819400"/>
            <a:ext cx="3048000" cy="461963"/>
          </a:xfrm>
          <a:prstGeom prst="rect">
            <a:avLst/>
          </a:prstGeom>
          <a:noFill/>
          <a:ln w="9525">
            <a:noFill/>
          </a:ln>
        </p:spPr>
        <p:txBody>
          <a:bodyPr anchor="t" anchorCtr="0">
            <a:spAutoFit/>
          </a:bodyPr>
          <a:p>
            <a:r>
              <a:rPr lang="en-US" altLang="en-US" b="1" dirty="0">
                <a:solidFill>
                  <a:srgbClr val="FF0000"/>
                </a:solidFill>
                <a:latin typeface="Times New Roman" panose="02020603050405020304" pitchFamily="18" charset="0"/>
              </a:rPr>
              <a:t>Công nhân may</a:t>
            </a:r>
            <a:endParaRPr lang="en-US" altLang="en-US" b="1" dirty="0">
              <a:solidFill>
                <a:srgbClr val="FF0000"/>
              </a:solidFill>
              <a:latin typeface="Times New Roman" panose="02020603050405020304" pitchFamily="18" charset="0"/>
            </a:endParaRPr>
          </a:p>
        </p:txBody>
      </p:sp>
      <p:sp>
        <p:nvSpPr>
          <p:cNvPr id="12" name="TextBox 11"/>
          <p:cNvSpPr txBox="1"/>
          <p:nvPr/>
        </p:nvSpPr>
        <p:spPr>
          <a:xfrm>
            <a:off x="4648200" y="2819400"/>
            <a:ext cx="3810000" cy="461963"/>
          </a:xfrm>
          <a:prstGeom prst="rect">
            <a:avLst/>
          </a:prstGeom>
          <a:noFill/>
          <a:ln w="9525">
            <a:noFill/>
          </a:ln>
        </p:spPr>
        <p:txBody>
          <a:bodyPr anchor="t" anchorCtr="0">
            <a:spAutoFit/>
          </a:bodyPr>
          <a:p>
            <a:r>
              <a:rPr lang="en-US" altLang="en-US" b="1" dirty="0">
                <a:solidFill>
                  <a:srgbClr val="FF0000"/>
                </a:solidFill>
                <a:latin typeface="Times New Roman" panose="02020603050405020304" pitchFamily="18" charset="0"/>
              </a:rPr>
              <a:t>Nông dân đang cày ruộng</a:t>
            </a:r>
            <a:endParaRPr lang="en-US" altLang="en-US" b="1" dirty="0">
              <a:solidFill>
                <a:srgbClr val="FF0000"/>
              </a:solidFill>
              <a:latin typeface="Times New Roman" panose="02020603050405020304" pitchFamily="18" charset="0"/>
            </a:endParaRPr>
          </a:p>
        </p:txBody>
      </p:sp>
      <p:sp>
        <p:nvSpPr>
          <p:cNvPr id="13" name="TextBox 12"/>
          <p:cNvSpPr txBox="1"/>
          <p:nvPr/>
        </p:nvSpPr>
        <p:spPr>
          <a:xfrm>
            <a:off x="0" y="6172200"/>
            <a:ext cx="4343400" cy="461963"/>
          </a:xfrm>
          <a:prstGeom prst="rect">
            <a:avLst/>
          </a:prstGeom>
          <a:noFill/>
          <a:ln w="9525">
            <a:noFill/>
          </a:ln>
        </p:spPr>
        <p:txBody>
          <a:bodyPr anchor="t" anchorCtr="0">
            <a:spAutoFit/>
          </a:bodyPr>
          <a:p>
            <a:r>
              <a:rPr lang="en-US" altLang="en-US" b="1" dirty="0">
                <a:solidFill>
                  <a:srgbClr val="FF0000"/>
                </a:solidFill>
                <a:latin typeface="Times New Roman" panose="02020603050405020304" pitchFamily="18" charset="0"/>
              </a:rPr>
              <a:t>Nhà khoa học đang nghiên cứu</a:t>
            </a:r>
            <a:endParaRPr lang="en-US" altLang="en-US" b="1" dirty="0">
              <a:solidFill>
                <a:srgbClr val="FF0000"/>
              </a:solidFill>
              <a:latin typeface="Times New Roman" panose="02020603050405020304" pitchFamily="18" charset="0"/>
            </a:endParaRPr>
          </a:p>
        </p:txBody>
      </p:sp>
      <p:sp>
        <p:nvSpPr>
          <p:cNvPr id="14" name="TextBox 13"/>
          <p:cNvSpPr txBox="1"/>
          <p:nvPr/>
        </p:nvSpPr>
        <p:spPr>
          <a:xfrm>
            <a:off x="5105400" y="6172200"/>
            <a:ext cx="3505200" cy="461963"/>
          </a:xfrm>
          <a:prstGeom prst="rect">
            <a:avLst/>
          </a:prstGeom>
          <a:noFill/>
          <a:ln w="9525">
            <a:noFill/>
          </a:ln>
        </p:spPr>
        <p:txBody>
          <a:bodyPr anchor="t" anchorCtr="0">
            <a:spAutoFit/>
          </a:bodyPr>
          <a:p>
            <a:r>
              <a:rPr lang="en-US" altLang="en-US" b="1" dirty="0">
                <a:solidFill>
                  <a:srgbClr val="FF0000"/>
                </a:solidFill>
                <a:latin typeface="Times New Roman" panose="02020603050405020304" pitchFamily="18" charset="0"/>
              </a:rPr>
              <a:t>Học sinh trong tiết học</a:t>
            </a:r>
            <a:endParaRPr lang="en-US" altLang="en-US"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blinds(horizontal)">
                                      <p:cBhvr>
                                        <p:cTn id="7" dur="500"/>
                                        <p:tgtEl>
                                          <p:spTgt spid="13619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3"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par>
                          <p:cTn id="20" fill="hold">
                            <p:stCondLst>
                              <p:cond delay="1500"/>
                            </p:stCondLst>
                            <p:childTnLst>
                              <p:par>
                                <p:cTn id="21" presetID="8"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amond(in)">
                                      <p:cBhvr>
                                        <p:cTn id="29" dur="2000"/>
                                        <p:tgtEl>
                                          <p:spTgt spid="13"/>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6"/>
          <p:cNvSpPr/>
          <p:nvPr/>
        </p:nvSpPr>
        <p:spPr>
          <a:xfrm>
            <a:off x="228600" y="1095375"/>
            <a:ext cx="3173413" cy="579438"/>
          </a:xfrm>
          <a:prstGeom prst="rect">
            <a:avLst/>
          </a:prstGeom>
          <a:noFill/>
          <a:ln w="9525">
            <a:noFill/>
          </a:ln>
        </p:spPr>
        <p:txBody>
          <a:bodyPr anchor="t" anchorCtr="0">
            <a:spAutoFit/>
          </a:bodyPr>
          <a:p>
            <a:r>
              <a:rPr lang="en-US" altLang="en-US" sz="3200" b="1" dirty="0">
                <a:solidFill>
                  <a:srgbClr val="0000FF"/>
                </a:solidFill>
                <a:latin typeface="Times New Roman" panose="02020603050405020304" pitchFamily="18" charset="0"/>
              </a:rPr>
              <a:t>I. </a:t>
            </a:r>
            <a:r>
              <a:rPr lang="en-US" altLang="en-US" sz="3200" b="1" u="sng" dirty="0">
                <a:solidFill>
                  <a:srgbClr val="0000FF"/>
                </a:solidFill>
                <a:latin typeface="Times New Roman" panose="02020603050405020304" pitchFamily="18" charset="0"/>
              </a:rPr>
              <a:t>Đặt vấn đề</a:t>
            </a:r>
            <a:endParaRPr lang="en-US" altLang="en-US" sz="3200" b="1" u="sng" dirty="0">
              <a:solidFill>
                <a:srgbClr val="0000FF"/>
              </a:solidFill>
              <a:latin typeface="Times New Roman" panose="02020603050405020304" pitchFamily="18" charset="0"/>
            </a:endParaRPr>
          </a:p>
        </p:txBody>
      </p:sp>
      <p:sp>
        <p:nvSpPr>
          <p:cNvPr id="10" name="Rectangle 9"/>
          <p:cNvSpPr/>
          <p:nvPr/>
        </p:nvSpPr>
        <p:spPr>
          <a:xfrm>
            <a:off x="228600" y="1676400"/>
            <a:ext cx="4114800" cy="533400"/>
          </a:xfrm>
          <a:prstGeom prst="rect">
            <a:avLst/>
          </a:prstGeom>
          <a:noFill/>
          <a:ln w="9525">
            <a:noFill/>
          </a:ln>
        </p:spPr>
        <p:txBody>
          <a:bodyPr anchor="t" anchorCtr="0"/>
          <a:p>
            <a:r>
              <a:rPr lang="en-US" altLang="en-US" sz="2800" b="1" dirty="0">
                <a:solidFill>
                  <a:srgbClr val="0000FF"/>
                </a:solidFill>
                <a:latin typeface="Times New Roman" panose="02020603050405020304" pitchFamily="18" charset="0"/>
              </a:rPr>
              <a:t>II. </a:t>
            </a:r>
            <a:r>
              <a:rPr lang="en-US" altLang="en-US" sz="2800" b="1" u="sng" dirty="0">
                <a:solidFill>
                  <a:srgbClr val="0000FF"/>
                </a:solidFill>
                <a:latin typeface="Times New Roman" panose="02020603050405020304" pitchFamily="18" charset="0"/>
              </a:rPr>
              <a:t>Nội dung bài học</a:t>
            </a:r>
            <a:r>
              <a:rPr lang="en-US" altLang="en-US" sz="2800" b="1" dirty="0">
                <a:solidFill>
                  <a:srgbClr val="0000FF"/>
                </a:solidFill>
                <a:latin typeface="Times New Roman" panose="02020603050405020304" pitchFamily="18" charset="0"/>
              </a:rPr>
              <a:t>: </a:t>
            </a:r>
            <a:endParaRPr lang="en-US" altLang="en-US" sz="2800" b="1" dirty="0">
              <a:solidFill>
                <a:srgbClr val="0000FF"/>
              </a:solidFill>
              <a:latin typeface="Times New Roman" panose="02020603050405020304" pitchFamily="18" charset="0"/>
            </a:endParaRPr>
          </a:p>
        </p:txBody>
      </p:sp>
      <p:sp>
        <p:nvSpPr>
          <p:cNvPr id="93191" name="Rectangle 7"/>
          <p:cNvSpPr>
            <a:spLocks noChangeArrowheads="1"/>
          </p:cNvSpPr>
          <p:nvPr/>
        </p:nvSpPr>
        <p:spPr bwMode="auto">
          <a:xfrm>
            <a:off x="685800" y="2286000"/>
            <a:ext cx="6400800" cy="519113"/>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1. Thế nào là lao động tự giác, sáng tạo?</a:t>
            </a:r>
            <a:endParaRPr kumimoji="0" 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grpSp>
        <p:nvGrpSpPr>
          <p:cNvPr id="2" name="Group 6"/>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8"/>
            <p:cNvGrpSpPr/>
            <p:nvPr/>
          </p:nvGrpSpPr>
          <p:grpSpPr bwMode="auto">
            <a:xfrm>
              <a:off x="730" y="1407"/>
              <a:ext cx="4043" cy="444"/>
              <a:chOff x="744" y="1407"/>
              <a:chExt cx="3988" cy="444"/>
            </a:xfrm>
            <a:grpFill/>
          </p:grpSpPr>
          <p:sp>
            <p:nvSpPr>
              <p:cNvPr id="11"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14341"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4"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3191">
                                            <p:txEl>
                                              <p:charRg st="0" end="42"/>
                                            </p:txEl>
                                          </p:spTgt>
                                        </p:tgtEl>
                                        <p:attrNameLst>
                                          <p:attrName>style.visibility</p:attrName>
                                        </p:attrNameLst>
                                      </p:cBhvr>
                                      <p:to>
                                        <p:strVal val="visible"/>
                                      </p:to>
                                    </p:set>
                                    <p:animEffect transition="in" filter="blinds(horizontal)">
                                      <p:cBhvr>
                                        <p:cTn id="14" dur="500"/>
                                        <p:tgtEl>
                                          <p:spTgt spid="93191">
                                            <p:txEl>
                                              <p:charRg st="0"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138" name="Picture 2" descr="edison_ampoules1"/>
          <p:cNvPicPr>
            <a:picLocks noChangeAspect="1"/>
          </p:cNvPicPr>
          <p:nvPr/>
        </p:nvPicPr>
        <p:blipFill>
          <a:blip r:embed="rId1"/>
          <a:stretch>
            <a:fillRect/>
          </a:stretch>
        </p:blipFill>
        <p:spPr>
          <a:xfrm rot="-505812">
            <a:off x="228600" y="1676400"/>
            <a:ext cx="2667000" cy="2052638"/>
          </a:xfrm>
          <a:prstGeom prst="rect">
            <a:avLst/>
          </a:prstGeom>
          <a:noFill/>
          <a:ln w="9525">
            <a:noFill/>
          </a:ln>
        </p:spPr>
      </p:pic>
      <p:sp>
        <p:nvSpPr>
          <p:cNvPr id="15363" name="WordArt 3"/>
          <p:cNvSpPr>
            <a:spLocks noTextEdit="1"/>
          </p:cNvSpPr>
          <p:nvPr/>
        </p:nvSpPr>
        <p:spPr>
          <a:xfrm>
            <a:off x="304800" y="533400"/>
            <a:ext cx="8458200" cy="838200"/>
          </a:xfrm>
          <a:prstGeom prst="rect">
            <a:avLst/>
          </a:prstGeom>
        </p:spPr>
        <p:txBody>
          <a:bodyPr wrap="none" fromWordArt="1">
            <a:prstTxWarp prst="textPlain">
              <a:avLst>
                <a:gd name="adj" fmla="val 50000"/>
              </a:avLst>
            </a:prstTxWarp>
            <a:normAutofit/>
          </a:bodyPr>
          <a:p>
            <a:pPr algn="ctr" eaLnBrk="0" hangingPunct="0"/>
            <a:r>
              <a:rPr lang="en-US" sz="3600" b="1">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Một số phát minh vĩ đại của Ê-đi-xơn</a:t>
            </a:r>
            <a:endParaRPr lang="en-US" sz="3600" b="1">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pic>
        <p:nvPicPr>
          <p:cNvPr id="91140" name="Picture 4" descr="dia-than1"/>
          <p:cNvPicPr>
            <a:picLocks noChangeAspect="1"/>
          </p:cNvPicPr>
          <p:nvPr/>
        </p:nvPicPr>
        <p:blipFill>
          <a:blip r:embed="rId2"/>
          <a:stretch>
            <a:fillRect/>
          </a:stretch>
        </p:blipFill>
        <p:spPr>
          <a:xfrm rot="815564">
            <a:off x="3581400" y="1600200"/>
            <a:ext cx="2044700" cy="2185988"/>
          </a:xfrm>
          <a:prstGeom prst="rect">
            <a:avLst/>
          </a:prstGeom>
          <a:noFill/>
          <a:ln w="9525">
            <a:noFill/>
          </a:ln>
        </p:spPr>
      </p:pic>
      <p:pic>
        <p:nvPicPr>
          <p:cNvPr id="91141" name="Picture 5" descr="Kinetoscope3"/>
          <p:cNvPicPr>
            <a:picLocks noChangeAspect="1"/>
          </p:cNvPicPr>
          <p:nvPr/>
        </p:nvPicPr>
        <p:blipFill>
          <a:blip r:embed="rId3"/>
          <a:stretch>
            <a:fillRect/>
          </a:stretch>
        </p:blipFill>
        <p:spPr>
          <a:xfrm rot="-237465">
            <a:off x="5638800" y="1752600"/>
            <a:ext cx="2857500" cy="2286000"/>
          </a:xfrm>
          <a:prstGeom prst="rect">
            <a:avLst/>
          </a:prstGeom>
          <a:noFill/>
          <a:ln w="9525">
            <a:noFill/>
          </a:ln>
        </p:spPr>
      </p:pic>
      <p:pic>
        <p:nvPicPr>
          <p:cNvPr id="91143" name="Picture 7" descr="may_dien_tin"/>
          <p:cNvPicPr>
            <a:picLocks noChangeAspect="1"/>
          </p:cNvPicPr>
          <p:nvPr/>
        </p:nvPicPr>
        <p:blipFill>
          <a:blip r:embed="rId4"/>
          <a:stretch>
            <a:fillRect/>
          </a:stretch>
        </p:blipFill>
        <p:spPr>
          <a:xfrm>
            <a:off x="2895600" y="4114800"/>
            <a:ext cx="2286000" cy="2343150"/>
          </a:xfrm>
          <a:prstGeom prst="rect">
            <a:avLst/>
          </a:prstGeom>
          <a:noFill/>
          <a:ln w="9525">
            <a:noFill/>
          </a:ln>
        </p:spPr>
      </p:pic>
      <p:pic>
        <p:nvPicPr>
          <p:cNvPr id="15366" name="Picture 8" descr="Photobucket">
            <a:hlinkClick r:id="rId5"/>
          </p:cNvPr>
          <p:cNvPicPr>
            <a:picLocks noChangeAspect="1"/>
          </p:cNvPicPr>
          <p:nvPr/>
        </p:nvPicPr>
        <p:blipFill>
          <a:blip r:embed="rId6"/>
          <a:stretch>
            <a:fillRect/>
          </a:stretch>
        </p:blipFill>
        <p:spPr>
          <a:xfrm>
            <a:off x="-152400" y="6275388"/>
            <a:ext cx="9144000" cy="582612"/>
          </a:xfrm>
          <a:prstGeom prst="rect">
            <a:avLst/>
          </a:prstGeom>
          <a:noFill/>
          <a:ln w="9525">
            <a:noFill/>
          </a:ln>
        </p:spPr>
      </p:pic>
      <p:sp>
        <p:nvSpPr>
          <p:cNvPr id="91145" name="Text Box 9"/>
          <p:cNvSpPr txBox="1">
            <a:spLocks noChangeArrowheads="1"/>
          </p:cNvSpPr>
          <p:nvPr/>
        </p:nvSpPr>
        <p:spPr bwMode="auto">
          <a:xfrm>
            <a:off x="974725" y="3770313"/>
            <a:ext cx="1539875" cy="366713"/>
          </a:xfrm>
          <a:prstGeom prst="rect">
            <a:avLst/>
          </a:prstGeom>
          <a:noFill/>
          <a:ln>
            <a:noFill/>
          </a:ln>
          <a:effectLst/>
        </p:spPr>
        <p:txBody>
          <a:bodyPr>
            <a:spAutoFit/>
          </a:bodyPr>
          <a:lstStyle/>
          <a:p>
            <a:pPr marR="0" algn="r" defTabSz="914400" eaLnBrk="0" hangingPunct="0">
              <a:buClrTx/>
              <a:buSzTx/>
              <a:buFontTx/>
              <a:buNone/>
              <a:defRPr/>
            </a:pPr>
            <a:r>
              <a:rPr kumimoji="0" lang="en-US" sz="1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Bóng điện</a:t>
            </a:r>
            <a:endParaRPr kumimoji="0" lang="en-US" sz="1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91147" name="Text Box 11"/>
          <p:cNvSpPr txBox="1">
            <a:spLocks noChangeArrowheads="1"/>
          </p:cNvSpPr>
          <p:nvPr/>
        </p:nvSpPr>
        <p:spPr bwMode="auto">
          <a:xfrm>
            <a:off x="5410200" y="5257800"/>
            <a:ext cx="1524000" cy="366713"/>
          </a:xfrm>
          <a:prstGeom prst="rect">
            <a:avLst/>
          </a:prstGeom>
          <a:noFill/>
          <a:ln>
            <a:noFill/>
          </a:ln>
          <a:effectLst/>
        </p:spPr>
        <p:txBody>
          <a:bodyPr>
            <a:spAutoFit/>
          </a:bodyPr>
          <a:lstStyle/>
          <a:p>
            <a:pPr marR="0" algn="r" defTabSz="914400" eaLnBrk="0" hangingPunct="0">
              <a:spcBef>
                <a:spcPct val="50000"/>
              </a:spcBef>
              <a:buClrTx/>
              <a:buSzTx/>
              <a:buFontTx/>
              <a:buNone/>
              <a:defRPr/>
            </a:pPr>
            <a:r>
              <a:rPr kumimoji="0" lang="en-US" sz="18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Điện</a:t>
            </a:r>
            <a:r>
              <a:rPr kumimoji="0" lang="en-US" sz="18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18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thoại</a:t>
            </a:r>
            <a:endParaRPr kumimoji="0" lang="en-US" sz="18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91148" name="Text Box 12"/>
          <p:cNvSpPr txBox="1">
            <a:spLocks noChangeArrowheads="1"/>
          </p:cNvSpPr>
          <p:nvPr/>
        </p:nvSpPr>
        <p:spPr bwMode="auto">
          <a:xfrm>
            <a:off x="6629400" y="1752600"/>
            <a:ext cx="2286000" cy="366713"/>
          </a:xfrm>
          <a:prstGeom prst="rect">
            <a:avLst/>
          </a:prstGeom>
          <a:noFill/>
          <a:ln>
            <a:noFill/>
          </a:ln>
          <a:effectLst/>
        </p:spPr>
        <p:txBody>
          <a:bodyPr>
            <a:spAutoFit/>
          </a:bodyPr>
          <a:lstStyle/>
          <a:p>
            <a:pPr marR="0" algn="r" defTabSz="914400" eaLnBrk="0" hangingPunct="0">
              <a:spcBef>
                <a:spcPct val="50000"/>
              </a:spcBef>
              <a:buClrTx/>
              <a:buSzTx/>
              <a:buFontTx/>
              <a:buNone/>
              <a:defRPr/>
            </a:pPr>
            <a:r>
              <a:rPr kumimoji="0" lang="en-US" sz="1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Máy quay phim</a:t>
            </a:r>
            <a:endParaRPr kumimoji="0" lang="en-US" sz="1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Effect transition="in" filter="checkerboard(across)">
                                      <p:cBhvr>
                                        <p:cTn id="12" dur="500"/>
                                        <p:tgtEl>
                                          <p:spTgt spid="911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1145">
                                            <p:txEl>
                                              <p:charRg st="0" end="12"/>
                                            </p:txEl>
                                          </p:spTgt>
                                        </p:tgtEl>
                                        <p:attrNameLst>
                                          <p:attrName>style.visibility</p:attrName>
                                        </p:attrNameLst>
                                      </p:cBhvr>
                                      <p:to>
                                        <p:strVal val="visible"/>
                                      </p:to>
                                    </p:set>
                                    <p:animEffect transition="in" filter="box(in)">
                                      <p:cBhvr>
                                        <p:cTn id="17" dur="500"/>
                                        <p:tgtEl>
                                          <p:spTgt spid="91145">
                                            <p:txEl>
                                              <p:charRg st="0"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1140"/>
                                        </p:tgtEl>
                                        <p:attrNameLst>
                                          <p:attrName>style.visibility</p:attrName>
                                        </p:attrNameLst>
                                      </p:cBhvr>
                                      <p:to>
                                        <p:strVal val="visible"/>
                                      </p:to>
                                    </p:set>
                                    <p:animEffect transition="in" filter="diamond(in)">
                                      <p:cBhvr>
                                        <p:cTn id="22" dur="2000"/>
                                        <p:tgtEl>
                                          <p:spTgt spid="9114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1141"/>
                                        </p:tgtEl>
                                        <p:attrNameLst>
                                          <p:attrName>style.visibility</p:attrName>
                                        </p:attrNameLst>
                                      </p:cBhvr>
                                      <p:to>
                                        <p:strVal val="visible"/>
                                      </p:to>
                                    </p:set>
                                    <p:anim calcmode="lin" valueType="num">
                                      <p:cBhvr>
                                        <p:cTn id="27" dur="500" fill="hold"/>
                                        <p:tgtEl>
                                          <p:spTgt spid="91141"/>
                                        </p:tgtEl>
                                        <p:attrNameLst>
                                          <p:attrName>ppt_w</p:attrName>
                                        </p:attrNameLst>
                                      </p:cBhvr>
                                      <p:tavLst>
                                        <p:tav tm="0">
                                          <p:val>
                                            <p:fltVal val="0.000000"/>
                                          </p:val>
                                        </p:tav>
                                        <p:tav tm="100000">
                                          <p:val>
                                            <p:strVal val="#ppt_w"/>
                                          </p:val>
                                        </p:tav>
                                      </p:tavLst>
                                    </p:anim>
                                    <p:anim calcmode="lin" valueType="num">
                                      <p:cBhvr>
                                        <p:cTn id="28" dur="500" fill="hold"/>
                                        <p:tgtEl>
                                          <p:spTgt spid="91141"/>
                                        </p:tgtEl>
                                        <p:attrNameLst>
                                          <p:attrName>ppt_h</p:attrName>
                                        </p:attrNameLst>
                                      </p:cBhvr>
                                      <p:tavLst>
                                        <p:tav tm="0">
                                          <p:val>
                                            <p:fltVal val="0.000000"/>
                                          </p:val>
                                        </p:tav>
                                        <p:tav tm="100000">
                                          <p:val>
                                            <p:strVal val="#ppt_h"/>
                                          </p:val>
                                        </p:tav>
                                      </p:tavLst>
                                    </p:anim>
                                    <p:animEffect transition="in" filter="fade">
                                      <p:cBhvr>
                                        <p:cTn id="29" dur="500"/>
                                        <p:tgtEl>
                                          <p:spTgt spid="9114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91148">
                                            <p:txEl>
                                              <p:charRg st="0" end="15"/>
                                            </p:txEl>
                                          </p:spTgt>
                                        </p:tgtEl>
                                        <p:attrNameLst>
                                          <p:attrName>style.visibility</p:attrName>
                                        </p:attrNameLst>
                                      </p:cBhvr>
                                      <p:to>
                                        <p:strVal val="visible"/>
                                      </p:to>
                                    </p:set>
                                    <p:animEffect transition="in" filter="diamond(in)">
                                      <p:cBhvr>
                                        <p:cTn id="34" dur="2000"/>
                                        <p:tgtEl>
                                          <p:spTgt spid="91148">
                                            <p:txEl>
                                              <p:charRg st="0" end="1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91143"/>
                                        </p:tgtEl>
                                        <p:attrNameLst>
                                          <p:attrName>style.visibility</p:attrName>
                                        </p:attrNameLst>
                                      </p:cBhvr>
                                      <p:to>
                                        <p:strVal val="visible"/>
                                      </p:to>
                                    </p:set>
                                    <p:animEffect transition="in" filter="diamond(in)">
                                      <p:cBhvr>
                                        <p:cTn id="39" dur="2000"/>
                                        <p:tgtEl>
                                          <p:spTgt spid="91143"/>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91147">
                                            <p:txEl>
                                              <p:charRg st="0" end="13"/>
                                            </p:txEl>
                                          </p:spTgt>
                                        </p:tgtEl>
                                        <p:attrNameLst>
                                          <p:attrName>style.visibility</p:attrName>
                                        </p:attrNameLst>
                                      </p:cBhvr>
                                      <p:to>
                                        <p:strVal val="visible"/>
                                      </p:to>
                                    </p:set>
                                    <p:animEffect transition="in" filter="diamond(in)">
                                      <p:cBhvr>
                                        <p:cTn id="44" dur="2000"/>
                                        <p:tgtEl>
                                          <p:spTgt spid="91147">
                                            <p:txEl>
                                              <p:charRg st="0"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xfrm>
            <a:off x="228600" y="0"/>
            <a:ext cx="8915400" cy="1066800"/>
          </a:xfrm>
          <a:ln/>
        </p:spPr>
        <p:txBody>
          <a:bodyPr vert="horz" wrap="square" lIns="91440" tIns="45720" rIns="91440" bIns="45720" anchor="ctr" anchorCtr="0"/>
          <a:p>
            <a:r>
              <a:rPr lang="en-US" altLang="en-US" sz="3600" b="1" dirty="0">
                <a:solidFill>
                  <a:srgbClr val="FF0000"/>
                </a:solidFill>
                <a:latin typeface="Times New Roman" panose="02020603050405020304" pitchFamily="18" charset="0"/>
              </a:rPr>
              <a:t>Quá trình lao động của Ê- đi- xơn</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pic>
        <p:nvPicPr>
          <p:cNvPr id="57347" name="Picture 3"/>
          <p:cNvPicPr>
            <a:picLocks noGrp="1" noChangeAspect="1"/>
          </p:cNvPicPr>
          <p:nvPr>
            <p:ph sz="half" idx="1"/>
          </p:nvPr>
        </p:nvPicPr>
        <p:blipFill>
          <a:blip r:embed="rId1"/>
          <a:stretch>
            <a:fillRect/>
          </a:stretch>
        </p:blipFill>
        <p:spPr>
          <a:xfrm>
            <a:off x="152400" y="838200"/>
            <a:ext cx="2819400" cy="2971800"/>
          </a:xfrm>
          <a:ln/>
        </p:spPr>
      </p:pic>
      <p:pic>
        <p:nvPicPr>
          <p:cNvPr id="57348" name="Picture 4"/>
          <p:cNvPicPr>
            <a:picLocks noChangeAspect="1"/>
          </p:cNvPicPr>
          <p:nvPr/>
        </p:nvPicPr>
        <p:blipFill>
          <a:blip r:embed="rId2"/>
          <a:stretch>
            <a:fillRect/>
          </a:stretch>
        </p:blipFill>
        <p:spPr>
          <a:xfrm>
            <a:off x="3048000" y="838200"/>
            <a:ext cx="3124200" cy="2971800"/>
          </a:xfrm>
          <a:prstGeom prst="rect">
            <a:avLst/>
          </a:prstGeom>
          <a:noFill/>
          <a:ln w="12700">
            <a:noFill/>
          </a:ln>
        </p:spPr>
      </p:pic>
      <p:pic>
        <p:nvPicPr>
          <p:cNvPr id="57349" name="Picture 5"/>
          <p:cNvPicPr>
            <a:picLocks noChangeAspect="1"/>
          </p:cNvPicPr>
          <p:nvPr/>
        </p:nvPicPr>
        <p:blipFill>
          <a:blip r:embed="rId3"/>
          <a:stretch>
            <a:fillRect/>
          </a:stretch>
        </p:blipFill>
        <p:spPr>
          <a:xfrm>
            <a:off x="0" y="3962400"/>
            <a:ext cx="3657600" cy="2667000"/>
          </a:xfrm>
          <a:prstGeom prst="rect">
            <a:avLst/>
          </a:prstGeom>
          <a:noFill/>
          <a:ln w="12700">
            <a:noFill/>
          </a:ln>
        </p:spPr>
      </p:pic>
      <p:pic>
        <p:nvPicPr>
          <p:cNvPr id="57350" name="Picture 6"/>
          <p:cNvPicPr>
            <a:picLocks noGrp="1" noChangeAspect="1"/>
          </p:cNvPicPr>
          <p:nvPr>
            <p:ph type="body" sz="half" idx="2"/>
          </p:nvPr>
        </p:nvPicPr>
        <p:blipFill>
          <a:blip r:embed="rId4"/>
          <a:stretch>
            <a:fillRect/>
          </a:stretch>
        </p:blipFill>
        <p:spPr>
          <a:xfrm>
            <a:off x="6248400" y="838200"/>
            <a:ext cx="2743200" cy="2971800"/>
          </a:xfrm>
          <a:ln/>
        </p:spPr>
      </p:pic>
      <p:sp>
        <p:nvSpPr>
          <p:cNvPr id="47111" name="Text Box 7"/>
          <p:cNvSpPr txBox="1"/>
          <p:nvPr/>
        </p:nvSpPr>
        <p:spPr>
          <a:xfrm>
            <a:off x="3581400" y="3781425"/>
            <a:ext cx="5791200" cy="3632200"/>
          </a:xfrm>
          <a:prstGeom prst="rect">
            <a:avLst/>
          </a:prstGeom>
          <a:noFill/>
          <a:ln w="9525">
            <a:noFill/>
          </a:ln>
        </p:spPr>
        <p:txBody>
          <a:bodyPr anchor="t" anchorCtr="0">
            <a:spAutoFit/>
          </a:bodyPr>
          <a:p>
            <a:pPr eaLnBrk="0" hangingPunct="0">
              <a:spcBef>
                <a:spcPct val="50000"/>
              </a:spcBef>
            </a:pPr>
            <a:r>
              <a:rPr lang="en-US" altLang="en-US" sz="2300" b="1" dirty="0">
                <a:latin typeface="Times New Roman" panose="02020603050405020304" pitchFamily="18" charset="0"/>
              </a:rPr>
              <a:t>Thành công chỉ đến với tôi nhờ sự kiên trì theo đuổi những ước mơ nghiên cứu và trải qua hàng trăm lần thất bại:</a:t>
            </a:r>
            <a:endParaRPr lang="en-US" altLang="en-US" sz="2300" b="1" dirty="0">
              <a:latin typeface="Times New Roman" panose="02020603050405020304" pitchFamily="18" charset="0"/>
            </a:endParaRPr>
          </a:p>
          <a:p>
            <a:pPr eaLnBrk="0" hangingPunct="0">
              <a:spcBef>
                <a:spcPct val="50000"/>
              </a:spcBef>
            </a:pPr>
            <a:r>
              <a:rPr lang="en-US" altLang="en-US" sz="2300" b="1" dirty="0">
                <a:latin typeface="Times New Roman" panose="02020603050405020304" pitchFamily="18" charset="0"/>
              </a:rPr>
              <a:t>- Sợi tóc bóng đèn: thực hiện 8.000 lần</a:t>
            </a:r>
            <a:endParaRPr lang="en-US" altLang="en-US" sz="2300" b="1" dirty="0">
              <a:latin typeface="Times New Roman" panose="02020603050405020304" pitchFamily="18" charset="0"/>
            </a:endParaRPr>
          </a:p>
          <a:p>
            <a:pPr eaLnBrk="0" hangingPunct="0">
              <a:spcBef>
                <a:spcPct val="50000"/>
              </a:spcBef>
              <a:buChar char="-"/>
            </a:pPr>
            <a:r>
              <a:rPr lang="en-US" altLang="en-US" sz="2300" b="1" dirty="0">
                <a:latin typeface="Times New Roman" panose="02020603050405020304" pitchFamily="18" charset="0"/>
              </a:rPr>
              <a:t> Chiếc ắc - quy: Thực hiện 50.000 thí nghiệm </a:t>
            </a:r>
            <a:endParaRPr lang="en-US" altLang="en-US" sz="2300" b="1" dirty="0">
              <a:latin typeface="Times New Roman" panose="02020603050405020304" pitchFamily="18" charset="0"/>
            </a:endParaRPr>
          </a:p>
          <a:p>
            <a:pPr eaLnBrk="0" hangingPunct="0">
              <a:spcBef>
                <a:spcPct val="50000"/>
              </a:spcBef>
              <a:buChar char="-"/>
            </a:pPr>
            <a:r>
              <a:rPr lang="en-US" altLang="en-US" sz="2300" b="1" dirty="0">
                <a:latin typeface="Times New Roman" panose="02020603050405020304" pitchFamily="18" charset="0"/>
              </a:rPr>
              <a:t>Làm việc từ 18- 20giờ/ ngày </a:t>
            </a:r>
            <a:endParaRPr lang="en-US" altLang="en-US" sz="2300" b="1" dirty="0">
              <a:latin typeface="Times New Roman" panose="02020603050405020304" pitchFamily="18" charset="0"/>
            </a:endParaRPr>
          </a:p>
          <a:p>
            <a:pPr eaLnBrk="0" hangingPunct="0">
              <a:spcBef>
                <a:spcPct val="50000"/>
              </a:spcBef>
              <a:buChar char="-"/>
            </a:pPr>
            <a:endParaRPr lang="en-US" altLang="en-US" sz="23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57347"/>
                                        </p:tgtEl>
                                        <p:attrNameLst>
                                          <p:attrName>style.visibility</p:attrName>
                                        </p:attrNameLst>
                                      </p:cBhvr>
                                      <p:to>
                                        <p:strVal val="visible"/>
                                      </p:to>
                                    </p:set>
                                    <p:anim to="" calcmode="lin" valueType="num">
                                      <p:cBhvr>
                                        <p:cTn id="11" dur="1" fill="hold"/>
                                        <p:tgtEl>
                                          <p:spTgt spid="57347"/>
                                        </p:tgtEl>
                                        <p:attrNameLst>
                                          <p:attrName>style.visibility</p:attrName>
                                        </p:attrNameLst>
                                      </p:cBhvr>
                                    </p:anim>
                                  </p:childTnLst>
                                </p:cTn>
                              </p:par>
                            </p:childTnLst>
                          </p:cTn>
                        </p:par>
                        <p:par>
                          <p:cTn id="12" fill="hold">
                            <p:stCondLst>
                              <p:cond delay="500"/>
                            </p:stCondLst>
                            <p:childTnLst>
                              <p:par>
                                <p:cTn id="13" presetID="24" presetClass="entr" presetSubtype="0" fill="hold" nodeType="afterEffect">
                                  <p:stCondLst>
                                    <p:cond delay="0"/>
                                  </p:stCondLst>
                                  <p:childTnLst>
                                    <p:set>
                                      <p:cBhvr>
                                        <p:cTn id="14" dur="1" fill="hold">
                                          <p:stCondLst>
                                            <p:cond delay="0"/>
                                          </p:stCondLst>
                                        </p:cTn>
                                        <p:tgtEl>
                                          <p:spTgt spid="57348"/>
                                        </p:tgtEl>
                                        <p:attrNameLst>
                                          <p:attrName>style.visibility</p:attrName>
                                        </p:attrNameLst>
                                      </p:cBhvr>
                                      <p:to>
                                        <p:strVal val="visible"/>
                                      </p:to>
                                    </p:set>
                                    <p:anim to="" calcmode="lin" valueType="num">
                                      <p:cBhvr>
                                        <p:cTn id="15" dur="1" fill="hold"/>
                                        <p:tgtEl>
                                          <p:spTgt spid="57348"/>
                                        </p:tgtEl>
                                        <p:attrNameLst>
                                          <p:attrName>style.visibility</p:attrName>
                                        </p:attrNameLst>
                                      </p:cBhvr>
                                    </p:anim>
                                  </p:childTnLst>
                                </p:cTn>
                              </p:par>
                            </p:childTnLst>
                          </p:cTn>
                        </p:par>
                        <p:par>
                          <p:cTn id="16" fill="hold">
                            <p:stCondLst>
                              <p:cond delay="500"/>
                            </p:stCondLst>
                            <p:childTnLst>
                              <p:par>
                                <p:cTn id="17" presetID="24" presetClass="entr" presetSubtype="0" fill="hold" nodeType="afterEffect">
                                  <p:stCondLst>
                                    <p:cond delay="0"/>
                                  </p:stCondLst>
                                  <p:childTnLst>
                                    <p:set>
                                      <p:cBhvr>
                                        <p:cTn id="18" dur="1" fill="hold">
                                          <p:stCondLst>
                                            <p:cond delay="0"/>
                                          </p:stCondLst>
                                        </p:cTn>
                                        <p:tgtEl>
                                          <p:spTgt spid="57350"/>
                                        </p:tgtEl>
                                        <p:attrNameLst>
                                          <p:attrName>style.visibility</p:attrName>
                                        </p:attrNameLst>
                                      </p:cBhvr>
                                      <p:to>
                                        <p:strVal val="visible"/>
                                      </p:to>
                                    </p:set>
                                    <p:anim to="" calcmode="lin" valueType="num">
                                      <p:cBhvr>
                                        <p:cTn id="19" dur="1" fill="hold"/>
                                        <p:tgtEl>
                                          <p:spTgt spid="57350"/>
                                        </p:tgtEl>
                                        <p:attrNameLst>
                                          <p:attrName>style.visibility</p:attrName>
                                        </p:attrNameLst>
                                      </p:cBhvr>
                                    </p:anim>
                                  </p:childTnLst>
                                </p:cTn>
                              </p:par>
                            </p:childTnLst>
                          </p:cTn>
                        </p:par>
                        <p:par>
                          <p:cTn id="20" fill="hold">
                            <p:stCondLst>
                              <p:cond delay="500"/>
                            </p:stCondLst>
                            <p:childTnLst>
                              <p:par>
                                <p:cTn id="21" presetID="24" presetClass="entr" presetSubtype="0" fill="hold" nodeType="afterEffect">
                                  <p:stCondLst>
                                    <p:cond delay="0"/>
                                  </p:stCondLst>
                                  <p:childTnLst>
                                    <p:set>
                                      <p:cBhvr>
                                        <p:cTn id="22" dur="1" fill="hold">
                                          <p:stCondLst>
                                            <p:cond delay="0"/>
                                          </p:stCondLst>
                                        </p:cTn>
                                        <p:tgtEl>
                                          <p:spTgt spid="57349"/>
                                        </p:tgtEl>
                                        <p:attrNameLst>
                                          <p:attrName>style.visibility</p:attrName>
                                        </p:attrNameLst>
                                      </p:cBhvr>
                                      <p:to>
                                        <p:strVal val="visible"/>
                                      </p:to>
                                    </p:set>
                                    <p:anim to="" calcmode="lin" valueType="num">
                                      <p:cBhvr>
                                        <p:cTn id="23" dur="1" fill="hold"/>
                                        <p:tgtEl>
                                          <p:spTgt spid="57349"/>
                                        </p:tgtEl>
                                        <p:attrNameLst>
                                          <p:attrName>style.visibility</p:attrName>
                                        </p:attrNameLst>
                                      </p:cBhvr>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47111">
                                            <p:txEl>
                                              <p:charRg st="0" end="113"/>
                                            </p:txEl>
                                          </p:spTgt>
                                        </p:tgtEl>
                                        <p:attrNameLst>
                                          <p:attrName>style.visibility</p:attrName>
                                        </p:attrNameLst>
                                      </p:cBhvr>
                                      <p:to>
                                        <p:strVal val="visible"/>
                                      </p:to>
                                    </p:set>
                                    <p:anim calcmode="lin" valueType="num">
                                      <p:cBhvr additive="base">
                                        <p:cTn id="27" dur="500" fill="hold"/>
                                        <p:tgtEl>
                                          <p:spTgt spid="47111">
                                            <p:txEl>
                                              <p:charRg st="0" end="1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11">
                                            <p:txEl>
                                              <p:charRg st="0" end="11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47111">
                                            <p:txEl>
                                              <p:charRg st="113" end="154"/>
                                            </p:txEl>
                                          </p:spTgt>
                                        </p:tgtEl>
                                        <p:attrNameLst>
                                          <p:attrName>style.visibility</p:attrName>
                                        </p:attrNameLst>
                                      </p:cBhvr>
                                      <p:to>
                                        <p:strVal val="visible"/>
                                      </p:to>
                                    </p:set>
                                    <p:anim calcmode="lin" valueType="num">
                                      <p:cBhvr additive="base">
                                        <p:cTn id="32" dur="500" fill="hold"/>
                                        <p:tgtEl>
                                          <p:spTgt spid="47111">
                                            <p:txEl>
                                              <p:charRg st="113" end="15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111">
                                            <p:txEl>
                                              <p:charRg st="113" end="15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47111">
                                            <p:txEl>
                                              <p:charRg st="154" end="200"/>
                                            </p:txEl>
                                          </p:spTgt>
                                        </p:tgtEl>
                                        <p:attrNameLst>
                                          <p:attrName>style.visibility</p:attrName>
                                        </p:attrNameLst>
                                      </p:cBhvr>
                                      <p:to>
                                        <p:strVal val="visible"/>
                                      </p:to>
                                    </p:set>
                                    <p:anim calcmode="lin" valueType="num">
                                      <p:cBhvr additive="base">
                                        <p:cTn id="37" dur="500" fill="hold"/>
                                        <p:tgtEl>
                                          <p:spTgt spid="47111">
                                            <p:txEl>
                                              <p:charRg st="154" end="20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11">
                                            <p:txEl>
                                              <p:charRg st="154" end="20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47111">
                                            <p:txEl>
                                              <p:charRg st="200" end="233"/>
                                            </p:txEl>
                                          </p:spTgt>
                                        </p:tgtEl>
                                        <p:attrNameLst>
                                          <p:attrName>style.visibility</p:attrName>
                                        </p:attrNameLst>
                                      </p:cBhvr>
                                      <p:to>
                                        <p:strVal val="visible"/>
                                      </p:to>
                                    </p:set>
                                    <p:anim calcmode="lin" valueType="num">
                                      <p:cBhvr additive="base">
                                        <p:cTn id="42" dur="500" fill="hold"/>
                                        <p:tgtEl>
                                          <p:spTgt spid="47111">
                                            <p:txEl>
                                              <p:charRg st="200" end="23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7111">
                                            <p:txEl>
                                              <p:charRg st="200" end="23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36"/>
          <p:cNvSpPr/>
          <p:nvPr/>
        </p:nvSpPr>
        <p:spPr>
          <a:xfrm>
            <a:off x="228600" y="1095375"/>
            <a:ext cx="3173413" cy="579438"/>
          </a:xfrm>
          <a:prstGeom prst="rect">
            <a:avLst/>
          </a:prstGeom>
          <a:noFill/>
          <a:ln w="9525">
            <a:noFill/>
          </a:ln>
        </p:spPr>
        <p:txBody>
          <a:bodyPr anchor="t" anchorCtr="0">
            <a:spAutoFit/>
          </a:bodyPr>
          <a:p>
            <a:r>
              <a:rPr lang="en-US" altLang="en-US" sz="3200" b="1" dirty="0">
                <a:solidFill>
                  <a:srgbClr val="0000FF"/>
                </a:solidFill>
                <a:latin typeface="Times New Roman" panose="02020603050405020304" pitchFamily="18" charset="0"/>
              </a:rPr>
              <a:t>I. </a:t>
            </a:r>
            <a:r>
              <a:rPr lang="en-US" altLang="en-US" sz="3200" b="1" u="sng" dirty="0">
                <a:solidFill>
                  <a:srgbClr val="0000FF"/>
                </a:solidFill>
                <a:latin typeface="Times New Roman" panose="02020603050405020304" pitchFamily="18" charset="0"/>
              </a:rPr>
              <a:t>Đặt vấn đề</a:t>
            </a:r>
            <a:endParaRPr lang="en-US" altLang="en-US" sz="3200" b="1" u="sng" dirty="0">
              <a:solidFill>
                <a:srgbClr val="0000FF"/>
              </a:solidFill>
              <a:latin typeface="Times New Roman" panose="02020603050405020304" pitchFamily="18" charset="0"/>
            </a:endParaRPr>
          </a:p>
        </p:txBody>
      </p:sp>
      <p:sp>
        <p:nvSpPr>
          <p:cNvPr id="17410" name="Rectangle 9"/>
          <p:cNvSpPr/>
          <p:nvPr/>
        </p:nvSpPr>
        <p:spPr>
          <a:xfrm>
            <a:off x="228600" y="1676400"/>
            <a:ext cx="4114800" cy="533400"/>
          </a:xfrm>
          <a:prstGeom prst="rect">
            <a:avLst/>
          </a:prstGeom>
          <a:noFill/>
          <a:ln w="9525">
            <a:noFill/>
          </a:ln>
        </p:spPr>
        <p:txBody>
          <a:bodyPr anchor="t" anchorCtr="0"/>
          <a:p>
            <a:r>
              <a:rPr lang="en-US" altLang="en-US" sz="2800" b="1" dirty="0">
                <a:solidFill>
                  <a:srgbClr val="0000FF"/>
                </a:solidFill>
                <a:latin typeface="Times New Roman" panose="02020603050405020304" pitchFamily="18" charset="0"/>
              </a:rPr>
              <a:t>II. </a:t>
            </a:r>
            <a:r>
              <a:rPr lang="en-US" altLang="en-US" sz="2800" b="1" u="sng" dirty="0">
                <a:solidFill>
                  <a:srgbClr val="0000FF"/>
                </a:solidFill>
                <a:latin typeface="Times New Roman" panose="02020603050405020304" pitchFamily="18" charset="0"/>
              </a:rPr>
              <a:t>Nội dung bài học</a:t>
            </a:r>
            <a:r>
              <a:rPr lang="en-US" altLang="en-US" sz="2800" b="1" dirty="0">
                <a:solidFill>
                  <a:srgbClr val="0000FF"/>
                </a:solidFill>
                <a:latin typeface="Times New Roman" panose="02020603050405020304" pitchFamily="18" charset="0"/>
              </a:rPr>
              <a:t>: </a:t>
            </a:r>
            <a:endParaRPr lang="en-US" altLang="en-US" sz="2800" b="1" dirty="0">
              <a:solidFill>
                <a:srgbClr val="0000FF"/>
              </a:solidFill>
              <a:latin typeface="Times New Roman" panose="02020603050405020304" pitchFamily="18" charset="0"/>
            </a:endParaRPr>
          </a:p>
        </p:txBody>
      </p:sp>
      <p:sp>
        <p:nvSpPr>
          <p:cNvPr id="43019" name="Rectangle 11"/>
          <p:cNvSpPr/>
          <p:nvPr/>
        </p:nvSpPr>
        <p:spPr>
          <a:xfrm>
            <a:off x="152400" y="3124200"/>
            <a:ext cx="8610600" cy="946150"/>
          </a:xfrm>
          <a:prstGeom prst="rect">
            <a:avLst/>
          </a:prstGeom>
          <a:noFill/>
          <a:ln w="9525">
            <a:noFill/>
          </a:ln>
        </p:spPr>
        <p:txBody>
          <a:bodyPr anchor="t" anchorCtr="0">
            <a:spAutoFit/>
          </a:bodyPr>
          <a:p>
            <a:pPr>
              <a:buChar char="-"/>
            </a:pPr>
            <a:r>
              <a:rPr lang="en-US" altLang="en-US" sz="2800" b="1" dirty="0">
                <a:latin typeface="Times New Roman" panose="02020603050405020304" pitchFamily="18" charset="0"/>
              </a:rPr>
              <a:t> Lao động tự giác là chủ động làm việc không đợi ai nhắc nhở, không phải do áp lực bên ngoài.</a:t>
            </a:r>
            <a:endParaRPr lang="en-US" altLang="en-US" sz="2800" b="1" dirty="0">
              <a:latin typeface="Times New Roman" panose="02020603050405020304" pitchFamily="18" charset="0"/>
            </a:endParaRPr>
          </a:p>
        </p:txBody>
      </p:sp>
      <p:sp>
        <p:nvSpPr>
          <p:cNvPr id="43020" name="Rectangle 12"/>
          <p:cNvSpPr>
            <a:spLocks noChangeArrowheads="1"/>
          </p:cNvSpPr>
          <p:nvPr/>
        </p:nvSpPr>
        <p:spPr bwMode="auto">
          <a:xfrm>
            <a:off x="685800" y="2286000"/>
            <a:ext cx="6400800" cy="519113"/>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1.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Thế</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lao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động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tự</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giác</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sáng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tạo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grpSp>
        <p:nvGrpSpPr>
          <p:cNvPr id="2" name="Group 7"/>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9"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10"/>
            <p:cNvGrpSpPr/>
            <p:nvPr/>
          </p:nvGrpSpPr>
          <p:grpSpPr bwMode="auto">
            <a:xfrm>
              <a:off x="730" y="1407"/>
              <a:ext cx="4043" cy="444"/>
              <a:chOff x="744" y="1407"/>
              <a:chExt cx="3988" cy="444"/>
            </a:xfrm>
            <a:grpFill/>
          </p:grpSpPr>
          <p:sp>
            <p:nvSpPr>
              <p:cNvPr id="12"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3"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17414"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5"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blinds(horizontal)">
                                      <p:cBhvr>
                                        <p:cTn id="7" dur="500"/>
                                        <p:tgtEl>
                                          <p:spTgt spid="4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716" name="Picture 4" descr="lua"/>
          <p:cNvPicPr>
            <a:picLocks noChangeAspect="1"/>
          </p:cNvPicPr>
          <p:nvPr/>
        </p:nvPicPr>
        <p:blipFill>
          <a:blip r:embed="rId1"/>
          <a:stretch>
            <a:fillRect/>
          </a:stretch>
        </p:blipFill>
        <p:spPr>
          <a:xfrm>
            <a:off x="0" y="228600"/>
            <a:ext cx="4267200" cy="2362200"/>
          </a:xfrm>
          <a:prstGeom prst="rect">
            <a:avLst/>
          </a:prstGeom>
          <a:noFill/>
          <a:ln w="9525">
            <a:noFill/>
          </a:ln>
        </p:spPr>
      </p:pic>
      <p:pic>
        <p:nvPicPr>
          <p:cNvPr id="243719" name="Picture 7" descr="lua 1"/>
          <p:cNvPicPr>
            <a:picLocks noChangeAspect="1"/>
          </p:cNvPicPr>
          <p:nvPr/>
        </p:nvPicPr>
        <p:blipFill>
          <a:blip r:embed="rId2"/>
          <a:stretch>
            <a:fillRect/>
          </a:stretch>
        </p:blipFill>
        <p:spPr>
          <a:xfrm>
            <a:off x="4495800" y="228600"/>
            <a:ext cx="4876800" cy="2438400"/>
          </a:xfrm>
          <a:prstGeom prst="rect">
            <a:avLst/>
          </a:prstGeom>
          <a:noFill/>
          <a:ln w="9525">
            <a:noFill/>
          </a:ln>
        </p:spPr>
      </p:pic>
      <p:sp>
        <p:nvSpPr>
          <p:cNvPr id="243720" name="AutoShape 8"/>
          <p:cNvSpPr/>
          <p:nvPr/>
        </p:nvSpPr>
        <p:spPr>
          <a:xfrm>
            <a:off x="3886200" y="1676400"/>
            <a:ext cx="990600" cy="228600"/>
          </a:xfrm>
          <a:prstGeom prst="rightArrow">
            <a:avLst>
              <a:gd name="adj1" fmla="val 50000"/>
              <a:gd name="adj2" fmla="val 108313"/>
            </a:avLst>
          </a:prstGeom>
          <a:solidFill>
            <a:srgbClr val="FF3300"/>
          </a:solidFill>
          <a:ln w="3175" cap="flat" cmpd="sng">
            <a:solidFill>
              <a:schemeClr val="tx1"/>
            </a:solidFill>
            <a:prstDash val="solid"/>
            <a:miter/>
            <a:headEnd type="none" w="med" len="med"/>
            <a:tailEnd type="none" w="med" len="med"/>
          </a:ln>
        </p:spPr>
        <p:txBody>
          <a:bodyPr wrap="none" anchor="ctr" anchorCtr="0"/>
          <a:p>
            <a:endParaRPr lang="en-US" altLang="en-US" dirty="0">
              <a:latin typeface="Times New Roman" panose="02020603050405020304" pitchFamily="18" charset="0"/>
            </a:endParaRPr>
          </a:p>
        </p:txBody>
      </p:sp>
      <p:pic>
        <p:nvPicPr>
          <p:cNvPr id="243724" name="Picture 12" descr="3"/>
          <p:cNvPicPr>
            <a:picLocks noChangeAspect="1"/>
          </p:cNvPicPr>
          <p:nvPr/>
        </p:nvPicPr>
        <p:blipFill>
          <a:blip r:embed="rId3"/>
          <a:stretch>
            <a:fillRect/>
          </a:stretch>
        </p:blipFill>
        <p:spPr>
          <a:xfrm>
            <a:off x="2590800" y="3276600"/>
            <a:ext cx="5638800" cy="3200400"/>
          </a:xfrm>
          <a:prstGeom prst="rect">
            <a:avLst/>
          </a:prstGeom>
          <a:noFill/>
          <a:ln w="9525">
            <a:noFill/>
          </a:ln>
        </p:spPr>
      </p:pic>
      <p:sp>
        <p:nvSpPr>
          <p:cNvPr id="10" name="AutoShape 8"/>
          <p:cNvSpPr/>
          <p:nvPr/>
        </p:nvSpPr>
        <p:spPr>
          <a:xfrm rot="5400000">
            <a:off x="6057900" y="2781300"/>
            <a:ext cx="762000" cy="228600"/>
          </a:xfrm>
          <a:prstGeom prst="rightArrow">
            <a:avLst>
              <a:gd name="adj1" fmla="val 50000"/>
              <a:gd name="adj2" fmla="val 108317"/>
            </a:avLst>
          </a:prstGeom>
          <a:solidFill>
            <a:srgbClr val="FF3300"/>
          </a:solidFill>
          <a:ln w="3175" cap="flat" cmpd="sng">
            <a:solidFill>
              <a:schemeClr val="tx1"/>
            </a:solidFill>
            <a:prstDash val="solid"/>
            <a:miter/>
            <a:headEnd type="none" w="med" len="med"/>
            <a:tailEnd type="none" w="med" len="med"/>
          </a:ln>
        </p:spPr>
        <p:txBody>
          <a:bodyPr wrap="none" anchor="ctr" anchorCtr="0"/>
          <a:p>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43716"/>
                                        </p:tgtEl>
                                        <p:attrNameLst>
                                          <p:attrName>style.visibility</p:attrName>
                                        </p:attrNameLst>
                                      </p:cBhvr>
                                      <p:to>
                                        <p:strVal val="visible"/>
                                      </p:to>
                                    </p:set>
                                    <p:anim calcmode="lin" valueType="num">
                                      <p:cBhvr>
                                        <p:cTn id="7" dur="500" fill="hold"/>
                                        <p:tgtEl>
                                          <p:spTgt spid="243716"/>
                                        </p:tgtEl>
                                        <p:attrNameLst>
                                          <p:attrName>ppt_w</p:attrName>
                                        </p:attrNameLst>
                                      </p:cBhvr>
                                      <p:tavLst>
                                        <p:tav tm="0">
                                          <p:val>
                                            <p:fltVal val="0.000000"/>
                                          </p:val>
                                        </p:tav>
                                        <p:tav tm="100000">
                                          <p:val>
                                            <p:strVal val="#ppt_w"/>
                                          </p:val>
                                        </p:tav>
                                      </p:tavLst>
                                    </p:anim>
                                    <p:anim calcmode="lin" valueType="num">
                                      <p:cBhvr>
                                        <p:cTn id="8" dur="500" fill="hold"/>
                                        <p:tgtEl>
                                          <p:spTgt spid="2437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43720"/>
                                        </p:tgtEl>
                                        <p:attrNameLst>
                                          <p:attrName>style.visibility</p:attrName>
                                        </p:attrNameLst>
                                      </p:cBhvr>
                                      <p:to>
                                        <p:strVal val="visible"/>
                                      </p:to>
                                    </p:set>
                                    <p:anim calcmode="lin" valueType="num">
                                      <p:cBhvr>
                                        <p:cTn id="13" dur="500" fill="hold"/>
                                        <p:tgtEl>
                                          <p:spTgt spid="243720"/>
                                        </p:tgtEl>
                                        <p:attrNameLst>
                                          <p:attrName>ppt_w</p:attrName>
                                        </p:attrNameLst>
                                      </p:cBhvr>
                                      <p:tavLst>
                                        <p:tav tm="0">
                                          <p:val>
                                            <p:fltVal val="0.000000"/>
                                          </p:val>
                                        </p:tav>
                                        <p:tav tm="100000">
                                          <p:val>
                                            <p:strVal val="#ppt_w"/>
                                          </p:val>
                                        </p:tav>
                                      </p:tavLst>
                                    </p:anim>
                                    <p:anim calcmode="lin" valueType="num">
                                      <p:cBhvr>
                                        <p:cTn id="14" dur="500" fill="hold"/>
                                        <p:tgtEl>
                                          <p:spTgt spid="243720"/>
                                        </p:tgtEl>
                                        <p:attrNameLst>
                                          <p:attrName>ppt_h</p:attrName>
                                        </p:attrNameLst>
                                      </p:cBhvr>
                                      <p:tavLst>
                                        <p:tav tm="0">
                                          <p:val>
                                            <p:fltVal val="0.000000"/>
                                          </p:val>
                                        </p:tav>
                                        <p:tav tm="100000">
                                          <p:val>
                                            <p:strVal val="#ppt_h"/>
                                          </p:val>
                                        </p:tav>
                                      </p:tavLst>
                                    </p:anim>
                                    <p:anim calcmode="lin" valueType="num">
                                      <p:cBhvr>
                                        <p:cTn id="15" dur="500" fill="hold"/>
                                        <p:tgtEl>
                                          <p:spTgt spid="243720"/>
                                        </p:tgtEl>
                                        <p:attrNameLst>
                                          <p:attrName>style.rotation</p:attrName>
                                        </p:attrNameLst>
                                      </p:cBhvr>
                                      <p:tavLst>
                                        <p:tav tm="0">
                                          <p:val>
                                            <p:fltVal val="360.000000"/>
                                          </p:val>
                                        </p:tav>
                                        <p:tav tm="100000">
                                          <p:val>
                                            <p:fltVal val="0.000000"/>
                                          </p:val>
                                        </p:tav>
                                      </p:tavLst>
                                    </p:anim>
                                    <p:animEffect transition="in" filter="fade">
                                      <p:cBhvr>
                                        <p:cTn id="16" dur="500"/>
                                        <p:tgtEl>
                                          <p:spTgt spid="2437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3719"/>
                                        </p:tgtEl>
                                        <p:attrNameLst>
                                          <p:attrName>style.visibility</p:attrName>
                                        </p:attrNameLst>
                                      </p:cBhvr>
                                      <p:to>
                                        <p:strVal val="visible"/>
                                      </p:to>
                                    </p:set>
                                    <p:anim calcmode="lin" valueType="num">
                                      <p:cBhvr>
                                        <p:cTn id="21" dur="1000" fill="hold"/>
                                        <p:tgtEl>
                                          <p:spTgt spid="243719"/>
                                        </p:tgtEl>
                                        <p:attrNameLst>
                                          <p:attrName>ppt_w</p:attrName>
                                        </p:attrNameLst>
                                      </p:cBhvr>
                                      <p:tavLst>
                                        <p:tav tm="0">
                                          <p:val>
                                            <p:fltVal val="0.000000"/>
                                          </p:val>
                                        </p:tav>
                                        <p:tav tm="100000">
                                          <p:val>
                                            <p:strVal val="#ppt_w"/>
                                          </p:val>
                                        </p:tav>
                                      </p:tavLst>
                                    </p:anim>
                                    <p:anim calcmode="lin" valueType="num">
                                      <p:cBhvr>
                                        <p:cTn id="22" dur="1000" fill="hold"/>
                                        <p:tgtEl>
                                          <p:spTgt spid="243719"/>
                                        </p:tgtEl>
                                        <p:attrNameLst>
                                          <p:attrName>ppt_h</p:attrName>
                                        </p:attrNameLst>
                                      </p:cBhvr>
                                      <p:tavLst>
                                        <p:tav tm="0">
                                          <p:val>
                                            <p:fltVal val="0.000000"/>
                                          </p:val>
                                        </p:tav>
                                        <p:tav tm="100000">
                                          <p:val>
                                            <p:strVal val="#ppt_h"/>
                                          </p:val>
                                        </p:tav>
                                      </p:tavLst>
                                    </p:anim>
                                    <p:animEffect transition="in" filter="fade">
                                      <p:cBhvr>
                                        <p:cTn id="23" dur="1000"/>
                                        <p:tgtEl>
                                          <p:spTgt spid="243719"/>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000000"/>
                                          </p:val>
                                        </p:tav>
                                        <p:tav tm="100000">
                                          <p:val>
                                            <p:strVal val="#ppt_w"/>
                                          </p:val>
                                        </p:tav>
                                      </p:tavLst>
                                    </p:anim>
                                    <p:anim calcmode="lin" valueType="num">
                                      <p:cBhvr>
                                        <p:cTn id="29" dur="500" fill="hold"/>
                                        <p:tgtEl>
                                          <p:spTgt spid="10"/>
                                        </p:tgtEl>
                                        <p:attrNameLst>
                                          <p:attrName>ppt_h</p:attrName>
                                        </p:attrNameLst>
                                      </p:cBhvr>
                                      <p:tavLst>
                                        <p:tav tm="0">
                                          <p:val>
                                            <p:fltVal val="0.000000"/>
                                          </p:val>
                                        </p:tav>
                                        <p:tav tm="100000">
                                          <p:val>
                                            <p:strVal val="#ppt_h"/>
                                          </p:val>
                                        </p:tav>
                                      </p:tavLst>
                                    </p:anim>
                                    <p:anim calcmode="lin" valueType="num">
                                      <p:cBhvr>
                                        <p:cTn id="30" dur="500" fill="hold"/>
                                        <p:tgtEl>
                                          <p:spTgt spid="10"/>
                                        </p:tgtEl>
                                        <p:attrNameLst>
                                          <p:attrName>style.rotation</p:attrName>
                                        </p:attrNameLst>
                                      </p:cBhvr>
                                      <p:tavLst>
                                        <p:tav tm="0">
                                          <p:val>
                                            <p:fltVal val="360.000000"/>
                                          </p:val>
                                        </p:tav>
                                        <p:tav tm="100000">
                                          <p:val>
                                            <p:fltVal val="0.000000"/>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243724"/>
                                        </p:tgtEl>
                                        <p:attrNameLst>
                                          <p:attrName>style.visibility</p:attrName>
                                        </p:attrNameLst>
                                      </p:cBhvr>
                                      <p:to>
                                        <p:strVal val="visible"/>
                                      </p:to>
                                    </p:set>
                                    <p:anim calcmode="lin" valueType="num">
                                      <p:cBhvr additive="base">
                                        <p:cTn id="36" dur="1000" fill="hold"/>
                                        <p:tgtEl>
                                          <p:spTgt spid="243724"/>
                                        </p:tgtEl>
                                        <p:attrNameLst>
                                          <p:attrName>ppt_x</p:attrName>
                                        </p:attrNameLst>
                                      </p:cBhvr>
                                      <p:tavLst>
                                        <p:tav tm="0">
                                          <p:val>
                                            <p:strVal val="#ppt_x"/>
                                          </p:val>
                                        </p:tav>
                                        <p:tav tm="100000">
                                          <p:val>
                                            <p:strVal val="#ppt_x"/>
                                          </p:val>
                                        </p:tav>
                                      </p:tavLst>
                                    </p:anim>
                                    <p:anim calcmode="lin" valueType="num">
                                      <p:cBhvr additive="base">
                                        <p:cTn id="37" dur="1000" fill="hold"/>
                                        <p:tgtEl>
                                          <p:spTgt spid="243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6"/>
          <p:cNvSpPr/>
          <p:nvPr/>
        </p:nvSpPr>
        <p:spPr>
          <a:xfrm>
            <a:off x="228600" y="1095375"/>
            <a:ext cx="3173413" cy="579438"/>
          </a:xfrm>
          <a:prstGeom prst="rect">
            <a:avLst/>
          </a:prstGeom>
          <a:noFill/>
          <a:ln w="9525">
            <a:noFill/>
          </a:ln>
        </p:spPr>
        <p:txBody>
          <a:bodyPr anchor="t" anchorCtr="0">
            <a:spAutoFit/>
          </a:bodyPr>
          <a:p>
            <a:r>
              <a:rPr lang="en-US" altLang="en-US" sz="3200" b="1" dirty="0">
                <a:solidFill>
                  <a:srgbClr val="0000FF"/>
                </a:solidFill>
                <a:latin typeface="Times New Roman" panose="02020603050405020304" pitchFamily="18" charset="0"/>
              </a:rPr>
              <a:t>I. </a:t>
            </a:r>
            <a:r>
              <a:rPr lang="en-US" altLang="en-US" sz="3200" b="1" u="sng" dirty="0">
                <a:solidFill>
                  <a:srgbClr val="0000FF"/>
                </a:solidFill>
                <a:latin typeface="Times New Roman" panose="02020603050405020304" pitchFamily="18" charset="0"/>
              </a:rPr>
              <a:t>Đặt vấn đề</a:t>
            </a:r>
            <a:endParaRPr lang="en-US" altLang="en-US" sz="3200" b="1" u="sng" dirty="0">
              <a:solidFill>
                <a:srgbClr val="0000FF"/>
              </a:solidFill>
              <a:latin typeface="Times New Roman" panose="02020603050405020304" pitchFamily="18" charset="0"/>
            </a:endParaRPr>
          </a:p>
        </p:txBody>
      </p:sp>
      <p:sp>
        <p:nvSpPr>
          <p:cNvPr id="77830" name="Rectangle 6"/>
          <p:cNvSpPr/>
          <p:nvPr/>
        </p:nvSpPr>
        <p:spPr>
          <a:xfrm>
            <a:off x="28575" y="3683000"/>
            <a:ext cx="8839200" cy="1755775"/>
          </a:xfrm>
          <a:prstGeom prst="rect">
            <a:avLst/>
          </a:prstGeom>
          <a:noFill/>
          <a:ln w="9525">
            <a:noFill/>
          </a:ln>
        </p:spPr>
        <p:txBody>
          <a:bodyPr anchor="t" anchorCtr="0">
            <a:spAutoFit/>
          </a:bodyPr>
          <a:p>
            <a:endParaRPr lang="en-US" altLang="en-US" dirty="0">
              <a:latin typeface="Times New Roman" panose="02020603050405020304" pitchFamily="18" charset="0"/>
            </a:endParaRPr>
          </a:p>
          <a:p>
            <a:r>
              <a:rPr lang="en-US" altLang="en-US" sz="2800" dirty="0">
                <a:latin typeface="Times New Roman" panose="02020603050405020304" pitchFamily="18" charset="0"/>
              </a:rPr>
              <a:t>- Lao động sáng tạo là luôn suy nghĩ, cải tiến để tìm tòi cái mới, tìm ra cách giải quyết tối ưu nhằm không ngừng nâng cao chất lượng hiệu quả lao động.</a:t>
            </a:r>
            <a:endParaRPr lang="en-US" altLang="en-US" sz="2800" dirty="0">
              <a:latin typeface="Times New Roman" panose="02020603050405020304" pitchFamily="18" charset="0"/>
            </a:endParaRPr>
          </a:p>
        </p:txBody>
      </p:sp>
      <p:sp>
        <p:nvSpPr>
          <p:cNvPr id="19459" name="Rectangle 9"/>
          <p:cNvSpPr/>
          <p:nvPr/>
        </p:nvSpPr>
        <p:spPr>
          <a:xfrm>
            <a:off x="152400" y="1600200"/>
            <a:ext cx="3886200" cy="579438"/>
          </a:xfrm>
          <a:prstGeom prst="rect">
            <a:avLst/>
          </a:prstGeom>
          <a:noFill/>
          <a:ln w="9525">
            <a:noFill/>
          </a:ln>
        </p:spPr>
        <p:txBody>
          <a:bodyPr wrap="none" anchor="t" anchorCtr="0">
            <a:spAutoFit/>
          </a:bodyPr>
          <a:p>
            <a:r>
              <a:rPr lang="en-US" altLang="en-US" sz="3200" b="1" dirty="0">
                <a:solidFill>
                  <a:srgbClr val="0000FF"/>
                </a:solidFill>
                <a:latin typeface="Times New Roman" panose="02020603050405020304" pitchFamily="18" charset="0"/>
              </a:rPr>
              <a:t>II. </a:t>
            </a:r>
            <a:r>
              <a:rPr lang="en-US" altLang="en-US" sz="3200" b="1" u="sng" dirty="0">
                <a:solidFill>
                  <a:srgbClr val="0000FF"/>
                </a:solidFill>
                <a:latin typeface="Times New Roman" panose="02020603050405020304" pitchFamily="18" charset="0"/>
              </a:rPr>
              <a:t>Nội dung bài học</a:t>
            </a:r>
            <a:r>
              <a:rPr lang="en-US" altLang="en-US" sz="3200" b="1" dirty="0">
                <a:solidFill>
                  <a:srgbClr val="0000FF"/>
                </a:solidFill>
                <a:latin typeface="Times New Roman" panose="02020603050405020304" pitchFamily="18" charset="0"/>
              </a:rPr>
              <a:t>:</a:t>
            </a:r>
            <a:r>
              <a:rPr lang="en-US" altLang="en-US" sz="3200" dirty="0">
                <a:latin typeface="Times New Roman" panose="02020603050405020304" pitchFamily="18" charset="0"/>
              </a:rPr>
              <a:t> </a:t>
            </a:r>
            <a:endParaRPr lang="en-US" altLang="en-US" sz="3200" dirty="0">
              <a:latin typeface="Times New Roman" panose="02020603050405020304" pitchFamily="18" charset="0"/>
            </a:endParaRPr>
          </a:p>
        </p:txBody>
      </p:sp>
      <p:sp>
        <p:nvSpPr>
          <p:cNvPr id="77835" name="Rectangle 11"/>
          <p:cNvSpPr>
            <a:spLocks noChangeArrowheads="1"/>
          </p:cNvSpPr>
          <p:nvPr/>
        </p:nvSpPr>
        <p:spPr bwMode="auto">
          <a:xfrm>
            <a:off x="457200" y="2159000"/>
            <a:ext cx="6256338" cy="519113"/>
          </a:xfrm>
          <a:prstGeom prst="rect">
            <a:avLst/>
          </a:prstGeom>
          <a:no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1.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Thế</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lao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động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tự</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giác</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sáng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tạo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
        <p:nvSpPr>
          <p:cNvPr id="19461" name="Rectangle 12"/>
          <p:cNvSpPr/>
          <p:nvPr/>
        </p:nvSpPr>
        <p:spPr>
          <a:xfrm>
            <a:off x="28575" y="2743200"/>
            <a:ext cx="9115425" cy="946150"/>
          </a:xfrm>
          <a:prstGeom prst="rect">
            <a:avLst/>
          </a:prstGeom>
          <a:noFill/>
          <a:ln w="9525">
            <a:noFill/>
          </a:ln>
        </p:spPr>
        <p:txBody>
          <a:bodyPr anchor="t" anchorCtr="0">
            <a:spAutoFit/>
          </a:bodyPr>
          <a:p>
            <a:r>
              <a:rPr lang="en-US" altLang="en-US" sz="2800" dirty="0">
                <a:latin typeface="Times New Roman" panose="02020603050405020304" pitchFamily="18" charset="0"/>
              </a:rPr>
              <a:t>- Lao động tự giác là chủ động làm việc không đợi ai nhắc nhở, không phải do áp lực bên ngoài.</a:t>
            </a:r>
            <a:endParaRPr lang="en-US" altLang="en-US" sz="2800" dirty="0">
              <a:latin typeface="Times New Roman" panose="02020603050405020304" pitchFamily="18" charset="0"/>
            </a:endParaRPr>
          </a:p>
        </p:txBody>
      </p:sp>
      <p:grpSp>
        <p:nvGrpSpPr>
          <p:cNvPr id="2" name="Group 8"/>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10"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10"/>
            <p:cNvGrpSpPr/>
            <p:nvPr/>
          </p:nvGrpSpPr>
          <p:grpSpPr bwMode="auto">
            <a:xfrm>
              <a:off x="730" y="1407"/>
              <a:ext cx="4043" cy="444"/>
              <a:chOff x="744" y="1407"/>
              <a:chExt cx="3988" cy="444"/>
            </a:xfrm>
            <a:grpFill/>
          </p:grpSpPr>
          <p:sp>
            <p:nvSpPr>
              <p:cNvPr id="12"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3"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4"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a:t>
            </a:r>
            <a:r>
              <a:rPr kumimoji="0" lang="vi-VN"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Tiết</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vi-VN"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19464"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30">
                                            <p:txEl>
                                              <p:charRg st="1" end="154"/>
                                            </p:txEl>
                                          </p:spTgt>
                                        </p:tgtEl>
                                        <p:attrNameLst>
                                          <p:attrName>style.visibility</p:attrName>
                                        </p:attrNameLst>
                                      </p:cBhvr>
                                      <p:to>
                                        <p:strVal val="visible"/>
                                      </p:to>
                                    </p:set>
                                    <p:animEffect transition="in" filter="blinds(horizontal)">
                                      <p:cBhvr>
                                        <p:cTn id="7" dur="500"/>
                                        <p:tgtEl>
                                          <p:spTgt spid="77830">
                                            <p:txEl>
                                              <p:charRg st="1" end="1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5" name="Rectangle 36"/>
          <p:cNvSpPr>
            <a:spLocks noChangeArrowheads="1"/>
          </p:cNvSpPr>
          <p:nvPr/>
        </p:nvSpPr>
        <p:spPr bwMode="auto">
          <a:xfrm>
            <a:off x="0" y="1095375"/>
            <a:ext cx="7467600" cy="1981200"/>
          </a:xfrm>
          <a:prstGeom prst="rect">
            <a:avLst/>
          </a:prstGeom>
          <a:noFill/>
          <a:ln>
            <a:noFill/>
          </a:ln>
        </p:spPr>
        <p:txBody>
          <a:bodyPr>
            <a:spAutoFit/>
          </a:bodyPr>
          <a:lstStyle/>
          <a:p>
            <a:pPr marL="609600" marR="0" lvl="0" indent="-609600" algn="l" defTabSz="914400" rtl="0" eaLnBrk="1" fontAlgn="base" latinLnBrk="0" hangingPunct="1">
              <a:lnSpc>
                <a:spcPct val="100000"/>
              </a:lnSpc>
              <a:spcBef>
                <a:spcPct val="0"/>
              </a:spcBef>
              <a:spcAft>
                <a:spcPct val="0"/>
              </a:spcAft>
              <a:buClrTx/>
              <a:buSzTx/>
              <a:buFontTx/>
              <a:buAutoNum type="romanUcPeriod"/>
              <a:defRPr/>
            </a:pP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Đặt</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vấn</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đề</a:t>
            </a:r>
            <a:endPar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II.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Nội</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dung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bài</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học</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Thế</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lao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động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tự</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giác</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sáng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tạo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0"/>
              </a:spcBef>
              <a:spcAft>
                <a:spcPct val="0"/>
              </a:spcAft>
              <a:buClrTx/>
              <a:buSzTx/>
              <a:buFontTx/>
              <a:buNone/>
              <a:defRPr/>
            </a:pP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49161" name="Rectangle 9"/>
          <p:cNvSpPr/>
          <p:nvPr/>
        </p:nvSpPr>
        <p:spPr>
          <a:xfrm>
            <a:off x="-3175" y="2657475"/>
            <a:ext cx="8915400" cy="946150"/>
          </a:xfrm>
          <a:prstGeom prst="rect">
            <a:avLst/>
          </a:prstGeom>
          <a:noFill/>
          <a:ln w="9525">
            <a:noFill/>
          </a:ln>
        </p:spPr>
        <p:txBody>
          <a:bodyPr anchor="t" anchorCtr="0">
            <a:spAutoFit/>
          </a:bodyPr>
          <a:p>
            <a:r>
              <a:rPr lang="en-US" altLang="en-US" sz="2800" b="1" dirty="0">
                <a:solidFill>
                  <a:srgbClr val="FF0000"/>
                </a:solidFill>
                <a:latin typeface="Times New Roman" panose="02020603050405020304" pitchFamily="18" charset="0"/>
              </a:rPr>
              <a:t>  2. Biểu hiện của sự tự giác, sáng tạo trong lao động, </a:t>
            </a:r>
            <a:endParaRPr lang="en-US" altLang="en-US" sz="2800" b="1" dirty="0">
              <a:solidFill>
                <a:srgbClr val="FF0000"/>
              </a:solidFill>
              <a:latin typeface="Times New Roman" panose="02020603050405020304" pitchFamily="18" charset="0"/>
            </a:endParaRPr>
          </a:p>
          <a:p>
            <a:r>
              <a:rPr lang="en-US" altLang="en-US" sz="2800" b="1" dirty="0">
                <a:solidFill>
                  <a:srgbClr val="FF0000"/>
                </a:solidFill>
                <a:latin typeface="Times New Roman" panose="02020603050405020304" pitchFamily="18" charset="0"/>
              </a:rPr>
              <a:t>học tập</a:t>
            </a:r>
            <a:endParaRPr lang="en-US" altLang="en-US" sz="2800" b="1" dirty="0">
              <a:solidFill>
                <a:srgbClr val="FF0000"/>
              </a:solidFill>
              <a:latin typeface="Times New Roman" panose="02020603050405020304" pitchFamily="18" charset="0"/>
            </a:endParaRPr>
          </a:p>
        </p:txBody>
      </p:sp>
      <p:grpSp>
        <p:nvGrpSpPr>
          <p:cNvPr id="2" name="Group 5"/>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7"/>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20484"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2" name="Rectangle 4"/>
          <p:cNvSpPr>
            <a:spLocks noChangeArrowheads="1"/>
          </p:cNvSpPr>
          <p:nvPr/>
        </p:nvSpPr>
        <p:spPr bwMode="auto">
          <a:xfrm>
            <a:off x="1246188" y="50800"/>
            <a:ext cx="7745413" cy="830263"/>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61">
                                            <p:txEl>
                                              <p:charRg st="0" end="57"/>
                                            </p:txEl>
                                          </p:spTgt>
                                        </p:tgtEl>
                                        <p:attrNameLst>
                                          <p:attrName>style.visibility</p:attrName>
                                        </p:attrNameLst>
                                      </p:cBhvr>
                                      <p:to>
                                        <p:strVal val="visible"/>
                                      </p:to>
                                    </p:set>
                                    <p:animEffect transition="in" filter="fade">
                                      <p:cBhvr>
                                        <p:cTn id="7" dur="500"/>
                                        <p:tgtEl>
                                          <p:spTgt spid="49161">
                                            <p:txEl>
                                              <p:charRg st="0" end="5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61">
                                            <p:txEl>
                                              <p:charRg st="57" end="65"/>
                                            </p:txEl>
                                          </p:spTgt>
                                        </p:tgtEl>
                                        <p:attrNameLst>
                                          <p:attrName>style.visibility</p:attrName>
                                        </p:attrNameLst>
                                      </p:cBhvr>
                                      <p:to>
                                        <p:strVal val="visible"/>
                                      </p:to>
                                    </p:set>
                                    <p:animEffect transition="in" filter="fade">
                                      <p:cBhvr>
                                        <p:cTn id="10" dur="500"/>
                                        <p:tgtEl>
                                          <p:spTgt spid="49161">
                                            <p:txEl>
                                              <p:charRg st="57" end="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 10"/>
          <p:cNvSpPr/>
          <p:nvPr/>
        </p:nvSpPr>
        <p:spPr>
          <a:xfrm>
            <a:off x="304800" y="1143000"/>
            <a:ext cx="5867400" cy="457200"/>
          </a:xfrm>
          <a:prstGeom prst="rect">
            <a:avLst/>
          </a:prstGeom>
          <a:noFill/>
          <a:ln w="9525">
            <a:noFill/>
          </a:ln>
        </p:spPr>
        <p:txBody>
          <a:bodyPr anchor="t" anchorCtr="0">
            <a:spAutoFit/>
          </a:bodyPr>
          <a:p>
            <a:pPr>
              <a:spcBef>
                <a:spcPct val="50000"/>
              </a:spcBef>
            </a:pPr>
            <a:r>
              <a:rPr lang="en-US" altLang="en-US" b="1" dirty="0">
                <a:solidFill>
                  <a:srgbClr val="00FF00"/>
                </a:solidFill>
                <a:latin typeface="Times New Roman" panose="02020603050405020304" pitchFamily="18" charset="0"/>
              </a:rPr>
              <a:t>THẢO LUẬN NHÓM </a:t>
            </a:r>
            <a:endParaRPr lang="en-US" altLang="en-US" b="1" dirty="0">
              <a:solidFill>
                <a:srgbClr val="00FF00"/>
              </a:solidFill>
              <a:latin typeface="Times New Roman" panose="02020603050405020304" pitchFamily="18" charset="0"/>
            </a:endParaRPr>
          </a:p>
        </p:txBody>
      </p:sp>
      <p:sp>
        <p:nvSpPr>
          <p:cNvPr id="60427" name="Rectangle 11"/>
          <p:cNvSpPr/>
          <p:nvPr/>
        </p:nvSpPr>
        <p:spPr>
          <a:xfrm>
            <a:off x="0" y="1905000"/>
            <a:ext cx="9144000" cy="5430838"/>
          </a:xfrm>
          <a:prstGeom prst="rect">
            <a:avLst/>
          </a:prstGeom>
          <a:noFill/>
          <a:ln w="9525">
            <a:noFill/>
          </a:ln>
        </p:spPr>
        <p:txBody>
          <a:bodyPr anchor="t" anchorCtr="0">
            <a:spAutoFit/>
          </a:bodyPr>
          <a:p>
            <a:r>
              <a:rPr lang="en-US" altLang="zh-CN" b="1" dirty="0">
                <a:latin typeface="Times New Roman" panose="02020603050405020304" pitchFamily="18" charset="0"/>
                <a:ea typeface="SimSun" panose="02010600030101010101" pitchFamily="2" charset="-122"/>
              </a:rPr>
              <a:t>NHÓM 1</a:t>
            </a:r>
            <a:r>
              <a:rPr lang="en-US" altLang="zh-CN" dirty="0">
                <a:latin typeface="Times New Roman" panose="02020603050405020304" pitchFamily="18" charset="0"/>
                <a:ea typeface="SimSun" panose="02010600030101010101" pitchFamily="2" charset="-122"/>
              </a:rPr>
              <a:t> </a:t>
            </a:r>
            <a:r>
              <a:rPr lang="en-US" altLang="en-US" sz="2800" b="1" dirty="0">
                <a:latin typeface="Times New Roman" panose="02020603050405020304" pitchFamily="18" charset="0"/>
              </a:rPr>
              <a:t>:</a:t>
            </a:r>
            <a:r>
              <a:rPr lang="en-US" altLang="en-US" sz="2800" b="1" dirty="0">
                <a:solidFill>
                  <a:srgbClr val="FF0000"/>
                </a:solidFill>
                <a:latin typeface="Times New Roman" panose="02020603050405020304" pitchFamily="18" charset="0"/>
              </a:rPr>
              <a:t> Em hãy nêu một số việc làm thể hiện tính tự giác của bản thân?</a:t>
            </a:r>
            <a:endParaRPr lang="en-US" altLang="en-US" sz="2800" b="1" dirty="0">
              <a:solidFill>
                <a:srgbClr val="FF0000"/>
              </a:solidFill>
              <a:latin typeface="Times New Roman" panose="02020603050405020304" pitchFamily="18" charset="0"/>
            </a:endParaRPr>
          </a:p>
          <a:p>
            <a:endParaRPr lang="en-US" altLang="en-US" sz="2800" b="1" dirty="0">
              <a:solidFill>
                <a:srgbClr val="FF0000"/>
              </a:solidFill>
              <a:latin typeface="Times New Roman" panose="02020603050405020304" pitchFamily="18" charset="0"/>
            </a:endParaRPr>
          </a:p>
          <a:p>
            <a:r>
              <a:rPr lang="en-US" altLang="zh-CN" b="1" dirty="0">
                <a:latin typeface="Times New Roman" panose="02020603050405020304" pitchFamily="18" charset="0"/>
                <a:ea typeface="SimSun" panose="02010600030101010101" pitchFamily="2" charset="-122"/>
              </a:rPr>
              <a:t>NHÓM </a:t>
            </a:r>
            <a:r>
              <a:rPr lang="en-US" altLang="en-US" sz="2800" b="1" dirty="0">
                <a:latin typeface="Times New Roman" panose="02020603050405020304" pitchFamily="18" charset="0"/>
              </a:rPr>
              <a:t>2:</a:t>
            </a:r>
            <a:r>
              <a:rPr lang="en-US" altLang="en-US" sz="2800" b="1" dirty="0">
                <a:solidFill>
                  <a:srgbClr val="FF0000"/>
                </a:solidFill>
                <a:latin typeface="Times New Roman" panose="02020603050405020304" pitchFamily="18" charset="0"/>
              </a:rPr>
              <a:t> Em hãy nêu một số việc làm trái với tính tự giác của bản thân?</a:t>
            </a:r>
            <a:endParaRPr lang="en-US" altLang="en-US" sz="2800" b="1" dirty="0">
              <a:solidFill>
                <a:srgbClr val="FF0000"/>
              </a:solidFill>
              <a:latin typeface="Times New Roman" panose="02020603050405020304" pitchFamily="18" charset="0"/>
            </a:endParaRPr>
          </a:p>
          <a:p>
            <a:endParaRPr lang="en-US" altLang="en-US" sz="2800" b="1" dirty="0">
              <a:solidFill>
                <a:srgbClr val="FF0000"/>
              </a:solidFill>
              <a:latin typeface="Times New Roman" panose="02020603050405020304" pitchFamily="18" charset="0"/>
            </a:endParaRPr>
          </a:p>
          <a:p>
            <a:r>
              <a:rPr lang="en-US" altLang="zh-CN" b="1" dirty="0">
                <a:latin typeface="Times New Roman" panose="02020603050405020304" pitchFamily="18" charset="0"/>
                <a:ea typeface="SimSun" panose="02010600030101010101" pitchFamily="2" charset="-122"/>
              </a:rPr>
              <a:t>NHÓM </a:t>
            </a:r>
            <a:r>
              <a:rPr lang="en-US" altLang="en-US" sz="2800" b="1" dirty="0">
                <a:latin typeface="Times New Roman" panose="02020603050405020304" pitchFamily="18" charset="0"/>
              </a:rPr>
              <a:t>3:</a:t>
            </a:r>
            <a:r>
              <a:rPr lang="en-US" altLang="en-US" sz="2800" b="1" dirty="0">
                <a:solidFill>
                  <a:srgbClr val="FF0000"/>
                </a:solidFill>
                <a:latin typeface="Times New Roman" panose="02020603050405020304" pitchFamily="18" charset="0"/>
              </a:rPr>
              <a:t> Em hãy nêu một số việc làm thể hiện tính sáng tạo của bản thân trong học tập?</a:t>
            </a:r>
            <a:endParaRPr lang="en-US" altLang="en-US" sz="2800" b="1" dirty="0">
              <a:solidFill>
                <a:srgbClr val="FF0000"/>
              </a:solidFill>
              <a:latin typeface="Times New Roman" panose="02020603050405020304" pitchFamily="18" charset="0"/>
            </a:endParaRPr>
          </a:p>
          <a:p>
            <a:endParaRPr lang="en-US" altLang="en-US" sz="2800" b="1" dirty="0">
              <a:solidFill>
                <a:srgbClr val="FF0000"/>
              </a:solidFill>
              <a:latin typeface="Times New Roman" panose="02020603050405020304" pitchFamily="18" charset="0"/>
            </a:endParaRPr>
          </a:p>
          <a:p>
            <a:r>
              <a:rPr lang="en-US" altLang="zh-CN" b="1" dirty="0">
                <a:latin typeface="Times New Roman" panose="02020603050405020304" pitchFamily="18" charset="0"/>
                <a:ea typeface="SimSun" panose="02010600030101010101" pitchFamily="2" charset="-122"/>
              </a:rPr>
              <a:t>NHÓM </a:t>
            </a:r>
            <a:r>
              <a:rPr lang="en-US" altLang="en-US" sz="2800" b="1" dirty="0">
                <a:latin typeface="Times New Roman" panose="02020603050405020304" pitchFamily="18" charset="0"/>
              </a:rPr>
              <a:t>4:</a:t>
            </a:r>
            <a:r>
              <a:rPr lang="en-US" altLang="en-US" sz="2800" b="1" dirty="0">
                <a:solidFill>
                  <a:srgbClr val="FF0000"/>
                </a:solidFill>
                <a:latin typeface="Times New Roman" panose="02020603050405020304" pitchFamily="18" charset="0"/>
              </a:rPr>
              <a:t> Em hãy nêu một số việc làm không có tính sáng tạo của bản thân trong học tập?</a:t>
            </a:r>
            <a:endParaRPr lang="en-US" altLang="en-US" sz="2800" b="1" dirty="0">
              <a:solidFill>
                <a:srgbClr val="FF0000"/>
              </a:solidFill>
              <a:latin typeface="Times New Roman" panose="02020603050405020304" pitchFamily="18" charset="0"/>
            </a:endParaRPr>
          </a:p>
          <a:p>
            <a:pPr>
              <a:spcBef>
                <a:spcPct val="50000"/>
              </a:spcBef>
            </a:pPr>
            <a:endParaRPr lang="en-US" altLang="en-US" sz="2800" b="1" dirty="0">
              <a:solidFill>
                <a:srgbClr val="FF0000"/>
              </a:solidFill>
              <a:latin typeface="Times New Roman" panose="02020603050405020304" pitchFamily="18" charset="0"/>
            </a:endParaRPr>
          </a:p>
        </p:txBody>
      </p:sp>
      <p:grpSp>
        <p:nvGrpSpPr>
          <p:cNvPr id="2" name="Group 5"/>
          <p:cNvGrpSpPr/>
          <p:nvPr/>
        </p:nvGrpSpPr>
        <p:grpSpPr bwMode="auto">
          <a:xfrm>
            <a:off x="263655" y="0"/>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7"/>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21508"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3"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xEl>
                                              <p:charRg st="0" end="16"/>
                                            </p:txEl>
                                          </p:spTgt>
                                        </p:tgtEl>
                                        <p:attrNameLst>
                                          <p:attrName>style.visibility</p:attrName>
                                        </p:attrNameLst>
                                      </p:cBhvr>
                                      <p:to>
                                        <p:strVal val="visible"/>
                                      </p:to>
                                    </p:set>
                                    <p:animEffect transition="in" filter="strips(downLeft)">
                                      <p:cBhvr>
                                        <p:cTn id="7" dur="500"/>
                                        <p:tgtEl>
                                          <p:spTgt spid="11">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7">
                                            <p:txEl>
                                              <p:charRg st="0" end="72"/>
                                            </p:txEl>
                                          </p:spTgt>
                                        </p:tgtEl>
                                        <p:attrNameLst>
                                          <p:attrName>style.visibility</p:attrName>
                                        </p:attrNameLst>
                                      </p:cBhvr>
                                      <p:to>
                                        <p:strVal val="visible"/>
                                      </p:to>
                                    </p:set>
                                    <p:animEffect transition="in" filter="blinds(horizontal)">
                                      <p:cBhvr>
                                        <p:cTn id="12" dur="500"/>
                                        <p:tgtEl>
                                          <p:spTgt spid="60427">
                                            <p:txEl>
                                              <p:charRg st="0" end="7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0427">
                                            <p:txEl>
                                              <p:charRg st="73" end="144"/>
                                            </p:txEl>
                                          </p:spTgt>
                                        </p:tgtEl>
                                        <p:attrNameLst>
                                          <p:attrName>style.visibility</p:attrName>
                                        </p:attrNameLst>
                                      </p:cBhvr>
                                      <p:to>
                                        <p:strVal val="visible"/>
                                      </p:to>
                                    </p:set>
                                    <p:animEffect transition="in" filter="blinds(horizontal)">
                                      <p:cBhvr>
                                        <p:cTn id="15" dur="500"/>
                                        <p:tgtEl>
                                          <p:spTgt spid="60427">
                                            <p:txEl>
                                              <p:charRg st="73" end="14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0427">
                                            <p:txEl>
                                              <p:charRg st="145" end="231"/>
                                            </p:txEl>
                                          </p:spTgt>
                                        </p:tgtEl>
                                        <p:attrNameLst>
                                          <p:attrName>style.visibility</p:attrName>
                                        </p:attrNameLst>
                                      </p:cBhvr>
                                      <p:to>
                                        <p:strVal val="visible"/>
                                      </p:to>
                                    </p:set>
                                    <p:animEffect transition="in" filter="blinds(horizontal)">
                                      <p:cBhvr>
                                        <p:cTn id="18" dur="500"/>
                                        <p:tgtEl>
                                          <p:spTgt spid="60427">
                                            <p:txEl>
                                              <p:charRg st="145" end="23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0427">
                                            <p:txEl>
                                              <p:charRg st="232" end="318"/>
                                            </p:txEl>
                                          </p:spTgt>
                                        </p:tgtEl>
                                        <p:attrNameLst>
                                          <p:attrName>style.visibility</p:attrName>
                                        </p:attrNameLst>
                                      </p:cBhvr>
                                      <p:to>
                                        <p:strVal val="visible"/>
                                      </p:to>
                                    </p:set>
                                    <p:animEffect transition="in" filter="blinds(horizontal)">
                                      <p:cBhvr>
                                        <p:cTn id="21" dur="500"/>
                                        <p:tgtEl>
                                          <p:spTgt spid="60427">
                                            <p:txEl>
                                              <p:charRg st="232" end="3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7" name="Rectangle 9"/>
          <p:cNvSpPr/>
          <p:nvPr/>
        </p:nvSpPr>
        <p:spPr>
          <a:xfrm>
            <a:off x="457200" y="1676400"/>
            <a:ext cx="8839200" cy="954088"/>
          </a:xfrm>
          <a:prstGeom prst="rect">
            <a:avLst/>
          </a:prstGeom>
          <a:noFill/>
          <a:ln w="9525">
            <a:noFill/>
          </a:ln>
        </p:spPr>
        <p:txBody>
          <a:bodyPr anchor="t" anchorCtr="0">
            <a:spAutoFit/>
          </a:bodyPr>
          <a:p>
            <a:r>
              <a:rPr lang="en-US" altLang="zh-CN" sz="2800" b="1" dirty="0">
                <a:latin typeface="Times New Roman" panose="02020603050405020304" pitchFamily="18" charset="0"/>
                <a:ea typeface="SimSun" panose="02010600030101010101" pitchFamily="2" charset="-122"/>
              </a:rPr>
              <a:t>NHÓM 1</a:t>
            </a:r>
            <a:r>
              <a:rPr lang="en-US" altLang="zh-CN" sz="2800" dirty="0">
                <a:latin typeface="Times New Roman" panose="02020603050405020304" pitchFamily="18" charset="0"/>
                <a:ea typeface="SimSun" panose="02010600030101010101" pitchFamily="2" charset="-122"/>
              </a:rPr>
              <a:t> </a:t>
            </a:r>
            <a:r>
              <a:rPr lang="en-US" altLang="en-US" sz="2800" b="1" dirty="0">
                <a:latin typeface="Times New Roman" panose="02020603050405020304" pitchFamily="18" charset="0"/>
              </a:rPr>
              <a:t>:</a:t>
            </a:r>
            <a:r>
              <a:rPr lang="en-US" altLang="en-US" sz="2800" b="1" dirty="0">
                <a:solidFill>
                  <a:srgbClr val="FF0000"/>
                </a:solidFill>
                <a:latin typeface="Times New Roman" panose="02020603050405020304" pitchFamily="18" charset="0"/>
              </a:rPr>
              <a:t> Em hãy nêu một số việc làm thể hiện tính tự giác của bản thân?</a:t>
            </a:r>
            <a:endParaRPr lang="en-US" altLang="en-US" sz="2800" b="1" dirty="0">
              <a:solidFill>
                <a:srgbClr val="FF0000"/>
              </a:solidFill>
              <a:latin typeface="Times New Roman" panose="02020603050405020304" pitchFamily="18" charset="0"/>
            </a:endParaRPr>
          </a:p>
        </p:txBody>
      </p:sp>
      <p:sp>
        <p:nvSpPr>
          <p:cNvPr id="48138" name="Rectangle 10"/>
          <p:cNvSpPr/>
          <p:nvPr/>
        </p:nvSpPr>
        <p:spPr>
          <a:xfrm>
            <a:off x="228600" y="2667000"/>
            <a:ext cx="8763000" cy="2678113"/>
          </a:xfrm>
          <a:prstGeom prst="rect">
            <a:avLst/>
          </a:prstGeom>
          <a:noFill/>
          <a:ln w="9525">
            <a:noFill/>
          </a:ln>
        </p:spPr>
        <p:txBody>
          <a:bodyPr anchor="t" anchorCtr="0">
            <a:spAutoFit/>
          </a:bodyPr>
          <a:p>
            <a:r>
              <a:rPr lang="en-US" altLang="en-US" sz="2800" dirty="0">
                <a:latin typeface="Times New Roman" panose="02020603050405020304" pitchFamily="18" charset="0"/>
              </a:rPr>
              <a:t>- Tự học bài và làm bài tập, tự giác ôn bài và soạn bài.</a:t>
            </a:r>
            <a:endParaRPr lang="en-US" altLang="en-US" sz="2800" dirty="0">
              <a:latin typeface="Times New Roman" panose="02020603050405020304" pitchFamily="18" charset="0"/>
            </a:endParaRPr>
          </a:p>
          <a:p>
            <a:r>
              <a:rPr lang="en-US" altLang="en-US" sz="2800" dirty="0">
                <a:latin typeface="Times New Roman" panose="02020603050405020304" pitchFamily="18" charset="0"/>
              </a:rPr>
              <a:t>- Tự quét lớp, tắt đèn quạt khi đã học xong.</a:t>
            </a:r>
            <a:endParaRPr lang="en-US" altLang="en-US" sz="2800" dirty="0">
              <a:latin typeface="Times New Roman" panose="02020603050405020304" pitchFamily="18" charset="0"/>
            </a:endParaRPr>
          </a:p>
          <a:p>
            <a:r>
              <a:rPr lang="en-US" altLang="en-US" sz="2800" dirty="0">
                <a:latin typeface="Times New Roman" panose="02020603050405020304" pitchFamily="18" charset="0"/>
              </a:rPr>
              <a:t>- Tự giác chấp hành nội quy trường lớp.</a:t>
            </a:r>
            <a:endParaRPr lang="en-US" altLang="en-US" sz="2800" dirty="0">
              <a:latin typeface="Times New Roman" panose="02020603050405020304" pitchFamily="18" charset="0"/>
            </a:endParaRPr>
          </a:p>
          <a:p>
            <a:r>
              <a:rPr lang="en-US" altLang="en-US" sz="2800" dirty="0">
                <a:latin typeface="Times New Roman" panose="02020603050405020304" pitchFamily="18" charset="0"/>
              </a:rPr>
              <a:t>- Tự giác phát biểu trong giờ học.</a:t>
            </a:r>
            <a:endParaRPr lang="en-US" altLang="en-US" sz="2800" dirty="0">
              <a:latin typeface="Times New Roman" panose="02020603050405020304" pitchFamily="18" charset="0"/>
            </a:endParaRPr>
          </a:p>
          <a:p>
            <a:r>
              <a:rPr lang="en-US" altLang="en-US" sz="2800" dirty="0">
                <a:latin typeface="Times New Roman" panose="02020603050405020304" pitchFamily="18" charset="0"/>
              </a:rPr>
              <a:t>- Tự giác gấp chăn màn sau khi ngủ dậy, tự giặt quần áo của mình, quét dọn nhà cửa.</a:t>
            </a:r>
            <a:endParaRPr lang="en-US" altLang="en-US" sz="2800" dirty="0">
              <a:latin typeface="Times New Roman" panose="02020603050405020304" pitchFamily="18" charset="0"/>
            </a:endParaRPr>
          </a:p>
        </p:txBody>
      </p:sp>
      <p:sp>
        <p:nvSpPr>
          <p:cNvPr id="11" name="Rectangle 10"/>
          <p:cNvSpPr/>
          <p:nvPr/>
        </p:nvSpPr>
        <p:spPr>
          <a:xfrm>
            <a:off x="304800" y="1143000"/>
            <a:ext cx="5867400" cy="457200"/>
          </a:xfrm>
          <a:prstGeom prst="rect">
            <a:avLst/>
          </a:prstGeom>
          <a:noFill/>
          <a:ln w="9525">
            <a:noFill/>
          </a:ln>
        </p:spPr>
        <p:txBody>
          <a:bodyPr anchor="t" anchorCtr="0">
            <a:spAutoFit/>
          </a:bodyPr>
          <a:p>
            <a:pPr>
              <a:spcBef>
                <a:spcPct val="50000"/>
              </a:spcBef>
            </a:pPr>
            <a:r>
              <a:rPr lang="en-US" altLang="en-US" b="1" dirty="0">
                <a:solidFill>
                  <a:srgbClr val="00FF00"/>
                </a:solidFill>
                <a:latin typeface="Times New Roman" panose="02020603050405020304" pitchFamily="18" charset="0"/>
              </a:rPr>
              <a:t>THẢO LUẬN NHÓM </a:t>
            </a:r>
            <a:endParaRPr lang="en-US" altLang="en-US" b="1" dirty="0">
              <a:solidFill>
                <a:srgbClr val="00FF00"/>
              </a:solidFill>
              <a:latin typeface="Times New Roman" panose="02020603050405020304" pitchFamily="18" charset="0"/>
            </a:endParaRPr>
          </a:p>
        </p:txBody>
      </p:sp>
      <p:grpSp>
        <p:nvGrpSpPr>
          <p:cNvPr id="2" name="Group 6"/>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8"/>
            <p:cNvGrpSpPr/>
            <p:nvPr/>
          </p:nvGrpSpPr>
          <p:grpSpPr bwMode="auto">
            <a:xfrm>
              <a:off x="730" y="1407"/>
              <a:ext cx="4043" cy="444"/>
              <a:chOff x="744" y="1407"/>
              <a:chExt cx="3988" cy="444"/>
            </a:xfrm>
            <a:grpFill/>
          </p:grpSpPr>
          <p:sp>
            <p:nvSpPr>
              <p:cNvPr id="10"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3"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22534"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xEl>
                                              <p:charRg st="0" end="16"/>
                                            </p:txEl>
                                          </p:spTgt>
                                        </p:tgtEl>
                                        <p:attrNameLst>
                                          <p:attrName>style.visibility</p:attrName>
                                        </p:attrNameLst>
                                      </p:cBhvr>
                                      <p:to>
                                        <p:strVal val="visible"/>
                                      </p:to>
                                    </p:set>
                                    <p:animEffect transition="in" filter="strips(downLeft)">
                                      <p:cBhvr>
                                        <p:cTn id="7" dur="500"/>
                                        <p:tgtEl>
                                          <p:spTgt spid="11">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7">
                                            <p:txEl>
                                              <p:charRg st="0" end="72"/>
                                            </p:txEl>
                                          </p:spTgt>
                                        </p:tgtEl>
                                        <p:attrNameLst>
                                          <p:attrName>style.visibility</p:attrName>
                                        </p:attrNameLst>
                                      </p:cBhvr>
                                      <p:to>
                                        <p:strVal val="visible"/>
                                      </p:to>
                                    </p:set>
                                    <p:animEffect transition="in" filter="blinds(horizontal)">
                                      <p:cBhvr>
                                        <p:cTn id="12" dur="500"/>
                                        <p:tgtEl>
                                          <p:spTgt spid="48137">
                                            <p:txEl>
                                              <p:charRg st="0" end="7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8">
                                            <p:txEl>
                                              <p:charRg st="0" end="57"/>
                                            </p:txEl>
                                          </p:spTgt>
                                        </p:tgtEl>
                                        <p:attrNameLst>
                                          <p:attrName>style.visibility</p:attrName>
                                        </p:attrNameLst>
                                      </p:cBhvr>
                                      <p:to>
                                        <p:strVal val="visible"/>
                                      </p:to>
                                    </p:set>
                                    <p:animEffect transition="in" filter="blinds(horizontal)">
                                      <p:cBhvr>
                                        <p:cTn id="17" dur="500"/>
                                        <p:tgtEl>
                                          <p:spTgt spid="48138">
                                            <p:txEl>
                                              <p:charRg st="0" end="5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138">
                                            <p:txEl>
                                              <p:charRg st="57" end="102"/>
                                            </p:txEl>
                                          </p:spTgt>
                                        </p:tgtEl>
                                        <p:attrNameLst>
                                          <p:attrName>style.visibility</p:attrName>
                                        </p:attrNameLst>
                                      </p:cBhvr>
                                      <p:to>
                                        <p:strVal val="visible"/>
                                      </p:to>
                                    </p:set>
                                    <p:animEffect transition="in" filter="blinds(horizontal)">
                                      <p:cBhvr>
                                        <p:cTn id="22" dur="500"/>
                                        <p:tgtEl>
                                          <p:spTgt spid="48138">
                                            <p:txEl>
                                              <p:charRg st="57" end="10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138">
                                            <p:txEl>
                                              <p:charRg st="102" end="142"/>
                                            </p:txEl>
                                          </p:spTgt>
                                        </p:tgtEl>
                                        <p:attrNameLst>
                                          <p:attrName>style.visibility</p:attrName>
                                        </p:attrNameLst>
                                      </p:cBhvr>
                                      <p:to>
                                        <p:strVal val="visible"/>
                                      </p:to>
                                    </p:set>
                                    <p:animEffect transition="in" filter="blinds(horizontal)">
                                      <p:cBhvr>
                                        <p:cTn id="27" dur="500"/>
                                        <p:tgtEl>
                                          <p:spTgt spid="48138">
                                            <p:txEl>
                                              <p:charRg st="102" end="14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8138">
                                            <p:txEl>
                                              <p:charRg st="142" end="177"/>
                                            </p:txEl>
                                          </p:spTgt>
                                        </p:tgtEl>
                                        <p:attrNameLst>
                                          <p:attrName>style.visibility</p:attrName>
                                        </p:attrNameLst>
                                      </p:cBhvr>
                                      <p:to>
                                        <p:strVal val="visible"/>
                                      </p:to>
                                    </p:set>
                                    <p:animEffect transition="in" filter="blinds(horizontal)">
                                      <p:cBhvr>
                                        <p:cTn id="32" dur="500"/>
                                        <p:tgtEl>
                                          <p:spTgt spid="48138">
                                            <p:txEl>
                                              <p:charRg st="142" end="17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8138">
                                            <p:txEl>
                                              <p:charRg st="177" end="261"/>
                                            </p:txEl>
                                          </p:spTgt>
                                        </p:tgtEl>
                                        <p:attrNameLst>
                                          <p:attrName>style.visibility</p:attrName>
                                        </p:attrNameLst>
                                      </p:cBhvr>
                                      <p:to>
                                        <p:strVal val="visible"/>
                                      </p:to>
                                    </p:set>
                                    <p:animEffect transition="in" filter="blinds(horizontal)">
                                      <p:cBhvr>
                                        <p:cTn id="35" dur="500"/>
                                        <p:tgtEl>
                                          <p:spTgt spid="48138">
                                            <p:txEl>
                                              <p:charRg st="177" end="2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a:xfrm>
            <a:off x="457200" y="228600"/>
            <a:ext cx="8686800" cy="609600"/>
          </a:xfrm>
          <a:ln/>
        </p:spPr>
        <p:txBody>
          <a:bodyPr vert="horz" wrap="square" lIns="91440" tIns="45720" rIns="91440" bIns="45720" anchor="ctr" anchorCtr="0"/>
          <a:p>
            <a:r>
              <a:rPr lang="en-US" altLang="en-US" sz="2600" b="1" dirty="0">
                <a:solidFill>
                  <a:srgbClr val="FF0000"/>
                </a:solidFill>
                <a:latin typeface="Times New Roman" panose="02020603050405020304" pitchFamily="18" charset="0"/>
              </a:rPr>
              <a:t>Các em hãy quan sát một số bức ảnh sau:</a:t>
            </a:r>
            <a:endParaRPr lang="en-US" altLang="en-US" sz="2600" b="1" dirty="0">
              <a:solidFill>
                <a:srgbClr val="FF0000"/>
              </a:solidFill>
              <a:latin typeface="Times New Roman" panose="02020603050405020304" pitchFamily="18" charset="0"/>
              <a:ea typeface="Times New Roman" panose="02020603050405020304" pitchFamily="18" charset="0"/>
            </a:endParaRPr>
          </a:p>
        </p:txBody>
      </p:sp>
      <p:pic>
        <p:nvPicPr>
          <p:cNvPr id="63491" name="irc_mi" descr="Hình ảnh có liên quan"/>
          <p:cNvPicPr>
            <a:picLocks noChangeAspect="1"/>
          </p:cNvPicPr>
          <p:nvPr/>
        </p:nvPicPr>
        <p:blipFill>
          <a:blip r:embed="rId1"/>
          <a:stretch>
            <a:fillRect/>
          </a:stretch>
        </p:blipFill>
        <p:spPr>
          <a:xfrm>
            <a:off x="1295400" y="4191000"/>
            <a:ext cx="2819400" cy="2209800"/>
          </a:xfrm>
          <a:prstGeom prst="rect">
            <a:avLst/>
          </a:prstGeom>
          <a:noFill/>
          <a:ln w="9525">
            <a:noFill/>
          </a:ln>
        </p:spPr>
      </p:pic>
      <p:pic>
        <p:nvPicPr>
          <p:cNvPr id="63493" name="irc_mi" descr="Kết quả hình ảnh cho mot so hinh anh tu giac cua hoc sinh"/>
          <p:cNvPicPr>
            <a:picLocks noChangeAspect="1"/>
          </p:cNvPicPr>
          <p:nvPr/>
        </p:nvPicPr>
        <p:blipFill>
          <a:blip r:embed="rId2"/>
          <a:stretch>
            <a:fillRect/>
          </a:stretch>
        </p:blipFill>
        <p:spPr>
          <a:xfrm>
            <a:off x="5791200" y="990600"/>
            <a:ext cx="3352800" cy="2133600"/>
          </a:xfrm>
          <a:prstGeom prst="rect">
            <a:avLst/>
          </a:prstGeom>
          <a:noFill/>
          <a:ln w="9525">
            <a:noFill/>
          </a:ln>
        </p:spPr>
      </p:pic>
      <p:pic>
        <p:nvPicPr>
          <p:cNvPr id="25614" name="Picture 20" descr="images (8).jpg"/>
          <p:cNvPicPr>
            <a:picLocks noChangeAspect="1"/>
          </p:cNvPicPr>
          <p:nvPr/>
        </p:nvPicPr>
        <p:blipFill>
          <a:blip r:embed="rId3"/>
          <a:stretch>
            <a:fillRect/>
          </a:stretch>
        </p:blipFill>
        <p:spPr>
          <a:xfrm>
            <a:off x="4648200" y="4267200"/>
            <a:ext cx="3133725" cy="2209800"/>
          </a:xfrm>
          <a:prstGeom prst="rect">
            <a:avLst/>
          </a:prstGeom>
          <a:noFill/>
          <a:ln w="9525">
            <a:noFill/>
          </a:ln>
        </p:spPr>
      </p:pic>
      <p:pic>
        <p:nvPicPr>
          <p:cNvPr id="6" name="Picture 11" descr="images (6).jpg"/>
          <p:cNvPicPr>
            <a:picLocks noChangeAspect="1"/>
          </p:cNvPicPr>
          <p:nvPr/>
        </p:nvPicPr>
        <p:blipFill>
          <a:blip r:embed="rId4"/>
          <a:stretch>
            <a:fillRect/>
          </a:stretch>
        </p:blipFill>
        <p:spPr>
          <a:xfrm>
            <a:off x="0" y="914400"/>
            <a:ext cx="2701925" cy="2209800"/>
          </a:xfrm>
          <a:prstGeom prst="rect">
            <a:avLst/>
          </a:prstGeom>
          <a:noFill/>
          <a:ln w="9525">
            <a:noFill/>
          </a:ln>
        </p:spPr>
      </p:pic>
      <p:pic>
        <p:nvPicPr>
          <p:cNvPr id="7" name="Picture 14" descr="download (1).jpg"/>
          <p:cNvPicPr>
            <a:picLocks noChangeAspect="1"/>
          </p:cNvPicPr>
          <p:nvPr/>
        </p:nvPicPr>
        <p:blipFill>
          <a:blip r:embed="rId5"/>
          <a:stretch>
            <a:fillRect/>
          </a:stretch>
        </p:blipFill>
        <p:spPr>
          <a:xfrm>
            <a:off x="2868613" y="977900"/>
            <a:ext cx="2895600" cy="2146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63493"/>
                                        </p:tgtEl>
                                        <p:attrNameLst>
                                          <p:attrName>style.visibility</p:attrName>
                                        </p:attrNameLst>
                                      </p:cBhvr>
                                      <p:to>
                                        <p:strVal val="visible"/>
                                      </p:to>
                                    </p:set>
                                    <p:animEffect transition="in" filter="dissolve">
                                      <p:cBhvr>
                                        <p:cTn id="18" dur="500"/>
                                        <p:tgtEl>
                                          <p:spTgt spid="63493"/>
                                        </p:tgtEl>
                                      </p:cBhvr>
                                    </p:animEffect>
                                  </p:childTnLst>
                                </p:cTn>
                              </p:par>
                              <p:par>
                                <p:cTn id="19" presetID="9" presetClass="entr" presetSubtype="0" fill="hold" nodeType="withEffect">
                                  <p:stCondLst>
                                    <p:cond delay="0"/>
                                  </p:stCondLst>
                                  <p:childTnLst>
                                    <p:set>
                                      <p:cBhvr>
                                        <p:cTn id="20" dur="1" fill="hold">
                                          <p:stCondLst>
                                            <p:cond delay="0"/>
                                          </p:stCondLst>
                                        </p:cTn>
                                        <p:tgtEl>
                                          <p:spTgt spid="63491"/>
                                        </p:tgtEl>
                                        <p:attrNameLst>
                                          <p:attrName>style.visibility</p:attrName>
                                        </p:attrNameLst>
                                      </p:cBhvr>
                                      <p:to>
                                        <p:strVal val="visible"/>
                                      </p:to>
                                    </p:set>
                                    <p:animEffect transition="in" filter="dissolve">
                                      <p:cBhvr>
                                        <p:cTn id="21" dur="500"/>
                                        <p:tgtEl>
                                          <p:spTgt spid="63491"/>
                                        </p:tgtEl>
                                      </p:cBhvr>
                                    </p:animEffect>
                                  </p:childTnLst>
                                </p:cTn>
                              </p:par>
                              <p:par>
                                <p:cTn id="22" presetID="9" presetClass="entr" presetSubtype="0" fill="hold" nodeType="withEffect">
                                  <p:stCondLst>
                                    <p:cond delay="0"/>
                                  </p:stCondLst>
                                  <p:childTnLst>
                                    <p:set>
                                      <p:cBhvr>
                                        <p:cTn id="23" dur="1" fill="hold">
                                          <p:stCondLst>
                                            <p:cond delay="0"/>
                                          </p:stCondLst>
                                        </p:cTn>
                                        <p:tgtEl>
                                          <p:spTgt spid="25614"/>
                                        </p:tgtEl>
                                        <p:attrNameLst>
                                          <p:attrName>style.visibility</p:attrName>
                                        </p:attrNameLst>
                                      </p:cBhvr>
                                      <p:to>
                                        <p:strVal val="visible"/>
                                      </p:to>
                                    </p:set>
                                    <p:animEffect transition="in" filter="dissolve">
                                      <p:cBhvr>
                                        <p:cTn id="24"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3" descr="HMEDEVAL"/>
          <p:cNvPicPr>
            <a:picLocks noChangeAspect="1"/>
          </p:cNvPicPr>
          <p:nvPr/>
        </p:nvPicPr>
        <p:blipFill>
          <a:blip r:embed="rId1"/>
          <a:stretch>
            <a:fillRect/>
          </a:stretch>
        </p:blipFill>
        <p:spPr>
          <a:xfrm>
            <a:off x="0" y="76200"/>
            <a:ext cx="8991600" cy="6629400"/>
          </a:xfrm>
          <a:prstGeom prst="rect">
            <a:avLst/>
          </a:prstGeom>
          <a:noFill/>
          <a:ln w="9525">
            <a:noFill/>
          </a:ln>
        </p:spPr>
      </p:pic>
      <p:sp>
        <p:nvSpPr>
          <p:cNvPr id="4098" name="AutoShape 3"/>
          <p:cNvSpPr/>
          <p:nvPr/>
        </p:nvSpPr>
        <p:spPr>
          <a:xfrm>
            <a:off x="304800" y="990600"/>
            <a:ext cx="2895600" cy="2667000"/>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endParaRPr lang="vi-VN" altLang="en-US" dirty="0">
              <a:latin typeface="VN-NTime" pitchFamily="2" charset="0"/>
            </a:endParaRPr>
          </a:p>
        </p:txBody>
      </p:sp>
      <p:sp>
        <p:nvSpPr>
          <p:cNvPr id="4099" name="AutoShape 4"/>
          <p:cNvSpPr/>
          <p:nvPr/>
        </p:nvSpPr>
        <p:spPr>
          <a:xfrm>
            <a:off x="5867400" y="990600"/>
            <a:ext cx="2895600" cy="2667000"/>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endParaRPr lang="vi-VN" altLang="en-US" dirty="0">
              <a:latin typeface="VNI-Times" pitchFamily="2" charset="0"/>
            </a:endParaRPr>
          </a:p>
        </p:txBody>
      </p:sp>
      <p:sp>
        <p:nvSpPr>
          <p:cNvPr id="18438" name="AutoShape 5"/>
          <p:cNvSpPr/>
          <p:nvPr/>
        </p:nvSpPr>
        <p:spPr>
          <a:xfrm>
            <a:off x="3200400" y="2819400"/>
            <a:ext cx="2743200" cy="2057400"/>
          </a:xfrm>
          <a:prstGeom prst="star8">
            <a:avLst>
              <a:gd name="adj" fmla="val 38250"/>
            </a:avLst>
          </a:prstGeom>
          <a:solidFill>
            <a:schemeClr val="accent2"/>
          </a:solidFill>
          <a:ln w="9525" cap="flat" cmpd="sng">
            <a:solidFill>
              <a:schemeClr val="tx1"/>
            </a:solidFill>
            <a:prstDash val="solid"/>
            <a:miter/>
            <a:headEnd type="none" w="med" len="med"/>
            <a:tailEnd type="none" w="med" len="med"/>
          </a:ln>
        </p:spPr>
        <p:txBody>
          <a:bodyPr wrap="none" anchor="ctr" anchorCtr="0"/>
          <a:p>
            <a:pPr algn="ctr"/>
            <a:r>
              <a:rPr lang="en-US" altLang="en-US" sz="2800" dirty="0">
                <a:solidFill>
                  <a:srgbClr val="E7EBB3"/>
                </a:solidFill>
                <a:latin typeface="Times New Roman" panose="02020603050405020304" pitchFamily="18" charset="0"/>
              </a:rPr>
              <a:t>Của cải, </a:t>
            </a:r>
            <a:endParaRPr lang="en-US" altLang="en-US" sz="2800" dirty="0">
              <a:solidFill>
                <a:srgbClr val="E7EBB3"/>
              </a:solidFill>
              <a:latin typeface="Times New Roman" panose="02020603050405020304" pitchFamily="18" charset="0"/>
            </a:endParaRPr>
          </a:p>
          <a:p>
            <a:pPr algn="ctr"/>
            <a:r>
              <a:rPr lang="en-US" altLang="en-US" sz="2800" dirty="0">
                <a:solidFill>
                  <a:srgbClr val="E7EBB3"/>
                </a:solidFill>
                <a:latin typeface="Times New Roman" panose="02020603050405020304" pitchFamily="18" charset="0"/>
              </a:rPr>
              <a:t>vật chất,</a:t>
            </a:r>
            <a:endParaRPr lang="en-US" altLang="en-US" sz="2800" dirty="0">
              <a:solidFill>
                <a:srgbClr val="E7EBB3"/>
              </a:solidFill>
              <a:latin typeface="Times New Roman" panose="02020603050405020304" pitchFamily="18" charset="0"/>
            </a:endParaRPr>
          </a:p>
          <a:p>
            <a:pPr algn="ctr"/>
            <a:r>
              <a:rPr lang="en-US" altLang="en-US" sz="2800" dirty="0">
                <a:solidFill>
                  <a:srgbClr val="E7EBB3"/>
                </a:solidFill>
                <a:latin typeface="Times New Roman" panose="02020603050405020304" pitchFamily="18" charset="0"/>
              </a:rPr>
              <a:t>tinh thần</a:t>
            </a:r>
            <a:r>
              <a:rPr lang="en-US" altLang="en-US" sz="2800" dirty="0">
                <a:solidFill>
                  <a:srgbClr val="00FF00"/>
                </a:solidFill>
                <a:latin typeface="Times New Roman" panose="02020603050405020304" pitchFamily="18" charset="0"/>
              </a:rPr>
              <a:t> </a:t>
            </a:r>
            <a:endParaRPr lang="en-US" altLang="en-US" sz="2800" dirty="0">
              <a:solidFill>
                <a:srgbClr val="00FF00"/>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3276600" y="1524000"/>
            <a:ext cx="2590800" cy="1295400"/>
            <a:chOff x="2256" y="1776"/>
            <a:chExt cx="1632" cy="816"/>
          </a:xfrm>
        </p:grpSpPr>
        <p:sp>
          <p:nvSpPr>
            <p:cNvPr id="4102" name="AutoShape 9"/>
            <p:cNvSpPr/>
            <p:nvPr/>
          </p:nvSpPr>
          <p:spPr>
            <a:xfrm rot="10800000">
              <a:off x="2256" y="1776"/>
              <a:ext cx="1632" cy="816"/>
            </a:xfrm>
            <a:custGeom>
              <a:avLst/>
              <a:gdLst/>
              <a:ahLst/>
              <a:cxnLst>
                <a:cxn ang="17694720">
                  <a:pos x="0" y="0"/>
                </a:cxn>
                <a:cxn ang="11796480">
                  <a:pos x="0" y="0"/>
                </a:cxn>
                <a:cxn ang="5898240">
                  <a:pos x="0" y="0"/>
                </a:cxn>
                <a:cxn ang="0">
                  <a:pos x="0" y="0"/>
                </a:cxn>
              </a:cxnLst>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en-US"/>
            </a:p>
          </p:txBody>
        </p:sp>
        <p:sp>
          <p:nvSpPr>
            <p:cNvPr id="4103" name="Text Box 10"/>
            <p:cNvSpPr txBox="1"/>
            <p:nvPr/>
          </p:nvSpPr>
          <p:spPr>
            <a:xfrm>
              <a:off x="2544" y="1824"/>
              <a:ext cx="1056" cy="288"/>
            </a:xfrm>
            <a:prstGeom prst="rect">
              <a:avLst/>
            </a:prstGeom>
            <a:noFill/>
            <a:ln w="9525">
              <a:noFill/>
            </a:ln>
          </p:spPr>
          <p:txBody>
            <a:bodyPr anchor="t" anchorCtr="0">
              <a:spAutoFit/>
            </a:bodyPr>
            <a:p>
              <a:pPr algn="ctr">
                <a:spcBef>
                  <a:spcPct val="50000"/>
                </a:spcBef>
              </a:pPr>
              <a:r>
                <a:rPr lang="en-US" altLang="en-US" dirty="0">
                  <a:solidFill>
                    <a:srgbClr val="180B51"/>
                  </a:solidFill>
                  <a:latin typeface="Times New Roman" panose="02020603050405020304" pitchFamily="18" charset="0"/>
                </a:rPr>
                <a:t>Tạo ra</a:t>
              </a:r>
              <a:endParaRPr lang="en-US" altLang="en-US" dirty="0">
                <a:solidFill>
                  <a:srgbClr val="180B51"/>
                </a:solidFill>
                <a:latin typeface="Times New Roman" panose="02020603050405020304" pitchFamily="18" charset="0"/>
                <a:ea typeface="Times New Roman" panose="02020603050405020304" pitchFamily="18" charset="0"/>
              </a:endParaRPr>
            </a:p>
          </p:txBody>
        </p:sp>
      </p:grpSp>
      <p:sp>
        <p:nvSpPr>
          <p:cNvPr id="4104" name="Text Box 11"/>
          <p:cNvSpPr txBox="1"/>
          <p:nvPr/>
        </p:nvSpPr>
        <p:spPr>
          <a:xfrm>
            <a:off x="533400" y="1600200"/>
            <a:ext cx="3048000" cy="457200"/>
          </a:xfrm>
          <a:prstGeom prst="rect">
            <a:avLst/>
          </a:prstGeom>
          <a:noFill/>
          <a:ln w="9525">
            <a:noFill/>
          </a:ln>
        </p:spPr>
        <p:txBody>
          <a:bodyPr anchor="t" anchorCtr="0">
            <a:spAutoFit/>
          </a:bodyPr>
          <a:p>
            <a:pPr>
              <a:spcBef>
                <a:spcPct val="50000"/>
              </a:spcBef>
            </a:pPr>
            <a:r>
              <a:rPr lang="en-US" altLang="en-US" dirty="0">
                <a:solidFill>
                  <a:srgbClr val="000000"/>
                </a:solidFill>
                <a:latin typeface="Times New Roman" panose="02020603050405020304" pitchFamily="18" charset="0"/>
              </a:rPr>
              <a:t>Lao động chân tay</a:t>
            </a:r>
            <a:endParaRPr lang="en-US" altLang="en-US" dirty="0">
              <a:solidFill>
                <a:srgbClr val="000000"/>
              </a:solidFill>
              <a:latin typeface="Times New Roman" panose="02020603050405020304" pitchFamily="18" charset="0"/>
              <a:ea typeface="Times New Roman" panose="02020603050405020304" pitchFamily="18" charset="0"/>
            </a:endParaRPr>
          </a:p>
        </p:txBody>
      </p:sp>
      <p:sp>
        <p:nvSpPr>
          <p:cNvPr id="18443" name="Text Box 12"/>
          <p:cNvSpPr txBox="1"/>
          <p:nvPr/>
        </p:nvSpPr>
        <p:spPr>
          <a:xfrm>
            <a:off x="762000" y="2149475"/>
            <a:ext cx="2209800" cy="830263"/>
          </a:xfrm>
          <a:prstGeom prst="rect">
            <a:avLst/>
          </a:prstGeom>
          <a:noFill/>
          <a:ln w="9525">
            <a:noFill/>
          </a:ln>
        </p:spPr>
        <p:txBody>
          <a:bodyPr anchor="t" anchorCtr="0">
            <a:spAutoFit/>
          </a:bodyPr>
          <a:p>
            <a:pPr algn="ctr">
              <a:spcBef>
                <a:spcPct val="50000"/>
              </a:spcBef>
            </a:pPr>
            <a:r>
              <a:rPr lang="en-US" altLang="en-US" dirty="0">
                <a:solidFill>
                  <a:srgbClr val="FF3300"/>
                </a:solidFill>
                <a:latin typeface="Times New Roman" panose="02020603050405020304" pitchFamily="18" charset="0"/>
              </a:rPr>
              <a:t>Dùng sức cơ bắp để lao động</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4106" name="Text Box 13"/>
          <p:cNvSpPr txBox="1"/>
          <p:nvPr/>
        </p:nvSpPr>
        <p:spPr>
          <a:xfrm>
            <a:off x="6400800" y="1600200"/>
            <a:ext cx="2743200" cy="457200"/>
          </a:xfrm>
          <a:prstGeom prst="rect">
            <a:avLst/>
          </a:prstGeom>
          <a:noFill/>
          <a:ln w="9525">
            <a:noFill/>
          </a:ln>
        </p:spPr>
        <p:txBody>
          <a:bodyPr anchor="t" anchorCtr="0">
            <a:spAutoFit/>
          </a:bodyPr>
          <a:p>
            <a:pPr>
              <a:spcBef>
                <a:spcPct val="50000"/>
              </a:spcBef>
            </a:pPr>
            <a:r>
              <a:rPr lang="en-US" altLang="en-US" dirty="0">
                <a:solidFill>
                  <a:srgbClr val="000000"/>
                </a:solidFill>
                <a:latin typeface="Times New Roman" panose="02020603050405020304" pitchFamily="18" charset="0"/>
              </a:rPr>
              <a:t>Lao động trí óc</a:t>
            </a:r>
            <a:endParaRPr lang="en-US" altLang="en-US" dirty="0">
              <a:solidFill>
                <a:srgbClr val="000000"/>
              </a:solidFill>
              <a:latin typeface="Times New Roman" panose="02020603050405020304" pitchFamily="18" charset="0"/>
              <a:ea typeface="Times New Roman" panose="02020603050405020304" pitchFamily="18" charset="0"/>
            </a:endParaRPr>
          </a:p>
        </p:txBody>
      </p:sp>
      <p:sp>
        <p:nvSpPr>
          <p:cNvPr id="18445" name="Text Box 14"/>
          <p:cNvSpPr txBox="1"/>
          <p:nvPr/>
        </p:nvSpPr>
        <p:spPr>
          <a:xfrm>
            <a:off x="6324600" y="2133600"/>
            <a:ext cx="2209800" cy="830263"/>
          </a:xfrm>
          <a:prstGeom prst="rect">
            <a:avLst/>
          </a:prstGeom>
          <a:noFill/>
          <a:ln w="9525">
            <a:noFill/>
          </a:ln>
        </p:spPr>
        <p:txBody>
          <a:bodyPr anchor="t" anchorCtr="0">
            <a:spAutoFit/>
          </a:bodyPr>
          <a:p>
            <a:pPr algn="ctr">
              <a:spcBef>
                <a:spcPct val="50000"/>
              </a:spcBef>
            </a:pPr>
            <a:r>
              <a:rPr lang="en-US" altLang="en-US" dirty="0">
                <a:solidFill>
                  <a:srgbClr val="FF3300"/>
                </a:solidFill>
                <a:latin typeface="Times New Roman" panose="02020603050405020304" pitchFamily="18" charset="0"/>
              </a:rPr>
              <a:t>Dùng năng lượng bộ não</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4108" name="Text Box 15"/>
          <p:cNvSpPr txBox="1"/>
          <p:nvPr/>
        </p:nvSpPr>
        <p:spPr>
          <a:xfrm>
            <a:off x="6324600" y="5791200"/>
            <a:ext cx="838200" cy="366713"/>
          </a:xfrm>
          <a:prstGeom prst="rect">
            <a:avLst/>
          </a:prstGeom>
          <a:noFill/>
          <a:ln w="9525">
            <a:noFill/>
          </a:ln>
        </p:spPr>
        <p:txBody>
          <a:bodyPr anchor="t" anchorCtr="0">
            <a:spAutoFit/>
          </a:bodyPr>
          <a:p>
            <a:pPr eaLnBrk="0" hangingPunct="0">
              <a:spcBef>
                <a:spcPct val="50000"/>
              </a:spcBef>
            </a:pPr>
            <a:endParaRPr lang="vi-VN" altLang="en-US" dirty="0">
              <a:latin typeface="Tahoma" panose="020B0604030504040204" pitchFamily="34" charset="0"/>
              <a:ea typeface="Arial" panose="020B0604020202020204" pitchFamily="34" charset="0"/>
            </a:endParaRPr>
          </a:p>
        </p:txBody>
      </p:sp>
      <p:sp>
        <p:nvSpPr>
          <p:cNvPr id="4109" name="TextBox 1"/>
          <p:cNvSpPr txBox="1"/>
          <p:nvPr/>
        </p:nvSpPr>
        <p:spPr>
          <a:xfrm>
            <a:off x="2590800" y="392113"/>
            <a:ext cx="3976688" cy="461962"/>
          </a:xfrm>
          <a:prstGeom prst="rect">
            <a:avLst/>
          </a:prstGeom>
          <a:solidFill>
            <a:srgbClr val="99FFCC"/>
          </a:solidFill>
          <a:ln w="9525" cap="flat" cmpd="sng">
            <a:solidFill>
              <a:srgbClr val="FF0000"/>
            </a:solidFill>
            <a:prstDash val="solid"/>
            <a:miter/>
            <a:headEnd type="none" w="med" len="med"/>
            <a:tailEnd type="none" w="med" len="med"/>
          </a:ln>
        </p:spPr>
        <p:txBody>
          <a:bodyPr wrap="none" anchor="t" anchorCtr="0">
            <a:spAutoFit/>
          </a:bodyPr>
          <a:p>
            <a:r>
              <a:rPr lang="en-US" altLang="en-US" dirty="0">
                <a:solidFill>
                  <a:srgbClr val="FF0000"/>
                </a:solidFill>
                <a:latin typeface="Times New Roman" panose="02020603050405020304" pitchFamily="18" charset="0"/>
              </a:rPr>
              <a:t>Có 2 loại hình lao động cơ bản</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609600" y="3810000"/>
            <a:ext cx="2514600" cy="15700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Arial" panose="020B0604020202020204" pitchFamily="34" charset="0"/>
                <a:ea typeface="+mn-ea"/>
                <a:cs typeface="+mn-cs"/>
              </a:rPr>
              <a:t> </a:t>
            </a: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L</a:t>
            </a:r>
            <a:r>
              <a:rPr kumimoji="0" sz="2400" b="0"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à</a:t>
            </a: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m ruộng</a:t>
            </a:r>
            <a:endPar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Phụ hồ</a:t>
            </a:r>
            <a:endPar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Bốc vác</a:t>
            </a:r>
            <a:endPar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Công nhân may</a:t>
            </a:r>
            <a:endParaRPr kumimoji="0" sz="2400" b="0"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endParaRPr>
          </a:p>
        </p:txBody>
      </p:sp>
      <p:sp>
        <p:nvSpPr>
          <p:cNvPr id="22" name="TextBox 21"/>
          <p:cNvSpPr txBox="1"/>
          <p:nvPr/>
        </p:nvSpPr>
        <p:spPr>
          <a:xfrm>
            <a:off x="6172200" y="3733800"/>
            <a:ext cx="2438400" cy="15700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Bác sĩ</a:t>
            </a:r>
            <a:endPar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Giáo viên</a:t>
            </a:r>
            <a:endPar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Học sinh</a:t>
            </a:r>
            <a:endPar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Char char="-"/>
            </a:pP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Nh</a:t>
            </a:r>
            <a:r>
              <a:rPr kumimoji="0" sz="2400" b="0"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à</a:t>
            </a: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khoa học</a:t>
            </a:r>
            <a:r>
              <a:rPr kumimoji="0" sz="2400" b="0"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a:t>
            </a:r>
            <a:r>
              <a:rPr kumimoji="0" sz="24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a:t>
            </a:r>
            <a:endParaRPr kumimoji="0" sz="2400" b="0"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endParaRPr>
          </a:p>
        </p:txBody>
      </p:sp>
      <p:sp>
        <p:nvSpPr>
          <p:cNvPr id="23" name="AutoShape 8"/>
          <p:cNvSpPr/>
          <p:nvPr/>
        </p:nvSpPr>
        <p:spPr>
          <a:xfrm rot="5400000">
            <a:off x="914400" y="3505200"/>
            <a:ext cx="609600" cy="152400"/>
          </a:xfrm>
          <a:prstGeom prst="rightArrow">
            <a:avLst>
              <a:gd name="adj1" fmla="val 50000"/>
              <a:gd name="adj2" fmla="val 108314"/>
            </a:avLst>
          </a:prstGeom>
          <a:solidFill>
            <a:srgbClr val="FF3300"/>
          </a:solidFill>
          <a:ln w="3175" cap="flat" cmpd="sng">
            <a:solidFill>
              <a:schemeClr val="tx1"/>
            </a:solidFill>
            <a:prstDash val="solid"/>
            <a:miter/>
            <a:headEnd type="none" w="med" len="med"/>
            <a:tailEnd type="none" w="med" len="med"/>
          </a:ln>
        </p:spPr>
        <p:txBody>
          <a:bodyPr wrap="none" anchor="ctr" anchorCtr="0"/>
          <a:p>
            <a:endParaRPr lang="en-US" altLang="en-US" dirty="0">
              <a:latin typeface="Times New Roman" panose="02020603050405020304" pitchFamily="18" charset="0"/>
            </a:endParaRPr>
          </a:p>
        </p:txBody>
      </p:sp>
      <p:sp>
        <p:nvSpPr>
          <p:cNvPr id="24" name="AutoShape 8"/>
          <p:cNvSpPr/>
          <p:nvPr/>
        </p:nvSpPr>
        <p:spPr>
          <a:xfrm rot="5400000">
            <a:off x="6934200" y="3429000"/>
            <a:ext cx="609600" cy="152400"/>
          </a:xfrm>
          <a:prstGeom prst="rightArrow">
            <a:avLst>
              <a:gd name="adj1" fmla="val 50000"/>
              <a:gd name="adj2" fmla="val 108314"/>
            </a:avLst>
          </a:prstGeom>
          <a:solidFill>
            <a:srgbClr val="FF3300"/>
          </a:solidFill>
          <a:ln w="3175" cap="flat" cmpd="sng">
            <a:solidFill>
              <a:schemeClr val="tx1"/>
            </a:solidFill>
            <a:prstDash val="solid"/>
            <a:miter/>
            <a:headEnd type="none" w="med" len="med"/>
            <a:tailEnd type="none" w="med" len="med"/>
          </a:ln>
        </p:spPr>
        <p:txBody>
          <a:bodyPr wrap="none" anchor="ctr" anchorCtr="0"/>
          <a:p>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box(in)">
                                      <p:cBhvr>
                                        <p:cTn id="7" dur="500"/>
                                        <p:tgtEl>
                                          <p:spTgt spid="1844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000000"/>
                                          </p:val>
                                        </p:tav>
                                        <p:tav tm="100000">
                                          <p:val>
                                            <p:strVal val="#ppt_w"/>
                                          </p:val>
                                        </p:tav>
                                      </p:tavLst>
                                    </p:anim>
                                    <p:anim calcmode="lin" valueType="num">
                                      <p:cBhvr>
                                        <p:cTn id="13" dur="500" fill="hold"/>
                                        <p:tgtEl>
                                          <p:spTgt spid="23"/>
                                        </p:tgtEl>
                                        <p:attrNameLst>
                                          <p:attrName>ppt_h</p:attrName>
                                        </p:attrNameLst>
                                      </p:cBhvr>
                                      <p:tavLst>
                                        <p:tav tm="0">
                                          <p:val>
                                            <p:fltVal val="0.000000"/>
                                          </p:val>
                                        </p:tav>
                                        <p:tav tm="100000">
                                          <p:val>
                                            <p:strVal val="#ppt_h"/>
                                          </p:val>
                                        </p:tav>
                                      </p:tavLst>
                                    </p:anim>
                                    <p:anim calcmode="lin" valueType="num">
                                      <p:cBhvr>
                                        <p:cTn id="14" dur="500" fill="hold"/>
                                        <p:tgtEl>
                                          <p:spTgt spid="23"/>
                                        </p:tgtEl>
                                        <p:attrNameLst>
                                          <p:attrName>style.rotation</p:attrName>
                                        </p:attrNameLst>
                                      </p:cBhvr>
                                      <p:tavLst>
                                        <p:tav tm="0">
                                          <p:val>
                                            <p:fltVal val="360.000000"/>
                                          </p:val>
                                        </p:tav>
                                        <p:tav tm="100000">
                                          <p:val>
                                            <p:fltVal val="0.000000"/>
                                          </p:val>
                                        </p:tav>
                                      </p:tavLst>
                                    </p:anim>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445"/>
                                        </p:tgtEl>
                                        <p:attrNameLst>
                                          <p:attrName>style.visibility</p:attrName>
                                        </p:attrNameLst>
                                      </p:cBhvr>
                                      <p:to>
                                        <p:strVal val="visible"/>
                                      </p:to>
                                    </p:set>
                                    <p:animEffect transition="in" filter="box(in)">
                                      <p:cBhvr>
                                        <p:cTn id="25" dur="500"/>
                                        <p:tgtEl>
                                          <p:spTgt spid="18445"/>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000000"/>
                                          </p:val>
                                        </p:tav>
                                        <p:tav tm="100000">
                                          <p:val>
                                            <p:strVal val="#ppt_w"/>
                                          </p:val>
                                        </p:tav>
                                      </p:tavLst>
                                    </p:anim>
                                    <p:anim calcmode="lin" valueType="num">
                                      <p:cBhvr>
                                        <p:cTn id="31" dur="500" fill="hold"/>
                                        <p:tgtEl>
                                          <p:spTgt spid="24"/>
                                        </p:tgtEl>
                                        <p:attrNameLst>
                                          <p:attrName>ppt_h</p:attrName>
                                        </p:attrNameLst>
                                      </p:cBhvr>
                                      <p:tavLst>
                                        <p:tav tm="0">
                                          <p:val>
                                            <p:fltVal val="0.000000"/>
                                          </p:val>
                                        </p:tav>
                                        <p:tav tm="100000">
                                          <p:val>
                                            <p:strVal val="#ppt_h"/>
                                          </p:val>
                                        </p:tav>
                                      </p:tavLst>
                                    </p:anim>
                                    <p:anim calcmode="lin" valueType="num">
                                      <p:cBhvr>
                                        <p:cTn id="32" dur="500" fill="hold"/>
                                        <p:tgtEl>
                                          <p:spTgt spid="24"/>
                                        </p:tgtEl>
                                        <p:attrNameLst>
                                          <p:attrName>style.rotation</p:attrName>
                                        </p:attrNameLst>
                                      </p:cBhvr>
                                      <p:tavLst>
                                        <p:tav tm="0">
                                          <p:val>
                                            <p:fltVal val="360.000000"/>
                                          </p:val>
                                        </p:tav>
                                        <p:tav tm="100000">
                                          <p:val>
                                            <p:fltVal val="0.000000"/>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Scale>
                                      <p:cBhvr>
                                        <p:cTn id="38"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2"/>
                                        </p:tgtEl>
                                        <p:attrNameLst>
                                          <p:attrName>ppt_x</p:attrName>
                                          <p:attrName>ppt_y</p:attrName>
                                        </p:attrNameLst>
                                      </p:cBhvr>
                                    </p:animMotion>
                                    <p:animEffect transition="in" filter="fade">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ox(in)">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8438"/>
                                        </p:tgtEl>
                                        <p:attrNameLst>
                                          <p:attrName>style.visibility</p:attrName>
                                        </p:attrNameLst>
                                      </p:cBhvr>
                                      <p:to>
                                        <p:strVal val="visible"/>
                                      </p:to>
                                    </p:set>
                                    <p:animEffect transition="in" filter="diamond(in)">
                                      <p:cBhvr>
                                        <p:cTn id="50"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43" grpId="0"/>
      <p:bldP spid="18445" grpId="0"/>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6" name="Rectangle 6"/>
          <p:cNvSpPr/>
          <p:nvPr/>
        </p:nvSpPr>
        <p:spPr>
          <a:xfrm>
            <a:off x="304800" y="1676400"/>
            <a:ext cx="8839200" cy="954088"/>
          </a:xfrm>
          <a:prstGeom prst="rect">
            <a:avLst/>
          </a:prstGeom>
          <a:noFill/>
          <a:ln w="9525">
            <a:noFill/>
          </a:ln>
        </p:spPr>
        <p:txBody>
          <a:bodyPr anchor="t" anchorCtr="0">
            <a:spAutoFit/>
          </a:bodyPr>
          <a:p>
            <a:r>
              <a:rPr lang="en-US" altLang="zh-CN" sz="2800" b="1" dirty="0">
                <a:latin typeface="Times New Roman" panose="02020603050405020304" pitchFamily="18" charset="0"/>
                <a:ea typeface="SimSun" panose="02010600030101010101" pitchFamily="2" charset="-122"/>
              </a:rPr>
              <a:t>NHÓM </a:t>
            </a:r>
            <a:r>
              <a:rPr lang="en-US" altLang="en-US" sz="2800" b="1" dirty="0">
                <a:latin typeface="Times New Roman" panose="02020603050405020304" pitchFamily="18" charset="0"/>
              </a:rPr>
              <a:t>2:</a:t>
            </a:r>
            <a:r>
              <a:rPr lang="en-US" altLang="en-US" sz="2800" b="1" dirty="0">
                <a:solidFill>
                  <a:srgbClr val="FF0000"/>
                </a:solidFill>
                <a:latin typeface="Times New Roman" panose="02020603050405020304" pitchFamily="18" charset="0"/>
              </a:rPr>
              <a:t> Em hãy nêu một số việc làm trái với tính tự giác của bản thân?</a:t>
            </a:r>
            <a:endParaRPr lang="en-US" altLang="en-US" sz="2800" b="1" dirty="0">
              <a:solidFill>
                <a:srgbClr val="FF0000"/>
              </a:solidFill>
              <a:latin typeface="Times New Roman" panose="02020603050405020304" pitchFamily="18" charset="0"/>
            </a:endParaRPr>
          </a:p>
        </p:txBody>
      </p:sp>
      <p:sp>
        <p:nvSpPr>
          <p:cNvPr id="61447" name="Rectangle 7"/>
          <p:cNvSpPr/>
          <p:nvPr/>
        </p:nvSpPr>
        <p:spPr>
          <a:xfrm>
            <a:off x="457200" y="2895600"/>
            <a:ext cx="8305800" cy="1816100"/>
          </a:xfrm>
          <a:prstGeom prst="rect">
            <a:avLst/>
          </a:prstGeom>
          <a:noFill/>
          <a:ln w="9525">
            <a:noFill/>
          </a:ln>
        </p:spPr>
        <p:txBody>
          <a:bodyPr anchor="t" anchorCtr="0">
            <a:spAutoFit/>
          </a:bodyPr>
          <a:p>
            <a:pPr marL="457200" indent="-457200">
              <a:buChar char="-"/>
            </a:pPr>
            <a:r>
              <a:rPr lang="en-US" altLang="en-US" sz="2800" dirty="0">
                <a:latin typeface="Times New Roman" panose="02020603050405020304" pitchFamily="18" charset="0"/>
              </a:rPr>
              <a:t>Lười biếng.</a:t>
            </a:r>
            <a:endParaRPr lang="en-US" altLang="en-US" sz="2800" dirty="0">
              <a:latin typeface="Times New Roman" panose="02020603050405020304" pitchFamily="18" charset="0"/>
            </a:endParaRPr>
          </a:p>
          <a:p>
            <a:pPr marL="457200" indent="-457200">
              <a:buChar char="-"/>
            </a:pPr>
            <a:r>
              <a:rPr lang="en-US" altLang="en-US" sz="2800" dirty="0">
                <a:latin typeface="Times New Roman" panose="02020603050405020304" pitchFamily="18" charset="0"/>
              </a:rPr>
              <a:t>Ỷ lại, dựa dẫm vào người khác. </a:t>
            </a:r>
            <a:endParaRPr lang="en-US" altLang="en-US" sz="2800" dirty="0">
              <a:latin typeface="Times New Roman" panose="02020603050405020304" pitchFamily="18" charset="0"/>
            </a:endParaRPr>
          </a:p>
          <a:p>
            <a:pPr marL="457200" indent="-457200">
              <a:buChar char="-"/>
            </a:pPr>
            <a:r>
              <a:rPr lang="en-US" altLang="en-US" sz="2800" dirty="0">
                <a:latin typeface="Times New Roman" panose="02020603050405020304" pitchFamily="18" charset="0"/>
              </a:rPr>
              <a:t>Đùn đẩy công việc cho nhau. </a:t>
            </a:r>
            <a:endParaRPr lang="en-US" altLang="en-US" sz="2800" dirty="0">
              <a:latin typeface="Times New Roman" panose="02020603050405020304" pitchFamily="18" charset="0"/>
            </a:endParaRPr>
          </a:p>
          <a:p>
            <a:pPr marL="457200" indent="-457200">
              <a:buChar char="-"/>
            </a:pPr>
            <a:r>
              <a:rPr lang="en-US" altLang="en-US" sz="2800" dirty="0">
                <a:latin typeface="Times New Roman" panose="02020603050405020304" pitchFamily="18" charset="0"/>
              </a:rPr>
              <a:t>Làm việc gì cũng đợi chờ người khác nhắc nhở…</a:t>
            </a:r>
            <a:endParaRPr lang="en-US" altLang="en-US" sz="2800" dirty="0">
              <a:latin typeface="Times New Roman" panose="02020603050405020304" pitchFamily="18" charset="0"/>
            </a:endParaRPr>
          </a:p>
        </p:txBody>
      </p:sp>
      <p:sp>
        <p:nvSpPr>
          <p:cNvPr id="11" name="Rectangle 10"/>
          <p:cNvSpPr/>
          <p:nvPr/>
        </p:nvSpPr>
        <p:spPr>
          <a:xfrm>
            <a:off x="304800" y="1143000"/>
            <a:ext cx="5867400" cy="457200"/>
          </a:xfrm>
          <a:prstGeom prst="rect">
            <a:avLst/>
          </a:prstGeom>
          <a:noFill/>
          <a:ln w="9525">
            <a:noFill/>
          </a:ln>
        </p:spPr>
        <p:txBody>
          <a:bodyPr anchor="t" anchorCtr="0">
            <a:spAutoFit/>
          </a:bodyPr>
          <a:p>
            <a:pPr>
              <a:spcBef>
                <a:spcPct val="50000"/>
              </a:spcBef>
            </a:pPr>
            <a:r>
              <a:rPr lang="en-US" altLang="en-US" b="1" dirty="0">
                <a:solidFill>
                  <a:srgbClr val="00FF00"/>
                </a:solidFill>
                <a:latin typeface="Times New Roman" panose="02020603050405020304" pitchFamily="18" charset="0"/>
              </a:rPr>
              <a:t>THẢO LUẬN NHÓM </a:t>
            </a:r>
            <a:endParaRPr lang="en-US" altLang="en-US" b="1" dirty="0">
              <a:solidFill>
                <a:srgbClr val="00FF00"/>
              </a:solidFill>
              <a:latin typeface="Times New Roman" panose="02020603050405020304" pitchFamily="18" charset="0"/>
            </a:endParaRPr>
          </a:p>
        </p:txBody>
      </p:sp>
      <p:grpSp>
        <p:nvGrpSpPr>
          <p:cNvPr id="2" name="Group 6"/>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8"/>
            <p:cNvGrpSpPr/>
            <p:nvPr/>
          </p:nvGrpSpPr>
          <p:grpSpPr bwMode="auto">
            <a:xfrm>
              <a:off x="730" y="1407"/>
              <a:ext cx="4043" cy="444"/>
              <a:chOff x="744" y="1407"/>
              <a:chExt cx="3988" cy="444"/>
            </a:xfrm>
            <a:grpFill/>
          </p:grpSpPr>
          <p:sp>
            <p:nvSpPr>
              <p:cNvPr id="10"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24581"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4"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xEl>
                                              <p:charRg st="0" end="16"/>
                                            </p:txEl>
                                          </p:spTgt>
                                        </p:tgtEl>
                                        <p:attrNameLst>
                                          <p:attrName>style.visibility</p:attrName>
                                        </p:attrNameLst>
                                      </p:cBhvr>
                                      <p:to>
                                        <p:strVal val="visible"/>
                                      </p:to>
                                    </p:set>
                                    <p:animEffect transition="in" filter="strips(downLeft)">
                                      <p:cBhvr>
                                        <p:cTn id="7" dur="500"/>
                                        <p:tgtEl>
                                          <p:spTgt spid="11">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46">
                                            <p:txEl>
                                              <p:charRg st="0" end="71"/>
                                            </p:txEl>
                                          </p:spTgt>
                                        </p:tgtEl>
                                        <p:attrNameLst>
                                          <p:attrName>style.visibility</p:attrName>
                                        </p:attrNameLst>
                                      </p:cBhvr>
                                      <p:to>
                                        <p:strVal val="visible"/>
                                      </p:to>
                                    </p:set>
                                    <p:animEffect transition="in" filter="blinds(horizontal)">
                                      <p:cBhvr>
                                        <p:cTn id="12" dur="500"/>
                                        <p:tgtEl>
                                          <p:spTgt spid="61446">
                                            <p:txEl>
                                              <p:charRg st="0" end="7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47">
                                            <p:txEl>
                                              <p:charRg st="0" end="12"/>
                                            </p:txEl>
                                          </p:spTgt>
                                        </p:tgtEl>
                                        <p:attrNameLst>
                                          <p:attrName>style.visibility</p:attrName>
                                        </p:attrNameLst>
                                      </p:cBhvr>
                                      <p:to>
                                        <p:strVal val="visible"/>
                                      </p:to>
                                    </p:set>
                                    <p:animEffect transition="in" filter="blinds(horizontal)">
                                      <p:cBhvr>
                                        <p:cTn id="17" dur="500"/>
                                        <p:tgtEl>
                                          <p:spTgt spid="61447">
                                            <p:txEl>
                                              <p:charRg st="0"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47">
                                            <p:txEl>
                                              <p:charRg st="12" end="44"/>
                                            </p:txEl>
                                          </p:spTgt>
                                        </p:tgtEl>
                                        <p:attrNameLst>
                                          <p:attrName>style.visibility</p:attrName>
                                        </p:attrNameLst>
                                      </p:cBhvr>
                                      <p:to>
                                        <p:strVal val="visible"/>
                                      </p:to>
                                    </p:set>
                                    <p:animEffect transition="in" filter="blinds(horizontal)">
                                      <p:cBhvr>
                                        <p:cTn id="22" dur="500"/>
                                        <p:tgtEl>
                                          <p:spTgt spid="61447">
                                            <p:txEl>
                                              <p:charRg st="12" end="4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47">
                                            <p:txEl>
                                              <p:charRg st="44" end="73"/>
                                            </p:txEl>
                                          </p:spTgt>
                                        </p:tgtEl>
                                        <p:attrNameLst>
                                          <p:attrName>style.visibility</p:attrName>
                                        </p:attrNameLst>
                                      </p:cBhvr>
                                      <p:to>
                                        <p:strVal val="visible"/>
                                      </p:to>
                                    </p:set>
                                    <p:animEffect transition="in" filter="blinds(horizontal)">
                                      <p:cBhvr>
                                        <p:cTn id="27" dur="500"/>
                                        <p:tgtEl>
                                          <p:spTgt spid="61447">
                                            <p:txEl>
                                              <p:charRg st="44" end="7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47">
                                            <p:txEl>
                                              <p:charRg st="73" end="119"/>
                                            </p:txEl>
                                          </p:spTgt>
                                        </p:tgtEl>
                                        <p:attrNameLst>
                                          <p:attrName>style.visibility</p:attrName>
                                        </p:attrNameLst>
                                      </p:cBhvr>
                                      <p:to>
                                        <p:strVal val="visible"/>
                                      </p:to>
                                    </p:set>
                                    <p:animEffect transition="in" filter="blinds(horizontal)">
                                      <p:cBhvr>
                                        <p:cTn id="32" dur="500"/>
                                        <p:tgtEl>
                                          <p:spTgt spid="61447">
                                            <p:txEl>
                                              <p:charRg st="73"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40" name="Rectangle 4"/>
          <p:cNvSpPr/>
          <p:nvPr/>
        </p:nvSpPr>
        <p:spPr>
          <a:xfrm>
            <a:off x="228600" y="1905000"/>
            <a:ext cx="8458200" cy="954088"/>
          </a:xfrm>
          <a:prstGeom prst="rect">
            <a:avLst/>
          </a:prstGeom>
          <a:noFill/>
          <a:ln w="9525">
            <a:noFill/>
          </a:ln>
        </p:spPr>
        <p:txBody>
          <a:bodyPr anchor="t" anchorCtr="0">
            <a:spAutoFit/>
          </a:bodyPr>
          <a:p>
            <a:r>
              <a:rPr lang="en-US" altLang="zh-CN" sz="2800" b="1" dirty="0">
                <a:latin typeface="Times New Roman" panose="02020603050405020304" pitchFamily="18" charset="0"/>
                <a:ea typeface="SimSun" panose="02010600030101010101" pitchFamily="2" charset="-122"/>
              </a:rPr>
              <a:t>NHÓM </a:t>
            </a:r>
            <a:r>
              <a:rPr lang="en-US" altLang="en-US" sz="2800" b="1" dirty="0">
                <a:latin typeface="Times New Roman" panose="02020603050405020304" pitchFamily="18" charset="0"/>
              </a:rPr>
              <a:t>3:</a:t>
            </a:r>
            <a:r>
              <a:rPr lang="en-US" altLang="en-US" sz="2800" b="1" dirty="0">
                <a:solidFill>
                  <a:srgbClr val="FF0000"/>
                </a:solidFill>
                <a:latin typeface="Times New Roman" panose="02020603050405020304" pitchFamily="18" charset="0"/>
              </a:rPr>
              <a:t> Em hãy nêu một số việc làm thể hiện tính sáng tạo của bản thân trong học tập?</a:t>
            </a:r>
            <a:endParaRPr lang="en-US" altLang="en-US" sz="2800" b="1" dirty="0">
              <a:solidFill>
                <a:srgbClr val="FF0000"/>
              </a:solidFill>
              <a:latin typeface="Times New Roman" panose="02020603050405020304" pitchFamily="18" charset="0"/>
            </a:endParaRPr>
          </a:p>
        </p:txBody>
      </p:sp>
      <p:sp>
        <p:nvSpPr>
          <p:cNvPr id="65541" name="Rectangle 5"/>
          <p:cNvSpPr/>
          <p:nvPr/>
        </p:nvSpPr>
        <p:spPr>
          <a:xfrm>
            <a:off x="228600" y="3048000"/>
            <a:ext cx="8534400" cy="2678113"/>
          </a:xfrm>
          <a:prstGeom prst="rect">
            <a:avLst/>
          </a:prstGeom>
          <a:noFill/>
          <a:ln w="9525">
            <a:noFill/>
          </a:ln>
        </p:spPr>
        <p:txBody>
          <a:bodyPr anchor="t" anchorCtr="0">
            <a:spAutoFit/>
          </a:bodyPr>
          <a:p>
            <a:pPr marL="457200" indent="-457200">
              <a:buChar char="-"/>
            </a:pPr>
            <a:r>
              <a:rPr lang="en-US" altLang="en-US" sz="2800" dirty="0">
                <a:latin typeface="Times New Roman" panose="02020603050405020304" pitchFamily="18" charset="0"/>
              </a:rPr>
              <a:t>Sắp xếp thời gian học hợp lí. </a:t>
            </a:r>
            <a:endParaRPr lang="en-US" altLang="en-US" sz="2800" dirty="0">
              <a:latin typeface="Times New Roman" panose="02020603050405020304" pitchFamily="18" charset="0"/>
            </a:endParaRPr>
          </a:p>
          <a:p>
            <a:pPr marL="457200" indent="-457200">
              <a:buChar char="-"/>
            </a:pPr>
            <a:r>
              <a:rPr lang="en-US" altLang="en-US" sz="2800" dirty="0">
                <a:latin typeface="Times New Roman" panose="02020603050405020304" pitchFamily="18" charset="0"/>
              </a:rPr>
              <a:t>Tìm tòi, say mê, nghiên cứu tìm ra phương pháp học tốt nhất.</a:t>
            </a:r>
            <a:endParaRPr lang="en-US" altLang="en-US" sz="2800" dirty="0">
              <a:latin typeface="Times New Roman" panose="02020603050405020304" pitchFamily="18" charset="0"/>
            </a:endParaRPr>
          </a:p>
          <a:p>
            <a:pPr marL="457200" indent="-457200">
              <a:buChar char="-"/>
            </a:pPr>
            <a:r>
              <a:rPr lang="en-US" altLang="en-US" sz="2800" dirty="0">
                <a:latin typeface="Times New Roman" panose="02020603050405020304" pitchFamily="18" charset="0"/>
              </a:rPr>
              <a:t>Đối với các môn tính toán cần tìm ra nhiều cách giải hay hơn, nhanh hơn</a:t>
            </a:r>
            <a:endParaRPr lang="en-US" altLang="en-US" sz="2800" dirty="0">
              <a:latin typeface="Times New Roman" panose="02020603050405020304" pitchFamily="18" charset="0"/>
            </a:endParaRPr>
          </a:p>
          <a:p>
            <a:pPr marL="457200" indent="-457200">
              <a:buChar char="-"/>
            </a:pPr>
            <a:r>
              <a:rPr lang="en-US" altLang="en-US" sz="2800" dirty="0">
                <a:latin typeface="Times New Roman" panose="02020603050405020304" pitchFamily="18" charset="0"/>
              </a:rPr>
              <a:t> Trong giờ kiểm tra câu nào biết thì làm trước.</a:t>
            </a:r>
            <a:endParaRPr lang="en-US" altLang="en-US" sz="2800" dirty="0">
              <a:latin typeface="Times New Roman" panose="02020603050405020304" pitchFamily="18" charset="0"/>
            </a:endParaRPr>
          </a:p>
        </p:txBody>
      </p:sp>
      <p:sp>
        <p:nvSpPr>
          <p:cNvPr id="11" name="Rectangle 10"/>
          <p:cNvSpPr/>
          <p:nvPr/>
        </p:nvSpPr>
        <p:spPr>
          <a:xfrm>
            <a:off x="304800" y="1143000"/>
            <a:ext cx="5867400" cy="457200"/>
          </a:xfrm>
          <a:prstGeom prst="rect">
            <a:avLst/>
          </a:prstGeom>
          <a:noFill/>
          <a:ln w="9525">
            <a:noFill/>
          </a:ln>
        </p:spPr>
        <p:txBody>
          <a:bodyPr anchor="t" anchorCtr="0">
            <a:spAutoFit/>
          </a:bodyPr>
          <a:p>
            <a:pPr>
              <a:spcBef>
                <a:spcPct val="50000"/>
              </a:spcBef>
            </a:pPr>
            <a:r>
              <a:rPr lang="en-US" altLang="en-US" b="1" dirty="0">
                <a:solidFill>
                  <a:srgbClr val="00FF00"/>
                </a:solidFill>
                <a:latin typeface="Times New Roman" panose="02020603050405020304" pitchFamily="18" charset="0"/>
              </a:rPr>
              <a:t>THẢO LUẬN NHÓM </a:t>
            </a:r>
            <a:endParaRPr lang="en-US" altLang="en-US" b="1" dirty="0">
              <a:solidFill>
                <a:srgbClr val="00FF00"/>
              </a:solidFill>
              <a:latin typeface="Times New Roman" panose="02020603050405020304" pitchFamily="18" charset="0"/>
            </a:endParaRPr>
          </a:p>
        </p:txBody>
      </p:sp>
      <p:grpSp>
        <p:nvGrpSpPr>
          <p:cNvPr id="2" name="Group 6"/>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8"/>
            <p:cNvGrpSpPr/>
            <p:nvPr/>
          </p:nvGrpSpPr>
          <p:grpSpPr bwMode="auto">
            <a:xfrm>
              <a:off x="730" y="1407"/>
              <a:ext cx="4043" cy="444"/>
              <a:chOff x="744" y="1407"/>
              <a:chExt cx="3988" cy="444"/>
            </a:xfrm>
            <a:grpFill/>
          </p:grpSpPr>
          <p:sp>
            <p:nvSpPr>
              <p:cNvPr id="10"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25605"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4"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xEl>
                                              <p:charRg st="0" end="16"/>
                                            </p:txEl>
                                          </p:spTgt>
                                        </p:tgtEl>
                                        <p:attrNameLst>
                                          <p:attrName>style.visibility</p:attrName>
                                        </p:attrNameLst>
                                      </p:cBhvr>
                                      <p:to>
                                        <p:strVal val="visible"/>
                                      </p:to>
                                    </p:set>
                                    <p:animEffect transition="in" filter="strips(downLeft)">
                                      <p:cBhvr>
                                        <p:cTn id="7" dur="500"/>
                                        <p:tgtEl>
                                          <p:spTgt spid="11">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0">
                                            <p:txEl>
                                              <p:charRg st="0" end="86"/>
                                            </p:txEl>
                                          </p:spTgt>
                                        </p:tgtEl>
                                        <p:attrNameLst>
                                          <p:attrName>style.visibility</p:attrName>
                                        </p:attrNameLst>
                                      </p:cBhvr>
                                      <p:to>
                                        <p:strVal val="visible"/>
                                      </p:to>
                                    </p:set>
                                    <p:animEffect transition="in" filter="blinds(horizontal)">
                                      <p:cBhvr>
                                        <p:cTn id="12" dur="500"/>
                                        <p:tgtEl>
                                          <p:spTgt spid="65540">
                                            <p:txEl>
                                              <p:charRg st="0"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1">
                                            <p:txEl>
                                              <p:charRg st="0" end="31"/>
                                            </p:txEl>
                                          </p:spTgt>
                                        </p:tgtEl>
                                        <p:attrNameLst>
                                          <p:attrName>style.visibility</p:attrName>
                                        </p:attrNameLst>
                                      </p:cBhvr>
                                      <p:to>
                                        <p:strVal val="visible"/>
                                      </p:to>
                                    </p:set>
                                    <p:animEffect transition="in" filter="blinds(horizontal)">
                                      <p:cBhvr>
                                        <p:cTn id="17" dur="500"/>
                                        <p:tgtEl>
                                          <p:spTgt spid="65541">
                                            <p:txEl>
                                              <p:charRg st="0" end="3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541">
                                            <p:txEl>
                                              <p:charRg st="31" end="92"/>
                                            </p:txEl>
                                          </p:spTgt>
                                        </p:tgtEl>
                                        <p:attrNameLst>
                                          <p:attrName>style.visibility</p:attrName>
                                        </p:attrNameLst>
                                      </p:cBhvr>
                                      <p:to>
                                        <p:strVal val="visible"/>
                                      </p:to>
                                    </p:set>
                                    <p:animEffect transition="in" filter="blinds(horizontal)">
                                      <p:cBhvr>
                                        <p:cTn id="22" dur="500"/>
                                        <p:tgtEl>
                                          <p:spTgt spid="65541">
                                            <p:txEl>
                                              <p:charRg st="31" end="9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5541">
                                            <p:txEl>
                                              <p:charRg st="92" end="164"/>
                                            </p:txEl>
                                          </p:spTgt>
                                        </p:tgtEl>
                                        <p:attrNameLst>
                                          <p:attrName>style.visibility</p:attrName>
                                        </p:attrNameLst>
                                      </p:cBhvr>
                                      <p:to>
                                        <p:strVal val="visible"/>
                                      </p:to>
                                    </p:set>
                                    <p:animEffect transition="in" filter="blinds(horizontal)">
                                      <p:cBhvr>
                                        <p:cTn id="27" dur="500"/>
                                        <p:tgtEl>
                                          <p:spTgt spid="65541">
                                            <p:txEl>
                                              <p:charRg st="92" end="16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5541">
                                            <p:txEl>
                                              <p:charRg st="164" end="212"/>
                                            </p:txEl>
                                          </p:spTgt>
                                        </p:tgtEl>
                                        <p:attrNameLst>
                                          <p:attrName>style.visibility</p:attrName>
                                        </p:attrNameLst>
                                      </p:cBhvr>
                                      <p:to>
                                        <p:strVal val="visible"/>
                                      </p:to>
                                    </p:set>
                                    <p:animEffect transition="in" filter="blinds(horizontal)">
                                      <p:cBhvr>
                                        <p:cTn id="32" dur="500"/>
                                        <p:tgtEl>
                                          <p:spTgt spid="65541">
                                            <p:txEl>
                                              <p:charRg st="164" end="2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6" name="Rectangle 6"/>
          <p:cNvSpPr/>
          <p:nvPr/>
        </p:nvSpPr>
        <p:spPr>
          <a:xfrm>
            <a:off x="304800" y="1808163"/>
            <a:ext cx="8839200" cy="955675"/>
          </a:xfrm>
          <a:prstGeom prst="rect">
            <a:avLst/>
          </a:prstGeom>
          <a:noFill/>
          <a:ln w="9525">
            <a:noFill/>
          </a:ln>
        </p:spPr>
        <p:txBody>
          <a:bodyPr anchor="t" anchorCtr="0">
            <a:spAutoFit/>
          </a:bodyPr>
          <a:p>
            <a:r>
              <a:rPr lang="en-US" altLang="zh-CN" sz="2800" b="1" dirty="0">
                <a:latin typeface="Times New Roman" panose="02020603050405020304" pitchFamily="18" charset="0"/>
                <a:ea typeface="SimSun" panose="02010600030101010101" pitchFamily="2" charset="-122"/>
              </a:rPr>
              <a:t>NHÓM </a:t>
            </a:r>
            <a:r>
              <a:rPr lang="en-US" altLang="en-US" sz="2800" b="1" dirty="0">
                <a:latin typeface="Times New Roman" panose="02020603050405020304" pitchFamily="18" charset="0"/>
              </a:rPr>
              <a:t>4:</a:t>
            </a:r>
            <a:r>
              <a:rPr lang="en-US" altLang="en-US" sz="2800" b="1" dirty="0">
                <a:solidFill>
                  <a:srgbClr val="FF0000"/>
                </a:solidFill>
                <a:latin typeface="Times New Roman" panose="02020603050405020304" pitchFamily="18" charset="0"/>
              </a:rPr>
              <a:t> Em hãy nêu một số việc làm không có tính sáng tạo trong học tập?</a:t>
            </a:r>
            <a:endParaRPr lang="en-US" altLang="en-US" sz="2800" b="1" dirty="0">
              <a:solidFill>
                <a:srgbClr val="FF0000"/>
              </a:solidFill>
              <a:latin typeface="Times New Roman" panose="02020603050405020304" pitchFamily="18" charset="0"/>
            </a:endParaRPr>
          </a:p>
        </p:txBody>
      </p:sp>
      <p:sp>
        <p:nvSpPr>
          <p:cNvPr id="66567" name="Rectangle 7"/>
          <p:cNvSpPr/>
          <p:nvPr/>
        </p:nvSpPr>
        <p:spPr>
          <a:xfrm>
            <a:off x="304800" y="3048000"/>
            <a:ext cx="8534400" cy="2554288"/>
          </a:xfrm>
          <a:prstGeom prst="rect">
            <a:avLst/>
          </a:prstGeom>
          <a:noFill/>
          <a:ln w="9525">
            <a:noFill/>
          </a:ln>
        </p:spPr>
        <p:txBody>
          <a:bodyPr anchor="t" anchorCtr="0">
            <a:spAutoFit/>
          </a:bodyPr>
          <a:p>
            <a:pPr marL="457200" indent="-457200">
              <a:buChar char="-"/>
            </a:pPr>
            <a:r>
              <a:rPr lang="en-US" altLang="en-US" sz="3200" dirty="0">
                <a:latin typeface="Times New Roman" panose="02020603050405020304" pitchFamily="18" charset="0"/>
              </a:rPr>
              <a:t>Chép bài của bạn, </a:t>
            </a:r>
            <a:endParaRPr lang="en-US" altLang="en-US" sz="3200" dirty="0">
              <a:latin typeface="Times New Roman" panose="02020603050405020304" pitchFamily="18" charset="0"/>
            </a:endParaRPr>
          </a:p>
          <a:p>
            <a:pPr marL="457200" indent="-457200">
              <a:buChar char="-"/>
            </a:pPr>
            <a:r>
              <a:rPr lang="en-US" altLang="en-US" sz="3200" dirty="0">
                <a:latin typeface="Times New Roman" panose="02020603050405020304" pitchFamily="18" charset="0"/>
              </a:rPr>
              <a:t>Làm theo những cái có sẵn, làm cho có chứ không tìm hiểu thêm</a:t>
            </a:r>
            <a:endParaRPr lang="en-US" altLang="en-US" sz="3200" dirty="0">
              <a:latin typeface="Times New Roman" panose="02020603050405020304" pitchFamily="18" charset="0"/>
            </a:endParaRPr>
          </a:p>
          <a:p>
            <a:pPr marL="457200" indent="-457200">
              <a:buChar char="-"/>
            </a:pPr>
            <a:r>
              <a:rPr lang="en-US" altLang="en-US" sz="3200" dirty="0">
                <a:latin typeface="Times New Roman" panose="02020603050405020304" pitchFamily="18" charset="0"/>
              </a:rPr>
              <a:t>Không chịu tìm tòi, suy nghĩ, chép sách giải</a:t>
            </a:r>
            <a:endParaRPr lang="en-US" altLang="en-US" sz="3200" dirty="0">
              <a:latin typeface="Times New Roman" panose="02020603050405020304" pitchFamily="18" charset="0"/>
            </a:endParaRPr>
          </a:p>
          <a:p>
            <a:pPr marL="457200" indent="-457200">
              <a:buChar char="-"/>
            </a:pPr>
            <a:r>
              <a:rPr lang="en-US" altLang="en-US" sz="3200" dirty="0">
                <a:latin typeface="Times New Roman" panose="02020603050405020304" pitchFamily="18" charset="0"/>
              </a:rPr>
              <a:t>Chỉ áp dụng những cái cũ, lạc hậu,..</a:t>
            </a:r>
            <a:endParaRPr lang="en-US" altLang="en-US" sz="3200" dirty="0">
              <a:latin typeface="Times New Roman" panose="02020603050405020304" pitchFamily="18" charset="0"/>
            </a:endParaRPr>
          </a:p>
        </p:txBody>
      </p:sp>
      <p:sp>
        <p:nvSpPr>
          <p:cNvPr id="11" name="Rectangle 10"/>
          <p:cNvSpPr/>
          <p:nvPr/>
        </p:nvSpPr>
        <p:spPr>
          <a:xfrm>
            <a:off x="304800" y="1143000"/>
            <a:ext cx="5867400" cy="457200"/>
          </a:xfrm>
          <a:prstGeom prst="rect">
            <a:avLst/>
          </a:prstGeom>
          <a:noFill/>
          <a:ln w="9525">
            <a:noFill/>
          </a:ln>
        </p:spPr>
        <p:txBody>
          <a:bodyPr anchor="t" anchorCtr="0">
            <a:spAutoFit/>
          </a:bodyPr>
          <a:p>
            <a:pPr>
              <a:spcBef>
                <a:spcPct val="50000"/>
              </a:spcBef>
            </a:pPr>
            <a:r>
              <a:rPr lang="en-US" altLang="en-US" b="1" dirty="0">
                <a:solidFill>
                  <a:srgbClr val="00FF00"/>
                </a:solidFill>
                <a:latin typeface="Times New Roman" panose="02020603050405020304" pitchFamily="18" charset="0"/>
              </a:rPr>
              <a:t>THẢO LUẬN NHÓM </a:t>
            </a:r>
            <a:endParaRPr lang="en-US" altLang="en-US" b="1" dirty="0">
              <a:solidFill>
                <a:srgbClr val="00FF00"/>
              </a:solidFill>
              <a:latin typeface="Times New Roman" panose="02020603050405020304" pitchFamily="18" charset="0"/>
            </a:endParaRPr>
          </a:p>
        </p:txBody>
      </p:sp>
      <p:grpSp>
        <p:nvGrpSpPr>
          <p:cNvPr id="2" name="Group 6"/>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8"/>
            <p:cNvGrpSpPr/>
            <p:nvPr/>
          </p:nvGrpSpPr>
          <p:grpSpPr bwMode="auto">
            <a:xfrm>
              <a:off x="730" y="1407"/>
              <a:ext cx="4043" cy="444"/>
              <a:chOff x="744" y="1407"/>
              <a:chExt cx="3988" cy="444"/>
            </a:xfrm>
            <a:grpFill/>
          </p:grpSpPr>
          <p:sp>
            <p:nvSpPr>
              <p:cNvPr id="10"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3"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26630"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xEl>
                                              <p:charRg st="0" end="16"/>
                                            </p:txEl>
                                          </p:spTgt>
                                        </p:tgtEl>
                                        <p:attrNameLst>
                                          <p:attrName>style.visibility</p:attrName>
                                        </p:attrNameLst>
                                      </p:cBhvr>
                                      <p:to>
                                        <p:strVal val="visible"/>
                                      </p:to>
                                    </p:set>
                                    <p:animEffect transition="in" filter="strips(downLeft)">
                                      <p:cBhvr>
                                        <p:cTn id="7" dur="500"/>
                                        <p:tgtEl>
                                          <p:spTgt spid="11">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6">
                                            <p:txEl>
                                              <p:charRg st="0" end="73"/>
                                            </p:txEl>
                                          </p:spTgt>
                                        </p:tgtEl>
                                        <p:attrNameLst>
                                          <p:attrName>style.visibility</p:attrName>
                                        </p:attrNameLst>
                                      </p:cBhvr>
                                      <p:to>
                                        <p:strVal val="visible"/>
                                      </p:to>
                                    </p:set>
                                    <p:animEffect transition="in" filter="blinds(horizontal)">
                                      <p:cBhvr>
                                        <p:cTn id="12" dur="500"/>
                                        <p:tgtEl>
                                          <p:spTgt spid="66566">
                                            <p:txEl>
                                              <p:charRg st="0" end="7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xEl>
                                              <p:charRg st="0" end="19"/>
                                            </p:txEl>
                                          </p:spTgt>
                                        </p:tgtEl>
                                        <p:attrNameLst>
                                          <p:attrName>style.visibility</p:attrName>
                                        </p:attrNameLst>
                                      </p:cBhvr>
                                      <p:to>
                                        <p:strVal val="visible"/>
                                      </p:to>
                                    </p:set>
                                    <p:animEffect transition="in" filter="blinds(horizontal)">
                                      <p:cBhvr>
                                        <p:cTn id="17" dur="500"/>
                                        <p:tgtEl>
                                          <p:spTgt spid="66567">
                                            <p:txEl>
                                              <p:charRg st="0" end="19"/>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66567">
                                            <p:txEl>
                                              <p:charRg st="19" end="81"/>
                                            </p:txEl>
                                          </p:spTgt>
                                        </p:tgtEl>
                                        <p:attrNameLst>
                                          <p:attrName>style.visibility</p:attrName>
                                        </p:attrNameLst>
                                      </p:cBhvr>
                                      <p:to>
                                        <p:strVal val="visible"/>
                                      </p:to>
                                    </p:set>
                                    <p:animEffect transition="in" filter="blinds(horizontal)">
                                      <p:cBhvr>
                                        <p:cTn id="21" dur="500"/>
                                        <p:tgtEl>
                                          <p:spTgt spid="66567">
                                            <p:txEl>
                                              <p:charRg st="19" end="81"/>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66567">
                                            <p:txEl>
                                              <p:charRg st="81" end="126"/>
                                            </p:txEl>
                                          </p:spTgt>
                                        </p:tgtEl>
                                        <p:attrNameLst>
                                          <p:attrName>style.visibility</p:attrName>
                                        </p:attrNameLst>
                                      </p:cBhvr>
                                      <p:to>
                                        <p:strVal val="visible"/>
                                      </p:to>
                                    </p:set>
                                    <p:animEffect transition="in" filter="blinds(horizontal)">
                                      <p:cBhvr>
                                        <p:cTn id="25" dur="500"/>
                                        <p:tgtEl>
                                          <p:spTgt spid="66567">
                                            <p:txEl>
                                              <p:charRg st="81" end="126"/>
                                            </p:txEl>
                                          </p:spTgt>
                                        </p:tgtEl>
                                      </p:cBhvr>
                                    </p:animEffect>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66567">
                                            <p:txEl>
                                              <p:charRg st="126" end="163"/>
                                            </p:txEl>
                                          </p:spTgt>
                                        </p:tgtEl>
                                        <p:attrNameLst>
                                          <p:attrName>style.visibility</p:attrName>
                                        </p:attrNameLst>
                                      </p:cBhvr>
                                      <p:to>
                                        <p:strVal val="visible"/>
                                      </p:to>
                                    </p:set>
                                    <p:animEffect transition="in" filter="blinds(horizontal)">
                                      <p:cBhvr>
                                        <p:cTn id="29" dur="500"/>
                                        <p:tgtEl>
                                          <p:spTgt spid="66567">
                                            <p:txEl>
                                              <p:charRg st="126" end="1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9" name="Rectangle 36"/>
          <p:cNvSpPr>
            <a:spLocks noChangeArrowheads="1"/>
          </p:cNvSpPr>
          <p:nvPr/>
        </p:nvSpPr>
        <p:spPr bwMode="auto">
          <a:xfrm>
            <a:off x="0" y="1066800"/>
            <a:ext cx="7467600" cy="1981200"/>
          </a:xfrm>
          <a:prstGeom prst="rect">
            <a:avLst/>
          </a:prstGeom>
          <a:noFill/>
          <a:ln>
            <a:noFill/>
          </a:ln>
        </p:spPr>
        <p:txBody>
          <a:bodyPr>
            <a:spAutoFit/>
          </a:bodyPr>
          <a:lstStyle/>
          <a:p>
            <a:pPr marL="609600" marR="0" lvl="0" indent="-609600" algn="l" defTabSz="914400" rtl="0" eaLnBrk="1" fontAlgn="base" latinLnBrk="0" hangingPunct="1">
              <a:lnSpc>
                <a:spcPct val="100000"/>
              </a:lnSpc>
              <a:spcBef>
                <a:spcPct val="0"/>
              </a:spcBef>
              <a:spcAft>
                <a:spcPct val="0"/>
              </a:spcAft>
              <a:buClrTx/>
              <a:buSzTx/>
              <a:buFontTx/>
              <a:buAutoNum type="romanUcPeriod"/>
              <a:defRPr/>
            </a:pP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Đặt</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vấn</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đề</a:t>
            </a:r>
            <a:endPar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II.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Nội</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dung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bài</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32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học</a:t>
            </a:r>
            <a:r>
              <a:rPr kumimoji="0" lang="en-US" sz="32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1.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Thế</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lao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động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tự</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giác</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sáng</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tạo</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0"/>
              </a:spcBef>
              <a:spcAft>
                <a:spcPct val="0"/>
              </a:spcAft>
              <a:buClrTx/>
              <a:buSzTx/>
              <a:buFontTx/>
              <a:buNone/>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70661" name="Rectangle 5"/>
          <p:cNvSpPr/>
          <p:nvPr/>
        </p:nvSpPr>
        <p:spPr>
          <a:xfrm>
            <a:off x="0" y="2667000"/>
            <a:ext cx="8915400" cy="946150"/>
          </a:xfrm>
          <a:prstGeom prst="rect">
            <a:avLst/>
          </a:prstGeom>
          <a:noFill/>
          <a:ln w="9525">
            <a:noFill/>
          </a:ln>
        </p:spPr>
        <p:txBody>
          <a:bodyPr anchor="t" anchorCtr="0">
            <a:spAutoFit/>
          </a:bodyPr>
          <a:p>
            <a:r>
              <a:rPr lang="en-US" altLang="en-US" sz="2800" b="1" dirty="0">
                <a:solidFill>
                  <a:srgbClr val="FF0000"/>
                </a:solidFill>
                <a:latin typeface="Times New Roman" panose="02020603050405020304" pitchFamily="18" charset="0"/>
              </a:rPr>
              <a:t>2. Biểu hiện của sự tự giác, sáng tạo trong lao động, học tập</a:t>
            </a:r>
            <a:endParaRPr lang="en-US" altLang="en-US" sz="2800" b="1" dirty="0">
              <a:solidFill>
                <a:srgbClr val="FF0000"/>
              </a:solidFill>
              <a:latin typeface="Times New Roman" panose="02020603050405020304" pitchFamily="18" charset="0"/>
            </a:endParaRPr>
          </a:p>
        </p:txBody>
      </p:sp>
      <p:sp>
        <p:nvSpPr>
          <p:cNvPr id="70662" name="Rectangle 6"/>
          <p:cNvSpPr/>
          <p:nvPr/>
        </p:nvSpPr>
        <p:spPr>
          <a:xfrm>
            <a:off x="152400" y="3581400"/>
            <a:ext cx="8763000" cy="2308225"/>
          </a:xfrm>
          <a:prstGeom prst="rect">
            <a:avLst/>
          </a:prstGeom>
          <a:noFill/>
          <a:ln w="9525">
            <a:noFill/>
          </a:ln>
        </p:spPr>
        <p:txBody>
          <a:bodyPr anchor="t" anchorCtr="0">
            <a:spAutoFit/>
          </a:bodyPr>
          <a:p>
            <a:r>
              <a:rPr lang="en-US" altLang="en-US" dirty="0">
                <a:latin typeface="Times New Roman" panose="02020603050405020304" pitchFamily="18" charset="0"/>
              </a:rPr>
              <a:t>- Tự giác học bài, làm bài.</a:t>
            </a:r>
            <a:endParaRPr lang="en-US" altLang="en-US" dirty="0">
              <a:latin typeface="Times New Roman" panose="02020603050405020304" pitchFamily="18" charset="0"/>
            </a:endParaRPr>
          </a:p>
          <a:p>
            <a:pPr>
              <a:buChar char="-"/>
            </a:pPr>
            <a:r>
              <a:rPr lang="en-US" altLang="en-US" dirty="0">
                <a:latin typeface="Times New Roman" panose="02020603050405020304" pitchFamily="18" charset="0"/>
              </a:rPr>
              <a:t> Đổi mới phương pháp học tập</a:t>
            </a:r>
            <a:endParaRPr lang="en-US" altLang="en-US" dirty="0">
              <a:latin typeface="Times New Roman" panose="02020603050405020304" pitchFamily="18" charset="0"/>
            </a:endParaRPr>
          </a:p>
          <a:p>
            <a:pPr>
              <a:buChar char="-"/>
            </a:pPr>
            <a:r>
              <a:rPr lang="en-US" altLang="en-US" dirty="0">
                <a:latin typeface="Times New Roman" panose="02020603050405020304" pitchFamily="18" charset="0"/>
              </a:rPr>
              <a:t> Luôn suy nghĩ tìm ra những cách giải bài tập, những cách lập luận, giải quyết các vấn đề khác nhau.</a:t>
            </a:r>
            <a:endParaRPr lang="en-US" altLang="en-US" dirty="0">
              <a:latin typeface="Times New Roman" panose="02020603050405020304" pitchFamily="18" charset="0"/>
            </a:endParaRPr>
          </a:p>
          <a:p>
            <a:pPr>
              <a:buChar char="-"/>
            </a:pPr>
            <a:r>
              <a:rPr lang="en-US" altLang="en-US" dirty="0">
                <a:latin typeface="Times New Roman" panose="02020603050405020304" pitchFamily="18" charset="0"/>
              </a:rPr>
              <a:t> Biết nhìn nhận, phân tích vấn đề từ nhiều góc độ khác nhau.</a:t>
            </a:r>
            <a:endParaRPr lang="en-US" altLang="en-US" dirty="0">
              <a:latin typeface="Times New Roman" panose="02020603050405020304" pitchFamily="18" charset="0"/>
            </a:endParaRPr>
          </a:p>
          <a:p>
            <a:pPr>
              <a:buChar char="-"/>
            </a:pPr>
            <a:r>
              <a:rPr lang="en-US" altLang="en-US" dirty="0">
                <a:latin typeface="Times New Roman" panose="02020603050405020304" pitchFamily="18" charset="0"/>
              </a:rPr>
              <a:t> Biết đưa ra ý kiến, quan điểm riêng của bản thân.</a:t>
            </a:r>
            <a:endParaRPr lang="en-US" altLang="en-US" dirty="0">
              <a:latin typeface="Times New Roman" panose="02020603050405020304" pitchFamily="18" charset="0"/>
            </a:endParaRPr>
          </a:p>
        </p:txBody>
      </p:sp>
      <p:sp>
        <p:nvSpPr>
          <p:cNvPr id="70663" name="Rectangle 7"/>
          <p:cNvSpPr/>
          <p:nvPr/>
        </p:nvSpPr>
        <p:spPr>
          <a:xfrm>
            <a:off x="0" y="5943600"/>
            <a:ext cx="6983413" cy="519113"/>
          </a:xfrm>
          <a:prstGeom prst="rect">
            <a:avLst/>
          </a:prstGeom>
          <a:noFill/>
          <a:ln w="9525">
            <a:noFill/>
          </a:ln>
        </p:spPr>
        <p:txBody>
          <a:bodyPr anchor="t" anchorCtr="0">
            <a:spAutoFit/>
          </a:bodyPr>
          <a:p>
            <a:r>
              <a:rPr lang="en-US" altLang="en-US" sz="2800" b="1" dirty="0">
                <a:solidFill>
                  <a:srgbClr val="FF0000"/>
                </a:solidFill>
                <a:latin typeface="Times New Roman" panose="02020603050405020304" pitchFamily="18" charset="0"/>
              </a:rPr>
              <a:t>3. Ý nghĩa của lao động tự giác, sáng tạo</a:t>
            </a:r>
            <a:endParaRPr lang="en-US" altLang="en-US" sz="2800" b="1" dirty="0">
              <a:solidFill>
                <a:srgbClr val="FF0000"/>
              </a:solidFill>
              <a:latin typeface="Times New Roman" panose="02020603050405020304" pitchFamily="18" charset="0"/>
            </a:endParaRPr>
          </a:p>
        </p:txBody>
      </p:sp>
      <p:grpSp>
        <p:nvGrpSpPr>
          <p:cNvPr id="2" name="Group 7"/>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9"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9"/>
            <p:cNvGrpSpPr/>
            <p:nvPr/>
          </p:nvGrpSpPr>
          <p:grpSpPr bwMode="auto">
            <a:xfrm>
              <a:off x="730" y="1407"/>
              <a:ext cx="4043" cy="444"/>
              <a:chOff x="744" y="1407"/>
              <a:chExt cx="3988" cy="444"/>
            </a:xfrm>
            <a:grpFill/>
          </p:grpSpPr>
          <p:sp>
            <p:nvSpPr>
              <p:cNvPr id="11"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27654"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4"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61">
                                            <p:txEl>
                                              <p:charRg st="0" end="62"/>
                                            </p:txEl>
                                          </p:spTgt>
                                        </p:tgtEl>
                                        <p:attrNameLst>
                                          <p:attrName>style.visibility</p:attrName>
                                        </p:attrNameLst>
                                      </p:cBhvr>
                                      <p:to>
                                        <p:strVal val="visible"/>
                                      </p:to>
                                    </p:set>
                                    <p:animEffect transition="in" filter="blinds(horizontal)">
                                      <p:cBhvr>
                                        <p:cTn id="7" dur="500"/>
                                        <p:tgtEl>
                                          <p:spTgt spid="70661">
                                            <p:txEl>
                                              <p:charRg st="0"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62">
                                            <p:txEl>
                                              <p:charRg st="0" end="28"/>
                                            </p:txEl>
                                          </p:spTgt>
                                        </p:tgtEl>
                                        <p:attrNameLst>
                                          <p:attrName>style.visibility</p:attrName>
                                        </p:attrNameLst>
                                      </p:cBhvr>
                                      <p:to>
                                        <p:strVal val="visible"/>
                                      </p:to>
                                    </p:set>
                                    <p:animEffect transition="in" filter="blinds(horizontal)">
                                      <p:cBhvr>
                                        <p:cTn id="12" dur="500"/>
                                        <p:tgtEl>
                                          <p:spTgt spid="70662">
                                            <p:txEl>
                                              <p:charRg st="0" end="28"/>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0662">
                                            <p:txEl>
                                              <p:charRg st="28" end="57"/>
                                            </p:txEl>
                                          </p:spTgt>
                                        </p:tgtEl>
                                        <p:attrNameLst>
                                          <p:attrName>style.visibility</p:attrName>
                                        </p:attrNameLst>
                                      </p:cBhvr>
                                      <p:to>
                                        <p:strVal val="visible"/>
                                      </p:to>
                                    </p:set>
                                    <p:animEffect transition="in" filter="blinds(horizontal)">
                                      <p:cBhvr>
                                        <p:cTn id="15" dur="500"/>
                                        <p:tgtEl>
                                          <p:spTgt spid="70662">
                                            <p:txEl>
                                              <p:charRg st="28" end="5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0662">
                                            <p:txEl>
                                              <p:charRg st="57" end="158"/>
                                            </p:txEl>
                                          </p:spTgt>
                                        </p:tgtEl>
                                        <p:attrNameLst>
                                          <p:attrName>style.visibility</p:attrName>
                                        </p:attrNameLst>
                                      </p:cBhvr>
                                      <p:to>
                                        <p:strVal val="visible"/>
                                      </p:to>
                                    </p:set>
                                    <p:animEffect transition="in" filter="blinds(horizontal)">
                                      <p:cBhvr>
                                        <p:cTn id="18" dur="500"/>
                                        <p:tgtEl>
                                          <p:spTgt spid="70662">
                                            <p:txEl>
                                              <p:charRg st="57" end="15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0662">
                                            <p:txEl>
                                              <p:charRg st="158" end="219"/>
                                            </p:txEl>
                                          </p:spTgt>
                                        </p:tgtEl>
                                        <p:attrNameLst>
                                          <p:attrName>style.visibility</p:attrName>
                                        </p:attrNameLst>
                                      </p:cBhvr>
                                      <p:to>
                                        <p:strVal val="visible"/>
                                      </p:to>
                                    </p:set>
                                    <p:animEffect transition="in" filter="blinds(horizontal)">
                                      <p:cBhvr>
                                        <p:cTn id="21" dur="500"/>
                                        <p:tgtEl>
                                          <p:spTgt spid="70662">
                                            <p:txEl>
                                              <p:charRg st="158" end="21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0662">
                                            <p:txEl>
                                              <p:charRg st="219" end="270"/>
                                            </p:txEl>
                                          </p:spTgt>
                                        </p:tgtEl>
                                        <p:attrNameLst>
                                          <p:attrName>style.visibility</p:attrName>
                                        </p:attrNameLst>
                                      </p:cBhvr>
                                      <p:to>
                                        <p:strVal val="visible"/>
                                      </p:to>
                                    </p:set>
                                    <p:animEffect transition="in" filter="blinds(horizontal)">
                                      <p:cBhvr>
                                        <p:cTn id="24" dur="500"/>
                                        <p:tgtEl>
                                          <p:spTgt spid="70662">
                                            <p:txEl>
                                              <p:charRg st="219" end="27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0663">
                                            <p:txEl>
                                              <p:charRg st="0" end="42"/>
                                            </p:txEl>
                                          </p:spTgt>
                                        </p:tgtEl>
                                        <p:attrNameLst>
                                          <p:attrName>style.visibility</p:attrName>
                                        </p:attrNameLst>
                                      </p:cBhvr>
                                      <p:to>
                                        <p:strVal val="visible"/>
                                      </p:to>
                                    </p:set>
                                    <p:animEffect transition="in" filter="blinds(horizontal)">
                                      <p:cBhvr>
                                        <p:cTn id="29" dur="500"/>
                                        <p:tgtEl>
                                          <p:spTgt spid="70663">
                                            <p:txEl>
                                              <p:charRg st="0"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8" name="Rectangle 6"/>
          <p:cNvSpPr/>
          <p:nvPr/>
        </p:nvSpPr>
        <p:spPr>
          <a:xfrm>
            <a:off x="304800" y="1143000"/>
            <a:ext cx="8839200" cy="946150"/>
          </a:xfrm>
          <a:prstGeom prst="rect">
            <a:avLst/>
          </a:prstGeom>
          <a:noFill/>
          <a:ln w="9525">
            <a:noFill/>
          </a:ln>
        </p:spPr>
        <p:txBody>
          <a:bodyPr anchor="t" anchorCtr="0">
            <a:spAutoFit/>
          </a:bodyPr>
          <a:p>
            <a:r>
              <a:rPr lang="en-US" altLang="en-US" sz="2800" b="1" dirty="0">
                <a:solidFill>
                  <a:srgbClr val="FF0000"/>
                </a:solidFill>
                <a:latin typeface="Times New Roman" panose="02020603050405020304" pitchFamily="18" charset="0"/>
              </a:rPr>
              <a:t>Nếu không có lao động tự giác và sáng tạo thì con người sẽ như thế nào?</a:t>
            </a:r>
            <a:endParaRPr lang="en-US" altLang="en-US" sz="2800" b="1" dirty="0">
              <a:solidFill>
                <a:srgbClr val="FF0000"/>
              </a:solidFill>
              <a:latin typeface="Times New Roman" panose="02020603050405020304" pitchFamily="18" charset="0"/>
            </a:endParaRPr>
          </a:p>
        </p:txBody>
      </p:sp>
      <p:sp>
        <p:nvSpPr>
          <p:cNvPr id="59400" name="Rectangle 8"/>
          <p:cNvSpPr/>
          <p:nvPr/>
        </p:nvSpPr>
        <p:spPr>
          <a:xfrm>
            <a:off x="381000" y="2057400"/>
            <a:ext cx="8763000" cy="1373188"/>
          </a:xfrm>
          <a:prstGeom prst="rect">
            <a:avLst/>
          </a:prstGeom>
          <a:noFill/>
          <a:ln w="9525">
            <a:noFill/>
          </a:ln>
        </p:spPr>
        <p:txBody>
          <a:bodyPr anchor="t" anchorCtr="0">
            <a:spAutoFit/>
          </a:bodyPr>
          <a:p>
            <a:r>
              <a:rPr lang="en-US" altLang="en-US" sz="2800" b="1" dirty="0">
                <a:latin typeface="Times New Roman" panose="02020603050405020304" pitchFamily="18" charset="0"/>
              </a:rPr>
              <a:t>	Kết quả lao động không cao, không đạt được hiệu quả, kết quả học tập yếu, kém, dễ chán nản, nhàm chán, bỏ tiết, bỏ học,  dễ sa vào tệ nạn xã hội,..</a:t>
            </a:r>
            <a:endParaRPr lang="en-US" altLang="en-US" sz="2800" b="1" dirty="0">
              <a:latin typeface="Times New Roman" panose="02020603050405020304" pitchFamily="18" charset="0"/>
            </a:endParaRPr>
          </a:p>
        </p:txBody>
      </p:sp>
      <p:grpSp>
        <p:nvGrpSpPr>
          <p:cNvPr id="2" name="Group 6"/>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8"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8"/>
            <p:cNvGrpSpPr/>
            <p:nvPr/>
          </p:nvGrpSpPr>
          <p:grpSpPr bwMode="auto">
            <a:xfrm>
              <a:off x="730" y="1407"/>
              <a:ext cx="4043" cy="444"/>
              <a:chOff x="744" y="1407"/>
              <a:chExt cx="3988" cy="444"/>
            </a:xfrm>
            <a:grpFill/>
          </p:grpSpPr>
          <p:sp>
            <p:nvSpPr>
              <p:cNvPr id="10"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1"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28676"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3"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
        <p:nvSpPr>
          <p:cNvPr id="12" name="AutoShape 9"/>
          <p:cNvSpPr>
            <a:spLocks noChangeArrowheads="1"/>
          </p:cNvSpPr>
          <p:nvPr/>
        </p:nvSpPr>
        <p:spPr bwMode="auto">
          <a:xfrm>
            <a:off x="1066800" y="3657600"/>
            <a:ext cx="7239000" cy="2362200"/>
          </a:xfrm>
          <a:prstGeom prst="wedgeEllipseCallout">
            <a:avLst>
              <a:gd name="adj1" fmla="val 43671"/>
              <a:gd name="adj2" fmla="val 70296"/>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2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Vậy lao động tự giác v</a:t>
            </a:r>
            <a:r>
              <a:rPr kumimoji="0" sz="3200" b="1" i="0" u="none" strike="noStrike" kern="1200" cap="none" spc="0" normalizeH="0" baseline="0" noProof="1" dirty="0">
                <a:solidFill>
                  <a:srgbClr val="FF0000"/>
                </a:solidFill>
                <a:latin typeface="Times New Roman" panose="02020603050405020304" pitchFamily="18" charset="0"/>
                <a:ea typeface="Times New Roman" panose="02020603050405020304" pitchFamily="18" charset="0"/>
                <a:cs typeface="+mn-cs"/>
              </a:rPr>
              <a:t>à</a:t>
            </a:r>
            <a:r>
              <a:rPr kumimoji="0" sz="32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 sáng tạo đem lại ý nghĩa như thế n</a:t>
            </a:r>
            <a:r>
              <a:rPr kumimoji="0" sz="3200" b="1" i="0" u="none" strike="noStrike" kern="1200" cap="none" spc="0" normalizeH="0" baseline="0" noProof="1" dirty="0">
                <a:solidFill>
                  <a:srgbClr val="FF0000"/>
                </a:solidFill>
                <a:latin typeface="Times New Roman" panose="02020603050405020304" pitchFamily="18" charset="0"/>
                <a:ea typeface="Times New Roman" panose="02020603050405020304" pitchFamily="18" charset="0"/>
                <a:cs typeface="+mn-cs"/>
              </a:rPr>
              <a:t>à</a:t>
            </a:r>
            <a:r>
              <a:rPr kumimoji="0" sz="32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o?</a:t>
            </a:r>
            <a:endParaRPr kumimoji="0" sz="32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vi-VN" altLang="x-none" sz="3200" b="0" i="0" u="none" strike="noStrike" kern="1200" cap="none" spc="0" normalizeH="0" baseline="0" noProof="1" dirty="0">
              <a:solidFill>
                <a:srgbClr val="FFFFFF"/>
              </a:solidFill>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8">
                                            <p:txEl>
                                              <p:charRg st="0" end="72"/>
                                            </p:txEl>
                                          </p:spTgt>
                                        </p:tgtEl>
                                        <p:attrNameLst>
                                          <p:attrName>style.visibility</p:attrName>
                                        </p:attrNameLst>
                                      </p:cBhvr>
                                      <p:to>
                                        <p:strVal val="visible"/>
                                      </p:to>
                                    </p:set>
                                    <p:animEffect transition="in" filter="blinds(horizontal)">
                                      <p:cBhvr>
                                        <p:cTn id="7" dur="500"/>
                                        <p:tgtEl>
                                          <p:spTgt spid="59398">
                                            <p:txEl>
                                              <p:charRg st="0" end="7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400">
                                            <p:txEl>
                                              <p:charRg st="0" end="149"/>
                                            </p:txEl>
                                          </p:spTgt>
                                        </p:tgtEl>
                                        <p:attrNameLst>
                                          <p:attrName>style.visibility</p:attrName>
                                        </p:attrNameLst>
                                      </p:cBhvr>
                                      <p:to>
                                        <p:strVal val="visible"/>
                                      </p:to>
                                    </p:set>
                                    <p:animEffect transition="in" filter="blinds(horizontal)">
                                      <p:cBhvr>
                                        <p:cTn id="12" dur="500"/>
                                        <p:tgtEl>
                                          <p:spTgt spid="59400">
                                            <p:txEl>
                                              <p:charRg st="0" end="14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2">
                                            <p:txEl>
                                              <p:charRg st="0" end="62"/>
                                            </p:txEl>
                                          </p:spTgt>
                                        </p:tgtEl>
                                        <p:attrNameLst>
                                          <p:attrName>style.visibility</p:attrName>
                                        </p:attrNameLst>
                                      </p:cBhvr>
                                      <p:to>
                                        <p:strVal val="visible"/>
                                      </p:to>
                                    </p:set>
                                    <p:animEffect transition="in" filter="box(in)">
                                      <p:cBhvr>
                                        <p:cTn id="20" dur="500"/>
                                        <p:tgtEl>
                                          <p:spTgt spid="12">
                                            <p:txEl>
                                              <p:charRg st="0"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Text Box 3"/>
          <p:cNvSpPr txBox="1">
            <a:spLocks noChangeArrowheads="1"/>
          </p:cNvSpPr>
          <p:nvPr/>
        </p:nvSpPr>
        <p:spPr bwMode="auto">
          <a:xfrm>
            <a:off x="0" y="0"/>
            <a:ext cx="9144000" cy="4062413"/>
          </a:xfrm>
          <a:prstGeom prst="rect">
            <a:avLst/>
          </a:prstGeom>
          <a:noFill/>
          <a:ln w="9525">
            <a:noFill/>
            <a:miter lim="800000"/>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marR="0" lvl="0" indent="-609600" algn="l" defTabSz="914400" rtl="0" eaLnBrk="1" fontAlgn="base" latinLnBrk="0" hangingPunct="1">
              <a:lnSpc>
                <a:spcPct val="100000"/>
              </a:lnSpc>
              <a:spcBef>
                <a:spcPct val="50000"/>
              </a:spcBef>
              <a:spcAft>
                <a:spcPct val="0"/>
              </a:spcAft>
              <a:buClrTx/>
              <a:buSzTx/>
              <a:buFontTx/>
              <a:buAutoNum type="romanUcPeriod"/>
            </a:pPr>
            <a:endParaRPr kumimoji="0" sz="2400" b="1" i="0" u="sng" strike="noStrike" kern="1200" cap="none" spc="0" normalizeH="0" baseline="0" noProof="1" dirty="0">
              <a:solidFill>
                <a:srgbClr val="0000CC"/>
              </a:solidFill>
              <a:effectLst>
                <a:outerShdw blurRad="38100" dist="38100" dir="2700000">
                  <a:srgbClr val="C0C0C0"/>
                </a:outerShdw>
              </a:effectLst>
              <a:latin typeface="+mn-lt"/>
              <a:ea typeface="+mn-ea"/>
              <a:cs typeface="+mn-cs"/>
            </a:endParaRPr>
          </a:p>
          <a:p>
            <a:pPr marL="609600" marR="0" lvl="0" indent="-609600" algn="l" defTabSz="914400" rtl="0" eaLnBrk="1" fontAlgn="base" latinLnBrk="0" hangingPunct="1">
              <a:lnSpc>
                <a:spcPct val="100000"/>
              </a:lnSpc>
              <a:spcBef>
                <a:spcPct val="50000"/>
              </a:spcBef>
              <a:spcAft>
                <a:spcPct val="0"/>
              </a:spcAft>
              <a:buClrTx/>
              <a:buSzTx/>
              <a:buFontTx/>
              <a:buAutoNum type="romanUcPeriod"/>
            </a:pPr>
            <a:endParaRPr kumimoji="0" sz="2400" b="1" i="0" u="sng" strike="noStrike" kern="1200" cap="none" spc="0" normalizeH="0" baseline="0" noProof="1" dirty="0">
              <a:solidFill>
                <a:srgbClr val="0000CC"/>
              </a:solidFill>
              <a:effectLst>
                <a:outerShdw blurRad="38100" dist="38100" dir="2700000">
                  <a:srgbClr val="C0C0C0"/>
                </a:outerShdw>
              </a:effectLst>
              <a:latin typeface="+mn-lt"/>
              <a:ea typeface="+mn-ea"/>
              <a:cs typeface="+mn-cs"/>
            </a:endParaRPr>
          </a:p>
          <a:p>
            <a:pPr marL="609600" marR="0" lvl="0" indent="-609600" algn="l" defTabSz="914400" rtl="0" eaLnBrk="1" fontAlgn="base" latinLnBrk="0" hangingPunct="1">
              <a:lnSpc>
                <a:spcPct val="100000"/>
              </a:lnSpc>
              <a:spcBef>
                <a:spcPct val="50000"/>
              </a:spcBef>
              <a:spcAft>
                <a:spcPct val="0"/>
              </a:spcAft>
              <a:buClrTx/>
              <a:buSzTx/>
              <a:buFontTx/>
              <a:buAutoNum type="romanUcPeriod"/>
            </a:pPr>
            <a:r>
              <a:rPr kumimoji="0" sz="2400" b="1" i="0" u="sng" strike="noStrike" kern="1200" cap="none" spc="0" normalizeH="0" baseline="0" noProof="1" dirty="0">
                <a:solidFill>
                  <a:srgbClr val="0000CC"/>
                </a:solidFill>
                <a:effectLst>
                  <a:outerShdw blurRad="38100" dist="38100" dir="2700000">
                    <a:srgbClr val="C0C0C0"/>
                  </a:outerShdw>
                </a:effectLst>
                <a:latin typeface="+mn-lt"/>
                <a:ea typeface="+mn-ea"/>
                <a:cs typeface="+mn-cs"/>
              </a:rPr>
              <a:t>Đặt vấn đề</a:t>
            </a:r>
            <a:endParaRPr kumimoji="0" sz="2400" b="1" i="0" u="sng" strike="noStrike" kern="1200" cap="none" spc="0" normalizeH="0" baseline="0" noProof="1" dirty="0">
              <a:solidFill>
                <a:srgbClr val="0000CC"/>
              </a:solidFill>
              <a:effectLst>
                <a:outerShdw blurRad="38100" dist="38100" dir="2700000">
                  <a:srgbClr val="C0C0C0"/>
                </a:outerShdw>
              </a:effectLst>
              <a:latin typeface="+mn-lt"/>
              <a:ea typeface="+mn-ea"/>
              <a:cs typeface="+mn-cs"/>
            </a:endParaRPr>
          </a:p>
          <a:p>
            <a:pPr marL="609600" marR="0" lvl="0" indent="-609600" algn="l" defTabSz="914400" rtl="0" eaLnBrk="1" fontAlgn="base" latinLnBrk="0" hangingPunct="1">
              <a:lnSpc>
                <a:spcPct val="100000"/>
              </a:lnSpc>
              <a:spcBef>
                <a:spcPct val="50000"/>
              </a:spcBef>
              <a:spcAft>
                <a:spcPct val="0"/>
              </a:spcAft>
              <a:buClrTx/>
              <a:buSzTx/>
              <a:buFontTx/>
              <a:buAutoNum type="romanUcPeriod"/>
            </a:pPr>
            <a:r>
              <a:rPr kumimoji="0" sz="2400" b="1" i="0" u="sng" strike="noStrike" kern="1200" cap="none" spc="0" normalizeH="0" baseline="0" noProof="1" dirty="0">
                <a:solidFill>
                  <a:srgbClr val="0000CC"/>
                </a:solidFill>
                <a:effectLst>
                  <a:outerShdw blurRad="38100" dist="38100" dir="2700000">
                    <a:srgbClr val="C0C0C0"/>
                  </a:outerShdw>
                </a:effectLst>
                <a:latin typeface="+mn-lt"/>
                <a:ea typeface="+mn-ea"/>
                <a:cs typeface="+mn-cs"/>
              </a:rPr>
              <a:t>Nội dung bài học</a:t>
            </a:r>
            <a:endParaRPr kumimoji="0" sz="2400" b="1" i="0" u="sng" strike="noStrike" kern="1200" cap="none" spc="0" normalizeH="0" baseline="0" noProof="1" dirty="0">
              <a:solidFill>
                <a:srgbClr val="0000CC"/>
              </a:solidFill>
              <a:effectLst>
                <a:outerShdw blurRad="38100" dist="38100" dir="2700000">
                  <a:srgbClr val="C0C0C0"/>
                </a:outerShdw>
              </a:effectLst>
              <a:latin typeface="+mn-lt"/>
              <a:ea typeface="+mn-ea"/>
              <a:cs typeface="+mn-cs"/>
            </a:endParaRPr>
          </a:p>
          <a:p>
            <a:pPr marL="609600" marR="0" lvl="0" indent="-609600" algn="l" defTabSz="914400" rtl="0" eaLnBrk="1" fontAlgn="base" latinLnBrk="0" hangingPunct="1">
              <a:lnSpc>
                <a:spcPct val="100000"/>
              </a:lnSpc>
              <a:spcBef>
                <a:spcPct val="50000"/>
              </a:spcBef>
              <a:spcAft>
                <a:spcPct val="0"/>
              </a:spcAft>
              <a:buClrTx/>
              <a:buSzTx/>
              <a:buFontTx/>
              <a:buNone/>
            </a:pPr>
            <a:r>
              <a:rPr kumimoji="0" sz="2800" b="1" i="0" u="none" strike="noStrike" kern="1200" cap="none" spc="0" normalizeH="0" baseline="0" noProof="1" dirty="0">
                <a:solidFill>
                  <a:srgbClr val="FF0000"/>
                </a:soli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1. Thế n</a:t>
            </a:r>
            <a:r>
              <a:rPr kumimoji="0" sz="2800" b="1" i="0" u="none" strike="noStrike" kern="1200" cap="none" spc="0" normalizeH="0" baseline="0" noProof="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n-cs"/>
              </a:rPr>
              <a:t>à</a:t>
            </a:r>
            <a:r>
              <a:rPr kumimoji="0" sz="2800" b="1" i="0" u="none" strike="noStrike" kern="1200" cap="none" spc="0" normalizeH="0" baseline="0" noProof="1" dirty="0">
                <a:solidFill>
                  <a:srgbClr val="FF0000"/>
                </a:soli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o l</a:t>
            </a:r>
            <a:r>
              <a:rPr kumimoji="0" sz="2800" b="1" i="0" u="none" strike="noStrike" kern="1200" cap="none" spc="0" normalizeH="0" baseline="0" noProof="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n-cs"/>
              </a:rPr>
              <a:t>à</a:t>
            </a:r>
            <a:r>
              <a:rPr kumimoji="0" sz="2800" b="1" i="0" u="none" strike="noStrike" kern="1200" cap="none" spc="0" normalizeH="0" baseline="0" noProof="1" dirty="0">
                <a:solidFill>
                  <a:srgbClr val="FF0000"/>
                </a:soli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 lao động tự giác, sáng tạo?</a:t>
            </a:r>
            <a:endParaRPr kumimoji="0" sz="2800" b="1" i="0" u="none" strike="noStrike" kern="1200" cap="none" spc="0" normalizeH="0" baseline="0" noProof="1" dirty="0">
              <a:solidFill>
                <a:srgbClr val="FF0000"/>
              </a:soli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endParaRPr>
          </a:p>
          <a:p>
            <a:pPr marL="609600" marR="0" lvl="0" indent="-609600" algn="l" defTabSz="914400" rtl="0" eaLnBrk="1" fontAlgn="base" latinLnBrk="0" hangingPunct="1">
              <a:lnSpc>
                <a:spcPct val="100000"/>
              </a:lnSpc>
              <a:spcBef>
                <a:spcPct val="50000"/>
              </a:spcBef>
              <a:spcAft>
                <a:spcPct val="0"/>
              </a:spcAft>
              <a:buClrTx/>
              <a:buSzTx/>
              <a:buFontTx/>
              <a:buNone/>
            </a:pPr>
            <a:r>
              <a:rPr kumimoji="0" sz="2800" b="1" i="0" u="none" strike="noStrike" kern="1200" cap="none" spc="0" normalizeH="0" baseline="0" noProof="1" dirty="0">
                <a:solidFill>
                  <a:srgbClr val="E2231E"/>
                </a:solidFill>
                <a:effectLst>
                  <a:outerShdw blurRad="38100" dist="38100" dir="2700000">
                    <a:srgbClr val="C0C0C0"/>
                  </a:outerShdw>
                </a:effectLst>
                <a:latin typeface="Times New Roman" panose="02020603050405020304" pitchFamily="18" charset="0"/>
                <a:ea typeface="+mn-ea"/>
                <a:cs typeface="Times New Roman" panose="02020603050405020304" pitchFamily="18" charset="0"/>
              </a:rPr>
              <a:t>2. </a:t>
            </a:r>
            <a:r>
              <a:rPr kumimoji="0" sz="28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Biểu hiện của sự tự giác, sáng tạo trong lao động, </a:t>
            </a:r>
            <a:endParaRPr kumimoji="0" sz="28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endParaRPr>
          </a:p>
          <a:p>
            <a:pPr marL="609600" marR="0" lvl="0" indent="-609600" algn="l" defTabSz="914400" rtl="0" eaLnBrk="1" fontAlgn="base" latinLnBrk="0" hangingPunct="1">
              <a:lnSpc>
                <a:spcPct val="100000"/>
              </a:lnSpc>
              <a:spcBef>
                <a:spcPct val="50000"/>
              </a:spcBef>
              <a:spcAft>
                <a:spcPct val="0"/>
              </a:spcAft>
              <a:buClrTx/>
              <a:buSzTx/>
              <a:buFontTx/>
              <a:buNone/>
            </a:pPr>
            <a:r>
              <a:rPr kumimoji="0" sz="28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học tập</a:t>
            </a:r>
            <a:endParaRPr kumimoji="0" sz="2800" b="1" i="0" u="none" strike="noStrike" kern="1200" cap="none" spc="0" normalizeH="0" baseline="0" noProof="1" dirty="0">
              <a:solidFill>
                <a:srgbClr val="E2231E"/>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sp>
        <p:nvSpPr>
          <p:cNvPr id="29698" name="Rectangle 5"/>
          <p:cNvSpPr/>
          <p:nvPr/>
        </p:nvSpPr>
        <p:spPr>
          <a:xfrm>
            <a:off x="0" y="3962400"/>
            <a:ext cx="6754813" cy="519113"/>
          </a:xfrm>
          <a:prstGeom prst="rect">
            <a:avLst/>
          </a:prstGeom>
          <a:noFill/>
          <a:ln w="9525">
            <a:noFill/>
          </a:ln>
        </p:spPr>
        <p:txBody>
          <a:bodyPr anchor="t" anchorCtr="0">
            <a:spAutoFit/>
          </a:bodyPr>
          <a:p>
            <a:r>
              <a:rPr lang="en-US" altLang="en-US" sz="2800" b="1" dirty="0">
                <a:solidFill>
                  <a:srgbClr val="FF0000"/>
                </a:solidFill>
                <a:latin typeface="Times New Roman" panose="02020603050405020304" pitchFamily="18" charset="0"/>
              </a:rPr>
              <a:t>3. Ý nghĩa của lao động tự giác, sáng tạo</a:t>
            </a:r>
            <a:endParaRPr lang="en-US" altLang="en-US" sz="2800" b="1" dirty="0">
              <a:solidFill>
                <a:srgbClr val="FF0000"/>
              </a:solidFill>
              <a:latin typeface="Times New Roman" panose="02020603050405020304" pitchFamily="18" charset="0"/>
            </a:endParaRPr>
          </a:p>
        </p:txBody>
      </p:sp>
      <p:sp>
        <p:nvSpPr>
          <p:cNvPr id="34820" name="Rectangle 6"/>
          <p:cNvSpPr/>
          <p:nvPr/>
        </p:nvSpPr>
        <p:spPr>
          <a:xfrm>
            <a:off x="87313" y="4478338"/>
            <a:ext cx="8904287" cy="1384300"/>
          </a:xfrm>
          <a:prstGeom prst="rect">
            <a:avLst/>
          </a:prstGeom>
          <a:noFill/>
          <a:ln w="9525">
            <a:noFill/>
          </a:ln>
        </p:spPr>
        <p:txBody>
          <a:bodyPr anchor="t" anchorCtr="0">
            <a:spAutoFit/>
          </a:bodyPr>
          <a:p>
            <a:pPr>
              <a:buChar char="-"/>
            </a:pPr>
            <a:r>
              <a:rPr lang="en-US" altLang="en-US" sz="2800" dirty="0">
                <a:latin typeface="Times New Roman" panose="02020603050405020304" pitchFamily="18" charset="0"/>
              </a:rPr>
              <a:t> Giúp con người học tập mau tiến bộ, nâng cao năng suất và chất lượng lao động, phát triển nhân cách.</a:t>
            </a:r>
            <a:endParaRPr lang="en-US" altLang="en-US" sz="2800" dirty="0">
              <a:latin typeface="Times New Roman" panose="02020603050405020304" pitchFamily="18" charset="0"/>
            </a:endParaRPr>
          </a:p>
          <a:p>
            <a:pPr>
              <a:buChar char="-"/>
            </a:pPr>
            <a:r>
              <a:rPr lang="en-US" altLang="en-US" sz="2800" dirty="0">
                <a:latin typeface="Times New Roman" panose="02020603050405020304" pitchFamily="18" charset="0"/>
              </a:rPr>
              <a:t> Thúc đẩy sự phát triển của xã hội.</a:t>
            </a:r>
            <a:endParaRPr lang="en-US" altLang="en-US" sz="2800" dirty="0">
              <a:latin typeface="Times New Roman" panose="02020603050405020304" pitchFamily="18" charset="0"/>
            </a:endParaRPr>
          </a:p>
        </p:txBody>
      </p:sp>
      <p:grpSp>
        <p:nvGrpSpPr>
          <p:cNvPr id="2" name="Group 4"/>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6"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6"/>
            <p:cNvGrpSpPr/>
            <p:nvPr/>
          </p:nvGrpSpPr>
          <p:grpSpPr bwMode="auto">
            <a:xfrm>
              <a:off x="730" y="1407"/>
              <a:ext cx="4043" cy="444"/>
              <a:chOff x="744" y="1407"/>
              <a:chExt cx="3988" cy="444"/>
            </a:xfrm>
            <a:grpFill/>
          </p:grpSpPr>
          <p:sp>
            <p:nvSpPr>
              <p:cNvPr id="8"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9"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0"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29702"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3"/>
          <p:cNvSpPr/>
          <p:nvPr/>
        </p:nvSpPr>
        <p:spPr>
          <a:xfrm>
            <a:off x="0" y="1752600"/>
            <a:ext cx="8991600" cy="954088"/>
          </a:xfrm>
          <a:prstGeom prst="rect">
            <a:avLst/>
          </a:prstGeom>
          <a:noFill/>
          <a:ln w="9525">
            <a:noFill/>
          </a:ln>
        </p:spPr>
        <p:txBody>
          <a:bodyPr anchor="t" anchorCtr="0">
            <a:spAutoFit/>
          </a:bodyPr>
          <a:p>
            <a:r>
              <a:rPr lang="en-US" altLang="en-US" sz="2800" b="1" dirty="0">
                <a:solidFill>
                  <a:srgbClr val="FF0000"/>
                </a:solidFill>
                <a:latin typeface="Times New Roman" panose="02020603050405020304" pitchFamily="18" charset="0"/>
              </a:rPr>
              <a:t>	Là học sinh, em cần làm gì để rèn luyện tính tự giác, sáng tạo?</a:t>
            </a:r>
            <a:endParaRPr lang="en-US" altLang="en-US" sz="2800" b="1" dirty="0">
              <a:solidFill>
                <a:srgbClr val="FF0000"/>
              </a:solidFill>
              <a:latin typeface="Times New Roman" panose="02020603050405020304" pitchFamily="18" charset="0"/>
            </a:endParaRPr>
          </a:p>
        </p:txBody>
      </p:sp>
      <p:sp>
        <p:nvSpPr>
          <p:cNvPr id="14347" name="Rectangle 11"/>
          <p:cNvSpPr/>
          <p:nvPr/>
        </p:nvSpPr>
        <p:spPr>
          <a:xfrm>
            <a:off x="228600" y="3009900"/>
            <a:ext cx="8458200" cy="1692275"/>
          </a:xfrm>
          <a:prstGeom prst="rect">
            <a:avLst/>
          </a:prstGeom>
          <a:noFill/>
          <a:ln w="9525">
            <a:noFill/>
          </a:ln>
        </p:spPr>
        <p:txBody>
          <a:bodyPr anchor="ctr" anchorCtr="0">
            <a:spAutoFit/>
          </a:bodyPr>
          <a:p>
            <a:pPr>
              <a:buChar char="-"/>
            </a:pPr>
            <a:r>
              <a:rPr lang="en-US" altLang="en-US" sz="2600" dirty="0">
                <a:latin typeface="Times New Roman" panose="02020603050405020304" pitchFamily="18" charset="0"/>
              </a:rPr>
              <a:t> Tự tìm tòi, học hỏi đọc thêm trên sách báo trên internet</a:t>
            </a:r>
            <a:endParaRPr lang="en-US" altLang="en-US" sz="2600" dirty="0">
              <a:latin typeface="Times New Roman" panose="02020603050405020304" pitchFamily="18" charset="0"/>
            </a:endParaRPr>
          </a:p>
          <a:p>
            <a:pPr>
              <a:buChar char="-"/>
            </a:pPr>
            <a:r>
              <a:rPr lang="en-US" altLang="en-US" sz="2600" dirty="0">
                <a:latin typeface="Times New Roman" panose="02020603050405020304" pitchFamily="18" charset="0"/>
              </a:rPr>
              <a:t> Đổi mới phương pháp học của bản thân</a:t>
            </a:r>
            <a:endParaRPr lang="en-US" altLang="en-US" sz="2600" dirty="0">
              <a:latin typeface="Times New Roman" panose="02020603050405020304" pitchFamily="18" charset="0"/>
            </a:endParaRPr>
          </a:p>
          <a:p>
            <a:pPr>
              <a:buChar char="-"/>
            </a:pPr>
            <a:r>
              <a:rPr lang="en-US" altLang="en-US" sz="2600" dirty="0">
                <a:latin typeface="Times New Roman" panose="02020603050405020304" pitchFamily="18" charset="0"/>
              </a:rPr>
              <a:t> Tìm ra nhiều cách giải bài tập khác nhau</a:t>
            </a:r>
            <a:endParaRPr lang="en-US" altLang="en-US" sz="2600" dirty="0">
              <a:latin typeface="Times New Roman" panose="02020603050405020304" pitchFamily="18" charset="0"/>
            </a:endParaRPr>
          </a:p>
          <a:p>
            <a:pPr>
              <a:buChar char="-"/>
            </a:pPr>
            <a:r>
              <a:rPr lang="en-US" altLang="en-US" sz="2600" dirty="0">
                <a:latin typeface="Times New Roman" panose="02020603050405020304" pitchFamily="18" charset="0"/>
              </a:rPr>
              <a:t> Tự làm các công việc cá nhân không đợi ai nhắc nhở</a:t>
            </a:r>
            <a:endParaRPr lang="en-US" altLang="en-US" sz="2600" dirty="0">
              <a:latin typeface="Times New Roman" panose="02020603050405020304" pitchFamily="18" charset="0"/>
            </a:endParaRPr>
          </a:p>
        </p:txBody>
      </p:sp>
      <p:grpSp>
        <p:nvGrpSpPr>
          <p:cNvPr id="2" name="Group 4"/>
          <p:cNvGrpSpPr/>
          <p:nvPr/>
        </p:nvGrpSpPr>
        <p:grpSpPr bwMode="auto">
          <a:xfrm>
            <a:off x="282239" y="0"/>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6"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6"/>
            <p:cNvGrpSpPr/>
            <p:nvPr/>
          </p:nvGrpSpPr>
          <p:grpSpPr bwMode="auto">
            <a:xfrm>
              <a:off x="730" y="1407"/>
              <a:ext cx="4043" cy="444"/>
              <a:chOff x="744" y="1407"/>
              <a:chExt cx="3988" cy="444"/>
            </a:xfrm>
            <a:grpFill/>
          </p:grpSpPr>
          <p:sp>
            <p:nvSpPr>
              <p:cNvPr id="8"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9"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0"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30725"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box(in)">
                                      <p:cBhvr>
                                        <p:cTn id="7"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50" name="Rectangle 6"/>
          <p:cNvSpPr/>
          <p:nvPr/>
        </p:nvSpPr>
        <p:spPr>
          <a:xfrm>
            <a:off x="87313" y="3581400"/>
            <a:ext cx="9045575" cy="2032000"/>
          </a:xfrm>
          <a:prstGeom prst="rect">
            <a:avLst/>
          </a:prstGeom>
          <a:noFill/>
          <a:ln w="9525">
            <a:noFill/>
          </a:ln>
        </p:spPr>
        <p:txBody>
          <a:bodyPr anchor="t" anchorCtr="0">
            <a:spAutoFit/>
          </a:bodyPr>
          <a:p>
            <a:pPr>
              <a:spcBef>
                <a:spcPct val="50000"/>
              </a:spcBef>
              <a:buChar char="-"/>
            </a:pPr>
            <a:r>
              <a:rPr lang="en-US" altLang="en-US" sz="2800" dirty="0">
                <a:latin typeface="Times New Roman" panose="02020603050405020304" pitchFamily="18" charset="0"/>
              </a:rPr>
              <a:t> Không tán thành.</a:t>
            </a:r>
            <a:endParaRPr lang="en-US" altLang="en-US" sz="2800" dirty="0">
              <a:latin typeface="Times New Roman" panose="02020603050405020304" pitchFamily="18" charset="0"/>
            </a:endParaRPr>
          </a:p>
          <a:p>
            <a:pPr>
              <a:spcBef>
                <a:spcPct val="50000"/>
              </a:spcBef>
              <a:buChar char="-"/>
            </a:pPr>
            <a:r>
              <a:rPr lang="en-US" altLang="en-US" sz="2800" dirty="0">
                <a:latin typeface="Times New Roman" panose="02020603050405020304" pitchFamily="18" charset="0"/>
              </a:rPr>
              <a:t> Vì: Trong lao động cần phải có ý thức tự giác và sáng tạo thì mới rút ngắn thời gian, kết quả lao động sẽ cao hơn, năng suất chất lượng tốt hơn. </a:t>
            </a:r>
            <a:endParaRPr lang="vi-VN" altLang="en-US" sz="2800" dirty="0">
              <a:latin typeface=".VnTime" panose="020B7200000000000000" pitchFamily="34" charset="0"/>
            </a:endParaRPr>
          </a:p>
        </p:txBody>
      </p:sp>
      <p:sp>
        <p:nvSpPr>
          <p:cNvPr id="31746" name="Rectangle 8"/>
          <p:cNvSpPr/>
          <p:nvPr/>
        </p:nvSpPr>
        <p:spPr>
          <a:xfrm>
            <a:off x="134938" y="2000250"/>
            <a:ext cx="8704262" cy="1373188"/>
          </a:xfrm>
          <a:prstGeom prst="rect">
            <a:avLst/>
          </a:prstGeom>
          <a:noFill/>
          <a:ln w="9525">
            <a:noFill/>
          </a:ln>
        </p:spPr>
        <p:txBody>
          <a:bodyPr anchor="t" anchorCtr="0">
            <a:spAutoFit/>
          </a:bodyPr>
          <a:p>
            <a:r>
              <a:rPr lang="en-US" altLang="en-US" sz="2800" b="1" dirty="0">
                <a:latin typeface="Times New Roman" panose="02020603050405020304" pitchFamily="18" charset="0"/>
              </a:rPr>
              <a:t>Em có đồng ý với ý kiến:</a:t>
            </a:r>
            <a:r>
              <a:rPr lang="en-US" altLang="en-US" sz="2800" b="1" dirty="0">
                <a:solidFill>
                  <a:srgbClr val="0000CC"/>
                </a:solidFill>
                <a:latin typeface="Times New Roman" panose="02020603050405020304" pitchFamily="18" charset="0"/>
              </a:rPr>
              <a:t> “ Chỉ cần có ý thức tự giác là đủ, không cần phải sáng tạo trong lao động” ? </a:t>
            </a:r>
            <a:endParaRPr lang="en-US" altLang="en-US" sz="2800" b="1" dirty="0">
              <a:solidFill>
                <a:srgbClr val="0000CC"/>
              </a:solidFill>
              <a:latin typeface="Times New Roman" panose="02020603050405020304" pitchFamily="18" charset="0"/>
            </a:endParaRPr>
          </a:p>
          <a:p>
            <a:r>
              <a:rPr lang="en-US" altLang="en-US" sz="2800" b="1" dirty="0">
                <a:solidFill>
                  <a:srgbClr val="0000CC"/>
                </a:solidFill>
                <a:latin typeface="Times New Roman" panose="02020603050405020304" pitchFamily="18" charset="0"/>
              </a:rPr>
              <a:t>Vì sao?</a:t>
            </a:r>
            <a:endParaRPr lang="en-US" altLang="en-US" sz="2800" b="1" dirty="0">
              <a:solidFill>
                <a:srgbClr val="0000CC"/>
              </a:solidFill>
              <a:latin typeface=".VnTime" panose="020B7200000000000000" pitchFamily="34" charset="0"/>
            </a:endParaRPr>
          </a:p>
        </p:txBody>
      </p:sp>
      <p:sp>
        <p:nvSpPr>
          <p:cNvPr id="31747" name="Rectangle 9"/>
          <p:cNvSpPr/>
          <p:nvPr/>
        </p:nvSpPr>
        <p:spPr>
          <a:xfrm>
            <a:off x="569913" y="1420813"/>
            <a:ext cx="3984625" cy="579437"/>
          </a:xfrm>
          <a:prstGeom prst="rect">
            <a:avLst/>
          </a:prstGeom>
          <a:noFill/>
          <a:ln w="9525">
            <a:noFill/>
          </a:ln>
        </p:spPr>
        <p:txBody>
          <a:bodyPr wrap="none" anchor="t" anchorCtr="0">
            <a:spAutoFit/>
          </a:bodyPr>
          <a:p>
            <a:pPr>
              <a:spcBef>
                <a:spcPct val="50000"/>
              </a:spcBef>
            </a:pPr>
            <a:r>
              <a:rPr lang="en-US" altLang="en-US" sz="3200" b="1" dirty="0">
                <a:solidFill>
                  <a:schemeClr val="accent2"/>
                </a:solidFill>
                <a:latin typeface="Times New Roman" panose="02020603050405020304" pitchFamily="18" charset="0"/>
              </a:rPr>
              <a:t>Giải quyết tình huống</a:t>
            </a:r>
            <a:endParaRPr lang="en-US" altLang="en-US" sz="3200" b="1" dirty="0">
              <a:solidFill>
                <a:schemeClr val="accent2"/>
              </a:solidFill>
              <a:latin typeface="Times New Roman" panose="02020603050405020304" pitchFamily="18" charset="0"/>
            </a:endParaRPr>
          </a:p>
        </p:txBody>
      </p:sp>
      <p:grpSp>
        <p:nvGrpSpPr>
          <p:cNvPr id="2" name="Group 5"/>
          <p:cNvGrpSpPr/>
          <p:nvPr/>
        </p:nvGrpSpPr>
        <p:grpSpPr bwMode="auto">
          <a:xfrm>
            <a:off x="134371" y="0"/>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7"/>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1"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31750"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50">
                                            <p:txEl>
                                              <p:charRg st="0" end="18"/>
                                            </p:txEl>
                                          </p:spTgt>
                                        </p:tgtEl>
                                        <p:attrNameLst>
                                          <p:attrName>style.visibility</p:attrName>
                                        </p:attrNameLst>
                                      </p:cBhvr>
                                      <p:to>
                                        <p:strVal val="visible"/>
                                      </p:to>
                                    </p:set>
                                    <p:animEffect transition="in" filter="blinds(horizontal)">
                                      <p:cBhvr>
                                        <p:cTn id="7" dur="500"/>
                                        <p:tgtEl>
                                          <p:spTgt spid="82950">
                                            <p:txEl>
                                              <p:charRg st="0" end="1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2950">
                                            <p:txEl>
                                              <p:charRg st="18" end="165"/>
                                            </p:txEl>
                                          </p:spTgt>
                                        </p:tgtEl>
                                        <p:attrNameLst>
                                          <p:attrName>style.visibility</p:attrName>
                                        </p:attrNameLst>
                                      </p:cBhvr>
                                      <p:to>
                                        <p:strVal val="visible"/>
                                      </p:to>
                                    </p:set>
                                    <p:animEffect transition="in" filter="blinds(horizontal)">
                                      <p:cBhvr>
                                        <p:cTn id="10" dur="500"/>
                                        <p:tgtEl>
                                          <p:spTgt spid="82950">
                                            <p:txEl>
                                              <p:charRg st="18" end="1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4" name="Rectangle 6"/>
          <p:cNvSpPr/>
          <p:nvPr/>
        </p:nvSpPr>
        <p:spPr>
          <a:xfrm>
            <a:off x="155575" y="4038600"/>
            <a:ext cx="9010650" cy="1384300"/>
          </a:xfrm>
          <a:prstGeom prst="rect">
            <a:avLst/>
          </a:prstGeom>
          <a:noFill/>
          <a:ln w="9525">
            <a:noFill/>
          </a:ln>
        </p:spPr>
        <p:txBody>
          <a:bodyPr anchor="t" anchorCtr="0">
            <a:spAutoFit/>
          </a:bodyPr>
          <a:p>
            <a:r>
              <a:rPr lang="en-US" altLang="en-US" sz="2800" dirty="0">
                <a:latin typeface="Times New Roman" panose="02020603050405020304" pitchFamily="18" charset="0"/>
              </a:rPr>
              <a:t>- Không tán thành.</a:t>
            </a:r>
            <a:endParaRPr lang="en-US" altLang="en-US" sz="2800" dirty="0">
              <a:latin typeface="Times New Roman" panose="02020603050405020304" pitchFamily="18" charset="0"/>
            </a:endParaRPr>
          </a:p>
          <a:p>
            <a:r>
              <a:rPr lang="en-US" altLang="en-US" sz="2800" dirty="0">
                <a:latin typeface="Times New Roman" panose="02020603050405020304" pitchFamily="18" charset="0"/>
              </a:rPr>
              <a:t>- Vì: Học tập cũng là lao động (lao động trí óc) nên rất cần sự tự giác. </a:t>
            </a:r>
            <a:endParaRPr lang="en-US" altLang="en-US" sz="2800" dirty="0">
              <a:latin typeface="Times New Roman" panose="02020603050405020304" pitchFamily="18" charset="0"/>
            </a:endParaRPr>
          </a:p>
        </p:txBody>
      </p:sp>
      <p:sp>
        <p:nvSpPr>
          <p:cNvPr id="32770" name="Rectangle 8"/>
          <p:cNvSpPr/>
          <p:nvPr/>
        </p:nvSpPr>
        <p:spPr>
          <a:xfrm>
            <a:off x="290513" y="2159000"/>
            <a:ext cx="8172450" cy="1800225"/>
          </a:xfrm>
          <a:prstGeom prst="rect">
            <a:avLst/>
          </a:prstGeom>
          <a:noFill/>
          <a:ln w="9525">
            <a:noFill/>
          </a:ln>
        </p:spPr>
        <p:txBody>
          <a:bodyPr anchor="t" anchorCtr="0">
            <a:spAutoFit/>
          </a:bodyPr>
          <a:p>
            <a:r>
              <a:rPr lang="en-US" altLang="en-US" sz="2800" b="1" dirty="0">
                <a:latin typeface="Times New Roman" panose="02020603050405020304" pitchFamily="18" charset="0"/>
              </a:rPr>
              <a:t>Có ý kiến khác cho rằng:</a:t>
            </a:r>
            <a:r>
              <a:rPr lang="en-US" altLang="en-US" sz="2800" dirty="0">
                <a:latin typeface="Times New Roman" panose="02020603050405020304" pitchFamily="18" charset="0"/>
              </a:rPr>
              <a:t> </a:t>
            </a:r>
            <a:r>
              <a:rPr lang="en-US" altLang="en-US" sz="2800" b="1" dirty="0">
                <a:solidFill>
                  <a:srgbClr val="0000CC"/>
                </a:solidFill>
                <a:latin typeface="Times New Roman" panose="02020603050405020304" pitchFamily="18" charset="0"/>
              </a:rPr>
              <a:t>Đòi hỏi học sinh rèn luyện ý thức lao động tự giác là không cần thiết vì nhiệm vụ chính của họ hiện nay là học tập chứ không phải là lao động.</a:t>
            </a:r>
            <a:r>
              <a:rPr lang="en-US" altLang="en-US" dirty="0">
                <a:latin typeface="Times New Roman" panose="02020603050405020304" pitchFamily="18" charset="0"/>
              </a:rPr>
              <a:t>  </a:t>
            </a:r>
            <a:endParaRPr lang="en-US" altLang="en-US" dirty="0">
              <a:latin typeface="Times New Roman" panose="02020603050405020304" pitchFamily="18" charset="0"/>
            </a:endParaRPr>
          </a:p>
        </p:txBody>
      </p:sp>
      <p:sp>
        <p:nvSpPr>
          <p:cNvPr id="32771" name="Rectangle 9"/>
          <p:cNvSpPr/>
          <p:nvPr/>
        </p:nvSpPr>
        <p:spPr>
          <a:xfrm>
            <a:off x="392113" y="1579563"/>
            <a:ext cx="3984625" cy="579437"/>
          </a:xfrm>
          <a:prstGeom prst="rect">
            <a:avLst/>
          </a:prstGeom>
          <a:noFill/>
          <a:ln w="9525">
            <a:noFill/>
          </a:ln>
        </p:spPr>
        <p:txBody>
          <a:bodyPr wrap="none" anchor="t" anchorCtr="0">
            <a:spAutoFit/>
          </a:bodyPr>
          <a:p>
            <a:pPr>
              <a:spcBef>
                <a:spcPct val="50000"/>
              </a:spcBef>
            </a:pPr>
            <a:r>
              <a:rPr lang="en-US" altLang="en-US" sz="3200" b="1" dirty="0">
                <a:solidFill>
                  <a:schemeClr val="accent2"/>
                </a:solidFill>
                <a:latin typeface="Times New Roman" panose="02020603050405020304" pitchFamily="18" charset="0"/>
              </a:rPr>
              <a:t>Giải quyết tình huống</a:t>
            </a:r>
            <a:endParaRPr lang="en-US" altLang="en-US" sz="3200" b="1" dirty="0">
              <a:solidFill>
                <a:schemeClr val="accent2"/>
              </a:solidFill>
              <a:latin typeface="Times New Roman" panose="02020603050405020304" pitchFamily="18" charset="0"/>
            </a:endParaRPr>
          </a:p>
        </p:txBody>
      </p:sp>
      <p:grpSp>
        <p:nvGrpSpPr>
          <p:cNvPr id="2" name="Group 5"/>
          <p:cNvGrpSpPr/>
          <p:nvPr/>
        </p:nvGrpSpPr>
        <p:grpSpPr bwMode="auto">
          <a:xfrm>
            <a:off x="219929" y="0"/>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7"/>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1"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32774"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4">
                                            <p:txEl>
                                              <p:charRg st="0" end="19"/>
                                            </p:txEl>
                                          </p:spTgt>
                                        </p:tgtEl>
                                        <p:attrNameLst>
                                          <p:attrName>style.visibility</p:attrName>
                                        </p:attrNameLst>
                                      </p:cBhvr>
                                      <p:to>
                                        <p:strVal val="visible"/>
                                      </p:to>
                                    </p:set>
                                    <p:animEffect transition="in" filter="blinds(horizontal)">
                                      <p:cBhvr>
                                        <p:cTn id="7" dur="500"/>
                                        <p:tgtEl>
                                          <p:spTgt spid="83974">
                                            <p:txEl>
                                              <p:charRg st="0" end="1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974">
                                            <p:txEl>
                                              <p:charRg st="19" end="93"/>
                                            </p:txEl>
                                          </p:spTgt>
                                        </p:tgtEl>
                                        <p:attrNameLst>
                                          <p:attrName>style.visibility</p:attrName>
                                        </p:attrNameLst>
                                      </p:cBhvr>
                                      <p:to>
                                        <p:strVal val="visible"/>
                                      </p:to>
                                    </p:set>
                                    <p:animEffect transition="in" filter="blinds(horizontal)">
                                      <p:cBhvr>
                                        <p:cTn id="10" dur="500"/>
                                        <p:tgtEl>
                                          <p:spTgt spid="83974">
                                            <p:txEl>
                                              <p:charRg st="19"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Rectangle 16"/>
          <p:cNvSpPr/>
          <p:nvPr/>
        </p:nvSpPr>
        <p:spPr>
          <a:xfrm>
            <a:off x="1588" y="3657600"/>
            <a:ext cx="8991600" cy="4419600"/>
          </a:xfrm>
          <a:prstGeom prst="rect">
            <a:avLst/>
          </a:prstGeom>
          <a:noFill/>
          <a:ln w="9525">
            <a:noFill/>
          </a:ln>
        </p:spPr>
        <p:txBody>
          <a:bodyPr anchor="t" anchorCtr="0"/>
          <a:p>
            <a:r>
              <a:rPr lang="en-US" altLang="en-US" sz="3200" dirty="0">
                <a:latin typeface="Times New Roman" panose="02020603050405020304" pitchFamily="18" charset="0"/>
              </a:rPr>
              <a:t>- Tán thành ý kiến trên.</a:t>
            </a:r>
            <a:endParaRPr lang="en-US" altLang="en-US" sz="3200" dirty="0">
              <a:latin typeface="Times New Roman" panose="02020603050405020304" pitchFamily="18" charset="0"/>
            </a:endParaRPr>
          </a:p>
          <a:p>
            <a:r>
              <a:rPr lang="en-US" altLang="en-US" sz="3200" dirty="0">
                <a:latin typeface="Times New Roman" panose="02020603050405020304" pitchFamily="18" charset="0"/>
              </a:rPr>
              <a:t>- Vì: Học tập cũng là hoạt động lao động  nên rất cần sự tự giác và  sáng tạo thì mới đạt được kết quả cao.</a:t>
            </a:r>
            <a:endParaRPr lang="en-US" altLang="en-US" sz="3200" dirty="0">
              <a:latin typeface="Times New Roman" panose="02020603050405020304" pitchFamily="18" charset="0"/>
            </a:endParaRPr>
          </a:p>
        </p:txBody>
      </p:sp>
      <p:sp>
        <p:nvSpPr>
          <p:cNvPr id="33794" name="Rectangle 7"/>
          <p:cNvSpPr/>
          <p:nvPr/>
        </p:nvSpPr>
        <p:spPr>
          <a:xfrm>
            <a:off x="-26987" y="2092325"/>
            <a:ext cx="8961437" cy="1570038"/>
          </a:xfrm>
          <a:prstGeom prst="rect">
            <a:avLst/>
          </a:prstGeom>
          <a:noFill/>
          <a:ln w="9525">
            <a:noFill/>
          </a:ln>
        </p:spPr>
        <p:txBody>
          <a:bodyPr anchor="t" anchorCtr="0">
            <a:spAutoFit/>
          </a:bodyPr>
          <a:p>
            <a:r>
              <a:rPr lang="en-US" altLang="en-US" sz="3200" b="1" dirty="0">
                <a:latin typeface="Times New Roman" panose="02020603050405020304" pitchFamily="18" charset="0"/>
              </a:rPr>
              <a:t>Lại có ý kiến phản đối và cho rằng: </a:t>
            </a:r>
            <a:r>
              <a:rPr lang="en-US" altLang="en-US" sz="3200" b="1" dirty="0">
                <a:solidFill>
                  <a:srgbClr val="0000CC"/>
                </a:solidFill>
                <a:latin typeface="Times New Roman" panose="02020603050405020304" pitchFamily="18" charset="0"/>
              </a:rPr>
              <a:t>Học sinh cũng phải rèn luyện ý thức lao động tự giác và có óc sáng tạo.</a:t>
            </a:r>
            <a:endParaRPr lang="en-US" altLang="en-US" sz="3200" b="1" dirty="0">
              <a:solidFill>
                <a:srgbClr val="0000CC"/>
              </a:solidFill>
              <a:latin typeface="Times New Roman" panose="02020603050405020304" pitchFamily="18" charset="0"/>
            </a:endParaRPr>
          </a:p>
        </p:txBody>
      </p:sp>
      <p:sp>
        <p:nvSpPr>
          <p:cNvPr id="33795" name="Rectangle 8"/>
          <p:cNvSpPr/>
          <p:nvPr/>
        </p:nvSpPr>
        <p:spPr>
          <a:xfrm>
            <a:off x="228600" y="1512888"/>
            <a:ext cx="3984625" cy="579437"/>
          </a:xfrm>
          <a:prstGeom prst="rect">
            <a:avLst/>
          </a:prstGeom>
          <a:noFill/>
          <a:ln w="9525">
            <a:noFill/>
          </a:ln>
        </p:spPr>
        <p:txBody>
          <a:bodyPr wrap="none" anchor="t" anchorCtr="0">
            <a:spAutoFit/>
          </a:bodyPr>
          <a:p>
            <a:pPr>
              <a:spcBef>
                <a:spcPct val="50000"/>
              </a:spcBef>
            </a:pPr>
            <a:r>
              <a:rPr lang="en-US" altLang="en-US" sz="3200" b="1" dirty="0">
                <a:solidFill>
                  <a:schemeClr val="accent2"/>
                </a:solidFill>
                <a:latin typeface="Times New Roman" panose="02020603050405020304" pitchFamily="18" charset="0"/>
              </a:rPr>
              <a:t>Giải quyết tình huống</a:t>
            </a:r>
            <a:endParaRPr lang="en-US" altLang="en-US" sz="3200" b="1" dirty="0">
              <a:solidFill>
                <a:schemeClr val="accent2"/>
              </a:solidFill>
              <a:latin typeface="Times New Roman" panose="02020603050405020304" pitchFamily="18" charset="0"/>
            </a:endParaRPr>
          </a:p>
        </p:txBody>
      </p:sp>
      <p:grpSp>
        <p:nvGrpSpPr>
          <p:cNvPr id="2" name="Group 5"/>
          <p:cNvGrpSpPr/>
          <p:nvPr/>
        </p:nvGrpSpPr>
        <p:grpSpPr bwMode="auto">
          <a:xfrm>
            <a:off x="219929" y="0"/>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7"/>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1" name="Rectangle 4"/>
          <p:cNvSpPr>
            <a:spLocks noChangeArrowheads="1"/>
          </p:cNvSpPr>
          <p:nvPr/>
        </p:nvSpPr>
        <p:spPr bwMode="auto">
          <a:xfrm>
            <a:off x="1246188" y="50800"/>
            <a:ext cx="77454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33798"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sz="quarter"/>
          </p:nvPr>
        </p:nvSpPr>
        <p:spPr>
          <a:xfrm>
            <a:off x="457200" y="228600"/>
            <a:ext cx="8686800" cy="609600"/>
          </a:xfrm>
          <a:ln/>
        </p:spPr>
        <p:txBody>
          <a:bodyPr vert="horz" wrap="square" lIns="91440" tIns="45720" rIns="91440" bIns="45720" anchor="ctr" anchorCtr="0"/>
          <a:p>
            <a:r>
              <a:rPr lang="en-US" altLang="en-US" sz="3200" b="1" dirty="0">
                <a:latin typeface="Times New Roman" panose="02020603050405020304" pitchFamily="18" charset="0"/>
              </a:rPr>
              <a:t>Các em hãy quan sát một số bức ảnh sau:</a:t>
            </a:r>
            <a:endParaRPr lang="en-US" altLang="en-US" sz="3200" b="1" dirty="0">
              <a:latin typeface="Times New Roman" panose="02020603050405020304" pitchFamily="18" charset="0"/>
              <a:ea typeface="Times New Roman" panose="02020603050405020304" pitchFamily="18" charset="0"/>
            </a:endParaRPr>
          </a:p>
        </p:txBody>
      </p:sp>
      <p:sp>
        <p:nvSpPr>
          <p:cNvPr id="5122" name="Text Box 6"/>
          <p:cNvSpPr txBox="1"/>
          <p:nvPr/>
        </p:nvSpPr>
        <p:spPr>
          <a:xfrm>
            <a:off x="304800" y="6248400"/>
            <a:ext cx="8458200" cy="366713"/>
          </a:xfrm>
          <a:prstGeom prst="rect">
            <a:avLst/>
          </a:prstGeom>
          <a:noFill/>
          <a:ln w="9525">
            <a:noFill/>
          </a:ln>
        </p:spPr>
        <p:txBody>
          <a:bodyPr anchor="t" anchorCtr="0">
            <a:spAutoFit/>
          </a:bodyPr>
          <a:p>
            <a:pPr eaLnBrk="0" hangingPunct="0">
              <a:spcBef>
                <a:spcPct val="50000"/>
              </a:spcBef>
            </a:pPr>
            <a:endParaRPr lang="en-US" altLang="en-US" sz="1800" dirty="0">
              <a:latin typeface="Arial" panose="020B0604020202020204" pitchFamily="34" charset="0"/>
            </a:endParaRPr>
          </a:p>
        </p:txBody>
      </p:sp>
      <p:sp>
        <p:nvSpPr>
          <p:cNvPr id="5123" name="Text Box 8"/>
          <p:cNvSpPr txBox="1"/>
          <p:nvPr/>
        </p:nvSpPr>
        <p:spPr>
          <a:xfrm>
            <a:off x="4953000" y="2971800"/>
            <a:ext cx="3200400" cy="366713"/>
          </a:xfrm>
          <a:prstGeom prst="rect">
            <a:avLst/>
          </a:prstGeom>
          <a:noFill/>
          <a:ln w="9525">
            <a:noFill/>
          </a:ln>
        </p:spPr>
        <p:txBody>
          <a:bodyPr anchor="t" anchorCtr="0">
            <a:spAutoFit/>
          </a:bodyPr>
          <a:p>
            <a:pPr eaLnBrk="0" hangingPunct="0">
              <a:spcBef>
                <a:spcPct val="50000"/>
              </a:spcBef>
            </a:pPr>
            <a:endParaRPr lang="en-US" altLang="en-US" sz="1800" dirty="0">
              <a:latin typeface="Arial" panose="020B0604020202020204" pitchFamily="34" charset="0"/>
            </a:endParaRPr>
          </a:p>
        </p:txBody>
      </p:sp>
      <p:pic>
        <p:nvPicPr>
          <p:cNvPr id="6154" name="Picture 10" descr="C:\Users\Computer\Desktop\2-080431518.jpg"/>
          <p:cNvPicPr>
            <a:picLocks noChangeAspect="1"/>
          </p:cNvPicPr>
          <p:nvPr/>
        </p:nvPicPr>
        <p:blipFill>
          <a:blip r:embed="rId1"/>
          <a:stretch>
            <a:fillRect/>
          </a:stretch>
        </p:blipFill>
        <p:spPr>
          <a:xfrm>
            <a:off x="9525" y="838200"/>
            <a:ext cx="4029075" cy="3810000"/>
          </a:xfrm>
          <a:prstGeom prst="rect">
            <a:avLst/>
          </a:prstGeom>
          <a:noFill/>
          <a:ln w="9525">
            <a:noFill/>
          </a:ln>
        </p:spPr>
      </p:pic>
      <p:pic>
        <p:nvPicPr>
          <p:cNvPr id="6155" name="Picture 11" descr="C:\Users\Computer\Desktop\cao_toc.JPG"/>
          <p:cNvPicPr>
            <a:picLocks noChangeAspect="1"/>
          </p:cNvPicPr>
          <p:nvPr/>
        </p:nvPicPr>
        <p:blipFill>
          <a:blip r:embed="rId2"/>
          <a:stretch>
            <a:fillRect/>
          </a:stretch>
        </p:blipFill>
        <p:spPr>
          <a:xfrm>
            <a:off x="4081463" y="852488"/>
            <a:ext cx="4572000" cy="3795712"/>
          </a:xfrm>
          <a:prstGeom prst="rect">
            <a:avLst/>
          </a:prstGeom>
          <a:noFill/>
          <a:ln w="9525">
            <a:noFill/>
          </a:ln>
        </p:spPr>
      </p:pic>
      <p:sp>
        <p:nvSpPr>
          <p:cNvPr id="3" name="TextBox 2"/>
          <p:cNvSpPr txBox="1"/>
          <p:nvPr/>
        </p:nvSpPr>
        <p:spPr>
          <a:xfrm>
            <a:off x="652463" y="4724400"/>
            <a:ext cx="2743200" cy="457200"/>
          </a:xfrm>
          <a:prstGeom prst="rect">
            <a:avLst/>
          </a:prstGeom>
          <a:noFill/>
          <a:ln w="9525">
            <a:noFill/>
          </a:ln>
        </p:spPr>
        <p:txBody>
          <a:bodyPr anchor="t" anchorCtr="0">
            <a:spAutoFit/>
          </a:bodyPr>
          <a:p>
            <a:r>
              <a:rPr lang="en-US" altLang="en-US" b="1" dirty="0">
                <a:latin typeface="Times New Roman" panose="02020603050405020304" pitchFamily="18" charset="0"/>
              </a:rPr>
              <a:t>Hầm Thủ Thiêm</a:t>
            </a:r>
            <a:endParaRPr lang="en-US" altLang="en-US" b="1" dirty="0">
              <a:latin typeface="Times New Roman" panose="02020603050405020304" pitchFamily="18" charset="0"/>
            </a:endParaRPr>
          </a:p>
        </p:txBody>
      </p:sp>
      <p:sp>
        <p:nvSpPr>
          <p:cNvPr id="4" name="TextBox 3"/>
          <p:cNvSpPr txBox="1"/>
          <p:nvPr/>
        </p:nvSpPr>
        <p:spPr>
          <a:xfrm>
            <a:off x="4329113" y="4648200"/>
            <a:ext cx="4114800" cy="461963"/>
          </a:xfrm>
          <a:prstGeom prst="rect">
            <a:avLst/>
          </a:prstGeom>
          <a:noFill/>
          <a:ln w="9525">
            <a:noFill/>
          </a:ln>
        </p:spPr>
        <p:txBody>
          <a:bodyPr anchor="t" anchorCtr="0">
            <a:spAutoFit/>
          </a:bodyPr>
          <a:p>
            <a:r>
              <a:rPr lang="en-US" altLang="en-US" b="1" dirty="0">
                <a:latin typeface="Times New Roman" panose="02020603050405020304" pitchFamily="18" charset="0"/>
              </a:rPr>
              <a:t>Đường cao tốc Trung Lương</a:t>
            </a:r>
            <a:endParaRPr lang="en-US" altLang="en-US" b="1" dirty="0">
              <a:latin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ln/>
        </p:spPr>
        <p:txBody>
          <a:bodyPr vert="horz" wrap="square" lIns="91440" tIns="45720" rIns="91440" bIns="45720" anchor="ctr" anchorCtr="0"/>
          <a:p>
            <a:r>
              <a:rPr lang="vi-VN" altLang="en-US" dirty="0">
                <a:solidFill>
                  <a:srgbClr val="FF0000"/>
                </a:solidFill>
                <a:latin typeface="Times New Roman" panose="02020603050405020304" pitchFamily="18" charset="0"/>
              </a:rPr>
              <a:t>H</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nh vi n</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o dưới đây thể hiện lao động tự giác v</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 sáng tạo?</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457200" y="1981200"/>
            <a:ext cx="8229600" cy="4525963"/>
          </a:xfrm>
          <a:ln/>
        </p:spPr>
        <p:txBody>
          <a:bodyPr vert="horz" wrap="square" lIns="91440" tIns="45720" rIns="91440" bIns="45720" anchor="t" anchorCtr="0"/>
          <a:p>
            <a:pPr marL="0" indent="0">
              <a:buNone/>
            </a:pPr>
            <a:r>
              <a:rPr lang="en-US" dirty="0">
                <a:latin typeface="Times New Roman" panose="02020603050405020304" pitchFamily="18" charset="0"/>
              </a:rPr>
              <a:t>A. </a:t>
            </a:r>
            <a:r>
              <a:rPr lang="vi-VN" altLang="x-none" dirty="0">
                <a:latin typeface="Times New Roman" panose="02020603050405020304" pitchFamily="18" charset="0"/>
              </a:rPr>
              <a:t>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m theo ý mình, không cần theo đúng quy trình sản xuất</a:t>
            </a:r>
            <a:r>
              <a:rPr lang="en-US" dirty="0">
                <a:latin typeface="Times New Roman" panose="02020603050405020304" pitchFamily="18" charset="0"/>
              </a:rPr>
              <a:t>.</a:t>
            </a:r>
            <a:endParaRPr lang="en-US" dirty="0">
              <a:latin typeface="Times New Roman" panose="02020603050405020304" pitchFamily="18" charset="0"/>
            </a:endParaRPr>
          </a:p>
          <a:p>
            <a:pPr marL="0" indent="0">
              <a:buNone/>
            </a:pPr>
            <a:r>
              <a:rPr lang="en-US" dirty="0">
                <a:latin typeface="Times New Roman" panose="02020603050405020304" pitchFamily="18" charset="0"/>
              </a:rPr>
              <a:t>B. </a:t>
            </a:r>
            <a:r>
              <a:rPr lang="vi-VN" altLang="x-none" dirty="0">
                <a:latin typeface="Times New Roman" panose="02020603050405020304" pitchFamily="18" charset="0"/>
              </a:rPr>
              <a:t>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m việc hết mình v</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luôn tìm tòi cải tiến nâng cao chất lượng công việc.</a:t>
            </a:r>
            <a:endParaRPr lang="vi-VN" altLang="x-none" dirty="0">
              <a:latin typeface="Times New Roman" panose="02020603050405020304" pitchFamily="18" charset="0"/>
            </a:endParaRPr>
          </a:p>
          <a:p>
            <a:pPr marL="0" indent="0">
              <a:buNone/>
            </a:pPr>
            <a:r>
              <a:rPr lang="en-US" dirty="0">
                <a:latin typeface="Times New Roman" panose="02020603050405020304" pitchFamily="18" charset="0"/>
              </a:rPr>
              <a:t>C. </a:t>
            </a:r>
            <a:r>
              <a:rPr lang="vi-VN" altLang="x-none" dirty="0">
                <a:latin typeface="Times New Roman" panose="02020603050405020304" pitchFamily="18" charset="0"/>
              </a:rPr>
              <a:t>Chỉ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m cho xong việc m</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mình được giao.</a:t>
            </a:r>
            <a:endParaRPr lang="vi-VN" altLang="x-none" dirty="0">
              <a:latin typeface="Times New Roman" panose="02020603050405020304" pitchFamily="18" charset="0"/>
            </a:endParaRPr>
          </a:p>
          <a:p>
            <a:pPr marL="0" indent="0">
              <a:buNone/>
            </a:pPr>
            <a:r>
              <a:rPr lang="en-US" dirty="0">
                <a:latin typeface="Times New Roman" panose="02020603050405020304" pitchFamily="18" charset="0"/>
              </a:rPr>
              <a:t>D. </a:t>
            </a:r>
            <a:r>
              <a:rPr lang="vi-VN" altLang="x-none" dirty="0">
                <a:latin typeface="Times New Roman" panose="02020603050405020304" pitchFamily="18" charset="0"/>
              </a:rPr>
              <a:t>Luôn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m theo đúng cách thức đã được hướng dẫn.</a:t>
            </a:r>
            <a:endParaRPr lang="vi-VN" altLang="x-none" dirty="0">
              <a:latin typeface="Times New Roman" panose="02020603050405020304" pitchFamily="18" charset="0"/>
            </a:endParaRPr>
          </a:p>
          <a:p>
            <a:pPr marL="0" indent="0"/>
            <a:endParaRPr lang="en-US" dirty="0"/>
          </a:p>
        </p:txBody>
      </p:sp>
      <p:sp>
        <p:nvSpPr>
          <p:cNvPr id="4" name="Oval 3"/>
          <p:cNvSpPr/>
          <p:nvPr/>
        </p:nvSpPr>
        <p:spPr>
          <a:xfrm>
            <a:off x="457200" y="30480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0" end="60"/>
                                            </p:txEl>
                                          </p:spTgt>
                                        </p:tgtEl>
                                        <p:attrNameLst>
                                          <p:attrName>style.visibility</p:attrName>
                                        </p:attrNameLst>
                                      </p:cBhvr>
                                      <p:to>
                                        <p:strVal val="visible"/>
                                      </p:to>
                                    </p:set>
                                    <p:animEffect transition="in" filter="fade">
                                      <p:cBhvr>
                                        <p:cTn id="12" dur="500"/>
                                        <p:tgtEl>
                                          <p:spTgt spid="3">
                                            <p:txEl>
                                              <p:charRg st="0" end="6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60" end="137"/>
                                            </p:txEl>
                                          </p:spTgt>
                                        </p:tgtEl>
                                        <p:attrNameLst>
                                          <p:attrName>style.visibility</p:attrName>
                                        </p:attrNameLst>
                                      </p:cBhvr>
                                      <p:to>
                                        <p:strVal val="visible"/>
                                      </p:to>
                                    </p:set>
                                    <p:animEffect transition="in" filter="fade">
                                      <p:cBhvr>
                                        <p:cTn id="17" dur="500"/>
                                        <p:tgtEl>
                                          <p:spTgt spid="3">
                                            <p:txEl>
                                              <p:charRg st="60" end="13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137" end="181"/>
                                            </p:txEl>
                                          </p:spTgt>
                                        </p:tgtEl>
                                        <p:attrNameLst>
                                          <p:attrName>style.visibility</p:attrName>
                                        </p:attrNameLst>
                                      </p:cBhvr>
                                      <p:to>
                                        <p:strVal val="visible"/>
                                      </p:to>
                                    </p:set>
                                    <p:animEffect transition="in" filter="fade">
                                      <p:cBhvr>
                                        <p:cTn id="22" dur="500"/>
                                        <p:tgtEl>
                                          <p:spTgt spid="3">
                                            <p:txEl>
                                              <p:charRg st="137" end="18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charRg st="181" end="232"/>
                                            </p:txEl>
                                          </p:spTgt>
                                        </p:tgtEl>
                                        <p:attrNameLst>
                                          <p:attrName>style.visibility</p:attrName>
                                        </p:attrNameLst>
                                      </p:cBhvr>
                                      <p:to>
                                        <p:strVal val="visible"/>
                                      </p:to>
                                    </p:set>
                                    <p:animEffect transition="in" filter="fade">
                                      <p:cBhvr>
                                        <p:cTn id="27" dur="500"/>
                                        <p:tgtEl>
                                          <p:spTgt spid="3">
                                            <p:txEl>
                                              <p:charRg st="181" end="23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itle 1"/>
          <p:cNvSpPr>
            <a:spLocks noGrp="1"/>
          </p:cNvSpPr>
          <p:nvPr>
            <p:ph type="title"/>
          </p:nvPr>
        </p:nvSpPr>
        <p:spPr>
          <a:ln/>
        </p:spPr>
        <p:txBody>
          <a:bodyPr vert="horz" wrap="square" lIns="91440" tIns="45720" rIns="91440" bIns="45720" anchor="ctr" anchorCtr="0"/>
          <a:p>
            <a:r>
              <a:rPr lang="vi-VN" altLang="en-US" dirty="0">
                <a:solidFill>
                  <a:srgbClr val="FF0000"/>
                </a:solidFill>
                <a:latin typeface="Times New Roman" panose="02020603050405020304" pitchFamily="18" charset="0"/>
              </a:rPr>
              <a:t>H</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nh vi n</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o dưới đây không thể hiện lao động tự giác v</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 sáng tạo?</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ln/>
        </p:spPr>
        <p:txBody>
          <a:bodyPr vert="horz" wrap="square" lIns="91440" tIns="45720" rIns="91440" bIns="45720" anchor="t" anchorCtr="0"/>
          <a:p>
            <a:pPr marL="0" indent="0">
              <a:buNone/>
            </a:pPr>
            <a:r>
              <a:rPr lang="en-US" altLang="en-US" sz="3000" dirty="0">
                <a:latin typeface="Times New Roman" panose="02020603050405020304" pitchFamily="18" charset="0"/>
              </a:rPr>
              <a:t>A. </a:t>
            </a:r>
            <a:r>
              <a:rPr lang="vi-VN" altLang="en-US" sz="3000" dirty="0">
                <a:latin typeface="Times New Roman" panose="02020603050405020304" pitchFamily="18" charset="0"/>
              </a:rPr>
              <a:t>Lan thường chủ động giúp mẹ l</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m bếp, thay đổi món ăn để cả nh</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 ăn được ngon miệng.</a:t>
            </a:r>
            <a:endParaRPr lang="vi-VN" altLang="en-US" sz="3000" dirty="0">
              <a:latin typeface="Times New Roman" panose="02020603050405020304" pitchFamily="18" charset="0"/>
            </a:endParaRPr>
          </a:p>
          <a:p>
            <a:pPr marL="0" indent="0">
              <a:buNone/>
            </a:pPr>
            <a:r>
              <a:rPr lang="en-US" altLang="en-US" sz="3000" dirty="0">
                <a:latin typeface="Times New Roman" panose="02020603050405020304" pitchFamily="18" charset="0"/>
              </a:rPr>
              <a:t>B. </a:t>
            </a:r>
            <a:r>
              <a:rPr lang="vi-VN" altLang="en-US" sz="3000" dirty="0">
                <a:latin typeface="Times New Roman" panose="02020603050405020304" pitchFamily="18" charset="0"/>
              </a:rPr>
              <a:t>Tiến không thích bị bố mẹ sai bảo, thích tự l</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m mọi việc nhưng nhiều khi chỉ l</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m qua loa cho xong chuyện.</a:t>
            </a:r>
            <a:endParaRPr lang="vi-VN" altLang="en-US" sz="3000" dirty="0">
              <a:latin typeface="Times New Roman" panose="02020603050405020304" pitchFamily="18" charset="0"/>
            </a:endParaRPr>
          </a:p>
          <a:p>
            <a:pPr marL="0" indent="0">
              <a:buNone/>
            </a:pPr>
            <a:r>
              <a:rPr lang="en-US" altLang="en-US" sz="3000" dirty="0">
                <a:latin typeface="Times New Roman" panose="02020603050405020304" pitchFamily="18" charset="0"/>
              </a:rPr>
              <a:t>C. </a:t>
            </a:r>
            <a:r>
              <a:rPr lang="vi-VN" altLang="en-US" sz="3000" dirty="0">
                <a:latin typeface="Times New Roman" panose="02020603050405020304" pitchFamily="18" charset="0"/>
              </a:rPr>
              <a:t>Ánh tự dọn dẹp nh</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 cửa, kê lại b</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n ghế vừa gọn vừa đẹp mắt hơn trước.</a:t>
            </a:r>
            <a:endParaRPr lang="vi-VN" altLang="en-US" sz="3000" dirty="0">
              <a:latin typeface="Times New Roman" panose="02020603050405020304" pitchFamily="18" charset="0"/>
            </a:endParaRPr>
          </a:p>
          <a:p>
            <a:pPr marL="0" indent="0">
              <a:buNone/>
            </a:pPr>
            <a:r>
              <a:rPr lang="en-US" altLang="en-US" sz="3000" dirty="0">
                <a:latin typeface="Times New Roman" panose="02020603050405020304" pitchFamily="18" charset="0"/>
              </a:rPr>
              <a:t>D. </a:t>
            </a:r>
            <a:r>
              <a:rPr lang="vi-VN" altLang="en-US" sz="3000" dirty="0">
                <a:latin typeface="Times New Roman" panose="02020603050405020304" pitchFamily="18" charset="0"/>
              </a:rPr>
              <a:t>Bình thường sưu tầm những b</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i tập không có trong sách giáo khoa v</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 sách b</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i tập để luyện thêm môn Toán v</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rPr>
              <a:t> môn Tiếng Anh.</a:t>
            </a:r>
            <a:endParaRPr lang="vi-VN" altLang="en-US" sz="3000" dirty="0">
              <a:latin typeface="Times New Roman" panose="02020603050405020304" pitchFamily="18" charset="0"/>
            </a:endParaRPr>
          </a:p>
          <a:p>
            <a:pPr marL="0" indent="0">
              <a:buNone/>
            </a:pPr>
            <a:endParaRPr lang="en-US" altLang="en-US" dirty="0">
              <a:latin typeface="Times New Roman" panose="02020603050405020304" pitchFamily="18" charset="0"/>
              <a:ea typeface="Times New Roman" panose="02020603050405020304" pitchFamily="18" charset="0"/>
            </a:endParaRPr>
          </a:p>
        </p:txBody>
      </p:sp>
      <p:sp>
        <p:nvSpPr>
          <p:cNvPr id="4" name="Oval 3"/>
          <p:cNvSpPr/>
          <p:nvPr/>
        </p:nvSpPr>
        <p:spPr>
          <a:xfrm>
            <a:off x="457200" y="2590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86"/>
                                            </p:txEl>
                                          </p:spTgt>
                                        </p:tgtEl>
                                        <p:attrNameLst>
                                          <p:attrName>style.visibility</p:attrName>
                                        </p:attrNameLst>
                                      </p:cBhvr>
                                      <p:to>
                                        <p:strVal val="visible"/>
                                      </p:to>
                                    </p:set>
                                    <p:animEffect transition="in" filter="fade">
                                      <p:cBhvr>
                                        <p:cTn id="7" dur="500"/>
                                        <p:tgtEl>
                                          <p:spTgt spid="3">
                                            <p:txEl>
                                              <p:charRg st="0" end="8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86" end="195"/>
                                            </p:txEl>
                                          </p:spTgt>
                                        </p:tgtEl>
                                        <p:attrNameLst>
                                          <p:attrName>style.visibility</p:attrName>
                                        </p:attrNameLst>
                                      </p:cBhvr>
                                      <p:to>
                                        <p:strVal val="visible"/>
                                      </p:to>
                                    </p:set>
                                    <p:animEffect transition="in" filter="fade">
                                      <p:cBhvr>
                                        <p:cTn id="12" dur="500"/>
                                        <p:tgtEl>
                                          <p:spTgt spid="3">
                                            <p:txEl>
                                              <p:charRg st="86" end="1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195" end="268"/>
                                            </p:txEl>
                                          </p:spTgt>
                                        </p:tgtEl>
                                        <p:attrNameLst>
                                          <p:attrName>style.visibility</p:attrName>
                                        </p:attrNameLst>
                                      </p:cBhvr>
                                      <p:to>
                                        <p:strVal val="visible"/>
                                      </p:to>
                                    </p:set>
                                    <p:animEffect transition="in" filter="fade">
                                      <p:cBhvr>
                                        <p:cTn id="17" dur="500"/>
                                        <p:tgtEl>
                                          <p:spTgt spid="3">
                                            <p:txEl>
                                              <p:charRg st="195" end="26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268" end="392"/>
                                            </p:txEl>
                                          </p:spTgt>
                                        </p:tgtEl>
                                        <p:attrNameLst>
                                          <p:attrName>style.visibility</p:attrName>
                                        </p:attrNameLst>
                                      </p:cBhvr>
                                      <p:to>
                                        <p:strVal val="visible"/>
                                      </p:to>
                                    </p:set>
                                    <p:animEffect transition="in" filter="fade">
                                      <p:cBhvr>
                                        <p:cTn id="22" dur="500"/>
                                        <p:tgtEl>
                                          <p:spTgt spid="3">
                                            <p:txEl>
                                              <p:charRg st="268" end="39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ln/>
        </p:spPr>
        <p:txBody>
          <a:bodyPr vert="horz" wrap="square" lIns="91440" tIns="45720" rIns="91440" bIns="45720" anchor="ctr" anchorCtr="0"/>
          <a:p>
            <a:r>
              <a:rPr lang="vi-VN" altLang="en-US" b="1" dirty="0"/>
              <a:t> </a:t>
            </a:r>
            <a:r>
              <a:rPr lang="vi-VN" altLang="en-US" dirty="0">
                <a:solidFill>
                  <a:srgbClr val="FF0000"/>
                </a:solidFill>
                <a:latin typeface="Times New Roman" panose="02020603050405020304" pitchFamily="18" charset="0"/>
              </a:rPr>
              <a:t>Em tán th</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nh ý ki</a:t>
            </a:r>
            <a:r>
              <a:rPr lang="en-US" altLang="en-US" dirty="0">
                <a:solidFill>
                  <a:srgbClr val="FF0000"/>
                </a:solidFill>
                <a:latin typeface="Times New Roman" panose="02020603050405020304" pitchFamily="18" charset="0"/>
              </a:rPr>
              <a:t>ến</a:t>
            </a:r>
            <a:r>
              <a:rPr lang="vi-VN" altLang="en-US" dirty="0">
                <a:solidFill>
                  <a:srgbClr val="FF0000"/>
                </a:solidFill>
                <a:latin typeface="Times New Roman" panose="02020603050405020304" pitchFamily="18" charset="0"/>
              </a:rPr>
              <a:t> n</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o dưới đây v</a:t>
            </a:r>
            <a:r>
              <a:rPr lang="en-US" altLang="en-US" dirty="0">
                <a:solidFill>
                  <a:srgbClr val="FF0000"/>
                </a:solidFill>
                <a:latin typeface="Times New Roman" panose="02020603050405020304" pitchFamily="18" charset="0"/>
              </a:rPr>
              <a:t>ề</a:t>
            </a:r>
            <a:r>
              <a:rPr lang="vi-VN" altLang="en-US" dirty="0">
                <a:solidFill>
                  <a:srgbClr val="FF0000"/>
                </a:solidFill>
                <a:latin typeface="Times New Roman" panose="02020603050405020304" pitchFamily="18" charset="0"/>
              </a:rPr>
              <a:t> lao động tự giác v</a:t>
            </a:r>
            <a:r>
              <a:rPr lang="vi-VN" altLang="en-US" dirty="0">
                <a:solidFill>
                  <a:srgbClr val="FF0000"/>
                </a:solidFill>
                <a:latin typeface="Times New Roman" panose="02020603050405020304" pitchFamily="18" charset="0"/>
                <a:ea typeface="Times New Roman" panose="02020603050405020304" pitchFamily="18" charset="0"/>
              </a:rPr>
              <a:t>à</a:t>
            </a:r>
            <a:r>
              <a:rPr lang="vi-VN" altLang="en-US" dirty="0">
                <a:solidFill>
                  <a:srgbClr val="FF0000"/>
                </a:solidFill>
                <a:latin typeface="Times New Roman" panose="02020603050405020304" pitchFamily="18" charset="0"/>
              </a:rPr>
              <a:t> sáng tạo?</a:t>
            </a:r>
            <a:endParaRPr lang="en-US" altLang="en-US" dirty="0">
              <a:solidFill>
                <a:srgbClr val="FF0000"/>
              </a:solidFill>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ln/>
        </p:spPr>
        <p:txBody>
          <a:bodyPr vert="horz" wrap="square" lIns="91440" tIns="45720" rIns="91440" bIns="45720" anchor="t" anchorCtr="0"/>
          <a:p>
            <a:pPr marL="0" indent="0">
              <a:buNone/>
            </a:pPr>
            <a:r>
              <a:rPr lang="en-US" dirty="0">
                <a:latin typeface="Times New Roman" panose="02020603050405020304" pitchFamily="18" charset="0"/>
              </a:rPr>
              <a:t>A. </a:t>
            </a:r>
            <a:r>
              <a:rPr lang="vi-VN" altLang="x-none" dirty="0">
                <a:latin typeface="Times New Roman" panose="02020603050405020304" pitchFamily="18" charset="0"/>
              </a:rPr>
              <a:t>Chỉ cần lao động với ý thức tự giác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đủ.</a:t>
            </a:r>
            <a:endParaRPr lang="vi-VN" altLang="x-none" dirty="0">
              <a:latin typeface="Times New Roman" panose="02020603050405020304" pitchFamily="18" charset="0"/>
            </a:endParaRPr>
          </a:p>
          <a:p>
            <a:pPr marL="0" indent="0">
              <a:buNone/>
            </a:pPr>
            <a:r>
              <a:rPr lang="en-US" dirty="0">
                <a:latin typeface="Times New Roman" panose="02020603050405020304" pitchFamily="18" charset="0"/>
              </a:rPr>
              <a:t>B. </a:t>
            </a:r>
            <a:r>
              <a:rPr lang="vi-VN" altLang="x-none" dirty="0">
                <a:latin typeface="Times New Roman" panose="02020603050405020304" pitchFamily="18" charset="0"/>
              </a:rPr>
              <a:t>Lao động đơn giản thì không cần phải sáng tạo.</a:t>
            </a:r>
            <a:endParaRPr lang="vi-VN" altLang="x-none" dirty="0">
              <a:latin typeface="Times New Roman" panose="02020603050405020304" pitchFamily="18" charset="0"/>
            </a:endParaRPr>
          </a:p>
          <a:p>
            <a:pPr marL="0" indent="0">
              <a:buNone/>
            </a:pPr>
            <a:r>
              <a:rPr lang="en-US" dirty="0">
                <a:latin typeface="Times New Roman" panose="02020603050405020304" pitchFamily="18" charset="0"/>
              </a:rPr>
              <a:t>C. </a:t>
            </a:r>
            <a:r>
              <a:rPr lang="vi-VN" altLang="x-none" dirty="0">
                <a:latin typeface="Times New Roman" panose="02020603050405020304" pitchFamily="18" charset="0"/>
              </a:rPr>
              <a:t>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m công việc lao động n</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o cũng cần phải tự giác v</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sáng tạo.</a:t>
            </a:r>
            <a:endParaRPr lang="vi-VN" altLang="x-none" dirty="0">
              <a:latin typeface="Times New Roman" panose="02020603050405020304" pitchFamily="18" charset="0"/>
            </a:endParaRPr>
          </a:p>
          <a:p>
            <a:pPr marL="0" indent="0">
              <a:buNone/>
            </a:pPr>
            <a:r>
              <a:rPr lang="en-US" dirty="0">
                <a:latin typeface="Times New Roman" panose="02020603050405020304" pitchFamily="18" charset="0"/>
              </a:rPr>
              <a:t>D. </a:t>
            </a:r>
            <a:r>
              <a:rPr lang="vi-VN" altLang="x-none" dirty="0">
                <a:latin typeface="Times New Roman" panose="02020603050405020304" pitchFamily="18" charset="0"/>
              </a:rPr>
              <a:t>Sáng tạo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khả năng bẩm sinh của con người, không thể rèn luyện m</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có được.</a:t>
            </a:r>
            <a:endParaRPr lang="vi-VN" altLang="x-none" dirty="0">
              <a:latin typeface="Times New Roman" panose="02020603050405020304" pitchFamily="18" charset="0"/>
            </a:endParaRPr>
          </a:p>
          <a:p>
            <a:pPr marL="0" indent="0"/>
            <a:endParaRPr lang="en-US" dirty="0"/>
          </a:p>
        </p:txBody>
      </p:sp>
      <p:sp>
        <p:nvSpPr>
          <p:cNvPr id="4" name="Oval 3"/>
          <p:cNvSpPr/>
          <p:nvPr/>
        </p:nvSpPr>
        <p:spPr>
          <a:xfrm>
            <a:off x="304800" y="32004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0" end="46"/>
                                            </p:txEl>
                                          </p:spTgt>
                                        </p:tgtEl>
                                        <p:attrNameLst>
                                          <p:attrName>style.visibility</p:attrName>
                                        </p:attrNameLst>
                                      </p:cBhvr>
                                      <p:to>
                                        <p:strVal val="visible"/>
                                      </p:to>
                                    </p:set>
                                    <p:animEffect transition="in" filter="fade">
                                      <p:cBhvr>
                                        <p:cTn id="12" dur="500"/>
                                        <p:tgtEl>
                                          <p:spTgt spid="3">
                                            <p:txEl>
                                              <p:charRg st="0" end="4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46" end="96"/>
                                            </p:txEl>
                                          </p:spTgt>
                                        </p:tgtEl>
                                        <p:attrNameLst>
                                          <p:attrName>style.visibility</p:attrName>
                                        </p:attrNameLst>
                                      </p:cBhvr>
                                      <p:to>
                                        <p:strVal val="visible"/>
                                      </p:to>
                                    </p:set>
                                    <p:animEffect transition="in" filter="fade">
                                      <p:cBhvr>
                                        <p:cTn id="17" dur="500"/>
                                        <p:tgtEl>
                                          <p:spTgt spid="3">
                                            <p:txEl>
                                              <p:charRg st="46" end="9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96" end="161"/>
                                            </p:txEl>
                                          </p:spTgt>
                                        </p:tgtEl>
                                        <p:attrNameLst>
                                          <p:attrName>style.visibility</p:attrName>
                                        </p:attrNameLst>
                                      </p:cBhvr>
                                      <p:to>
                                        <p:strVal val="visible"/>
                                      </p:to>
                                    </p:set>
                                    <p:animEffect transition="in" filter="fade">
                                      <p:cBhvr>
                                        <p:cTn id="22" dur="500"/>
                                        <p:tgtEl>
                                          <p:spTgt spid="3">
                                            <p:txEl>
                                              <p:charRg st="96" end="16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charRg st="161" end="241"/>
                                            </p:txEl>
                                          </p:spTgt>
                                        </p:tgtEl>
                                        <p:attrNameLst>
                                          <p:attrName>style.visibility</p:attrName>
                                        </p:attrNameLst>
                                      </p:cBhvr>
                                      <p:to>
                                        <p:strVal val="visible"/>
                                      </p:to>
                                    </p:set>
                                    <p:animEffect transition="in" filter="fade">
                                      <p:cBhvr>
                                        <p:cTn id="27" dur="500"/>
                                        <p:tgtEl>
                                          <p:spTgt spid="3">
                                            <p:txEl>
                                              <p:charRg st="161" end="24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Slide Number Placeholder 5"/>
          <p:cNvSpPr>
            <a:spLocks noGrp="1"/>
          </p:cNvSpPr>
          <p:nvPr>
            <p:ph type="sldNum" sz="quarter" idx="12"/>
          </p:nvPr>
        </p:nvSpPr>
        <p:spPr>
          <a:ln/>
        </p:spPr>
        <p:txBody>
          <a:bodyPr wrap="square" lIns="91440" tIns="45720" rIns="91440" bIns="45720" anchor="t" anchorCtr="0"/>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altLang="en-US" sz="1400" dirty="0">
                <a:latin typeface="Arial" panose="020B0604020202020204" pitchFamily="34" charset="0"/>
              </a:rPr>
            </a:fld>
            <a:endParaRPr lang="en-US" altLang="en-US" sz="1400" dirty="0">
              <a:latin typeface="Arial" panose="020B0604020202020204" pitchFamily="34" charset="0"/>
            </a:endParaRPr>
          </a:p>
        </p:txBody>
      </p:sp>
      <p:pic>
        <p:nvPicPr>
          <p:cNvPr id="37890" name="Picture 2" descr="spiral"/>
          <p:cNvPicPr>
            <a:picLocks noChangeAspect="1"/>
          </p:cNvPicPr>
          <p:nvPr/>
        </p:nvPicPr>
        <p:blipFill>
          <a:blip r:embed="rId1"/>
          <a:stretch>
            <a:fillRect/>
          </a:stretch>
        </p:blipFill>
        <p:spPr>
          <a:xfrm rot="-5400000">
            <a:off x="-1822450" y="3727450"/>
            <a:ext cx="5038725" cy="130175"/>
          </a:xfrm>
          <a:prstGeom prst="rect">
            <a:avLst/>
          </a:prstGeom>
          <a:noFill/>
          <a:ln w="9525">
            <a:noFill/>
          </a:ln>
        </p:spPr>
      </p:pic>
      <p:sp>
        <p:nvSpPr>
          <p:cNvPr id="37891" name="Rectangle 3"/>
          <p:cNvSpPr/>
          <p:nvPr/>
        </p:nvSpPr>
        <p:spPr>
          <a:xfrm>
            <a:off x="415925" y="457200"/>
            <a:ext cx="8305800" cy="5929313"/>
          </a:xfrm>
          <a:prstGeom prst="rect">
            <a:avLst/>
          </a:prstGeom>
          <a:noFill/>
          <a:ln w="38100" cap="flat" cmpd="dbl">
            <a:solidFill>
              <a:schemeClr val="folHlink"/>
            </a:solidFill>
            <a:prstDash val="solid"/>
            <a:miter/>
            <a:headEnd type="none" w="med" len="med"/>
            <a:tailEnd type="none" w="med" len="med"/>
          </a:ln>
        </p:spPr>
        <p:txBody>
          <a:bodyPr wrap="none" anchor="ctr" anchorCtr="0"/>
          <a:p>
            <a:endParaRPr lang="en-US" altLang="en-US" dirty="0">
              <a:latin typeface="Times New Roman" panose="02020603050405020304" pitchFamily="18" charset="0"/>
            </a:endParaRPr>
          </a:p>
        </p:txBody>
      </p:sp>
      <p:sp>
        <p:nvSpPr>
          <p:cNvPr id="37892" name="Rectangle 4"/>
          <p:cNvSpPr/>
          <p:nvPr/>
        </p:nvSpPr>
        <p:spPr>
          <a:xfrm>
            <a:off x="228600" y="304800"/>
            <a:ext cx="8686800" cy="6256338"/>
          </a:xfrm>
          <a:prstGeom prst="rect">
            <a:avLst/>
          </a:prstGeom>
          <a:noFill/>
          <a:ln w="76200" cap="flat" cmpd="tri">
            <a:pattFill prst="solidDmnd">
              <a:fgClr>
                <a:srgbClr val="993366"/>
              </a:fgClr>
              <a:bgClr>
                <a:srgbClr val="FFFFFF"/>
              </a:bgClr>
            </a:pattFill>
            <a:prstDash val="solid"/>
            <a:miter/>
            <a:headEnd type="none" w="med" len="med"/>
            <a:tailEnd type="none" w="med" len="med"/>
          </a:ln>
          <a:effectLst>
            <a:prstShdw prst="shdw17" dist="17961" dir="13499999">
              <a:srgbClr val="5C1F3D"/>
            </a:prstShdw>
          </a:effectLst>
        </p:spPr>
        <p:txBody>
          <a:bodyPr wrap="none" anchor="ctr" anchorCtr="0"/>
          <a:p>
            <a:endParaRPr lang="en-US" altLang="en-US" dirty="0">
              <a:latin typeface="Times New Roman" panose="02020603050405020304" pitchFamily="18" charset="0"/>
            </a:endParaRPr>
          </a:p>
        </p:txBody>
      </p:sp>
      <p:pic>
        <p:nvPicPr>
          <p:cNvPr id="37893" name="Picture 5" descr="bloem20"/>
          <p:cNvPicPr>
            <a:picLocks noChangeAspect="1"/>
          </p:cNvPicPr>
          <p:nvPr/>
        </p:nvPicPr>
        <p:blipFill>
          <a:blip r:embed="rId2">
            <a:lum contrast="20000"/>
          </a:blip>
          <a:stretch>
            <a:fillRect/>
          </a:stretch>
        </p:blipFill>
        <p:spPr>
          <a:xfrm>
            <a:off x="7477125" y="5095875"/>
            <a:ext cx="981075" cy="1304925"/>
          </a:xfrm>
          <a:prstGeom prst="rect">
            <a:avLst/>
          </a:prstGeom>
          <a:noFill/>
          <a:ln w="9525">
            <a:noFill/>
          </a:ln>
        </p:spPr>
      </p:pic>
      <p:pic>
        <p:nvPicPr>
          <p:cNvPr id="37894" name="Picture 6" descr="flowr001"/>
          <p:cNvPicPr>
            <a:picLocks noChangeAspect="1"/>
          </p:cNvPicPr>
          <p:nvPr/>
        </p:nvPicPr>
        <p:blipFill>
          <a:blip r:embed="rId3"/>
          <a:stretch>
            <a:fillRect/>
          </a:stretch>
        </p:blipFill>
        <p:spPr>
          <a:xfrm rot="1683727">
            <a:off x="1600200" y="5257800"/>
            <a:ext cx="390525" cy="352425"/>
          </a:xfrm>
          <a:prstGeom prst="rect">
            <a:avLst/>
          </a:prstGeom>
          <a:noFill/>
          <a:ln w="9525">
            <a:noFill/>
          </a:ln>
        </p:spPr>
      </p:pic>
      <p:pic>
        <p:nvPicPr>
          <p:cNvPr id="37895" name="Picture 7" descr="flowr001"/>
          <p:cNvPicPr>
            <a:picLocks noChangeAspect="1"/>
          </p:cNvPicPr>
          <p:nvPr/>
        </p:nvPicPr>
        <p:blipFill>
          <a:blip r:embed="rId3"/>
          <a:stretch>
            <a:fillRect/>
          </a:stretch>
        </p:blipFill>
        <p:spPr>
          <a:xfrm rot="-922118">
            <a:off x="1362075" y="5410200"/>
            <a:ext cx="390525" cy="352425"/>
          </a:xfrm>
          <a:prstGeom prst="rect">
            <a:avLst/>
          </a:prstGeom>
          <a:noFill/>
          <a:ln w="9525">
            <a:noFill/>
          </a:ln>
        </p:spPr>
      </p:pic>
      <p:pic>
        <p:nvPicPr>
          <p:cNvPr id="37896" name="Picture 8" descr="flowr001"/>
          <p:cNvPicPr>
            <a:picLocks noChangeAspect="1"/>
          </p:cNvPicPr>
          <p:nvPr/>
        </p:nvPicPr>
        <p:blipFill>
          <a:blip r:embed="rId3"/>
          <a:stretch>
            <a:fillRect/>
          </a:stretch>
        </p:blipFill>
        <p:spPr>
          <a:xfrm rot="-922118">
            <a:off x="1362075" y="5029200"/>
            <a:ext cx="390525" cy="352425"/>
          </a:xfrm>
          <a:prstGeom prst="rect">
            <a:avLst/>
          </a:prstGeom>
          <a:noFill/>
          <a:ln w="9525">
            <a:noFill/>
          </a:ln>
        </p:spPr>
      </p:pic>
      <p:pic>
        <p:nvPicPr>
          <p:cNvPr id="37897" name="Picture 9" descr="bloem03"/>
          <p:cNvPicPr>
            <a:picLocks noChangeAspect="1"/>
          </p:cNvPicPr>
          <p:nvPr/>
        </p:nvPicPr>
        <p:blipFill>
          <a:blip r:embed="rId4"/>
          <a:stretch>
            <a:fillRect/>
          </a:stretch>
        </p:blipFill>
        <p:spPr>
          <a:xfrm>
            <a:off x="381000" y="5305425"/>
            <a:ext cx="952500" cy="1019175"/>
          </a:xfrm>
          <a:prstGeom prst="rect">
            <a:avLst/>
          </a:prstGeom>
          <a:noFill/>
          <a:ln w="9525">
            <a:noFill/>
          </a:ln>
        </p:spPr>
      </p:pic>
      <p:pic>
        <p:nvPicPr>
          <p:cNvPr id="37898" name="Picture 10" descr="Bells"/>
          <p:cNvPicPr>
            <a:picLocks noChangeAspect="1"/>
          </p:cNvPicPr>
          <p:nvPr/>
        </p:nvPicPr>
        <p:blipFill>
          <a:blip r:embed="rId5"/>
          <a:stretch>
            <a:fillRect/>
          </a:stretch>
        </p:blipFill>
        <p:spPr>
          <a:xfrm rot="-491517">
            <a:off x="723900" y="4086225"/>
            <a:ext cx="1038225" cy="1247775"/>
          </a:xfrm>
          <a:prstGeom prst="rect">
            <a:avLst/>
          </a:prstGeom>
          <a:noFill/>
          <a:ln w="9525">
            <a:noFill/>
          </a:ln>
        </p:spPr>
      </p:pic>
      <p:pic>
        <p:nvPicPr>
          <p:cNvPr id="37899" name="Picture 11" descr="vlinder09"/>
          <p:cNvPicPr>
            <a:picLocks noChangeAspect="1"/>
          </p:cNvPicPr>
          <p:nvPr/>
        </p:nvPicPr>
        <p:blipFill>
          <a:blip r:embed="rId6"/>
          <a:stretch>
            <a:fillRect/>
          </a:stretch>
        </p:blipFill>
        <p:spPr>
          <a:xfrm>
            <a:off x="8223250" y="5334000"/>
            <a:ext cx="530225" cy="619125"/>
          </a:xfrm>
          <a:prstGeom prst="rect">
            <a:avLst/>
          </a:prstGeom>
          <a:noFill/>
          <a:ln w="9525">
            <a:noFill/>
          </a:ln>
        </p:spPr>
      </p:pic>
      <p:pic>
        <p:nvPicPr>
          <p:cNvPr id="37900" name="Picture 12" descr="vlinder07"/>
          <p:cNvPicPr>
            <a:picLocks noChangeAspect="1"/>
          </p:cNvPicPr>
          <p:nvPr/>
        </p:nvPicPr>
        <p:blipFill>
          <a:blip r:embed="rId7"/>
          <a:stretch>
            <a:fillRect/>
          </a:stretch>
        </p:blipFill>
        <p:spPr>
          <a:xfrm>
            <a:off x="952500" y="5013325"/>
            <a:ext cx="609600" cy="568325"/>
          </a:xfrm>
          <a:prstGeom prst="rect">
            <a:avLst/>
          </a:prstGeom>
          <a:noFill/>
          <a:ln w="9525">
            <a:noFill/>
          </a:ln>
        </p:spPr>
      </p:pic>
      <p:pic>
        <p:nvPicPr>
          <p:cNvPr id="37901" name="Picture 14" descr="959a"/>
          <p:cNvPicPr>
            <a:picLocks noChangeAspect="1"/>
          </p:cNvPicPr>
          <p:nvPr/>
        </p:nvPicPr>
        <p:blipFill>
          <a:blip r:embed="rId8">
            <a:lum contrast="17999"/>
          </a:blip>
          <a:stretch>
            <a:fillRect/>
          </a:stretch>
        </p:blipFill>
        <p:spPr>
          <a:xfrm>
            <a:off x="990600" y="5486400"/>
            <a:ext cx="1724025" cy="1028700"/>
          </a:xfrm>
          <a:prstGeom prst="rect">
            <a:avLst/>
          </a:prstGeom>
          <a:noFill/>
          <a:ln w="9525">
            <a:noFill/>
          </a:ln>
        </p:spPr>
      </p:pic>
      <p:sp>
        <p:nvSpPr>
          <p:cNvPr id="37902" name="Text Box 15"/>
          <p:cNvSpPr txBox="1"/>
          <p:nvPr/>
        </p:nvSpPr>
        <p:spPr>
          <a:xfrm>
            <a:off x="533400" y="563563"/>
            <a:ext cx="1676400" cy="579437"/>
          </a:xfrm>
          <a:prstGeom prst="rect">
            <a:avLst/>
          </a:prstGeom>
          <a:noFill/>
          <a:ln w="9525">
            <a:noFill/>
          </a:ln>
        </p:spPr>
        <p:txBody>
          <a:bodyPr anchor="t" anchorCtr="0">
            <a:spAutoFit/>
          </a:bodyPr>
          <a:p>
            <a:pPr>
              <a:spcBef>
                <a:spcPct val="50000"/>
              </a:spcBef>
            </a:pPr>
            <a:endParaRPr lang="en-US" altLang="en-US" sz="3200" dirty="0">
              <a:latin typeface="Arial" panose="020B0604020202020204" pitchFamily="34" charset="0"/>
            </a:endParaRPr>
          </a:p>
        </p:txBody>
      </p:sp>
      <p:pic>
        <p:nvPicPr>
          <p:cNvPr id="37903" name="Picture 16" descr="BOOK1"/>
          <p:cNvPicPr>
            <a:picLocks noChangeAspect="1"/>
          </p:cNvPicPr>
          <p:nvPr/>
        </p:nvPicPr>
        <p:blipFill>
          <a:blip r:embed="rId9"/>
          <a:stretch>
            <a:fillRect/>
          </a:stretch>
        </p:blipFill>
        <p:spPr>
          <a:xfrm>
            <a:off x="2590800" y="3581400"/>
            <a:ext cx="4724400" cy="2536825"/>
          </a:xfrm>
          <a:prstGeom prst="rect">
            <a:avLst/>
          </a:prstGeom>
          <a:noFill/>
          <a:ln w="9525">
            <a:noFill/>
          </a:ln>
        </p:spPr>
      </p:pic>
      <p:pic>
        <p:nvPicPr>
          <p:cNvPr id="37904" name="Picture 18" descr="vogel12"/>
          <p:cNvPicPr>
            <a:picLocks noChangeAspect="1"/>
          </p:cNvPicPr>
          <p:nvPr/>
        </p:nvPicPr>
        <p:blipFill>
          <a:blip r:embed="rId10"/>
          <a:stretch>
            <a:fillRect/>
          </a:stretch>
        </p:blipFill>
        <p:spPr>
          <a:xfrm>
            <a:off x="6210300" y="3581400"/>
            <a:ext cx="2667000" cy="1676400"/>
          </a:xfrm>
          <a:prstGeom prst="rect">
            <a:avLst/>
          </a:prstGeom>
          <a:noFill/>
          <a:ln w="9525">
            <a:noFill/>
          </a:ln>
        </p:spPr>
      </p:pic>
      <p:sp>
        <p:nvSpPr>
          <p:cNvPr id="37905" name="WordArt 19"/>
          <p:cNvSpPr>
            <a:spLocks noTextEdit="1"/>
          </p:cNvSpPr>
          <p:nvPr/>
        </p:nvSpPr>
        <p:spPr>
          <a:xfrm>
            <a:off x="1295400" y="685800"/>
            <a:ext cx="7086600" cy="609600"/>
          </a:xfrm>
          <a:prstGeom prst="rect">
            <a:avLst/>
          </a:prstGeom>
        </p:spPr>
        <p:txBody>
          <a:bodyPr wrap="none" fromWordArt="1">
            <a:prstTxWarp prst="textPlain">
              <a:avLst>
                <a:gd name="adj" fmla="val 50000"/>
              </a:avLst>
            </a:prstTxWarp>
            <a:normAutofit/>
            <a:scene3d>
              <a:camera prst="legacyPerspectiveTopLeft">
                <a:rot lat="0" lon="0" rev="0"/>
              </a:camera>
              <a:lightRig rig="legacyNormal3" dir="r"/>
            </a:scene3d>
            <a:sp3d extrusionH="201600" prstMaterial="legacyMetal">
              <a:extrusionClr>
                <a:srgbClr val="FFFFFF"/>
              </a:extrusionClr>
            </a:sp3d>
          </a:bodyPr>
          <a:p>
            <a:pPr algn="ctr"/>
            <a:r>
              <a:rPr lang="en-US" sz="3600">
                <a:gradFill rotWithShape="1">
                  <a:gsLst>
                    <a:gs pos="0">
                      <a:srgbClr val="FF0000"/>
                    </a:gs>
                    <a:gs pos="50000">
                      <a:schemeClr val="folHlink"/>
                    </a:gs>
                    <a:gs pos="100000">
                      <a:srgbClr val="FF0000"/>
                    </a:gs>
                  </a:gsLst>
                  <a:lin ang="5400000" scaled="1"/>
                  <a:tileRect/>
                </a:gradFill>
                <a:latin typeface="Times New Roman" panose="02020603050405020304" pitchFamily="18" charset="0"/>
                <a:ea typeface="Times New Roman" panose="02020603050405020304" pitchFamily="18" charset="0"/>
              </a:rPr>
              <a:t>                               </a:t>
            </a:r>
            <a:endParaRPr lang="en-US" sz="3600">
              <a:gradFill rotWithShape="1">
                <a:gsLst>
                  <a:gs pos="0">
                    <a:srgbClr val="FF0000"/>
                  </a:gs>
                  <a:gs pos="50000">
                    <a:schemeClr val="folHlink"/>
                  </a:gs>
                  <a:gs pos="100000">
                    <a:srgbClr val="FF0000"/>
                  </a:gs>
                </a:gsLst>
                <a:lin ang="5400000" scaled="1"/>
                <a:tileRect/>
              </a:gradFill>
              <a:latin typeface="Times New Roman" panose="02020603050405020304" pitchFamily="18" charset="0"/>
              <a:ea typeface="Times New Roman" panose="02020603050405020304" pitchFamily="18" charset="0"/>
            </a:endParaRPr>
          </a:p>
        </p:txBody>
      </p:sp>
      <p:sp>
        <p:nvSpPr>
          <p:cNvPr id="37906" name="TextBox 20"/>
          <p:cNvSpPr txBox="1"/>
          <p:nvPr/>
        </p:nvSpPr>
        <p:spPr>
          <a:xfrm>
            <a:off x="1219200" y="457200"/>
            <a:ext cx="5791200" cy="461963"/>
          </a:xfrm>
          <a:prstGeom prst="rect">
            <a:avLst/>
          </a:prstGeom>
          <a:noFill/>
          <a:ln w="9525">
            <a:noFill/>
          </a:ln>
        </p:spPr>
        <p:txBody>
          <a:bodyPr anchor="t" anchorCtr="0">
            <a:spAutoFit/>
          </a:bodyPr>
          <a:p>
            <a:r>
              <a:rPr lang="pt-BR" altLang="x-none" b="1" i="1" dirty="0">
                <a:solidFill>
                  <a:srgbClr val="222268"/>
                </a:solidFill>
                <a:latin typeface="Times New Roman" panose="02020603050405020304" pitchFamily="18" charset="0"/>
              </a:rPr>
              <a:t>Hướng dẫn HS tự học ở nh</a:t>
            </a:r>
            <a:r>
              <a:rPr lang="pt-BR" altLang="x-none" b="1" i="1" dirty="0">
                <a:solidFill>
                  <a:srgbClr val="222268"/>
                </a:solidFill>
                <a:latin typeface="Times New Roman" panose="02020603050405020304" pitchFamily="18" charset="0"/>
                <a:ea typeface="Times New Roman" panose="02020603050405020304" pitchFamily="18" charset="0"/>
              </a:rPr>
              <a:t>à</a:t>
            </a:r>
            <a:endParaRPr lang="en-US" dirty="0">
              <a:solidFill>
                <a:srgbClr val="222268"/>
              </a:solidFill>
              <a:latin typeface="Times New Roman" panose="02020603050405020304" pitchFamily="18" charset="0"/>
              <a:ea typeface="Times New Roman" panose="02020603050405020304" pitchFamily="18" charset="0"/>
            </a:endParaRPr>
          </a:p>
        </p:txBody>
      </p:sp>
      <p:sp>
        <p:nvSpPr>
          <p:cNvPr id="37907" name="Text Box 3"/>
          <p:cNvSpPr txBox="1"/>
          <p:nvPr/>
        </p:nvSpPr>
        <p:spPr>
          <a:xfrm>
            <a:off x="990600" y="849313"/>
            <a:ext cx="7429500" cy="2571750"/>
          </a:xfrm>
          <a:prstGeom prst="rect">
            <a:avLst/>
          </a:prstGeom>
          <a:noFill/>
          <a:ln w="9525">
            <a:noFill/>
          </a:ln>
        </p:spPr>
        <p:txBody>
          <a:bodyPr anchor="t" anchorCtr="0">
            <a:spAutoFit/>
          </a:bodyPr>
          <a:p>
            <a:pPr>
              <a:spcBef>
                <a:spcPct val="30000"/>
              </a:spcBef>
            </a:pPr>
            <a:endParaRPr lang="en-US" altLang="en-US" dirty="0">
              <a:latin typeface="Arial" panose="020B0604020202020204" pitchFamily="34" charset="0"/>
            </a:endParaRPr>
          </a:p>
          <a:p>
            <a:pPr>
              <a:spcBef>
                <a:spcPct val="30000"/>
              </a:spcBef>
            </a:pPr>
            <a:r>
              <a:rPr lang="en-US" altLang="en-US" sz="2800" dirty="0">
                <a:latin typeface="Times New Roman" panose="02020603050405020304" pitchFamily="18" charset="0"/>
              </a:rPr>
              <a:t>- Học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i: Lao động tự giác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 sáng tạo.</a:t>
            </a:r>
            <a:endParaRPr lang="en-US" altLang="en-US" sz="2800" dirty="0">
              <a:latin typeface="Times New Roman" panose="02020603050405020304" pitchFamily="18" charset="0"/>
            </a:endParaRPr>
          </a:p>
          <a:p>
            <a:pPr>
              <a:spcBef>
                <a:spcPct val="30000"/>
              </a:spcBef>
              <a:buChar char="-"/>
            </a:pPr>
            <a:r>
              <a:rPr lang="en-US" altLang="en-US" sz="2800" dirty="0">
                <a:latin typeface="Times New Roman" panose="02020603050405020304" pitchFamily="18" charset="0"/>
              </a:rPr>
              <a:t>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m BT 2, 3 ( SGK/29 - 30 )</a:t>
            </a:r>
            <a:endParaRPr lang="en-US" altLang="en-US" sz="2800" dirty="0">
              <a:latin typeface="Times New Roman" panose="02020603050405020304" pitchFamily="18" charset="0"/>
            </a:endParaRPr>
          </a:p>
          <a:p>
            <a:pPr>
              <a:spcBef>
                <a:spcPct val="30000"/>
              </a:spcBef>
            </a:pPr>
            <a:r>
              <a:rPr lang="en-US" altLang="en-US" sz="2800" dirty="0">
                <a:latin typeface="Times New Roman" panose="02020603050405020304" pitchFamily="18" charset="0"/>
              </a:rPr>
              <a:t>- Chuẩn bị bài 12: Quyền và nghĩa vụ của công dân trong gia đình.</a:t>
            </a:r>
            <a:endParaRPr lang="en-US" altLang="en-US" sz="2800" dirty="0">
              <a:latin typeface=".VnTime" panose="020B7200000000000000"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0" name="WordArt 2"/>
          <p:cNvSpPr>
            <a:spLocks noTextEdit="1"/>
          </p:cNvSpPr>
          <p:nvPr/>
        </p:nvSpPr>
        <p:spPr>
          <a:xfrm>
            <a:off x="1447800" y="2514600"/>
            <a:ext cx="7086600" cy="2209800"/>
          </a:xfrm>
          <a:prstGeom prst="rect">
            <a:avLst/>
          </a:prstGeom>
        </p:spPr>
        <p:txBody>
          <a:bodyPr wrap="none" fromWordArt="1">
            <a:prstTxWarp prst="textPlain">
              <a:avLst>
                <a:gd name="adj" fmla="val 50000"/>
              </a:avLst>
            </a:prstTxWarp>
            <a:normAutofit/>
          </a:bodyPr>
          <a:p>
            <a:pPr marL="0" marR="0" indent="0" algn="ctr" defTabSz="914400" rtl="0" eaLnBrk="0" fontAlgn="base" latinLnBrk="0" hangingPunct="0">
              <a:lnSpc>
                <a:spcPct val="100000"/>
              </a:lnSpc>
              <a:spcBef>
                <a:spcPct val="0"/>
              </a:spcBef>
              <a:spcAft>
                <a:spcPct val="0"/>
              </a:spcAft>
              <a:buClrTx/>
              <a:buSzTx/>
              <a:buFontTx/>
              <a:buNone/>
            </a:pPr>
            <a:r>
              <a:rPr kumimoji="0" lang="en-US" sz="3600" b="0" i="0" u="none" strike="noStrike" kern="1200" cap="none" spc="0" normalizeH="0" baseline="0" noProof="1">
                <a:ln w="9525" cap="flat" cmpd="sng">
                  <a:solidFill>
                    <a:srgbClr val="0000FF"/>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cs typeface="+mn-cs"/>
              </a:rPr>
              <a:t>Lao động tự giác </a:t>
            </a:r>
            <a:endParaRPr kumimoji="0" lang="en-US" sz="3600" b="0" i="0" u="none" strike="noStrike" kern="1200" cap="none" spc="0" normalizeH="0" baseline="0" noProof="1">
              <a:ln w="9525" cap="flat" cmpd="sng">
                <a:solidFill>
                  <a:srgbClr val="0000FF"/>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cs typeface="+mn-cs"/>
            </a:endParaRPr>
          </a:p>
          <a:p>
            <a:pPr marL="0" marR="0" indent="0" algn="ctr" defTabSz="914400" rtl="0" eaLnBrk="0" fontAlgn="base" latinLnBrk="0" hangingPunct="0">
              <a:lnSpc>
                <a:spcPct val="100000"/>
              </a:lnSpc>
              <a:spcBef>
                <a:spcPct val="0"/>
              </a:spcBef>
              <a:spcAft>
                <a:spcPct val="0"/>
              </a:spcAft>
              <a:buClrTx/>
              <a:buSzTx/>
              <a:buFontTx/>
              <a:buNone/>
            </a:pPr>
            <a:r>
              <a:rPr kumimoji="0" lang="en-US" sz="3600" b="0" i="0" u="none" strike="noStrike" kern="1200" cap="none" spc="0" normalizeH="0" baseline="0" noProof="1">
                <a:ln w="9525" cap="flat" cmpd="sng">
                  <a:solidFill>
                    <a:srgbClr val="0000FF"/>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cs typeface="+mn-cs"/>
              </a:rPr>
              <a:t>và sáng tạo</a:t>
            </a:r>
            <a:endParaRPr kumimoji="0" lang="en-US" sz="3600" b="0" i="0" u="none" strike="noStrike" kern="1200" cap="none" spc="0" normalizeH="0" baseline="0" noProof="1">
              <a:ln w="9525" cap="flat" cmpd="sng">
                <a:solidFill>
                  <a:srgbClr val="0000FF"/>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cs typeface="+mn-cs"/>
            </a:endParaRPr>
          </a:p>
        </p:txBody>
      </p:sp>
      <p:sp>
        <p:nvSpPr>
          <p:cNvPr id="7171" name="WordArt 3"/>
          <p:cNvSpPr>
            <a:spLocks noTextEdit="1"/>
          </p:cNvSpPr>
          <p:nvPr/>
        </p:nvSpPr>
        <p:spPr>
          <a:xfrm>
            <a:off x="2819400" y="1093788"/>
            <a:ext cx="3657600" cy="762000"/>
          </a:xfrm>
          <a:prstGeom prst="rect">
            <a:avLst/>
          </a:prstGeom>
        </p:spPr>
        <p:txBody>
          <a:bodyPr wrap="none" fromWordArt="1">
            <a:prstTxWarp prst="textPlain">
              <a:avLst>
                <a:gd name="adj" fmla="val 50000"/>
              </a:avLst>
            </a:prstTxWarp>
            <a:normAutofit/>
          </a:bodyPr>
          <a:p>
            <a:pPr algn="ctr" eaLnBrk="0" hangingPunct="0"/>
            <a:r>
              <a:rPr lang="en-US" sz="2400" b="1">
                <a:solidFill>
                  <a:srgbClr val="FF0000"/>
                </a:solidFill>
                <a:latin typeface="Times New Roman" panose="02020603050405020304" pitchFamily="18" charset="0"/>
                <a:ea typeface="Times New Roman" panose="02020603050405020304" pitchFamily="18" charset="0"/>
              </a:rPr>
              <a:t>Tiết 11    -    Bài 11</a:t>
            </a:r>
            <a:endParaRPr lang="en-US" sz="2400" b="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blinds(horizontal)">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2" descr="BACK027"/>
          <p:cNvPicPr>
            <a:picLocks noChangeAspect="1"/>
          </p:cNvPicPr>
          <p:nvPr/>
        </p:nvPicPr>
        <p:blipFill>
          <a:blip r:embed="rId1"/>
          <a:stretch>
            <a:fillRect/>
          </a:stretch>
        </p:blipFill>
        <p:spPr>
          <a:xfrm>
            <a:off x="0" y="169863"/>
            <a:ext cx="9144000" cy="6551612"/>
          </a:xfrm>
          <a:prstGeom prst="rect">
            <a:avLst/>
          </a:prstGeom>
          <a:noFill/>
          <a:ln w="9525">
            <a:noFill/>
          </a:ln>
        </p:spPr>
      </p:pic>
      <p:sp>
        <p:nvSpPr>
          <p:cNvPr id="8194" name="Rectangle 3"/>
          <p:cNvSpPr/>
          <p:nvPr/>
        </p:nvSpPr>
        <p:spPr>
          <a:xfrm>
            <a:off x="-768350" y="2284413"/>
            <a:ext cx="10439400" cy="460375"/>
          </a:xfrm>
          <a:prstGeom prst="rect">
            <a:avLst/>
          </a:prstGeom>
          <a:noFill/>
          <a:ln w="9525">
            <a:noFill/>
          </a:ln>
        </p:spPr>
        <p:txBody>
          <a:bodyPr anchor="ctr" anchorCtr="0">
            <a:spAutoFit/>
          </a:bodyPr>
          <a:p>
            <a:endParaRPr lang="en-US" altLang="en-US" dirty="0">
              <a:latin typeface="Arial" panose="020B0604020202020204" pitchFamily="34" charset="0"/>
            </a:endParaRPr>
          </a:p>
        </p:txBody>
      </p:sp>
      <p:sp>
        <p:nvSpPr>
          <p:cNvPr id="8195" name="WordArt 4"/>
          <p:cNvSpPr>
            <a:spLocks noTextEdit="1"/>
          </p:cNvSpPr>
          <p:nvPr/>
        </p:nvSpPr>
        <p:spPr>
          <a:xfrm>
            <a:off x="730250" y="941388"/>
            <a:ext cx="7543800" cy="642937"/>
          </a:xfrm>
          <a:prstGeom prst="rect">
            <a:avLst/>
          </a:prstGeom>
        </p:spPr>
        <p:txBody>
          <a:bodyPr wrap="none" fromWordArt="1">
            <a:prstTxWarp prst="textSlantUp">
              <a:avLst>
                <a:gd name="adj" fmla="val 5796"/>
              </a:avLst>
            </a:prstTxWarp>
            <a:normAutofit/>
          </a:bodyPr>
          <a:p>
            <a:pPr algn="ctr" eaLnBrk="0" hangingPunct="0"/>
            <a:r>
              <a:rPr lang="en-US" sz="2800" b="1">
                <a:ln w="9525" cap="flat" cmpd="sng">
                  <a:solidFill>
                    <a:srgbClr val="000000"/>
                  </a:solidFill>
                  <a:prstDash val="solid"/>
                  <a:round/>
                  <a:headEnd type="none" w="med" len="med"/>
                  <a:tailEnd type="none" w="med" len="med"/>
                </a:ln>
                <a:solidFill>
                  <a:srgbClr val="FF0000"/>
                </a:solidFill>
                <a:latin typeface="Times New Roman" panose="02020603050405020304" pitchFamily="18" charset="0"/>
                <a:ea typeface="Times New Roman" panose="02020603050405020304" pitchFamily="18" charset="0"/>
              </a:rPr>
              <a:t>BÀI 11: LAO ĐỘNG TỰ GIÁC VÀ SÁNG TẠO</a:t>
            </a:r>
            <a:endParaRPr lang="en-US" sz="2800" b="1">
              <a:ln w="9525" cap="flat" cmpd="sng">
                <a:solidFill>
                  <a:srgbClr val="000000"/>
                </a:solidFill>
                <a:prstDash val="solid"/>
                <a:roun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7173" name="Footer Placeholder 6"/>
          <p:cNvSpPr txBox="1">
            <a:spLocks noGrp="1"/>
          </p:cNvSpPr>
          <p:nvPr>
            <p:ph type="ftr" sz="quarter" idx="11"/>
          </p:nvPr>
        </p:nvSpPr>
        <p:spPr bwMode="auto">
          <a:ln>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mn-lt"/>
                <a:ea typeface="+mn-ea"/>
                <a:cs typeface="+mn-cs"/>
              </a:rPr>
              <a:t>3</a:t>
            </a:r>
            <a:endParaRPr kumimoji="0" lang="en-US"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 name="TextBox 1"/>
          <p:cNvSpPr txBox="1"/>
          <p:nvPr/>
        </p:nvSpPr>
        <p:spPr>
          <a:xfrm>
            <a:off x="719138" y="1824038"/>
            <a:ext cx="7434262" cy="2062162"/>
          </a:xfrm>
          <a:prstGeom prst="rect">
            <a:avLst/>
          </a:prstGeom>
          <a:noFill/>
          <a:ln w="9525" cap="flat" cmpd="sng">
            <a:solidFill>
              <a:srgbClr val="0000FF"/>
            </a:solidFill>
            <a:prstDash val="solid"/>
            <a:miter/>
            <a:headEnd type="none" w="med" len="med"/>
            <a:tailEnd type="none" w="med" len="med"/>
          </a:ln>
        </p:spPr>
        <p:txBody>
          <a:bodyPr anchor="t" anchorCtr="0">
            <a:spAutoFit/>
          </a:bodyPr>
          <a:p>
            <a:pPr marL="457200" indent="-457200">
              <a:buAutoNum type="arabicPeriod"/>
            </a:pPr>
            <a:r>
              <a:rPr lang="en-US" altLang="en-US" sz="3200" dirty="0">
                <a:latin typeface="Times New Roman" panose="02020603050405020304" pitchFamily="18" charset="0"/>
              </a:rPr>
              <a:t>Thế n</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o l</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rPr>
              <a:t> lao động tự giác, sáng tạo?</a:t>
            </a:r>
            <a:endParaRPr lang="en-US" altLang="en-US" sz="3200" dirty="0">
              <a:latin typeface="Times New Roman" panose="02020603050405020304" pitchFamily="18" charset="0"/>
            </a:endParaRPr>
          </a:p>
          <a:p>
            <a:pPr marL="457200" indent="-457200">
              <a:buAutoNum type="arabicPeriod"/>
            </a:pPr>
            <a:r>
              <a:rPr lang="en-US" altLang="en-US" sz="3200" dirty="0">
                <a:latin typeface="Times New Roman" panose="02020603050405020304" pitchFamily="18" charset="0"/>
              </a:rPr>
              <a:t>Biểu hiện của sự tự giác, sáng tạo trong lao động, trong học tập.</a:t>
            </a:r>
            <a:endParaRPr lang="en-US" altLang="en-US" sz="3200" dirty="0">
              <a:latin typeface="Times New Roman" panose="02020603050405020304" pitchFamily="18" charset="0"/>
            </a:endParaRPr>
          </a:p>
          <a:p>
            <a:pPr marL="457200" indent="-457200">
              <a:buAutoNum type="arabicPeriod"/>
            </a:pPr>
            <a:r>
              <a:rPr lang="en-US" altLang="en-US" sz="3200" dirty="0">
                <a:latin typeface="Times New Roman" panose="02020603050405020304" pitchFamily="18" charset="0"/>
              </a:rPr>
              <a:t>Ý nghĩa của lao động tự giác, sáng tạo..</a:t>
            </a:r>
            <a:endParaRPr lang="en-US" altLang="en-US" sz="32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719138" y="369888"/>
            <a:ext cx="4495800" cy="892175"/>
          </a:xfrm>
          <a:prstGeom prst="rect">
            <a:avLst/>
          </a:prstGeom>
          <a:noFill/>
        </p:spPr>
        <p:txBody>
          <a:bodyPr>
            <a:spAutoFit/>
          </a:bodyPr>
          <a:lstStyle/>
          <a:p>
            <a:pPr marR="0" defTabSz="914400">
              <a:buClrTx/>
              <a:buSzTx/>
              <a:buFontTx/>
              <a:buNone/>
              <a:defRPr/>
            </a:pPr>
            <a:r>
              <a:rPr kumimoji="0" lang="vi-VN" sz="2800" b="1" kern="1200" cap="none" spc="0" normalizeH="0" baseline="0" noProof="0" dirty="0">
                <a:solidFill>
                  <a:srgbClr val="7030A0"/>
                </a:solidFill>
                <a:effectLst>
                  <a:outerShdw blurRad="38100" dist="38100" dir="2700000" algn="tl">
                    <a:srgbClr val="C0C0C0"/>
                  </a:outerShdw>
                </a:effectLst>
                <a:latin typeface="Times New Roman" panose="02020603050405020304" pitchFamily="18" charset="0"/>
                <a:ea typeface="+mn-ea"/>
                <a:cs typeface="+mn-cs"/>
              </a:rPr>
              <a:t>Tuần 1</a:t>
            </a:r>
            <a:r>
              <a:rPr kumimoji="0" lang="en-US" sz="2800" b="1" kern="1200" cap="none" spc="0" normalizeH="0" baseline="0" noProof="0" dirty="0">
                <a:solidFill>
                  <a:srgbClr val="7030A0"/>
                </a:solidFill>
                <a:effectLst>
                  <a:outerShdw blurRad="38100" dist="38100" dir="2700000" algn="tl">
                    <a:srgbClr val="C0C0C0"/>
                  </a:outerShdw>
                </a:effectLst>
                <a:latin typeface="Times New Roman" panose="02020603050405020304" pitchFamily="18" charset="0"/>
                <a:ea typeface="+mn-ea"/>
                <a:cs typeface="+mn-cs"/>
              </a:rPr>
              <a:t>1</a:t>
            </a:r>
            <a:r>
              <a:rPr kumimoji="0" lang="vi-VN" sz="2800" b="1" kern="1200" cap="none" spc="0" normalizeH="0" baseline="0" noProof="0" dirty="0">
                <a:solidFill>
                  <a:srgbClr val="7030A0"/>
                </a:solidFill>
                <a:effectLst>
                  <a:outerShdw blurRad="38100" dist="38100" dir="2700000" algn="tl">
                    <a:srgbClr val="C0C0C0"/>
                  </a:outerShdw>
                </a:effectLst>
                <a:latin typeface="Times New Roman" panose="02020603050405020304" pitchFamily="18" charset="0"/>
                <a:ea typeface="+mn-ea"/>
                <a:cs typeface="+mn-cs"/>
              </a:rPr>
              <a:t> </a:t>
            </a:r>
            <a:r>
              <a:rPr kumimoji="0" lang="en-US" sz="2800" b="1" kern="1200" cap="none" spc="0" normalizeH="0" baseline="0" noProof="0" dirty="0">
                <a:solidFill>
                  <a:srgbClr val="7030A0"/>
                </a:solidFill>
                <a:effectLst>
                  <a:outerShdw blurRad="38100" dist="38100" dir="2700000" algn="tl">
                    <a:srgbClr val="C0C0C0"/>
                  </a:outerShdw>
                </a:effectLst>
                <a:latin typeface="Times New Roman" panose="02020603050405020304" pitchFamily="18" charset="0"/>
                <a:ea typeface="+mn-ea"/>
                <a:cs typeface="+mn-cs"/>
              </a:rPr>
              <a:t>- Tiết </a:t>
            </a:r>
            <a:r>
              <a:rPr kumimoji="0" lang="vi-VN" sz="2800" b="1" kern="1200" cap="none" spc="0" normalizeH="0" baseline="0" noProof="0" dirty="0">
                <a:solidFill>
                  <a:srgbClr val="7030A0"/>
                </a:solidFill>
                <a:effectLst>
                  <a:outerShdw blurRad="38100" dist="38100" dir="2700000" algn="tl">
                    <a:srgbClr val="C0C0C0"/>
                  </a:outerShdw>
                </a:effectLst>
                <a:latin typeface="Times New Roman" panose="02020603050405020304" pitchFamily="18" charset="0"/>
                <a:ea typeface="+mn-ea"/>
                <a:cs typeface="+mn-cs"/>
              </a:rPr>
              <a:t>1</a:t>
            </a:r>
            <a:r>
              <a:rPr kumimoji="0" lang="en-US" sz="2800" b="1" kern="1200" cap="none" spc="0" normalizeH="0" baseline="0" noProof="0" dirty="0">
                <a:solidFill>
                  <a:srgbClr val="7030A0"/>
                </a:solidFill>
                <a:effectLst>
                  <a:outerShdw blurRad="38100" dist="38100" dir="2700000" algn="tl">
                    <a:srgbClr val="C0C0C0"/>
                  </a:outerShdw>
                </a:effectLst>
                <a:latin typeface="Times New Roman" panose="02020603050405020304" pitchFamily="18" charset="0"/>
                <a:ea typeface="+mn-ea"/>
                <a:cs typeface="+mn-cs"/>
              </a:rPr>
              <a:t>1</a:t>
            </a:r>
            <a:endParaRPr kumimoji="0" lang="en-US" sz="2800" b="1" kern="1200" cap="none" spc="0" normalizeH="0" baseline="0" noProof="0" dirty="0">
              <a:solidFill>
                <a:srgbClr val="7030A0"/>
              </a:solidFill>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buNone/>
              <a:defRPr/>
            </a:pPr>
            <a:endParaRPr kumimoji="0" lang="en-US" kern="1200" cap="none" spc="0" normalizeH="0" baseline="0" noProof="0" dirty="0">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7"/>
          <p:cNvSpPr/>
          <p:nvPr/>
        </p:nvSpPr>
        <p:spPr>
          <a:xfrm>
            <a:off x="4800600" y="4267200"/>
            <a:ext cx="4343400" cy="457200"/>
          </a:xfrm>
          <a:prstGeom prst="rect">
            <a:avLst/>
          </a:prstGeom>
          <a:noFill/>
          <a:ln w="9525">
            <a:noFill/>
          </a:ln>
        </p:spPr>
        <p:txBody>
          <a:bodyPr anchor="t" anchorCtr="0">
            <a:spAutoFit/>
          </a:bodyPr>
          <a:p>
            <a:pPr>
              <a:spcBef>
                <a:spcPct val="50000"/>
              </a:spcBef>
            </a:pPr>
            <a:endParaRPr lang="vi-VN" altLang="en-US" b="1" dirty="0">
              <a:solidFill>
                <a:srgbClr val="FF0000"/>
              </a:solidFill>
              <a:latin typeface="Times New Roman" panose="02020603050405020304" pitchFamily="18" charset="0"/>
            </a:endParaRPr>
          </a:p>
        </p:txBody>
      </p:sp>
      <p:sp>
        <p:nvSpPr>
          <p:cNvPr id="10242" name="Rectangle 41"/>
          <p:cNvSpPr/>
          <p:nvPr/>
        </p:nvSpPr>
        <p:spPr>
          <a:xfrm>
            <a:off x="0" y="1116013"/>
            <a:ext cx="3276600" cy="579437"/>
          </a:xfrm>
          <a:prstGeom prst="rect">
            <a:avLst/>
          </a:prstGeom>
          <a:noFill/>
          <a:ln w="9525">
            <a:noFill/>
          </a:ln>
        </p:spPr>
        <p:txBody>
          <a:bodyPr anchor="t" anchorCtr="0">
            <a:spAutoFit/>
          </a:bodyPr>
          <a:p>
            <a:r>
              <a:rPr lang="en-US" altLang="en-US" sz="3200" b="1" dirty="0">
                <a:solidFill>
                  <a:srgbClr val="0000FF"/>
                </a:solidFill>
                <a:latin typeface="Times New Roman" panose="02020603050405020304" pitchFamily="18" charset="0"/>
              </a:rPr>
              <a:t>I. </a:t>
            </a:r>
            <a:r>
              <a:rPr lang="en-US" altLang="en-US" sz="3200" b="1" u="sng" dirty="0">
                <a:solidFill>
                  <a:srgbClr val="0000FF"/>
                </a:solidFill>
                <a:latin typeface="Times New Roman" panose="02020603050405020304" pitchFamily="18" charset="0"/>
              </a:rPr>
              <a:t>Đặt vấn đề.</a:t>
            </a:r>
            <a:endParaRPr lang="en-US" altLang="en-US" sz="3200" b="1" dirty="0">
              <a:solidFill>
                <a:srgbClr val="0000FF"/>
              </a:solidFill>
              <a:latin typeface="Times New Roman" panose="02020603050405020304" pitchFamily="18" charset="0"/>
            </a:endParaRPr>
          </a:p>
        </p:txBody>
      </p:sp>
      <p:sp>
        <p:nvSpPr>
          <p:cNvPr id="88106" name="Rectangle 42"/>
          <p:cNvSpPr/>
          <p:nvPr/>
        </p:nvSpPr>
        <p:spPr>
          <a:xfrm>
            <a:off x="228600" y="2133600"/>
            <a:ext cx="2743200" cy="519113"/>
          </a:xfrm>
          <a:prstGeom prst="rect">
            <a:avLst/>
          </a:prstGeom>
          <a:noFill/>
          <a:ln w="9525">
            <a:noFill/>
          </a:ln>
        </p:spPr>
        <p:txBody>
          <a:bodyPr anchor="t" anchorCtr="0">
            <a:spAutoFit/>
          </a:bodyPr>
          <a:p>
            <a:r>
              <a:rPr lang="en-US" altLang="en-US" sz="2800" b="1" dirty="0">
                <a:latin typeface="Times New Roman" panose="02020603050405020304" pitchFamily="18" charset="0"/>
              </a:rPr>
              <a:t>2.Truyện đọc.</a:t>
            </a:r>
            <a:endParaRPr lang="en-US" altLang="en-US" sz="2800" b="1" dirty="0">
              <a:latin typeface="Times New Roman" panose="02020603050405020304" pitchFamily="18" charset="0"/>
            </a:endParaRPr>
          </a:p>
        </p:txBody>
      </p:sp>
      <p:sp>
        <p:nvSpPr>
          <p:cNvPr id="88107" name="Rectangle 43"/>
          <p:cNvSpPr/>
          <p:nvPr/>
        </p:nvSpPr>
        <p:spPr>
          <a:xfrm>
            <a:off x="0" y="2590800"/>
            <a:ext cx="4402138" cy="519113"/>
          </a:xfrm>
          <a:prstGeom prst="rect">
            <a:avLst/>
          </a:prstGeom>
          <a:noFill/>
          <a:ln w="9525">
            <a:noFill/>
          </a:ln>
        </p:spPr>
        <p:txBody>
          <a:bodyPr wrap="none" anchor="t" anchorCtr="0">
            <a:spAutoFit/>
          </a:bodyPr>
          <a:p>
            <a:r>
              <a:rPr lang="en-US" altLang="en-US" sz="2800" i="1" dirty="0">
                <a:solidFill>
                  <a:srgbClr val="0000FF"/>
                </a:solidFill>
                <a:latin typeface="Times New Roman" panose="02020603050405020304" pitchFamily="18" charset="0"/>
              </a:rPr>
              <a:t>“ Ngôi nhà không hoàn hảo’’</a:t>
            </a:r>
            <a:endParaRPr lang="en-US" altLang="en-US" sz="2800" i="1" dirty="0">
              <a:solidFill>
                <a:srgbClr val="0000FF"/>
              </a:solidFill>
              <a:latin typeface="Times New Roman" panose="02020603050405020304" pitchFamily="18" charset="0"/>
            </a:endParaRPr>
          </a:p>
        </p:txBody>
      </p:sp>
      <p:sp>
        <p:nvSpPr>
          <p:cNvPr id="5135" name="Rectangle 15"/>
          <p:cNvSpPr/>
          <p:nvPr/>
        </p:nvSpPr>
        <p:spPr>
          <a:xfrm>
            <a:off x="228600" y="1752600"/>
            <a:ext cx="2400300" cy="519113"/>
          </a:xfrm>
          <a:prstGeom prst="rect">
            <a:avLst/>
          </a:prstGeom>
          <a:noFill/>
          <a:ln w="9525">
            <a:noFill/>
          </a:ln>
        </p:spPr>
        <p:txBody>
          <a:bodyPr wrap="none" anchor="t" anchorCtr="0">
            <a:spAutoFit/>
          </a:bodyPr>
          <a:p>
            <a:r>
              <a:rPr lang="en-US" altLang="en-US" sz="2800" b="1" dirty="0">
                <a:latin typeface="Times New Roman" panose="02020603050405020304" pitchFamily="18" charset="0"/>
              </a:rPr>
              <a:t>1. Tình huống.</a:t>
            </a:r>
            <a:endParaRPr lang="en-US" altLang="en-US" sz="2800" b="1" dirty="0">
              <a:latin typeface="Times New Roman" panose="02020603050405020304" pitchFamily="18" charset="0"/>
            </a:endParaRPr>
          </a:p>
        </p:txBody>
      </p:sp>
      <p:pic>
        <p:nvPicPr>
          <p:cNvPr id="10247" name="Picture 10" descr="C:\Users\Nguyen Thanh Sang\Desktop\ngoi-nha-khong-hoan-hao_1.jpg"/>
          <p:cNvPicPr>
            <a:picLocks noChangeAspect="1"/>
          </p:cNvPicPr>
          <p:nvPr/>
        </p:nvPicPr>
        <p:blipFill>
          <a:blip r:embed="rId1"/>
          <a:stretch>
            <a:fillRect/>
          </a:stretch>
        </p:blipFill>
        <p:spPr>
          <a:xfrm>
            <a:off x="228600" y="3124200"/>
            <a:ext cx="8686800" cy="3733800"/>
          </a:xfrm>
          <a:prstGeom prst="rect">
            <a:avLst/>
          </a:prstGeom>
          <a:noFill/>
          <a:ln w="9525">
            <a:noFill/>
          </a:ln>
        </p:spPr>
      </p:pic>
      <p:grpSp>
        <p:nvGrpSpPr>
          <p:cNvPr id="2" name="Group 7"/>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11"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9"/>
            <p:cNvGrpSpPr/>
            <p:nvPr/>
          </p:nvGrpSpPr>
          <p:grpSpPr bwMode="auto">
            <a:xfrm>
              <a:off x="730" y="1407"/>
              <a:ext cx="4043" cy="444"/>
              <a:chOff x="744" y="1407"/>
              <a:chExt cx="3988" cy="444"/>
            </a:xfrm>
            <a:grpFill/>
          </p:grpSpPr>
          <p:sp>
            <p:nvSpPr>
              <p:cNvPr id="13"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4"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10248" name="Picture 6" descr="Picture56"/>
          <p:cNvPicPr>
            <a:picLocks noChangeAspect="1"/>
          </p:cNvPicPr>
          <p:nvPr/>
        </p:nvPicPr>
        <p:blipFill>
          <a:blip r:embed="rId2"/>
          <a:stretch>
            <a:fillRect/>
          </a:stretch>
        </p:blipFill>
        <p:spPr>
          <a:xfrm>
            <a:off x="0" y="0"/>
            <a:ext cx="1066800" cy="1066800"/>
          </a:xfrm>
          <a:prstGeom prst="rect">
            <a:avLst/>
          </a:prstGeom>
          <a:noFill/>
          <a:ln w="9525">
            <a:noFill/>
          </a:ln>
        </p:spPr>
      </p:pic>
      <p:sp>
        <p:nvSpPr>
          <p:cNvPr id="16" name="Rectangle 4"/>
          <p:cNvSpPr>
            <a:spLocks noChangeArrowheads="1"/>
          </p:cNvSpPr>
          <p:nvPr/>
        </p:nvSpPr>
        <p:spPr bwMode="auto">
          <a:xfrm>
            <a:off x="1246188" y="50800"/>
            <a:ext cx="7877175"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blinds(horizontal)">
                                      <p:cBhvr>
                                        <p:cTn id="7" dur="500"/>
                                        <p:tgtEl>
                                          <p:spTgt spid="51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8106"/>
                                        </p:tgtEl>
                                        <p:attrNameLst>
                                          <p:attrName>style.visibility</p:attrName>
                                        </p:attrNameLst>
                                      </p:cBhvr>
                                      <p:to>
                                        <p:strVal val="visible"/>
                                      </p:to>
                                    </p:set>
                                    <p:anim calcmode="lin" valueType="num">
                                      <p:cBhvr additive="base">
                                        <p:cTn id="12" dur="500" fill="hold"/>
                                        <p:tgtEl>
                                          <p:spTgt spid="88106"/>
                                        </p:tgtEl>
                                        <p:attrNameLst>
                                          <p:attrName>ppt_x</p:attrName>
                                        </p:attrNameLst>
                                      </p:cBhvr>
                                      <p:tavLst>
                                        <p:tav tm="0">
                                          <p:val>
                                            <p:strVal val="0-#ppt_w/2"/>
                                          </p:val>
                                        </p:tav>
                                        <p:tav tm="100000">
                                          <p:val>
                                            <p:strVal val="#ppt_x"/>
                                          </p:val>
                                        </p:tav>
                                      </p:tavLst>
                                    </p:anim>
                                    <p:anim calcmode="lin" valueType="num">
                                      <p:cBhvr additive="base">
                                        <p:cTn id="13" dur="500" fill="hold"/>
                                        <p:tgtEl>
                                          <p:spTgt spid="8810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8107"/>
                                        </p:tgtEl>
                                        <p:attrNameLst>
                                          <p:attrName>style.visibility</p:attrName>
                                        </p:attrNameLst>
                                      </p:cBhvr>
                                      <p:to>
                                        <p:strVal val="visible"/>
                                      </p:to>
                                    </p:set>
                                    <p:anim calcmode="lin" valueType="num">
                                      <p:cBhvr additive="base">
                                        <p:cTn id="18" dur="500" fill="hold"/>
                                        <p:tgtEl>
                                          <p:spTgt spid="88107"/>
                                        </p:tgtEl>
                                        <p:attrNameLst>
                                          <p:attrName>ppt_x</p:attrName>
                                        </p:attrNameLst>
                                      </p:cBhvr>
                                      <p:tavLst>
                                        <p:tav tm="0">
                                          <p:val>
                                            <p:strVal val="0-#ppt_w/2"/>
                                          </p:val>
                                        </p:tav>
                                        <p:tav tm="100000">
                                          <p:val>
                                            <p:strVal val="#ppt_x"/>
                                          </p:val>
                                        </p:tav>
                                      </p:tavLst>
                                    </p:anim>
                                    <p:anim calcmode="lin" valueType="num">
                                      <p:cBhvr additive="base">
                                        <p:cTn id="19" dur="500" fill="hold"/>
                                        <p:tgtEl>
                                          <p:spTgt spid="8810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247"/>
                                        </p:tgtEl>
                                        <p:attrNameLst>
                                          <p:attrName>style.visibility</p:attrName>
                                        </p:attrNameLst>
                                      </p:cBhvr>
                                      <p:to>
                                        <p:strVal val="visible"/>
                                      </p:to>
                                    </p:set>
                                    <p:animEffect transition="in" filter="box(in)">
                                      <p:cBhvr>
                                        <p:cTn id="24"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06" grpId="0"/>
      <p:bldP spid="88107" grpId="0"/>
      <p:bldP spid="51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Text Box 3"/>
          <p:cNvSpPr txBox="1">
            <a:spLocks noChangeArrowheads="1"/>
          </p:cNvSpPr>
          <p:nvPr/>
        </p:nvSpPr>
        <p:spPr bwMode="auto">
          <a:xfrm>
            <a:off x="207963" y="1001713"/>
            <a:ext cx="8915400" cy="1570038"/>
          </a:xfrm>
          <a:prstGeom prst="rect">
            <a:avLst/>
          </a:prstGeom>
          <a:noFill/>
          <a:ln w="9525">
            <a:noFill/>
            <a:miter lim="800000"/>
          </a:ln>
          <a:effectLst/>
        </p:spPr>
        <p:txBody>
          <a:bodyPr>
            <a:spAutoFit/>
          </a:bodyPr>
          <a:lstStyle>
            <a:lvl1pPr marL="609600" indent="-609600" eaLnBrk="0" hangingPunct="0">
              <a:defRPr sz="2400">
                <a:solidFill>
                  <a:schemeClr val="tx1"/>
                </a:solidFill>
                <a:latin typeface="Times New Roman" panose="02020603050405020304" pitchFamily="18" charset="0"/>
              </a:defRPr>
            </a:lvl1pPr>
            <a:lvl2pPr marL="1066800" indent="-609600" eaLnBrk="0" hangingPunct="0">
              <a:defRPr sz="2400">
                <a:solidFill>
                  <a:schemeClr val="tx1"/>
                </a:solidFill>
                <a:latin typeface="Times New Roman" panose="02020603050405020304" pitchFamily="18" charset="0"/>
              </a:defRPr>
            </a:lvl2pPr>
            <a:lvl3pPr marL="1524000" indent="-609600" eaLnBrk="0" hangingPunct="0">
              <a:defRPr sz="2400">
                <a:solidFill>
                  <a:schemeClr val="tx1"/>
                </a:solidFill>
                <a:latin typeface="Times New Roman" panose="02020603050405020304" pitchFamily="18" charset="0"/>
              </a:defRPr>
            </a:lvl3pPr>
            <a:lvl4pPr marL="1981200" indent="-609600" eaLnBrk="0" hangingPunct="0">
              <a:defRPr sz="2400">
                <a:solidFill>
                  <a:schemeClr val="tx1"/>
                </a:solidFill>
                <a:latin typeface="Times New Roman" panose="02020603050405020304" pitchFamily="18" charset="0"/>
              </a:defRPr>
            </a:lvl4pPr>
            <a:lvl5pPr marL="2438400" indent="-609600" eaLnBrk="0" hangingPunct="0">
              <a:defRPr sz="2400">
                <a:solidFill>
                  <a:schemeClr val="tx1"/>
                </a:solidFill>
                <a:latin typeface="Times New Roman" panose="02020603050405020304" pitchFamily="18" charset="0"/>
              </a:defRPr>
            </a:lvl5pPr>
            <a:lvl6pPr marL="2895600" indent="-609600" eaLnBrk="0" fontAlgn="base" hangingPunct="0">
              <a:spcBef>
                <a:spcPct val="0"/>
              </a:spcBef>
              <a:spcAft>
                <a:spcPct val="0"/>
              </a:spcAft>
              <a:defRPr sz="2400">
                <a:solidFill>
                  <a:schemeClr val="tx1"/>
                </a:solidFill>
                <a:latin typeface="Times New Roman" panose="02020603050405020304" pitchFamily="18" charset="0"/>
              </a:defRPr>
            </a:lvl6pPr>
            <a:lvl7pPr marL="3352800" indent="-609600" eaLnBrk="0" fontAlgn="base" hangingPunct="0">
              <a:spcBef>
                <a:spcPct val="0"/>
              </a:spcBef>
              <a:spcAft>
                <a:spcPct val="0"/>
              </a:spcAft>
              <a:defRPr sz="2400">
                <a:solidFill>
                  <a:schemeClr val="tx1"/>
                </a:solidFill>
                <a:latin typeface="Times New Roman" panose="02020603050405020304" pitchFamily="18" charset="0"/>
              </a:defRPr>
            </a:lvl7pPr>
            <a:lvl8pPr marL="3810000" indent="-609600" eaLnBrk="0" fontAlgn="base" hangingPunct="0">
              <a:spcBef>
                <a:spcPct val="0"/>
              </a:spcBef>
              <a:spcAft>
                <a:spcPct val="0"/>
              </a:spcAft>
              <a:defRPr sz="2400">
                <a:solidFill>
                  <a:schemeClr val="tx1"/>
                </a:solidFill>
                <a:latin typeface="Times New Roman" panose="02020603050405020304" pitchFamily="18" charset="0"/>
              </a:defRPr>
            </a:lvl8pPr>
            <a:lvl9pPr marL="4267200" indent="-609600" eaLnBrk="0" fontAlgn="base" hangingPunct="0">
              <a:spcBef>
                <a:spcPct val="0"/>
              </a:spcBef>
              <a:spcAft>
                <a:spcPct val="0"/>
              </a:spcAft>
              <a:defRPr sz="2400">
                <a:solidFill>
                  <a:schemeClr val="tx1"/>
                </a:solidFill>
                <a:latin typeface="Times New Roman" panose="02020603050405020304" pitchFamily="18" charset="0"/>
              </a:defRPr>
            </a:lvl9pPr>
          </a:lstStyle>
          <a:p>
            <a:pPr marL="609600" marR="0" lvl="0" indent="-609600" algn="l" defTabSz="914400" rtl="0" eaLnBrk="1" fontAlgn="base" latinLnBrk="0" hangingPunct="1">
              <a:lnSpc>
                <a:spcPct val="100000"/>
              </a:lnSpc>
              <a:spcBef>
                <a:spcPct val="50000"/>
              </a:spcBef>
              <a:spcAft>
                <a:spcPct val="0"/>
              </a:spcAft>
              <a:buClrTx/>
              <a:buSzTx/>
              <a:buFontTx/>
              <a:buNone/>
              <a:defRPr/>
            </a:pPr>
            <a:r>
              <a:rPr kumimoji="0" lang="en-US" sz="2400" b="1"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I. </a:t>
            </a:r>
            <a:r>
              <a:rPr kumimoji="0" lang="en-US" sz="2400" b="1" i="0" u="sng" strike="noStrike" kern="1200" cap="none" spc="0" normalizeH="0" baseline="0" noProof="0" dirty="0" err="1"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Đặt</a:t>
            </a:r>
            <a:r>
              <a:rPr kumimoji="0" lang="en-US" sz="2400" b="1" i="0" u="sng"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sng" strike="noStrike" kern="1200" cap="none" spc="0" normalizeH="0" baseline="0" noProof="0" dirty="0" err="1"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vấn</a:t>
            </a:r>
            <a:r>
              <a:rPr kumimoji="0" lang="en-US" sz="2400" b="1" i="0" u="sng"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sng" strike="noStrike" kern="1200" cap="none" spc="0" normalizeH="0" baseline="0" noProof="0" dirty="0" err="1"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đề</a:t>
            </a:r>
            <a:r>
              <a:rPr kumimoji="0" lang="en-US" sz="2400" b="1" i="0" u="sng"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a:t>
            </a:r>
            <a:endParaRPr kumimoji="0" lang="en-US" sz="2400" b="1" i="0" u="sng"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50000"/>
              </a:spcBef>
              <a:spcAft>
                <a:spcPct val="0"/>
              </a:spcAft>
              <a:buClrTx/>
              <a:buSzTx/>
              <a:buFontTx/>
              <a:buNone/>
              <a:defRPr/>
            </a:pPr>
            <a:r>
              <a:rPr kumimoji="0" lang="en-US" sz="2400" b="0"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1. </a:t>
            </a:r>
            <a:r>
              <a:rPr kumimoji="0" lang="en-US" sz="2400" b="0" i="0" u="none" strike="noStrike" kern="1200" cap="none" spc="0" normalizeH="0" baseline="0" noProof="0" dirty="0" err="1"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Tình</a:t>
            </a:r>
            <a:r>
              <a:rPr kumimoji="0" lang="en-US" sz="2400" b="0"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huống</a:t>
            </a:r>
            <a:r>
              <a:rPr kumimoji="0" lang="en-US" sz="2400" b="0"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609600" marR="0" lvl="0" indent="-609600" algn="l" defTabSz="914400" rtl="0" eaLnBrk="1" fontAlgn="base" latinLnBrk="0" hangingPunct="1">
              <a:lnSpc>
                <a:spcPct val="100000"/>
              </a:lnSpc>
              <a:spcBef>
                <a:spcPct val="50000"/>
              </a:spcBef>
              <a:spcAft>
                <a:spcPct val="0"/>
              </a:spcAft>
              <a:buClrTx/>
              <a:buSzTx/>
              <a:buFontTx/>
              <a:buNone/>
              <a:defRPr/>
            </a:pPr>
            <a:r>
              <a:rPr kumimoji="0" lang="en-US" sz="2400" b="0"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 2. </a:t>
            </a:r>
            <a:r>
              <a:rPr kumimoji="0" lang="en-US" sz="2400" b="0" i="0" u="none" strike="noStrike" kern="1200" cap="none" spc="0" normalizeH="0" baseline="0" noProof="0" dirty="0" err="1"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Truyện</a:t>
            </a:r>
            <a:r>
              <a:rPr kumimoji="0" lang="en-US" sz="2400" b="0"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đọc</a:t>
            </a:r>
            <a:r>
              <a:rPr kumimoji="0" lang="en-US" sz="2400" b="1" i="0" u="none" strike="noStrike" kern="1200" cap="none" spc="0" normalizeH="0" baseline="0" noProof="0" dirty="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rPr>
              <a:t> : </a:t>
            </a:r>
            <a:r>
              <a:rPr kumimoji="0" lang="en-US" sz="2400" b="1" i="0" u="none" strike="noStrike" kern="1200" cap="none" spc="0" normalizeH="0" baseline="0" noProof="0" dirty="0" smtClean="0">
                <a:ln>
                  <a:noFill/>
                </a:ln>
                <a:solidFill>
                  <a:srgbClr val="E2231E"/>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Ngôi</a:t>
            </a: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nhà</a:t>
            </a: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không</a:t>
            </a: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hoàn</a:t>
            </a: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hảo</a:t>
            </a: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endPar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p:txBody>
      </p:sp>
      <p:sp>
        <p:nvSpPr>
          <p:cNvPr id="11266" name="Rectangle 14"/>
          <p:cNvSpPr/>
          <p:nvPr/>
        </p:nvSpPr>
        <p:spPr>
          <a:xfrm flipV="1">
            <a:off x="4395788" y="3810000"/>
            <a:ext cx="354012" cy="457200"/>
          </a:xfrm>
          <a:prstGeom prst="rect">
            <a:avLst/>
          </a:prstGeom>
          <a:noFill/>
          <a:ln w="9525">
            <a:noFill/>
          </a:ln>
        </p:spPr>
        <p:txBody>
          <a:bodyPr anchor="t" anchorCtr="0">
            <a:spAutoFit/>
          </a:bodyPr>
          <a:p>
            <a:endParaRPr lang="en-US" altLang="en-US" b="1" dirty="0">
              <a:latin typeface="Times New Roman" panose="02020603050405020304" pitchFamily="18" charset="0"/>
            </a:endParaRPr>
          </a:p>
        </p:txBody>
      </p:sp>
      <p:sp>
        <p:nvSpPr>
          <p:cNvPr id="73745" name="Rectangle 17"/>
          <p:cNvSpPr/>
          <p:nvPr/>
        </p:nvSpPr>
        <p:spPr>
          <a:xfrm>
            <a:off x="0" y="3429000"/>
            <a:ext cx="9144000" cy="3046413"/>
          </a:xfrm>
          <a:prstGeom prst="rect">
            <a:avLst/>
          </a:prstGeom>
          <a:noFill/>
          <a:ln w="9525">
            <a:noFill/>
          </a:ln>
        </p:spPr>
        <p:txBody>
          <a:bodyPr anchor="t" anchorCtr="0">
            <a:spAutoFit/>
          </a:bodyPr>
          <a:p>
            <a:r>
              <a:rPr lang="en-US" altLang="en-US" b="1" dirty="0">
                <a:solidFill>
                  <a:srgbClr val="FF0000"/>
                </a:solidFill>
                <a:latin typeface="Times New Roman" panose="02020603050405020304" pitchFamily="18" charset="0"/>
              </a:rPr>
              <a:t>* CÂU 1:</a:t>
            </a:r>
            <a:r>
              <a:rPr lang="en-US" altLang="en-US" dirty="0">
                <a:solidFill>
                  <a:srgbClr val="FF0000"/>
                </a:solidFill>
                <a:latin typeface="Times New Roman" panose="02020603050405020304" pitchFamily="18" charset="0"/>
              </a:rPr>
              <a:t> </a:t>
            </a:r>
            <a:r>
              <a:rPr lang="en-US" altLang="en-US" b="1" dirty="0">
                <a:latin typeface="Times New Roman" panose="02020603050405020304" pitchFamily="18" charset="0"/>
              </a:rPr>
              <a:t>Thái độ lao động trước đây của người thợ mộc?</a:t>
            </a:r>
            <a:endParaRPr lang="en-US" altLang="en-US" b="1" dirty="0">
              <a:latin typeface="Times New Roman" panose="02020603050405020304" pitchFamily="18" charset="0"/>
            </a:endParaRPr>
          </a:p>
          <a:p>
            <a:pPr>
              <a:buChar char="•"/>
            </a:pPr>
            <a:endParaRPr lang="en-US" altLang="en-US" b="1" dirty="0">
              <a:latin typeface="Times New Roman" panose="02020603050405020304" pitchFamily="18" charset="0"/>
            </a:endParaRPr>
          </a:p>
          <a:p>
            <a:r>
              <a:rPr lang="en-US" altLang="en-US" b="1" dirty="0">
                <a:solidFill>
                  <a:srgbClr val="FF0000"/>
                </a:solidFill>
                <a:latin typeface="Times New Roman" panose="02020603050405020304" pitchFamily="18" charset="0"/>
              </a:rPr>
              <a:t>* CÂU 2:</a:t>
            </a:r>
            <a:r>
              <a:rPr lang="en-US" altLang="en-US" dirty="0">
                <a:solidFill>
                  <a:srgbClr val="FF0000"/>
                </a:solidFill>
                <a:latin typeface="Times New Roman" panose="02020603050405020304" pitchFamily="18" charset="0"/>
              </a:rPr>
              <a:t> </a:t>
            </a:r>
            <a:r>
              <a:rPr lang="en-US" altLang="en-US" b="1" dirty="0">
                <a:latin typeface="Times New Roman" panose="02020603050405020304" pitchFamily="18" charset="0"/>
              </a:rPr>
              <a:t>Thái độ lao động của người thợ mộc khi làm ngôi</a:t>
            </a:r>
            <a:endParaRPr lang="en-US" altLang="en-US" b="1" dirty="0">
              <a:latin typeface="Times New Roman" panose="02020603050405020304" pitchFamily="18" charset="0"/>
            </a:endParaRPr>
          </a:p>
          <a:p>
            <a:r>
              <a:rPr lang="en-US" altLang="en-US" b="1" dirty="0">
                <a:latin typeface="Times New Roman" panose="02020603050405020304" pitchFamily="18" charset="0"/>
              </a:rPr>
              <a:t> nhà cuối cùng?</a:t>
            </a:r>
            <a:endParaRPr lang="en-US" altLang="en-US" b="1" dirty="0">
              <a:latin typeface="Times New Roman" panose="02020603050405020304" pitchFamily="18" charset="0"/>
            </a:endParaRPr>
          </a:p>
          <a:p>
            <a:endParaRPr lang="en-US" altLang="en-US" b="1" dirty="0">
              <a:latin typeface="Times New Roman" panose="02020603050405020304" pitchFamily="18" charset="0"/>
            </a:endParaRPr>
          </a:p>
          <a:p>
            <a:r>
              <a:rPr lang="en-US" altLang="en-US" b="1" dirty="0">
                <a:solidFill>
                  <a:srgbClr val="FF0000"/>
                </a:solidFill>
                <a:latin typeface="Times New Roman" panose="02020603050405020304" pitchFamily="18" charset="0"/>
              </a:rPr>
              <a:t>* CÂU  3: </a:t>
            </a:r>
            <a:r>
              <a:rPr lang="en-US" altLang="en-US" b="1" dirty="0">
                <a:latin typeface="Times New Roman" panose="02020603050405020304" pitchFamily="18" charset="0"/>
              </a:rPr>
              <a:t>Việc làm của người thợ mộc đã để lại hậu quả gì?</a:t>
            </a:r>
            <a:endParaRPr lang="en-US" altLang="en-US" b="1" dirty="0">
              <a:latin typeface="Times New Roman" panose="02020603050405020304" pitchFamily="18" charset="0"/>
            </a:endParaRPr>
          </a:p>
          <a:p>
            <a:endParaRPr lang="en-US" altLang="en-US" b="1" dirty="0">
              <a:latin typeface="Times New Roman" panose="02020603050405020304" pitchFamily="18" charset="0"/>
            </a:endParaRPr>
          </a:p>
          <a:p>
            <a:r>
              <a:rPr lang="en-US" altLang="en-US" b="1" dirty="0">
                <a:solidFill>
                  <a:srgbClr val="FF0000"/>
                </a:solidFill>
                <a:latin typeface="Times New Roman" panose="02020603050405020304" pitchFamily="18" charset="0"/>
              </a:rPr>
              <a:t>* CÂU 4:</a:t>
            </a:r>
            <a:r>
              <a:rPr lang="en-US" altLang="en-US" dirty="0">
                <a:solidFill>
                  <a:srgbClr val="0000CC"/>
                </a:solidFill>
                <a:latin typeface="Times New Roman" panose="02020603050405020304" pitchFamily="18" charset="0"/>
              </a:rPr>
              <a:t> </a:t>
            </a:r>
            <a:r>
              <a:rPr lang="en-US" altLang="en-US" b="1" dirty="0">
                <a:latin typeface="Times New Roman" panose="02020603050405020304" pitchFamily="18" charset="0"/>
              </a:rPr>
              <a:t>Nguyên nhân nào dẫn đến những hậu quả đó?</a:t>
            </a:r>
            <a:endParaRPr lang="en-US" altLang="en-US" b="1" dirty="0">
              <a:latin typeface="Times New Roman" panose="02020603050405020304" pitchFamily="18" charset="0"/>
            </a:endParaRPr>
          </a:p>
        </p:txBody>
      </p:sp>
      <p:grpSp>
        <p:nvGrpSpPr>
          <p:cNvPr id="2" name="Group 7"/>
          <p:cNvGrpSpPr/>
          <p:nvPr/>
        </p:nvGrpSpPr>
        <p:grpSpPr bwMode="auto">
          <a:xfrm>
            <a:off x="253590" y="-2829"/>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7"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9"/>
            <p:cNvGrpSpPr/>
            <p:nvPr/>
          </p:nvGrpSpPr>
          <p:grpSpPr bwMode="auto">
            <a:xfrm>
              <a:off x="730" y="1407"/>
              <a:ext cx="4043" cy="444"/>
              <a:chOff x="744" y="1407"/>
              <a:chExt cx="3988" cy="444"/>
            </a:xfrm>
            <a:grpFill/>
          </p:grpSpPr>
          <p:sp>
            <p:nvSpPr>
              <p:cNvPr id="9"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0"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11269"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14" name="Rectangle 4"/>
          <p:cNvSpPr>
            <a:spLocks noChangeArrowheads="1"/>
          </p:cNvSpPr>
          <p:nvPr/>
        </p:nvSpPr>
        <p:spPr bwMode="auto">
          <a:xfrm>
            <a:off x="1246188" y="50800"/>
            <a:ext cx="7745413" cy="830263"/>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alt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2</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
        <p:nvSpPr>
          <p:cNvPr id="11271" name="TextBox 12"/>
          <p:cNvSpPr txBox="1"/>
          <p:nvPr/>
        </p:nvSpPr>
        <p:spPr>
          <a:xfrm>
            <a:off x="914400" y="2819400"/>
            <a:ext cx="3581400" cy="461963"/>
          </a:xfrm>
          <a:prstGeom prst="rect">
            <a:avLst/>
          </a:prstGeom>
          <a:noFill/>
          <a:ln w="9525">
            <a:noFill/>
          </a:ln>
        </p:spPr>
        <p:txBody>
          <a:bodyPr anchor="t" anchorCtr="0">
            <a:spAutoFit/>
          </a:bodyPr>
          <a:p>
            <a:r>
              <a:rPr lang="en-US" altLang="en-US" b="1" dirty="0">
                <a:solidFill>
                  <a:srgbClr val="FF0000"/>
                </a:solidFill>
                <a:latin typeface="Times New Roman" panose="02020603050405020304" pitchFamily="18" charset="0"/>
              </a:rPr>
              <a:t>CÂU HỎI</a:t>
            </a:r>
            <a:endParaRPr lang="en-US" altLang="en-US"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45">
                                            <p:txEl>
                                              <p:charRg st="0" end="55"/>
                                            </p:txEl>
                                          </p:spTgt>
                                        </p:tgtEl>
                                        <p:attrNameLst>
                                          <p:attrName>style.visibility</p:attrName>
                                        </p:attrNameLst>
                                      </p:cBhvr>
                                      <p:to>
                                        <p:strVal val="visible"/>
                                      </p:to>
                                    </p:set>
                                    <p:animEffect transition="in" filter="blinds(horizontal)">
                                      <p:cBhvr>
                                        <p:cTn id="7" dur="500"/>
                                        <p:tgtEl>
                                          <p:spTgt spid="73745">
                                            <p:txEl>
                                              <p:charRg st="0" end="5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745">
                                            <p:txEl>
                                              <p:charRg st="56" end="113"/>
                                            </p:txEl>
                                          </p:spTgt>
                                        </p:tgtEl>
                                        <p:attrNameLst>
                                          <p:attrName>style.visibility</p:attrName>
                                        </p:attrNameLst>
                                      </p:cBhvr>
                                      <p:to>
                                        <p:strVal val="visible"/>
                                      </p:to>
                                    </p:set>
                                    <p:animEffect transition="in" filter="blinds(horizontal)">
                                      <p:cBhvr>
                                        <p:cTn id="10" dur="500"/>
                                        <p:tgtEl>
                                          <p:spTgt spid="73745">
                                            <p:txEl>
                                              <p:charRg st="56" end="11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3745">
                                            <p:txEl>
                                              <p:charRg st="113" end="129"/>
                                            </p:txEl>
                                          </p:spTgt>
                                        </p:tgtEl>
                                        <p:attrNameLst>
                                          <p:attrName>style.visibility</p:attrName>
                                        </p:attrNameLst>
                                      </p:cBhvr>
                                      <p:to>
                                        <p:strVal val="visible"/>
                                      </p:to>
                                    </p:set>
                                    <p:animEffect transition="in" filter="blinds(horizontal)">
                                      <p:cBhvr>
                                        <p:cTn id="13" dur="500"/>
                                        <p:tgtEl>
                                          <p:spTgt spid="73745">
                                            <p:txEl>
                                              <p:charRg st="113" end="12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3745">
                                            <p:txEl>
                                              <p:charRg st="130" end="189"/>
                                            </p:txEl>
                                          </p:spTgt>
                                        </p:tgtEl>
                                        <p:attrNameLst>
                                          <p:attrName>style.visibility</p:attrName>
                                        </p:attrNameLst>
                                      </p:cBhvr>
                                      <p:to>
                                        <p:strVal val="visible"/>
                                      </p:to>
                                    </p:set>
                                    <p:animEffect transition="in" filter="blinds(horizontal)">
                                      <p:cBhvr>
                                        <p:cTn id="16" dur="500"/>
                                        <p:tgtEl>
                                          <p:spTgt spid="73745">
                                            <p:txEl>
                                              <p:charRg st="130" end="18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3745">
                                            <p:txEl>
                                              <p:charRg st="190" end="241"/>
                                            </p:txEl>
                                          </p:spTgt>
                                        </p:tgtEl>
                                        <p:attrNameLst>
                                          <p:attrName>style.visibility</p:attrName>
                                        </p:attrNameLst>
                                      </p:cBhvr>
                                      <p:to>
                                        <p:strVal val="visible"/>
                                      </p:to>
                                    </p:set>
                                    <p:animEffect transition="in" filter="blinds(horizontal)">
                                      <p:cBhvr>
                                        <p:cTn id="19" dur="500"/>
                                        <p:tgtEl>
                                          <p:spTgt spid="73745">
                                            <p:txEl>
                                              <p:charRg st="190" end="2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62" name="Rectangle 10"/>
          <p:cNvSpPr/>
          <p:nvPr/>
        </p:nvSpPr>
        <p:spPr>
          <a:xfrm>
            <a:off x="0" y="1905000"/>
            <a:ext cx="9144000" cy="523875"/>
          </a:xfrm>
          <a:prstGeom prst="rect">
            <a:avLst/>
          </a:prstGeom>
          <a:noFill/>
          <a:ln w="9525">
            <a:noFill/>
          </a:ln>
        </p:spPr>
        <p:txBody>
          <a:bodyPr anchor="t" anchorCtr="0">
            <a:spAutoFit/>
          </a:bodyPr>
          <a:p>
            <a:r>
              <a:rPr lang="en-US" altLang="en-US" sz="2800" b="1" i="1" dirty="0">
                <a:latin typeface="Times New Roman" panose="02020603050405020304" pitchFamily="18" charset="0"/>
              </a:rPr>
              <a:t>* CÂU 1:</a:t>
            </a:r>
            <a:r>
              <a:rPr lang="en-US" altLang="en-US" sz="2800" dirty="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Thái độ lao động trước đây của người thợ mộc?</a:t>
            </a:r>
            <a:endParaRPr lang="en-US" altLang="en-US" sz="2800" b="1" dirty="0">
              <a:solidFill>
                <a:srgbClr val="FF0000"/>
              </a:solidFill>
              <a:latin typeface="Times New Roman" panose="02020603050405020304" pitchFamily="18" charset="0"/>
            </a:endParaRPr>
          </a:p>
        </p:txBody>
      </p:sp>
      <p:sp>
        <p:nvSpPr>
          <p:cNvPr id="74763" name="Rectangle 11"/>
          <p:cNvSpPr/>
          <p:nvPr/>
        </p:nvSpPr>
        <p:spPr>
          <a:xfrm>
            <a:off x="0" y="2590800"/>
            <a:ext cx="8839200" cy="946150"/>
          </a:xfrm>
          <a:prstGeom prst="rect">
            <a:avLst/>
          </a:prstGeom>
          <a:noFill/>
          <a:ln w="9525">
            <a:noFill/>
          </a:ln>
        </p:spPr>
        <p:txBody>
          <a:bodyPr anchor="t" anchorCtr="0">
            <a:spAutoFit/>
          </a:bodyPr>
          <a:p>
            <a:r>
              <a:rPr lang="en-US" altLang="en-US" sz="2800" b="1" dirty="0">
                <a:latin typeface="Times New Roman" panose="02020603050405020304" pitchFamily="18" charset="0"/>
              </a:rPr>
              <a:t>- Tận tụy.</a:t>
            </a:r>
            <a:endParaRPr lang="en-US" altLang="en-US" sz="2800" b="1" dirty="0">
              <a:latin typeface="Times New Roman" panose="02020603050405020304" pitchFamily="18" charset="0"/>
            </a:endParaRPr>
          </a:p>
          <a:p>
            <a:r>
              <a:rPr lang="en-US" altLang="en-US" sz="2800" b="1" dirty="0">
                <a:latin typeface="Times New Roman" panose="02020603050405020304" pitchFamily="18" charset="0"/>
              </a:rPr>
              <a:t>- Thực hiện nghiêm túc quy trình kỹ thuật</a:t>
            </a:r>
            <a:r>
              <a:rPr lang="vi-VN" altLang="en-US" sz="2800" b="1" dirty="0">
                <a:latin typeface="Times New Roman" panose="02020603050405020304" pitchFamily="18" charset="0"/>
              </a:rPr>
              <a:t>.</a:t>
            </a:r>
            <a:endParaRPr lang="en-US" altLang="en-US" sz="2800" b="1" dirty="0">
              <a:latin typeface="Times New Roman" panose="02020603050405020304" pitchFamily="18" charset="0"/>
            </a:endParaRPr>
          </a:p>
        </p:txBody>
      </p:sp>
      <p:sp>
        <p:nvSpPr>
          <p:cNvPr id="74764" name="Rectangle 12"/>
          <p:cNvSpPr/>
          <p:nvPr/>
        </p:nvSpPr>
        <p:spPr>
          <a:xfrm>
            <a:off x="0" y="3733800"/>
            <a:ext cx="9144000" cy="946150"/>
          </a:xfrm>
          <a:prstGeom prst="rect">
            <a:avLst/>
          </a:prstGeom>
          <a:noFill/>
          <a:ln w="9525">
            <a:noFill/>
          </a:ln>
        </p:spPr>
        <p:txBody>
          <a:bodyPr anchor="t" anchorCtr="0">
            <a:spAutoFit/>
          </a:bodyPr>
          <a:p>
            <a:r>
              <a:rPr lang="en-US" altLang="en-US" sz="2800" b="1" i="1" dirty="0">
                <a:latin typeface="Times New Roman" panose="02020603050405020304" pitchFamily="18" charset="0"/>
              </a:rPr>
              <a:t>* CÂU 2:</a:t>
            </a:r>
            <a:r>
              <a:rPr lang="en-US" altLang="en-US" sz="2800" dirty="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Thái độ lao động của người thợ mộc khi làm ngôi nhà cuối cùng?</a:t>
            </a:r>
            <a:endParaRPr lang="en-US" altLang="en-US" sz="2800" b="1" dirty="0">
              <a:solidFill>
                <a:srgbClr val="FF0000"/>
              </a:solidFill>
              <a:latin typeface="Times New Roman" panose="02020603050405020304" pitchFamily="18" charset="0"/>
            </a:endParaRPr>
          </a:p>
        </p:txBody>
      </p:sp>
      <p:sp>
        <p:nvSpPr>
          <p:cNvPr id="74765" name="Rectangle 13"/>
          <p:cNvSpPr/>
          <p:nvPr/>
        </p:nvSpPr>
        <p:spPr>
          <a:xfrm>
            <a:off x="152400" y="4800600"/>
            <a:ext cx="8991600" cy="1800225"/>
          </a:xfrm>
          <a:prstGeom prst="rect">
            <a:avLst/>
          </a:prstGeom>
          <a:noFill/>
          <a:ln w="9525">
            <a:noFill/>
          </a:ln>
        </p:spPr>
        <p:txBody>
          <a:bodyPr anchor="t" anchorCtr="0">
            <a:spAutoFit/>
          </a:bodyPr>
          <a:p>
            <a:r>
              <a:rPr lang="en-US" altLang="en-US" sz="2800" b="1" dirty="0">
                <a:latin typeface="Times New Roman" panose="02020603050405020304" pitchFamily="18" charset="0"/>
              </a:rPr>
              <a:t>- Không </a:t>
            </a:r>
            <a:r>
              <a:rPr lang="vi-VN" altLang="en-US" sz="2800" b="1" dirty="0">
                <a:latin typeface="Times New Roman" panose="02020603050405020304" pitchFamily="18" charset="0"/>
              </a:rPr>
              <a:t>d</a:t>
            </a:r>
            <a:r>
              <a:rPr lang="en-US" altLang="en-US" sz="2800" b="1" dirty="0">
                <a:latin typeface="Times New Roman" panose="02020603050405020304" pitchFamily="18" charset="0"/>
              </a:rPr>
              <a:t>à</a:t>
            </a:r>
            <a:r>
              <a:rPr lang="vi-VN" altLang="en-US" sz="2800" b="1" dirty="0">
                <a:latin typeface="Times New Roman" panose="02020603050405020304" pitchFamily="18" charset="0"/>
              </a:rPr>
              <a:t>nh </a:t>
            </a:r>
            <a:r>
              <a:rPr lang="en-US" altLang="en-US" sz="2800" b="1" dirty="0">
                <a:latin typeface="Times New Roman" panose="02020603050405020304" pitchFamily="18" charset="0"/>
              </a:rPr>
              <a:t>hết tâm trí cho công việc.</a:t>
            </a:r>
            <a:endParaRPr lang="en-US" altLang="en-US" sz="2800" b="1" dirty="0">
              <a:latin typeface="Times New Roman" panose="02020603050405020304" pitchFamily="18" charset="0"/>
            </a:endParaRPr>
          </a:p>
          <a:p>
            <a:r>
              <a:rPr lang="en-US" altLang="en-US" sz="2800" b="1" dirty="0">
                <a:latin typeface="Times New Roman" panose="02020603050405020304" pitchFamily="18" charset="0"/>
              </a:rPr>
              <a:t>- Bỏ qua những quy định cơ bản của kỹ thuật lao động.</a:t>
            </a:r>
            <a:endParaRPr lang="en-US" altLang="en-US" sz="2800" b="1" dirty="0">
              <a:latin typeface="Times New Roman" panose="02020603050405020304" pitchFamily="18" charset="0"/>
            </a:endParaRPr>
          </a:p>
          <a:p>
            <a:r>
              <a:rPr lang="en-US" altLang="en-US" sz="2800" b="1" dirty="0">
                <a:latin typeface="Times New Roman" panose="02020603050405020304" pitchFamily="18" charset="0"/>
              </a:rPr>
              <a:t> - Đôi bàn tay mệt mỏi</a:t>
            </a:r>
            <a:r>
              <a:rPr lang="vi-VN" altLang="en-US" sz="2800" b="1" dirty="0">
                <a:latin typeface="Times New Roman" panose="02020603050405020304" pitchFamily="18" charset="0"/>
              </a:rPr>
              <a:t>,</a:t>
            </a:r>
            <a:r>
              <a:rPr lang="en-US" altLang="en-US" sz="2800" b="1" dirty="0">
                <a:latin typeface="Times New Roman" panose="02020603050405020304" pitchFamily="18" charset="0"/>
              </a:rPr>
              <a:t> không còn khéo léo.</a:t>
            </a:r>
            <a:endParaRPr lang="en-US" altLang="en-US" sz="2800" b="1" dirty="0">
              <a:latin typeface="Times New Roman" panose="02020603050405020304" pitchFamily="18" charset="0"/>
            </a:endParaRPr>
          </a:p>
          <a:p>
            <a:r>
              <a:rPr lang="en-US" altLang="en-US" sz="2800" b="1" dirty="0">
                <a:latin typeface="Times New Roman" panose="02020603050405020304" pitchFamily="18" charset="0"/>
              </a:rPr>
              <a:t> - Sử dụng vật liệu cẩu thả.</a:t>
            </a:r>
            <a:endParaRPr lang="en-US" altLang="en-US" sz="2800" b="1" dirty="0">
              <a:latin typeface="Times New Roman" panose="02020603050405020304" pitchFamily="18" charset="0"/>
            </a:endParaRPr>
          </a:p>
        </p:txBody>
      </p:sp>
      <p:grpSp>
        <p:nvGrpSpPr>
          <p:cNvPr id="2" name="Group 7"/>
          <p:cNvGrpSpPr/>
          <p:nvPr/>
        </p:nvGrpSpPr>
        <p:grpSpPr bwMode="auto">
          <a:xfrm>
            <a:off x="263655" y="0"/>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9"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9"/>
            <p:cNvGrpSpPr/>
            <p:nvPr/>
          </p:nvGrpSpPr>
          <p:grpSpPr bwMode="auto">
            <a:xfrm>
              <a:off x="730" y="1407"/>
              <a:ext cx="4043" cy="444"/>
              <a:chOff x="744" y="1407"/>
              <a:chExt cx="3988" cy="444"/>
            </a:xfrm>
            <a:grpFill/>
          </p:grpSpPr>
          <p:sp>
            <p:nvSpPr>
              <p:cNvPr id="11"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2"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13" name="Rectangle 4"/>
          <p:cNvSpPr>
            <a:spLocks noChangeArrowheads="1"/>
          </p:cNvSpPr>
          <p:nvPr/>
        </p:nvSpPr>
        <p:spPr bwMode="auto">
          <a:xfrm>
            <a:off x="1246188" y="50800"/>
            <a:ext cx="78978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12295"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62">
                                            <p:txEl>
                                              <p:charRg st="0" end="55"/>
                                            </p:txEl>
                                          </p:spTgt>
                                        </p:tgtEl>
                                        <p:attrNameLst>
                                          <p:attrName>style.visibility</p:attrName>
                                        </p:attrNameLst>
                                      </p:cBhvr>
                                      <p:to>
                                        <p:strVal val="visible"/>
                                      </p:to>
                                    </p:set>
                                    <p:animEffect transition="in" filter="blinds(horizontal)">
                                      <p:cBhvr>
                                        <p:cTn id="7" dur="500"/>
                                        <p:tgtEl>
                                          <p:spTgt spid="74762">
                                            <p:txEl>
                                              <p:charRg st="0" end="5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63">
                                            <p:txEl>
                                              <p:charRg st="0" end="11"/>
                                            </p:txEl>
                                          </p:spTgt>
                                        </p:tgtEl>
                                        <p:attrNameLst>
                                          <p:attrName>style.visibility</p:attrName>
                                        </p:attrNameLst>
                                      </p:cBhvr>
                                      <p:to>
                                        <p:strVal val="visible"/>
                                      </p:to>
                                    </p:set>
                                    <p:animEffect transition="in" filter="blinds(horizontal)">
                                      <p:cBhvr>
                                        <p:cTn id="12" dur="500"/>
                                        <p:tgtEl>
                                          <p:spTgt spid="74763">
                                            <p:txEl>
                                              <p:charRg st="0" end="1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4763">
                                            <p:txEl>
                                              <p:charRg st="11" end="54"/>
                                            </p:txEl>
                                          </p:spTgt>
                                        </p:tgtEl>
                                        <p:attrNameLst>
                                          <p:attrName>style.visibility</p:attrName>
                                        </p:attrNameLst>
                                      </p:cBhvr>
                                      <p:to>
                                        <p:strVal val="visible"/>
                                      </p:to>
                                    </p:set>
                                    <p:animEffect transition="in" filter="blinds(horizontal)">
                                      <p:cBhvr>
                                        <p:cTn id="15" dur="500"/>
                                        <p:tgtEl>
                                          <p:spTgt spid="74763">
                                            <p:txEl>
                                              <p:charRg st="11" end="5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4764">
                                            <p:txEl>
                                              <p:charRg st="0" end="72"/>
                                            </p:txEl>
                                          </p:spTgt>
                                        </p:tgtEl>
                                        <p:attrNameLst>
                                          <p:attrName>style.visibility</p:attrName>
                                        </p:attrNameLst>
                                      </p:cBhvr>
                                      <p:to>
                                        <p:strVal val="visible"/>
                                      </p:to>
                                    </p:set>
                                    <p:animEffect transition="in" filter="blinds(horizontal)">
                                      <p:cBhvr>
                                        <p:cTn id="20" dur="500"/>
                                        <p:tgtEl>
                                          <p:spTgt spid="74764">
                                            <p:txEl>
                                              <p:charRg st="0" end="7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4765">
                                            <p:txEl>
                                              <p:charRg st="0" end="40"/>
                                            </p:txEl>
                                          </p:spTgt>
                                        </p:tgtEl>
                                        <p:attrNameLst>
                                          <p:attrName>style.visibility</p:attrName>
                                        </p:attrNameLst>
                                      </p:cBhvr>
                                      <p:to>
                                        <p:strVal val="visible"/>
                                      </p:to>
                                    </p:set>
                                    <p:animEffect transition="in" filter="blinds(horizontal)">
                                      <p:cBhvr>
                                        <p:cTn id="25" dur="500"/>
                                        <p:tgtEl>
                                          <p:spTgt spid="74765">
                                            <p:txEl>
                                              <p:charRg st="0" end="4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4765">
                                            <p:txEl>
                                              <p:charRg st="40" end="94"/>
                                            </p:txEl>
                                          </p:spTgt>
                                        </p:tgtEl>
                                        <p:attrNameLst>
                                          <p:attrName>style.visibility</p:attrName>
                                        </p:attrNameLst>
                                      </p:cBhvr>
                                      <p:to>
                                        <p:strVal val="visible"/>
                                      </p:to>
                                    </p:set>
                                    <p:animEffect transition="in" filter="blinds(horizontal)">
                                      <p:cBhvr>
                                        <p:cTn id="28" dur="500"/>
                                        <p:tgtEl>
                                          <p:spTgt spid="74765">
                                            <p:txEl>
                                              <p:charRg st="40" end="9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4765">
                                            <p:txEl>
                                              <p:charRg st="94" end="138"/>
                                            </p:txEl>
                                          </p:spTgt>
                                        </p:tgtEl>
                                        <p:attrNameLst>
                                          <p:attrName>style.visibility</p:attrName>
                                        </p:attrNameLst>
                                      </p:cBhvr>
                                      <p:to>
                                        <p:strVal val="visible"/>
                                      </p:to>
                                    </p:set>
                                    <p:animEffect transition="in" filter="blinds(horizontal)">
                                      <p:cBhvr>
                                        <p:cTn id="31" dur="500"/>
                                        <p:tgtEl>
                                          <p:spTgt spid="74765">
                                            <p:txEl>
                                              <p:charRg st="94" end="13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4765">
                                            <p:txEl>
                                              <p:charRg st="138" end="167"/>
                                            </p:txEl>
                                          </p:spTgt>
                                        </p:tgtEl>
                                        <p:attrNameLst>
                                          <p:attrName>style.visibility</p:attrName>
                                        </p:attrNameLst>
                                      </p:cBhvr>
                                      <p:to>
                                        <p:strVal val="visible"/>
                                      </p:to>
                                    </p:set>
                                    <p:animEffect transition="in" filter="blinds(horizontal)">
                                      <p:cBhvr>
                                        <p:cTn id="34" dur="500"/>
                                        <p:tgtEl>
                                          <p:spTgt spid="74765">
                                            <p:txEl>
                                              <p:charRg st="138" end="1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88" name="Rectangle 12"/>
          <p:cNvSpPr/>
          <p:nvPr/>
        </p:nvSpPr>
        <p:spPr>
          <a:xfrm>
            <a:off x="0" y="1600200"/>
            <a:ext cx="8915400" cy="1373188"/>
          </a:xfrm>
          <a:prstGeom prst="rect">
            <a:avLst/>
          </a:prstGeom>
          <a:noFill/>
          <a:ln w="9525">
            <a:noFill/>
          </a:ln>
        </p:spPr>
        <p:txBody>
          <a:bodyPr anchor="t" anchorCtr="0">
            <a:spAutoFit/>
          </a:bodyPr>
          <a:p>
            <a:r>
              <a:rPr lang="en-US" altLang="en-US" sz="2800" b="1" i="1" dirty="0">
                <a:latin typeface="Times New Roman" panose="02020603050405020304" pitchFamily="18" charset="0"/>
              </a:rPr>
              <a:t>* CÂU 3: </a:t>
            </a:r>
            <a:r>
              <a:rPr lang="en-US" altLang="en-US" sz="2800" b="1" dirty="0">
                <a:solidFill>
                  <a:srgbClr val="FF0000"/>
                </a:solidFill>
                <a:latin typeface="Times New Roman" panose="02020603050405020304" pitchFamily="18" charset="0"/>
              </a:rPr>
              <a:t>Việc làm của người thợ mộc đã để lại hậu                                       quả gì?</a:t>
            </a:r>
            <a:endParaRPr lang="en-US" altLang="en-US" sz="2800" b="1" dirty="0">
              <a:solidFill>
                <a:srgbClr val="FF0000"/>
              </a:solidFill>
              <a:latin typeface="Times New Roman" panose="02020603050405020304" pitchFamily="18" charset="0"/>
            </a:endParaRPr>
          </a:p>
          <a:p>
            <a:endParaRPr lang="en-US" altLang="en-US" sz="2800" b="1" dirty="0">
              <a:solidFill>
                <a:srgbClr val="FF0000"/>
              </a:solidFill>
              <a:latin typeface="Times New Roman" panose="02020603050405020304" pitchFamily="18" charset="0"/>
            </a:endParaRPr>
          </a:p>
        </p:txBody>
      </p:sp>
      <p:sp>
        <p:nvSpPr>
          <p:cNvPr id="75789" name="Rectangle 13"/>
          <p:cNvSpPr/>
          <p:nvPr/>
        </p:nvSpPr>
        <p:spPr>
          <a:xfrm>
            <a:off x="0" y="4648200"/>
            <a:ext cx="9448800" cy="1384300"/>
          </a:xfrm>
          <a:prstGeom prst="rect">
            <a:avLst/>
          </a:prstGeom>
          <a:noFill/>
          <a:ln w="9525">
            <a:noFill/>
          </a:ln>
        </p:spPr>
        <p:txBody>
          <a:bodyPr anchor="t" anchorCtr="0">
            <a:spAutoFit/>
          </a:bodyPr>
          <a:p>
            <a:r>
              <a:rPr lang="en-US" altLang="en-US" sz="2800" b="1" dirty="0">
                <a:latin typeface="Times New Roman" panose="02020603050405020304" pitchFamily="18" charset="0"/>
              </a:rPr>
              <a:t>- Thiếu tính tự giác</a:t>
            </a:r>
            <a:endParaRPr lang="en-US" altLang="en-US" sz="2800" b="1" dirty="0">
              <a:latin typeface="Times New Roman" panose="02020603050405020304" pitchFamily="18" charset="0"/>
            </a:endParaRPr>
          </a:p>
          <a:p>
            <a:r>
              <a:rPr lang="en-US" altLang="en-US" sz="2800" b="1" dirty="0">
                <a:latin typeface="Times New Roman" panose="02020603050405020304" pitchFamily="18" charset="0"/>
              </a:rPr>
              <a:t>- Không có kỉ luật lao động</a:t>
            </a:r>
            <a:endParaRPr lang="en-US" altLang="en-US" sz="2800" b="1" dirty="0">
              <a:latin typeface="Times New Roman" panose="02020603050405020304" pitchFamily="18" charset="0"/>
            </a:endParaRPr>
          </a:p>
          <a:p>
            <a:r>
              <a:rPr lang="en-US" altLang="en-US" sz="2800" b="1" dirty="0">
                <a:latin typeface="Times New Roman" panose="02020603050405020304" pitchFamily="18" charset="0"/>
              </a:rPr>
              <a:t>- Không chú ý đến k</a:t>
            </a:r>
            <a:r>
              <a:rPr lang="vi-VN" altLang="en-US" sz="2800" b="1" dirty="0">
                <a:latin typeface="Times New Roman" panose="02020603050405020304" pitchFamily="18" charset="0"/>
              </a:rPr>
              <a:t>ỹ</a:t>
            </a:r>
            <a:r>
              <a:rPr lang="en-US" altLang="en-US" sz="2800" b="1" dirty="0">
                <a:latin typeface="Times New Roman" panose="02020603050405020304" pitchFamily="18" charset="0"/>
              </a:rPr>
              <a:t> thuật lao động</a:t>
            </a:r>
            <a:endParaRPr lang="en-US" altLang="en-US" sz="2800" b="1" dirty="0">
              <a:latin typeface="Times New Roman" panose="02020603050405020304" pitchFamily="18" charset="0"/>
            </a:endParaRPr>
          </a:p>
        </p:txBody>
      </p:sp>
      <p:sp>
        <p:nvSpPr>
          <p:cNvPr id="75790" name="Rectangle 14"/>
          <p:cNvSpPr/>
          <p:nvPr/>
        </p:nvSpPr>
        <p:spPr>
          <a:xfrm>
            <a:off x="0" y="4114800"/>
            <a:ext cx="9144000" cy="519113"/>
          </a:xfrm>
          <a:prstGeom prst="rect">
            <a:avLst/>
          </a:prstGeom>
          <a:noFill/>
          <a:ln w="9525">
            <a:noFill/>
          </a:ln>
        </p:spPr>
        <p:txBody>
          <a:bodyPr anchor="t" anchorCtr="0">
            <a:spAutoFit/>
          </a:bodyPr>
          <a:p>
            <a:r>
              <a:rPr lang="en-US" altLang="en-US" sz="2800" b="1" i="1" dirty="0">
                <a:latin typeface="Times New Roman" panose="02020603050405020304" pitchFamily="18" charset="0"/>
              </a:rPr>
              <a:t>* CÂU 4:</a:t>
            </a:r>
            <a:r>
              <a:rPr lang="en-US" altLang="en-US" sz="2800" dirty="0">
                <a:solidFill>
                  <a:srgbClr val="0000CC"/>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Nguyên nhân nào dẫn đến những hậu quả đó?</a:t>
            </a:r>
            <a:r>
              <a:rPr lang="en-US" altLang="en-US" sz="2800" dirty="0">
                <a:latin typeface="Times New Roman" panose="02020603050405020304" pitchFamily="18" charset="0"/>
              </a:rPr>
              <a:t> </a:t>
            </a:r>
            <a:endParaRPr lang="en-US" altLang="en-US" sz="2800" b="1" dirty="0">
              <a:solidFill>
                <a:srgbClr val="FF0000"/>
              </a:solidFill>
              <a:latin typeface="Times New Roman" panose="02020603050405020304" pitchFamily="18" charset="0"/>
            </a:endParaRPr>
          </a:p>
        </p:txBody>
      </p:sp>
      <p:sp>
        <p:nvSpPr>
          <p:cNvPr id="75791" name="Rectangle 15"/>
          <p:cNvSpPr/>
          <p:nvPr/>
        </p:nvSpPr>
        <p:spPr>
          <a:xfrm>
            <a:off x="0" y="2667000"/>
            <a:ext cx="8763000" cy="1373188"/>
          </a:xfrm>
          <a:prstGeom prst="rect">
            <a:avLst/>
          </a:prstGeom>
          <a:noFill/>
          <a:ln w="9525">
            <a:noFill/>
          </a:ln>
        </p:spPr>
        <p:txBody>
          <a:bodyPr anchor="t" anchorCtr="0">
            <a:spAutoFit/>
          </a:bodyPr>
          <a:p>
            <a:r>
              <a:rPr lang="en-US" altLang="en-US" sz="2800" b="1" dirty="0">
                <a:latin typeface="Times New Roman" panose="02020603050405020304" pitchFamily="18" charset="0"/>
              </a:rPr>
              <a:t>- Ông phải sống trong  ngôi nhà không hoàn hảo do chính mình làm.</a:t>
            </a:r>
            <a:endParaRPr lang="en-US" altLang="en-US" sz="2800" b="1" dirty="0">
              <a:latin typeface="Times New Roman" panose="02020603050405020304" pitchFamily="18" charset="0"/>
            </a:endParaRPr>
          </a:p>
          <a:p>
            <a:r>
              <a:rPr lang="en-US" altLang="en-US" sz="2800" b="1" dirty="0">
                <a:latin typeface="Times New Roman" panose="02020603050405020304" pitchFamily="18" charset="0"/>
              </a:rPr>
              <a:t>- Ông phải hổ thẹn với những việc làm của mình .</a:t>
            </a:r>
            <a:endParaRPr lang="en-US" altLang="en-US" sz="2800" b="1" dirty="0">
              <a:latin typeface="Times New Roman" panose="02020603050405020304" pitchFamily="18" charset="0"/>
            </a:endParaRPr>
          </a:p>
        </p:txBody>
      </p:sp>
      <p:grpSp>
        <p:nvGrpSpPr>
          <p:cNvPr id="2" name="Group 14"/>
          <p:cNvGrpSpPr/>
          <p:nvPr/>
        </p:nvGrpSpPr>
        <p:grpSpPr bwMode="auto">
          <a:xfrm>
            <a:off x="263655" y="0"/>
            <a:ext cx="8880345" cy="1043845"/>
            <a:chOff x="720" y="1392"/>
            <a:chExt cx="4058" cy="48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effectLst>
            <a:reflection blurRad="6350" stA="50000" endA="300" endPos="90000" dist="50800" dir="5400000" sy="-100000" algn="bl" rotWithShape="0"/>
          </a:effectLst>
        </p:grpSpPr>
        <p:sp>
          <p:nvSpPr>
            <p:cNvPr id="16" name="AutoShape 8"/>
            <p:cNvSpPr>
              <a:spLocks noChangeArrowheads="1"/>
            </p:cNvSpPr>
            <p:nvPr/>
          </p:nvSpPr>
          <p:spPr bwMode="ltGray">
            <a:xfrm>
              <a:off x="720" y="1392"/>
              <a:ext cx="4058" cy="480"/>
            </a:xfrm>
            <a:prstGeom prst="roundRect">
              <a:avLst>
                <a:gd name="adj" fmla="val 17509"/>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3" name="Group 16"/>
            <p:cNvGrpSpPr/>
            <p:nvPr/>
          </p:nvGrpSpPr>
          <p:grpSpPr bwMode="auto">
            <a:xfrm>
              <a:off x="730" y="1407"/>
              <a:ext cx="4043" cy="444"/>
              <a:chOff x="744" y="1407"/>
              <a:chExt cx="3988" cy="444"/>
            </a:xfrm>
            <a:grpFill/>
          </p:grpSpPr>
          <p:sp>
            <p:nvSpPr>
              <p:cNvPr id="18" name="AutoShape 10"/>
              <p:cNvSpPr>
                <a:spLocks noChangeArrowheads="1"/>
              </p:cNvSpPr>
              <p:nvPr/>
            </p:nvSpPr>
            <p:spPr bwMode="ltGray">
              <a:xfrm>
                <a:off x="744" y="1736"/>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9" name="AutoShape 11"/>
              <p:cNvSpPr>
                <a:spLocks noChangeArrowheads="1"/>
              </p:cNvSpPr>
              <p:nvPr/>
            </p:nvSpPr>
            <p:spPr bwMode="ltGray">
              <a:xfrm>
                <a:off x="744" y="1407"/>
                <a:ext cx="3988" cy="115"/>
              </a:xfrm>
              <a:prstGeom prst="roundRect">
                <a:avLst>
                  <a:gd name="adj" fmla="val 5000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pic>
        <p:nvPicPr>
          <p:cNvPr id="13318" name="Picture 6" descr="Picture56"/>
          <p:cNvPicPr>
            <a:picLocks noChangeAspect="1"/>
          </p:cNvPicPr>
          <p:nvPr/>
        </p:nvPicPr>
        <p:blipFill>
          <a:blip r:embed="rId1"/>
          <a:stretch>
            <a:fillRect/>
          </a:stretch>
        </p:blipFill>
        <p:spPr>
          <a:xfrm>
            <a:off x="0" y="0"/>
            <a:ext cx="1066800" cy="1066800"/>
          </a:xfrm>
          <a:prstGeom prst="rect">
            <a:avLst/>
          </a:prstGeom>
          <a:noFill/>
          <a:ln w="9525">
            <a:noFill/>
          </a:ln>
        </p:spPr>
      </p:pic>
      <p:sp>
        <p:nvSpPr>
          <p:cNvPr id="21" name="Rectangle 4"/>
          <p:cNvSpPr>
            <a:spLocks noChangeArrowheads="1"/>
          </p:cNvSpPr>
          <p:nvPr/>
        </p:nvSpPr>
        <p:spPr bwMode="auto">
          <a:xfrm>
            <a:off x="1246188" y="50800"/>
            <a:ext cx="7669213" cy="8318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Tuần 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Tiết </a:t>
            </a:r>
            <a:r>
              <a:rPr kumimoji="0" lang="vi-VN"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r>
              <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1</a:t>
            </a:r>
            <a:endParaRPr kumimoji="0" 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11: LAO ĐỘNG TỰ GIÁC VÀ SÁNG TẠO</a:t>
            </a:r>
            <a:endPar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8">
                                            <p:txEl>
                                              <p:charRg st="0" end="96"/>
                                            </p:txEl>
                                          </p:spTgt>
                                        </p:tgtEl>
                                        <p:attrNameLst>
                                          <p:attrName>style.visibility</p:attrName>
                                        </p:attrNameLst>
                                      </p:cBhvr>
                                      <p:to>
                                        <p:strVal val="visible"/>
                                      </p:to>
                                    </p:set>
                                    <p:animEffect transition="in" filter="blinds(horizontal)">
                                      <p:cBhvr>
                                        <p:cTn id="7" dur="500"/>
                                        <p:tgtEl>
                                          <p:spTgt spid="75788">
                                            <p:txEl>
                                              <p:charRg st="0" end="9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91">
                                            <p:txEl>
                                              <p:charRg st="0" end="66"/>
                                            </p:txEl>
                                          </p:spTgt>
                                        </p:tgtEl>
                                        <p:attrNameLst>
                                          <p:attrName>style.visibility</p:attrName>
                                        </p:attrNameLst>
                                      </p:cBhvr>
                                      <p:to>
                                        <p:strVal val="visible"/>
                                      </p:to>
                                    </p:set>
                                    <p:animEffect transition="in" filter="blinds(horizontal)">
                                      <p:cBhvr>
                                        <p:cTn id="12" dur="500"/>
                                        <p:tgtEl>
                                          <p:spTgt spid="75791">
                                            <p:txEl>
                                              <p:charRg st="0" end="6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5791">
                                            <p:txEl>
                                              <p:charRg st="66" end="115"/>
                                            </p:txEl>
                                          </p:spTgt>
                                        </p:tgtEl>
                                        <p:attrNameLst>
                                          <p:attrName>style.visibility</p:attrName>
                                        </p:attrNameLst>
                                      </p:cBhvr>
                                      <p:to>
                                        <p:strVal val="visible"/>
                                      </p:to>
                                    </p:set>
                                    <p:animEffect transition="in" filter="blinds(horizontal)">
                                      <p:cBhvr>
                                        <p:cTn id="15" dur="500"/>
                                        <p:tgtEl>
                                          <p:spTgt spid="75791">
                                            <p:txEl>
                                              <p:charRg st="66" end="11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5790">
                                            <p:txEl>
                                              <p:charRg st="0" end="52"/>
                                            </p:txEl>
                                          </p:spTgt>
                                        </p:tgtEl>
                                        <p:attrNameLst>
                                          <p:attrName>style.visibility</p:attrName>
                                        </p:attrNameLst>
                                      </p:cBhvr>
                                      <p:to>
                                        <p:strVal val="visible"/>
                                      </p:to>
                                    </p:set>
                                    <p:animEffect transition="in" filter="blinds(horizontal)">
                                      <p:cBhvr>
                                        <p:cTn id="20" dur="500"/>
                                        <p:tgtEl>
                                          <p:spTgt spid="75790">
                                            <p:txEl>
                                              <p:charRg st="0" end="5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5789">
                                            <p:txEl>
                                              <p:charRg st="0" end="21"/>
                                            </p:txEl>
                                          </p:spTgt>
                                        </p:tgtEl>
                                        <p:attrNameLst>
                                          <p:attrName>style.visibility</p:attrName>
                                        </p:attrNameLst>
                                      </p:cBhvr>
                                      <p:to>
                                        <p:strVal val="visible"/>
                                      </p:to>
                                    </p:set>
                                    <p:animEffect transition="in" filter="blinds(horizontal)">
                                      <p:cBhvr>
                                        <p:cTn id="25" dur="500"/>
                                        <p:tgtEl>
                                          <p:spTgt spid="75789">
                                            <p:txEl>
                                              <p:charRg st="0" end="2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5789">
                                            <p:txEl>
                                              <p:charRg st="21" end="49"/>
                                            </p:txEl>
                                          </p:spTgt>
                                        </p:tgtEl>
                                        <p:attrNameLst>
                                          <p:attrName>style.visibility</p:attrName>
                                        </p:attrNameLst>
                                      </p:cBhvr>
                                      <p:to>
                                        <p:strVal val="visible"/>
                                      </p:to>
                                    </p:set>
                                    <p:animEffect transition="in" filter="blinds(horizontal)">
                                      <p:cBhvr>
                                        <p:cTn id="28" dur="500"/>
                                        <p:tgtEl>
                                          <p:spTgt spid="75789">
                                            <p:txEl>
                                              <p:charRg st="21" end="4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5789">
                                            <p:txEl>
                                              <p:charRg st="49" end="85"/>
                                            </p:txEl>
                                          </p:spTgt>
                                        </p:tgtEl>
                                        <p:attrNameLst>
                                          <p:attrName>style.visibility</p:attrName>
                                        </p:attrNameLst>
                                      </p:cBhvr>
                                      <p:to>
                                        <p:strVal val="visible"/>
                                      </p:to>
                                    </p:set>
                                    <p:animEffect transition="in" filter="blinds(horizontal)">
                                      <p:cBhvr>
                                        <p:cTn id="31" dur="500"/>
                                        <p:tgtEl>
                                          <p:spTgt spid="75789">
                                            <p:txEl>
                                              <p:charRg st="49" end="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PSNARRATION" val="2,1729438338,D:\bai 8  nang dong sang tao tiet 1\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8601</Words>
  <Application>WPS Presentation</Application>
  <PresentationFormat/>
  <Paragraphs>358</Paragraphs>
  <Slides>33</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Arial</vt:lpstr>
      <vt:lpstr>SimSun</vt:lpstr>
      <vt:lpstr>Wingdings</vt:lpstr>
      <vt:lpstr>Times New Roman</vt:lpstr>
      <vt:lpstr>Calibri</vt:lpstr>
      <vt:lpstr>VN-NTime</vt:lpstr>
      <vt:lpstr>Segoe Print</vt:lpstr>
      <vt:lpstr>VNI-Times</vt:lpstr>
      <vt:lpstr>Tahoma</vt:lpstr>
      <vt:lpstr>.VnTime</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196</cp:revision>
  <dcterms:created xsi:type="dcterms:W3CDTF">2003-07-02T19:46:50Z</dcterms:created>
  <dcterms:modified xsi:type="dcterms:W3CDTF">2023-07-23T16:00:11Z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4E731CA9CB154F69B6302832DCDD904C</vt:lpwstr>
  </property>
  <property fmtid="{D5CDD505-2E9C-101B-9397-08002B2CF9AE}" pid="3" name="KSOProductBuildVer">
    <vt:lpwstr>1033-11.2.0.11537</vt:lpwstr>
  </property>
</Properties>
</file>