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351" r:id="rId2"/>
    <p:sldId id="352" r:id="rId3"/>
    <p:sldId id="350" r:id="rId4"/>
    <p:sldId id="292" r:id="rId5"/>
    <p:sldId id="275" r:id="rId6"/>
    <p:sldId id="293" r:id="rId7"/>
    <p:sldId id="295" r:id="rId8"/>
    <p:sldId id="355" r:id="rId9"/>
    <p:sldId id="369" r:id="rId10"/>
    <p:sldId id="371" r:id="rId11"/>
    <p:sldId id="373" r:id="rId12"/>
    <p:sldId id="375" r:id="rId13"/>
    <p:sldId id="354" r:id="rId14"/>
    <p:sldId id="332" r:id="rId15"/>
    <p:sldId id="342" r:id="rId16"/>
    <p:sldId id="324" r:id="rId17"/>
    <p:sldId id="333" r:id="rId18"/>
    <p:sldId id="334" r:id="rId19"/>
    <p:sldId id="377" r:id="rId20"/>
    <p:sldId id="378" r:id="rId21"/>
    <p:sldId id="379" r:id="rId22"/>
    <p:sldId id="380" r:id="rId23"/>
    <p:sldId id="335" r:id="rId24"/>
    <p:sldId id="341" r:id="rId25"/>
    <p:sldId id="356" r:id="rId26"/>
    <p:sldId id="357" r:id="rId27"/>
    <p:sldId id="358" r:id="rId28"/>
    <p:sldId id="359" r:id="rId29"/>
    <p:sldId id="360" r:id="rId30"/>
    <p:sldId id="361" r:id="rId31"/>
    <p:sldId id="362" r:id="rId32"/>
    <p:sldId id="363" r:id="rId33"/>
    <p:sldId id="364" r:id="rId34"/>
    <p:sldId id="365" r:id="rId35"/>
    <p:sldId id="34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F5"/>
    <a:srgbClr val="0000F1"/>
    <a:srgbClr val="7F7FF8"/>
    <a:srgbClr val="E1F2FA"/>
    <a:srgbClr val="FEC407"/>
    <a:srgbClr val="FDC308"/>
    <a:srgbClr val="E4B3CC"/>
    <a:srgbClr val="168836"/>
    <a:srgbClr val="C43D70"/>
    <a:srgbClr val="F37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854" y="72"/>
      </p:cViewPr>
      <p:guideLst>
        <p:guide orient="horz" pos="172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C4A62-41CF-4358-87D1-37070D0B03CE}" type="datetimeFigureOut">
              <a:rPr lang="en-US" smtClean="0"/>
              <a:pPr/>
              <a:t>2/22/2022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40811-B04F-45FF-BCEC-810A969B7BE7}" type="slidenum">
              <a:rPr lang="en-US" smtClean="0"/>
              <a:pPr/>
              <a:t>‹#›</a:t>
            </a:fld>
            <a:endParaRPr lang="en-US"/>
          </a:p>
        </p:txBody>
      </p:sp>
    </p:spTree>
    <p:extLst>
      <p:ext uri="{BB962C8B-B14F-4D97-AF65-F5344CB8AC3E}">
        <p14:creationId xmlns:p14="http://schemas.microsoft.com/office/powerpoint/2010/main" val="174354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DB45347-D153-49DB-A749-A1599D7A0A05}" type="slidenum">
              <a:rPr lang="ru-RU" smtClean="0"/>
              <a:pPr/>
              <a:t>34</a:t>
            </a:fld>
            <a:endParaRPr lang="ru-RU"/>
          </a:p>
        </p:txBody>
      </p:sp>
    </p:spTree>
    <p:extLst>
      <p:ext uri="{BB962C8B-B14F-4D97-AF65-F5344CB8AC3E}">
        <p14:creationId xmlns:p14="http://schemas.microsoft.com/office/powerpoint/2010/main" val="337230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EF673A-195C-472C-8168-4E1B3E629D21}"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clusion">
    <p:spTree>
      <p:nvGrpSpPr>
        <p:cNvPr id="1" name=""/>
        <p:cNvGrpSpPr/>
        <p:nvPr/>
      </p:nvGrpSpPr>
      <p:grpSpPr>
        <a:xfrm>
          <a:off x="0" y="0"/>
          <a:ext cx="0" cy="0"/>
          <a:chOff x="0" y="0"/>
          <a:chExt cx="0" cy="0"/>
        </a:xfrm>
      </p:grpSpPr>
      <p:sp>
        <p:nvSpPr>
          <p:cNvPr id="3" name="Title"/>
          <p:cNvSpPr>
            <a:spLocks noGrp="1"/>
          </p:cNvSpPr>
          <p:nvPr>
            <p:ph type="title" idx="10" hasCustomPrompt="1"/>
          </p:nvPr>
        </p:nvSpPr>
        <p:spPr>
          <a:xfrm>
            <a:off x="1528063" y="2202720"/>
            <a:ext cx="3358262" cy="461665"/>
          </a:xfrm>
        </p:spPr>
        <p:txBody>
          <a:bodyPr vert="horz" wrap="square" lIns="91440" tIns="45720" rIns="91440" bIns="45720" anchor="t" anchorCtr="0">
            <a:noAutofit/>
          </a:bodyPr>
          <a:lstStyle>
            <a:lvl1pPr marL="0" marR="0" indent="0" algn="l" rtl="0" eaLnBrk="1" fontAlgn="auto" hangingPunct="1">
              <a:lnSpc>
                <a:spcPct val="100000"/>
              </a:lnSpc>
              <a:spcBef>
                <a:spcPts val="0"/>
              </a:spcBef>
              <a:spcAft>
                <a:spcPts val="0"/>
              </a:spcAft>
              <a:buFontTx/>
              <a:buNone/>
              <a:defRPr sz="1800" b="1" i="0" u="none" strike="noStrike" kern="1200" cap="none" spc="0" baseline="0">
                <a:solidFill>
                  <a:schemeClr val="tx1">
                    <a:lumMod val="100000"/>
                  </a:schemeClr>
                </a:solidFill>
                <a:latin typeface="Raleway SemiBold" panose="020B0703030101060003" pitchFamily="34" charset="-52"/>
                <a:ea typeface="Roboto Medium" panose="02000000000000000000" pitchFamily="2" charset="0"/>
                <a:cs typeface="Roboto Medium" panose="02000000000000000000" pitchFamily="2" charset="0"/>
                <a:sym typeface="Roboto" panose="02000000000000000000" pitchFamily="2" charset="0"/>
              </a:defRPr>
            </a:lvl1pPr>
          </a:lstStyle>
          <a:p>
            <a:r>
              <a:rPr lang="en-US"/>
              <a:t>Click to add title</a:t>
            </a:r>
            <a:endParaRPr lang="ru-RU" dirty="0"/>
          </a:p>
        </p:txBody>
      </p:sp>
      <p:sp>
        <p:nvSpPr>
          <p:cNvPr id="4" name="Text 1"/>
          <p:cNvSpPr>
            <a:spLocks noGrp="1"/>
          </p:cNvSpPr>
          <p:nvPr>
            <p:ph type="body" idx="11" hasCustomPrompt="1"/>
          </p:nvPr>
        </p:nvSpPr>
        <p:spPr>
          <a:xfrm>
            <a:off x="1547114" y="2757724"/>
            <a:ext cx="3157235" cy="1557602"/>
          </a:xfrm>
        </p:spPr>
        <p:txBody>
          <a:bodyPr vert="horz" wrap="square" lIns="91440" tIns="45720" rIns="91440" bIns="45720" anchor="t" anchorCtr="0">
            <a:noAutofit/>
          </a:bodyPr>
          <a:lstStyle>
            <a:lvl1pPr marL="0" marR="0" indent="0" algn="l" rtl="0" eaLnBrk="1" fontAlgn="auto" hangingPunct="1">
              <a:lnSpc>
                <a:spcPct val="133000"/>
              </a:lnSpc>
              <a:spcBef>
                <a:spcPts val="0"/>
              </a:spcBef>
              <a:spcAft>
                <a:spcPts val="1238"/>
              </a:spcAft>
              <a:buFontTx/>
              <a:buNone/>
              <a:defRPr sz="1200" b="0" i="0" u="none" strike="noStrike" kern="1200" cap="none" spc="0" baseline="0">
                <a:solidFill>
                  <a:schemeClr val="tx1">
                    <a:lumMod val="75000"/>
                    <a:lumOff val="25000"/>
                  </a:schemeClr>
                </a:solidFill>
                <a:latin typeface="Merriweather" panose="00000500000000000000" pitchFamily="2" charset="-52"/>
                <a:ea typeface="Open Sans" panose="020B0606030504020204" pitchFamily="34" charset="0"/>
                <a:cs typeface="Open Sans" panose="020B0606030504020204" pitchFamily="34" charset="0"/>
                <a:sym typeface="Open Sans" panose="020B0606030504020204" pitchFamily="34" charset="0"/>
              </a:defRPr>
            </a:lvl1pPr>
          </a:lstStyle>
          <a:p>
            <a:pPr lvl="0"/>
            <a:r>
              <a:rPr lang="en-US"/>
              <a:t>Click to add text</a:t>
            </a:r>
            <a:endParaRPr lang="ru-RU" dirty="0"/>
          </a:p>
        </p:txBody>
      </p:sp>
      <p:sp>
        <p:nvSpPr>
          <p:cNvPr id="5" name="Picture 1"/>
          <p:cNvSpPr>
            <a:spLocks noGrp="1"/>
          </p:cNvSpPr>
          <p:nvPr>
            <p:ph type="pic" sz="quarter" idx="12"/>
          </p:nvPr>
        </p:nvSpPr>
        <p:spPr>
          <a:xfrm>
            <a:off x="0" y="0"/>
            <a:ext cx="9144000" cy="6858000"/>
          </a:xfrm>
        </p:spPr>
        <p:txBody>
          <a:bodyPr/>
          <a:lstStyle/>
          <a:p>
            <a:r>
              <a:rPr lang="ru-RU" dirty="0"/>
              <a:t>Вставка рисунка</a:t>
            </a:r>
          </a:p>
        </p:txBody>
      </p:sp>
    </p:spTree>
    <p:custDataLst>
      <p:tags r:id="rId1"/>
    </p:custDataLst>
    <p:extLst>
      <p:ext uri="{BB962C8B-B14F-4D97-AF65-F5344CB8AC3E}">
        <p14:creationId xmlns:p14="http://schemas.microsoft.com/office/powerpoint/2010/main" val="90270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D9B08A6-0427-48EA-8A42-A8097F8F1A3C}" type="slidenum">
              <a:rPr lang="en-US"/>
              <a:pPr/>
              <a:t>‹#›</a:t>
            </a:fld>
            <a:endParaRPr lang="en-US"/>
          </a:p>
        </p:txBody>
      </p:sp>
    </p:spTree>
    <p:extLst>
      <p:ext uri="{BB962C8B-B14F-4D97-AF65-F5344CB8AC3E}">
        <p14:creationId xmlns:p14="http://schemas.microsoft.com/office/powerpoint/2010/main" val="231977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56D514A-7DE3-497E-8999-C71F9095E31E}" type="slidenum">
              <a:rPr lang="en-US"/>
              <a:pPr/>
              <a:t>‹#›</a:t>
            </a:fld>
            <a:endParaRPr lang="en-US"/>
          </a:p>
        </p:txBody>
      </p:sp>
    </p:spTree>
    <p:extLst>
      <p:ext uri="{BB962C8B-B14F-4D97-AF65-F5344CB8AC3E}">
        <p14:creationId xmlns:p14="http://schemas.microsoft.com/office/powerpoint/2010/main" val="238803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EF673A-195C-472C-8168-4E1B3E629D21}"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EF673A-195C-472C-8168-4E1B3E629D21}" type="datetimeFigureOut">
              <a:rPr lang="en-US" smtClean="0"/>
              <a:pPr/>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EF673A-195C-472C-8168-4E1B3E629D21}" type="datetimeFigureOut">
              <a:rPr lang="en-US" smtClean="0"/>
              <a:pPr/>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673A-195C-472C-8168-4E1B3E629D21}" type="datetimeFigureOut">
              <a:rPr lang="en-US" smtClean="0"/>
              <a:pPr/>
              <a:t>2/22/2022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E9ED-F6DC-429C-A318-7B2FCA582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ây đèn dầu, biểu tượng một thời hồn quê Việt"/>
          <p:cNvPicPr>
            <a:picLocks noChangeAspect="1" noChangeArrowheads="1"/>
          </p:cNvPicPr>
          <p:nvPr/>
        </p:nvPicPr>
        <p:blipFill>
          <a:blip r:embed="rId2"/>
          <a:srcRect/>
          <a:stretch>
            <a:fillRect/>
          </a:stretch>
        </p:blipFill>
        <p:spPr bwMode="auto">
          <a:xfrm>
            <a:off x="4953000" y="3429000"/>
            <a:ext cx="3733800" cy="2590800"/>
          </a:xfrm>
          <a:prstGeom prst="rect">
            <a:avLst/>
          </a:prstGeom>
          <a:noFill/>
        </p:spPr>
      </p:pic>
      <p:pic>
        <p:nvPicPr>
          <p:cNvPr id="1030" name="Picture 6" descr="BÍ QUYẾT GÂY THƯƠNG NHỚ CƠM NHÀ CỦA MẸ"/>
          <p:cNvPicPr>
            <a:picLocks noChangeAspect="1" noChangeArrowheads="1"/>
          </p:cNvPicPr>
          <p:nvPr/>
        </p:nvPicPr>
        <p:blipFill>
          <a:blip r:embed="rId3"/>
          <a:srcRect/>
          <a:stretch>
            <a:fillRect/>
          </a:stretch>
        </p:blipFill>
        <p:spPr bwMode="auto">
          <a:xfrm>
            <a:off x="2057400" y="304800"/>
            <a:ext cx="5715000" cy="2667000"/>
          </a:xfrm>
          <a:prstGeom prst="rect">
            <a:avLst/>
          </a:prstGeom>
          <a:noFill/>
        </p:spPr>
      </p:pic>
      <p:pic>
        <p:nvPicPr>
          <p:cNvPr id="1032" name="Picture 8" descr="Chiếc quạt của nội!"/>
          <p:cNvPicPr>
            <a:picLocks noChangeAspect="1" noChangeArrowheads="1"/>
          </p:cNvPicPr>
          <p:nvPr/>
        </p:nvPicPr>
        <p:blipFill>
          <a:blip r:embed="rId4"/>
          <a:srcRect/>
          <a:stretch>
            <a:fillRect/>
          </a:stretch>
        </p:blipFill>
        <p:spPr bwMode="auto">
          <a:xfrm>
            <a:off x="228600" y="3429000"/>
            <a:ext cx="4495800" cy="2667000"/>
          </a:xfrm>
          <a:prstGeom prst="rect">
            <a:avLst/>
          </a:prstGeom>
          <a:noFill/>
        </p:spPr>
      </p:pic>
      <p:pic>
        <p:nvPicPr>
          <p:cNvPr id="11" name="Picture 10"/>
          <p:cNvPicPr>
            <a:picLocks noChangeAspect="1"/>
          </p:cNvPicPr>
          <p:nvPr/>
        </p:nvPicPr>
        <p:blipFill>
          <a:blip r:embed="rId5"/>
          <a:stretch>
            <a:fillRect/>
          </a:stretch>
        </p:blipFill>
        <p:spPr>
          <a:xfrm>
            <a:off x="0" y="1371600"/>
            <a:ext cx="908383" cy="1072989"/>
          </a:xfrm>
          <a:prstGeom prst="rect">
            <a:avLst/>
          </a:prstGeom>
        </p:spPr>
      </p:pic>
      <p:sp>
        <p:nvSpPr>
          <p:cNvPr id="12" name="TextBox 11"/>
          <p:cNvSpPr txBox="1"/>
          <p:nvPr/>
        </p:nvSpPr>
        <p:spPr>
          <a:xfrm>
            <a:off x="1066800" y="1295400"/>
            <a:ext cx="6934200" cy="954107"/>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chưa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cơm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thắp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a:t>
            </a:r>
          </a:p>
        </p:txBody>
      </p:sp>
      <p:sp>
        <p:nvSpPr>
          <p:cNvPr id="13" name="TextBox 12"/>
          <p:cNvSpPr txBox="1"/>
          <p:nvPr/>
        </p:nvSpPr>
        <p:spPr>
          <a:xfrm>
            <a:off x="2743200" y="2971800"/>
            <a:ext cx="281940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NẤU CƠM</a:t>
            </a:r>
          </a:p>
        </p:txBody>
      </p:sp>
      <p:sp>
        <p:nvSpPr>
          <p:cNvPr id="14" name="TextBox 13"/>
          <p:cNvSpPr txBox="1"/>
          <p:nvPr/>
        </p:nvSpPr>
        <p:spPr>
          <a:xfrm>
            <a:off x="1219200" y="6019800"/>
            <a:ext cx="17526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Quạt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mát</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5638800" y="6096000"/>
            <a:ext cx="17526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ox(in)">
                                      <p:cBhvr>
                                        <p:cTn id="25" dur="500"/>
                                        <p:tgtEl>
                                          <p:spTgt spid="103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box(in)">
                                      <p:cBhvr>
                                        <p:cTn id="33" dur="500"/>
                                        <p:tgtEl>
                                          <p:spTgt spid="103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box(in)">
                                      <p:cBhvr>
                                        <p:cTn id="41" dur="500"/>
                                        <p:tgtEl>
                                          <p:spTgt spid="102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ongden231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21336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descr="nồi cơm điệ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057400"/>
            <a:ext cx="2185988"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3" name="Picture 9" descr="quạt máy"/>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575" y="4343400"/>
            <a:ext cx="28194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6" name="Text Box 12"/>
          <p:cNvSpPr txBox="1">
            <a:spLocks noChangeArrowheads="1"/>
          </p:cNvSpPr>
          <p:nvPr/>
        </p:nvSpPr>
        <p:spPr bwMode="auto">
          <a:xfrm>
            <a:off x="2338388" y="609600"/>
            <a:ext cx="5105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Năng lượng đầu vào của bóng đèn:</a:t>
            </a:r>
          </a:p>
          <a:p>
            <a:pPr>
              <a:spcBef>
                <a:spcPct val="50000"/>
              </a:spcBef>
            </a:pPr>
            <a:r>
              <a:rPr lang="en-US" sz="2400"/>
              <a:t>Năng lượng đầu ra của bóng đèn:</a:t>
            </a:r>
          </a:p>
        </p:txBody>
      </p:sp>
      <p:sp>
        <p:nvSpPr>
          <p:cNvPr id="11277" name="Text Box 13"/>
          <p:cNvSpPr txBox="1">
            <a:spLocks noChangeArrowheads="1"/>
          </p:cNvSpPr>
          <p:nvPr/>
        </p:nvSpPr>
        <p:spPr bwMode="auto">
          <a:xfrm>
            <a:off x="2276475" y="2957513"/>
            <a:ext cx="55626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Năng lượng đầu vào của nồi cơm điện:</a:t>
            </a:r>
          </a:p>
          <a:p>
            <a:pPr>
              <a:spcBef>
                <a:spcPct val="50000"/>
              </a:spcBef>
            </a:pPr>
            <a:r>
              <a:rPr lang="en-US" sz="2400"/>
              <a:t>Năng lượng đầu ra của nồi cơm điện:</a:t>
            </a:r>
          </a:p>
        </p:txBody>
      </p:sp>
      <p:sp>
        <p:nvSpPr>
          <p:cNvPr id="11278" name="Text Box 14"/>
          <p:cNvSpPr txBox="1">
            <a:spLocks noChangeArrowheads="1"/>
          </p:cNvSpPr>
          <p:nvPr/>
        </p:nvSpPr>
        <p:spPr bwMode="auto">
          <a:xfrm>
            <a:off x="2147888" y="5072063"/>
            <a:ext cx="51054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Năng lượng đầu vào của quạt điện:</a:t>
            </a:r>
          </a:p>
          <a:p>
            <a:pPr>
              <a:spcBef>
                <a:spcPct val="50000"/>
              </a:spcBef>
            </a:pPr>
            <a:r>
              <a:rPr lang="en-US" sz="2400"/>
              <a:t>Năng lượng đầu ra của quạt điện:</a:t>
            </a:r>
          </a:p>
        </p:txBody>
      </p:sp>
      <p:sp>
        <p:nvSpPr>
          <p:cNvPr id="11280" name="Text Box 16"/>
          <p:cNvSpPr txBox="1">
            <a:spLocks noChangeArrowheads="1"/>
          </p:cNvSpPr>
          <p:nvPr/>
        </p:nvSpPr>
        <p:spPr bwMode="auto">
          <a:xfrm>
            <a:off x="7281863" y="600075"/>
            <a:ext cx="1633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Điện năng</a:t>
            </a:r>
          </a:p>
        </p:txBody>
      </p:sp>
      <p:sp>
        <p:nvSpPr>
          <p:cNvPr id="11281" name="Text Box 17"/>
          <p:cNvSpPr txBox="1">
            <a:spLocks noChangeArrowheads="1"/>
          </p:cNvSpPr>
          <p:nvPr/>
        </p:nvSpPr>
        <p:spPr bwMode="auto">
          <a:xfrm>
            <a:off x="7162800" y="1157288"/>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Quang năng</a:t>
            </a:r>
          </a:p>
        </p:txBody>
      </p:sp>
      <p:sp>
        <p:nvSpPr>
          <p:cNvPr id="11282" name="Text Box 18"/>
          <p:cNvSpPr txBox="1">
            <a:spLocks noChangeArrowheads="1"/>
          </p:cNvSpPr>
          <p:nvPr/>
        </p:nvSpPr>
        <p:spPr bwMode="auto">
          <a:xfrm>
            <a:off x="7443788" y="3505200"/>
            <a:ext cx="185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Nhiệt năng</a:t>
            </a:r>
          </a:p>
        </p:txBody>
      </p:sp>
      <p:sp>
        <p:nvSpPr>
          <p:cNvPr id="11283" name="Text Box 19"/>
          <p:cNvSpPr txBox="1">
            <a:spLocks noChangeArrowheads="1"/>
          </p:cNvSpPr>
          <p:nvPr/>
        </p:nvSpPr>
        <p:spPr bwMode="auto">
          <a:xfrm>
            <a:off x="7210425" y="5105400"/>
            <a:ext cx="163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Điện năng</a:t>
            </a:r>
          </a:p>
        </p:txBody>
      </p:sp>
      <p:sp>
        <p:nvSpPr>
          <p:cNvPr id="11284" name="Text Box 20"/>
          <p:cNvSpPr txBox="1">
            <a:spLocks noChangeArrowheads="1"/>
          </p:cNvSpPr>
          <p:nvPr/>
        </p:nvSpPr>
        <p:spPr bwMode="auto">
          <a:xfrm>
            <a:off x="7239000" y="5614988"/>
            <a:ext cx="163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Cơ năng</a:t>
            </a:r>
          </a:p>
        </p:txBody>
      </p:sp>
      <p:sp>
        <p:nvSpPr>
          <p:cNvPr id="11285" name="Text Box 21"/>
          <p:cNvSpPr txBox="1">
            <a:spLocks noChangeArrowheads="1"/>
          </p:cNvSpPr>
          <p:nvPr/>
        </p:nvSpPr>
        <p:spPr bwMode="auto">
          <a:xfrm>
            <a:off x="7596188" y="2971800"/>
            <a:ext cx="1633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Điện năng</a:t>
            </a:r>
          </a:p>
        </p:txBody>
      </p:sp>
      <p:grpSp>
        <p:nvGrpSpPr>
          <p:cNvPr id="11294" name="Group 30"/>
          <p:cNvGrpSpPr>
            <a:grpSpLocks/>
          </p:cNvGrpSpPr>
          <p:nvPr/>
        </p:nvGrpSpPr>
        <p:grpSpPr bwMode="auto">
          <a:xfrm>
            <a:off x="2819400" y="2133600"/>
            <a:ext cx="5486400" cy="381000"/>
            <a:chOff x="2208" y="1344"/>
            <a:chExt cx="3264" cy="240"/>
          </a:xfrm>
        </p:grpSpPr>
        <p:sp>
          <p:nvSpPr>
            <p:cNvPr id="11292" name="AutoShape 28"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1293" name="AutoShape 29"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11295" name="Group 31"/>
          <p:cNvGrpSpPr>
            <a:grpSpLocks/>
          </p:cNvGrpSpPr>
          <p:nvPr/>
        </p:nvGrpSpPr>
        <p:grpSpPr bwMode="auto">
          <a:xfrm>
            <a:off x="2771775" y="4352925"/>
            <a:ext cx="5486400" cy="381000"/>
            <a:chOff x="2208" y="1344"/>
            <a:chExt cx="3264" cy="240"/>
          </a:xfrm>
        </p:grpSpPr>
        <p:sp>
          <p:nvSpPr>
            <p:cNvPr id="11296" name="AutoShape 32"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1297" name="AutoShape 33"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42240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80"/>
                                        </p:tgtEl>
                                        <p:attrNameLst>
                                          <p:attrName>style.visibility</p:attrName>
                                        </p:attrNameLst>
                                      </p:cBhvr>
                                      <p:to>
                                        <p:strVal val="visible"/>
                                      </p:to>
                                    </p:set>
                                    <p:anim calcmode="discrete" valueType="clr">
                                      <p:cBhvr override="childStyle">
                                        <p:cTn id="7" dur="80"/>
                                        <p:tgtEl>
                                          <p:spTgt spid="112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80"/>
                                        </p:tgtEl>
                                        <p:attrNameLst>
                                          <p:attrName>fillcolor</p:attrName>
                                        </p:attrNameLst>
                                      </p:cBhvr>
                                      <p:tavLst>
                                        <p:tav tm="0">
                                          <p:val>
                                            <p:clrVal>
                                              <a:schemeClr val="accent2"/>
                                            </p:clrVal>
                                          </p:val>
                                        </p:tav>
                                        <p:tav tm="50000">
                                          <p:val>
                                            <p:clrVal>
                                              <a:schemeClr val="hlink"/>
                                            </p:clrVal>
                                          </p:val>
                                        </p:tav>
                                      </p:tavLst>
                                    </p:anim>
                                    <p:set>
                                      <p:cBhvr>
                                        <p:cTn id="9" dur="80"/>
                                        <p:tgtEl>
                                          <p:spTgt spid="11280"/>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11281"/>
                                        </p:tgtEl>
                                        <p:attrNameLst>
                                          <p:attrName>style.visibility</p:attrName>
                                        </p:attrNameLst>
                                      </p:cBhvr>
                                      <p:to>
                                        <p:strVal val="visible"/>
                                      </p:to>
                                    </p:set>
                                    <p:anim calcmode="discrete" valueType="clr">
                                      <p:cBhvr override="childStyle">
                                        <p:cTn id="12" dur="80"/>
                                        <p:tgtEl>
                                          <p:spTgt spid="112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81"/>
                                        </p:tgtEl>
                                        <p:attrNameLst>
                                          <p:attrName>fillcolor</p:attrName>
                                        </p:attrNameLst>
                                      </p:cBhvr>
                                      <p:tavLst>
                                        <p:tav tm="0">
                                          <p:val>
                                            <p:clrVal>
                                              <a:schemeClr val="accent2"/>
                                            </p:clrVal>
                                          </p:val>
                                        </p:tav>
                                        <p:tav tm="50000">
                                          <p:val>
                                            <p:clrVal>
                                              <a:schemeClr val="hlink"/>
                                            </p:clrVal>
                                          </p:val>
                                        </p:tav>
                                      </p:tavLst>
                                    </p:anim>
                                    <p:set>
                                      <p:cBhvr>
                                        <p:cTn id="14" dur="80"/>
                                        <p:tgtEl>
                                          <p:spTgt spid="1128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285"/>
                                        </p:tgtEl>
                                        <p:attrNameLst>
                                          <p:attrName>style.visibility</p:attrName>
                                        </p:attrNameLst>
                                      </p:cBhvr>
                                      <p:to>
                                        <p:strVal val="visible"/>
                                      </p:to>
                                    </p:set>
                                    <p:anim calcmode="discrete" valueType="clr">
                                      <p:cBhvr override="childStyle">
                                        <p:cTn id="19" dur="80"/>
                                        <p:tgtEl>
                                          <p:spTgt spid="112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285"/>
                                        </p:tgtEl>
                                        <p:attrNameLst>
                                          <p:attrName>fillcolor</p:attrName>
                                        </p:attrNameLst>
                                      </p:cBhvr>
                                      <p:tavLst>
                                        <p:tav tm="0">
                                          <p:val>
                                            <p:clrVal>
                                              <a:schemeClr val="accent2"/>
                                            </p:clrVal>
                                          </p:val>
                                        </p:tav>
                                        <p:tav tm="50000">
                                          <p:val>
                                            <p:clrVal>
                                              <a:schemeClr val="hlink"/>
                                            </p:clrVal>
                                          </p:val>
                                        </p:tav>
                                      </p:tavLst>
                                    </p:anim>
                                    <p:set>
                                      <p:cBhvr>
                                        <p:cTn id="21" dur="80"/>
                                        <p:tgtEl>
                                          <p:spTgt spid="1128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1282"/>
                                        </p:tgtEl>
                                        <p:attrNameLst>
                                          <p:attrName>style.visibility</p:attrName>
                                        </p:attrNameLst>
                                      </p:cBhvr>
                                      <p:to>
                                        <p:strVal val="visible"/>
                                      </p:to>
                                    </p:set>
                                    <p:anim calcmode="discrete" valueType="clr">
                                      <p:cBhvr override="childStyle">
                                        <p:cTn id="24" dur="80"/>
                                        <p:tgtEl>
                                          <p:spTgt spid="1128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282"/>
                                        </p:tgtEl>
                                        <p:attrNameLst>
                                          <p:attrName>fillcolor</p:attrName>
                                        </p:attrNameLst>
                                      </p:cBhvr>
                                      <p:tavLst>
                                        <p:tav tm="0">
                                          <p:val>
                                            <p:clrVal>
                                              <a:schemeClr val="accent2"/>
                                            </p:clrVal>
                                          </p:val>
                                        </p:tav>
                                        <p:tav tm="50000">
                                          <p:val>
                                            <p:clrVal>
                                              <a:schemeClr val="hlink"/>
                                            </p:clrVal>
                                          </p:val>
                                        </p:tav>
                                      </p:tavLst>
                                    </p:anim>
                                    <p:set>
                                      <p:cBhvr>
                                        <p:cTn id="26" dur="80"/>
                                        <p:tgtEl>
                                          <p:spTgt spid="11282"/>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1283"/>
                                        </p:tgtEl>
                                        <p:attrNameLst>
                                          <p:attrName>style.visibility</p:attrName>
                                        </p:attrNameLst>
                                      </p:cBhvr>
                                      <p:to>
                                        <p:strVal val="visible"/>
                                      </p:to>
                                    </p:set>
                                    <p:anim calcmode="discrete" valueType="clr">
                                      <p:cBhvr override="childStyle">
                                        <p:cTn id="31" dur="80"/>
                                        <p:tgtEl>
                                          <p:spTgt spid="1128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283"/>
                                        </p:tgtEl>
                                        <p:attrNameLst>
                                          <p:attrName>fillcolor</p:attrName>
                                        </p:attrNameLst>
                                      </p:cBhvr>
                                      <p:tavLst>
                                        <p:tav tm="0">
                                          <p:val>
                                            <p:clrVal>
                                              <a:schemeClr val="accent2"/>
                                            </p:clrVal>
                                          </p:val>
                                        </p:tav>
                                        <p:tav tm="50000">
                                          <p:val>
                                            <p:clrVal>
                                              <a:schemeClr val="hlink"/>
                                            </p:clrVal>
                                          </p:val>
                                        </p:tav>
                                      </p:tavLst>
                                    </p:anim>
                                    <p:set>
                                      <p:cBhvr>
                                        <p:cTn id="33" dur="80"/>
                                        <p:tgtEl>
                                          <p:spTgt spid="11283"/>
                                        </p:tgtEl>
                                        <p:attrNameLst>
                                          <p:attrName>fill.type</p:attrName>
                                        </p:attrNameLst>
                                      </p:cBhvr>
                                      <p:to>
                                        <p:strVal val="solid"/>
                                      </p:to>
                                    </p:se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1284"/>
                                        </p:tgtEl>
                                        <p:attrNameLst>
                                          <p:attrName>style.visibility</p:attrName>
                                        </p:attrNameLst>
                                      </p:cBhvr>
                                      <p:to>
                                        <p:strVal val="visible"/>
                                      </p:to>
                                    </p:set>
                                    <p:anim calcmode="discrete" valueType="clr">
                                      <p:cBhvr override="childStyle">
                                        <p:cTn id="36" dur="80"/>
                                        <p:tgtEl>
                                          <p:spTgt spid="1128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1284"/>
                                        </p:tgtEl>
                                        <p:attrNameLst>
                                          <p:attrName>fillcolor</p:attrName>
                                        </p:attrNameLst>
                                      </p:cBhvr>
                                      <p:tavLst>
                                        <p:tav tm="0">
                                          <p:val>
                                            <p:clrVal>
                                              <a:schemeClr val="accent2"/>
                                            </p:clrVal>
                                          </p:val>
                                        </p:tav>
                                        <p:tav tm="50000">
                                          <p:val>
                                            <p:clrVal>
                                              <a:schemeClr val="hlink"/>
                                            </p:clrVal>
                                          </p:val>
                                        </p:tav>
                                      </p:tavLst>
                                    </p:anim>
                                    <p:set>
                                      <p:cBhvr>
                                        <p:cTn id="38" dur="80"/>
                                        <p:tgtEl>
                                          <p:spTgt spid="112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p:bldP spid="11281" grpId="0"/>
      <p:bldP spid="11282" grpId="0"/>
      <p:bldP spid="11283" grpId="0"/>
      <p:bldP spid="11284" grpId="0"/>
      <p:bldP spid="112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957263" y="962025"/>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Dựa vào nguyên lý biến đổi năng lượng, người ta phân ra 3 nhóm sau:</a:t>
            </a:r>
          </a:p>
        </p:txBody>
      </p:sp>
      <p:sp>
        <p:nvSpPr>
          <p:cNvPr id="15366" name="Text Box 6"/>
          <p:cNvSpPr txBox="1">
            <a:spLocks noChangeArrowheads="1"/>
          </p:cNvSpPr>
          <p:nvPr/>
        </p:nvSpPr>
        <p:spPr bwMode="auto">
          <a:xfrm>
            <a:off x="647700" y="1800225"/>
            <a:ext cx="86868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400" b="1" dirty="0" err="1">
                <a:solidFill>
                  <a:srgbClr val="336600"/>
                </a:solidFill>
              </a:rPr>
              <a:t>Đồ</a:t>
            </a:r>
            <a:r>
              <a:rPr lang="en-US" sz="2400" b="1" dirty="0">
                <a:solidFill>
                  <a:srgbClr val="336600"/>
                </a:solidFill>
              </a:rPr>
              <a:t> </a:t>
            </a:r>
            <a:r>
              <a:rPr lang="en-US" sz="2400" b="1" dirty="0" err="1">
                <a:solidFill>
                  <a:srgbClr val="336600"/>
                </a:solidFill>
              </a:rPr>
              <a:t>dùng</a:t>
            </a:r>
            <a:r>
              <a:rPr lang="en-US" sz="2400" b="1" dirty="0">
                <a:solidFill>
                  <a:srgbClr val="336600"/>
                </a:solidFill>
              </a:rPr>
              <a:t> </a:t>
            </a:r>
            <a:r>
              <a:rPr lang="en-US" sz="2400" b="1" dirty="0" err="1">
                <a:solidFill>
                  <a:srgbClr val="336600"/>
                </a:solidFill>
              </a:rPr>
              <a:t>điện</a:t>
            </a:r>
            <a:r>
              <a:rPr lang="en-US" sz="2400" b="1" dirty="0">
                <a:solidFill>
                  <a:srgbClr val="336600"/>
                </a:solidFill>
              </a:rPr>
              <a:t> </a:t>
            </a:r>
            <a:r>
              <a:rPr lang="en-US" sz="2400" b="1" dirty="0" err="1">
                <a:solidFill>
                  <a:srgbClr val="336600"/>
                </a:solidFill>
              </a:rPr>
              <a:t>loại</a:t>
            </a:r>
            <a:r>
              <a:rPr lang="en-US" sz="2400" b="1" dirty="0">
                <a:solidFill>
                  <a:srgbClr val="336600"/>
                </a:solidFill>
              </a:rPr>
              <a:t> </a:t>
            </a:r>
            <a:r>
              <a:rPr lang="en-US" sz="2400" b="1" dirty="0" err="1">
                <a:solidFill>
                  <a:srgbClr val="336600"/>
                </a:solidFill>
              </a:rPr>
              <a:t>điện</a:t>
            </a:r>
            <a:r>
              <a:rPr lang="en-US" sz="2400" b="1" dirty="0">
                <a:solidFill>
                  <a:srgbClr val="336600"/>
                </a:solidFill>
              </a:rPr>
              <a:t> – </a:t>
            </a:r>
            <a:r>
              <a:rPr lang="en-US" sz="2400" b="1" dirty="0" err="1">
                <a:solidFill>
                  <a:srgbClr val="336600"/>
                </a:solidFill>
              </a:rPr>
              <a:t>quang</a:t>
            </a:r>
            <a:r>
              <a:rPr lang="en-US" sz="2400" b="1" dirty="0">
                <a:solidFill>
                  <a:srgbClr val="336600"/>
                </a:solidFill>
              </a:rPr>
              <a:t>:</a:t>
            </a:r>
          </a:p>
          <a:p>
            <a:pPr>
              <a:spcBef>
                <a:spcPct val="50000"/>
              </a:spcBef>
            </a:pPr>
            <a:r>
              <a:rPr lang="en-US" sz="2400" dirty="0" err="1"/>
              <a:t>Biến</a:t>
            </a:r>
            <a:r>
              <a:rPr lang="en-US" sz="2400" dirty="0"/>
              <a:t> </a:t>
            </a:r>
            <a:r>
              <a:rPr lang="en-US" sz="2400" dirty="0" err="1"/>
              <a:t>đổi</a:t>
            </a:r>
            <a:r>
              <a:rPr lang="en-US" sz="2400" dirty="0"/>
              <a:t> </a:t>
            </a:r>
            <a:r>
              <a:rPr lang="en-US" sz="2400" dirty="0" err="1"/>
              <a:t>điện</a:t>
            </a:r>
            <a:r>
              <a:rPr lang="en-US" sz="2400" dirty="0"/>
              <a:t> </a:t>
            </a:r>
            <a:r>
              <a:rPr lang="en-US" sz="2400" dirty="0" err="1"/>
              <a:t>năng</a:t>
            </a:r>
            <a:r>
              <a:rPr lang="en-US" sz="2400" dirty="0"/>
              <a:t> </a:t>
            </a:r>
            <a:r>
              <a:rPr lang="en-US" sz="2400" dirty="0" err="1"/>
              <a:t>thành</a:t>
            </a:r>
            <a:r>
              <a:rPr lang="en-US" sz="2400" dirty="0"/>
              <a:t> </a:t>
            </a:r>
            <a:r>
              <a:rPr lang="en-US" sz="2400" dirty="0" err="1"/>
              <a:t>quang</a:t>
            </a:r>
            <a:r>
              <a:rPr lang="en-US" sz="2400" dirty="0"/>
              <a:t> </a:t>
            </a:r>
            <a:r>
              <a:rPr lang="en-US" sz="2400" dirty="0" err="1"/>
              <a:t>năng</a:t>
            </a:r>
            <a:r>
              <a:rPr lang="en-US" sz="2400" dirty="0"/>
              <a:t> </a:t>
            </a:r>
            <a:r>
              <a:rPr lang="en-US" sz="2400" dirty="0" err="1"/>
              <a:t>dùng</a:t>
            </a:r>
            <a:r>
              <a:rPr lang="en-US" sz="2400" dirty="0"/>
              <a:t> </a:t>
            </a:r>
            <a:r>
              <a:rPr lang="en-US" sz="2400" dirty="0" err="1"/>
              <a:t>để</a:t>
            </a:r>
            <a:r>
              <a:rPr lang="en-US" sz="2400" dirty="0"/>
              <a:t> </a:t>
            </a:r>
            <a:r>
              <a:rPr lang="en-US" sz="2400" dirty="0" err="1"/>
              <a:t>chiếu</a:t>
            </a:r>
            <a:r>
              <a:rPr lang="en-US" sz="2400" dirty="0"/>
              <a:t> </a:t>
            </a:r>
            <a:r>
              <a:rPr lang="en-US" sz="2400" dirty="0" err="1"/>
              <a:t>sáng</a:t>
            </a:r>
            <a:endParaRPr lang="en-US" sz="2400" dirty="0"/>
          </a:p>
          <a:p>
            <a:pPr>
              <a:spcBef>
                <a:spcPct val="50000"/>
              </a:spcBef>
            </a:pPr>
            <a:r>
              <a:rPr lang="en-US" sz="2400" dirty="0">
                <a:solidFill>
                  <a:srgbClr val="336600"/>
                </a:solidFill>
              </a:rPr>
              <a:t>2.</a:t>
            </a:r>
            <a:r>
              <a:rPr lang="en-US" sz="2400" b="1" dirty="0">
                <a:solidFill>
                  <a:srgbClr val="336600"/>
                </a:solidFill>
              </a:rPr>
              <a:t>Đồ </a:t>
            </a:r>
            <a:r>
              <a:rPr lang="en-US" sz="2400" b="1" dirty="0" err="1">
                <a:solidFill>
                  <a:srgbClr val="336600"/>
                </a:solidFill>
              </a:rPr>
              <a:t>dùng</a:t>
            </a:r>
            <a:r>
              <a:rPr lang="en-US" sz="2400" b="1" dirty="0">
                <a:solidFill>
                  <a:srgbClr val="336600"/>
                </a:solidFill>
              </a:rPr>
              <a:t> </a:t>
            </a:r>
            <a:r>
              <a:rPr lang="en-US" sz="2400" b="1" dirty="0" err="1">
                <a:solidFill>
                  <a:srgbClr val="336600"/>
                </a:solidFill>
              </a:rPr>
              <a:t>điện</a:t>
            </a:r>
            <a:r>
              <a:rPr lang="en-US" sz="2400" b="1" dirty="0">
                <a:solidFill>
                  <a:srgbClr val="336600"/>
                </a:solidFill>
              </a:rPr>
              <a:t> </a:t>
            </a:r>
            <a:r>
              <a:rPr lang="en-US" sz="2400" b="1" dirty="0" err="1">
                <a:solidFill>
                  <a:srgbClr val="336600"/>
                </a:solidFill>
              </a:rPr>
              <a:t>loại</a:t>
            </a:r>
            <a:r>
              <a:rPr lang="en-US" sz="2400" b="1" dirty="0">
                <a:solidFill>
                  <a:srgbClr val="336600"/>
                </a:solidFill>
              </a:rPr>
              <a:t> </a:t>
            </a:r>
            <a:r>
              <a:rPr lang="en-US" sz="2400" b="1" dirty="0" err="1">
                <a:solidFill>
                  <a:srgbClr val="336600"/>
                </a:solidFill>
              </a:rPr>
              <a:t>điện</a:t>
            </a:r>
            <a:r>
              <a:rPr lang="en-US" sz="2400" b="1" dirty="0">
                <a:solidFill>
                  <a:srgbClr val="336600"/>
                </a:solidFill>
              </a:rPr>
              <a:t> – </a:t>
            </a:r>
            <a:r>
              <a:rPr lang="en-US" sz="2400" b="1" dirty="0" err="1">
                <a:solidFill>
                  <a:srgbClr val="336600"/>
                </a:solidFill>
              </a:rPr>
              <a:t>nhiệt</a:t>
            </a:r>
            <a:r>
              <a:rPr lang="en-US" sz="2400" b="1" dirty="0">
                <a:solidFill>
                  <a:srgbClr val="336600"/>
                </a:solidFill>
              </a:rPr>
              <a:t>:</a:t>
            </a:r>
            <a:r>
              <a:rPr lang="en-US" sz="2400" dirty="0"/>
              <a:t> </a:t>
            </a:r>
          </a:p>
          <a:p>
            <a:pPr>
              <a:spcBef>
                <a:spcPct val="50000"/>
              </a:spcBef>
            </a:pPr>
            <a:r>
              <a:rPr lang="en-US" sz="2400" dirty="0" err="1"/>
              <a:t>Biến</a:t>
            </a:r>
            <a:r>
              <a:rPr lang="en-US" sz="2400" dirty="0"/>
              <a:t> </a:t>
            </a:r>
            <a:r>
              <a:rPr lang="en-US" sz="2400" dirty="0" err="1"/>
              <a:t>đổi</a:t>
            </a:r>
            <a:r>
              <a:rPr lang="en-US" sz="2400" dirty="0"/>
              <a:t> </a:t>
            </a:r>
            <a:r>
              <a:rPr lang="en-US" sz="2400" dirty="0" err="1"/>
              <a:t>điện</a:t>
            </a:r>
            <a:r>
              <a:rPr lang="en-US" sz="2400" dirty="0"/>
              <a:t> </a:t>
            </a:r>
            <a:r>
              <a:rPr lang="en-US" sz="2400" dirty="0" err="1"/>
              <a:t>năng</a:t>
            </a:r>
            <a:r>
              <a:rPr lang="en-US" sz="2400" dirty="0"/>
              <a:t> </a:t>
            </a:r>
            <a:r>
              <a:rPr lang="en-US" sz="2400" dirty="0" err="1"/>
              <a:t>thành</a:t>
            </a:r>
            <a:r>
              <a:rPr lang="en-US" sz="2400" dirty="0"/>
              <a:t> </a:t>
            </a:r>
            <a:r>
              <a:rPr lang="en-US" sz="2400" dirty="0" err="1"/>
              <a:t>nhiệt</a:t>
            </a:r>
            <a:r>
              <a:rPr lang="en-US" sz="2400" dirty="0"/>
              <a:t> </a:t>
            </a:r>
            <a:r>
              <a:rPr lang="en-US" sz="2400" dirty="0" err="1"/>
              <a:t>năng</a:t>
            </a:r>
            <a:r>
              <a:rPr lang="en-US" sz="2400" dirty="0"/>
              <a:t>, </a:t>
            </a:r>
            <a:r>
              <a:rPr lang="en-US" sz="2400" dirty="0" err="1"/>
              <a:t>dùng</a:t>
            </a:r>
            <a:r>
              <a:rPr lang="en-US" sz="2400" dirty="0"/>
              <a:t> </a:t>
            </a:r>
            <a:r>
              <a:rPr lang="en-US" sz="2400" dirty="0" err="1"/>
              <a:t>để</a:t>
            </a:r>
            <a:r>
              <a:rPr lang="en-US" sz="2400" dirty="0"/>
              <a:t> </a:t>
            </a:r>
            <a:r>
              <a:rPr lang="en-US" sz="2400" dirty="0" err="1"/>
              <a:t>đốt</a:t>
            </a:r>
            <a:r>
              <a:rPr lang="en-US" sz="2400" dirty="0"/>
              <a:t> </a:t>
            </a:r>
            <a:r>
              <a:rPr lang="en-US" sz="2400" dirty="0" err="1"/>
              <a:t>nóng</a:t>
            </a:r>
            <a:r>
              <a:rPr lang="en-US" sz="2400" dirty="0"/>
              <a:t>, </a:t>
            </a:r>
            <a:r>
              <a:rPr lang="en-US" sz="2400" dirty="0" err="1"/>
              <a:t>sưởi</a:t>
            </a:r>
            <a:r>
              <a:rPr lang="en-US" sz="2400" dirty="0"/>
              <a:t> </a:t>
            </a:r>
            <a:r>
              <a:rPr lang="en-US" sz="2400" dirty="0" err="1"/>
              <a:t>ấm</a:t>
            </a:r>
            <a:r>
              <a:rPr lang="en-US" sz="2400" dirty="0"/>
              <a:t>, </a:t>
            </a:r>
            <a:r>
              <a:rPr lang="en-US" sz="2400" dirty="0" err="1"/>
              <a:t>sấy</a:t>
            </a:r>
            <a:r>
              <a:rPr lang="en-US" sz="2400" dirty="0"/>
              <a:t>, </a:t>
            </a:r>
            <a:r>
              <a:rPr lang="en-US" sz="2400" dirty="0" err="1"/>
              <a:t>nấu</a:t>
            </a:r>
            <a:r>
              <a:rPr lang="en-US" sz="2400" dirty="0"/>
              <a:t> </a:t>
            </a:r>
            <a:r>
              <a:rPr lang="en-US" sz="2400" dirty="0" err="1"/>
              <a:t>cơm</a:t>
            </a:r>
            <a:r>
              <a:rPr lang="en-US" sz="2400" dirty="0"/>
              <a:t>, </a:t>
            </a:r>
            <a:r>
              <a:rPr lang="en-US" sz="2400" dirty="0" err="1"/>
              <a:t>đun</a:t>
            </a:r>
            <a:r>
              <a:rPr lang="en-US" sz="2400" dirty="0"/>
              <a:t> </a:t>
            </a:r>
            <a:r>
              <a:rPr lang="en-US" sz="2400" dirty="0" err="1"/>
              <a:t>nước</a:t>
            </a:r>
            <a:r>
              <a:rPr lang="en-US" sz="2400" dirty="0"/>
              <a:t> </a:t>
            </a:r>
            <a:r>
              <a:rPr lang="en-US" sz="2400" dirty="0" err="1"/>
              <a:t>nóng</a:t>
            </a:r>
            <a:r>
              <a:rPr lang="en-US" sz="2400" dirty="0"/>
              <a:t>…</a:t>
            </a:r>
          </a:p>
          <a:p>
            <a:pPr>
              <a:spcBef>
                <a:spcPct val="50000"/>
              </a:spcBef>
            </a:pPr>
            <a:r>
              <a:rPr lang="en-US" sz="2400" dirty="0">
                <a:solidFill>
                  <a:srgbClr val="336600"/>
                </a:solidFill>
              </a:rPr>
              <a:t>3. </a:t>
            </a:r>
            <a:r>
              <a:rPr lang="en-US" sz="2400" b="1" dirty="0" err="1">
                <a:solidFill>
                  <a:srgbClr val="336600"/>
                </a:solidFill>
              </a:rPr>
              <a:t>Đồ</a:t>
            </a:r>
            <a:r>
              <a:rPr lang="en-US" sz="2400" b="1" dirty="0">
                <a:solidFill>
                  <a:srgbClr val="336600"/>
                </a:solidFill>
              </a:rPr>
              <a:t> </a:t>
            </a:r>
            <a:r>
              <a:rPr lang="en-US" sz="2400" b="1" dirty="0" err="1">
                <a:solidFill>
                  <a:srgbClr val="336600"/>
                </a:solidFill>
              </a:rPr>
              <a:t>dùng</a:t>
            </a:r>
            <a:r>
              <a:rPr lang="en-US" sz="2400" b="1" dirty="0">
                <a:solidFill>
                  <a:srgbClr val="336600"/>
                </a:solidFill>
              </a:rPr>
              <a:t> </a:t>
            </a:r>
            <a:r>
              <a:rPr lang="en-US" sz="2400" b="1" dirty="0" err="1">
                <a:solidFill>
                  <a:srgbClr val="336600"/>
                </a:solidFill>
              </a:rPr>
              <a:t>điện</a:t>
            </a:r>
            <a:r>
              <a:rPr lang="en-US" sz="2400" b="1" dirty="0">
                <a:solidFill>
                  <a:srgbClr val="336600"/>
                </a:solidFill>
              </a:rPr>
              <a:t> </a:t>
            </a:r>
            <a:r>
              <a:rPr lang="en-US" sz="2400" b="1" dirty="0" err="1">
                <a:solidFill>
                  <a:srgbClr val="336600"/>
                </a:solidFill>
              </a:rPr>
              <a:t>loại</a:t>
            </a:r>
            <a:r>
              <a:rPr lang="en-US" sz="2400" b="1" dirty="0">
                <a:solidFill>
                  <a:srgbClr val="336600"/>
                </a:solidFill>
              </a:rPr>
              <a:t> </a:t>
            </a:r>
            <a:r>
              <a:rPr lang="en-US" sz="2400" b="1" dirty="0" err="1">
                <a:solidFill>
                  <a:srgbClr val="336600"/>
                </a:solidFill>
              </a:rPr>
              <a:t>điện</a:t>
            </a:r>
            <a:r>
              <a:rPr lang="en-US" sz="2400" b="1" dirty="0">
                <a:solidFill>
                  <a:srgbClr val="336600"/>
                </a:solidFill>
              </a:rPr>
              <a:t> – </a:t>
            </a:r>
            <a:r>
              <a:rPr lang="en-US" sz="2400" b="1" dirty="0" err="1">
                <a:solidFill>
                  <a:srgbClr val="336600"/>
                </a:solidFill>
              </a:rPr>
              <a:t>cơ</a:t>
            </a:r>
            <a:r>
              <a:rPr lang="en-US" sz="2400" b="1" dirty="0">
                <a:solidFill>
                  <a:schemeClr val="accent2"/>
                </a:solidFill>
              </a:rPr>
              <a:t>:</a:t>
            </a:r>
            <a:r>
              <a:rPr lang="en-US" sz="2400" dirty="0"/>
              <a:t> </a:t>
            </a:r>
          </a:p>
          <a:p>
            <a:pPr>
              <a:spcBef>
                <a:spcPct val="50000"/>
              </a:spcBef>
            </a:pPr>
            <a:r>
              <a:rPr lang="en-US" sz="2400" dirty="0" err="1"/>
              <a:t>Biến</a:t>
            </a:r>
            <a:r>
              <a:rPr lang="en-US" sz="2400" dirty="0"/>
              <a:t> </a:t>
            </a:r>
            <a:r>
              <a:rPr lang="en-US" sz="2400" dirty="0" err="1"/>
              <a:t>đổi</a:t>
            </a:r>
            <a:r>
              <a:rPr lang="en-US" sz="2400" dirty="0"/>
              <a:t> </a:t>
            </a:r>
            <a:r>
              <a:rPr lang="en-US" sz="2400" dirty="0" err="1"/>
              <a:t>điện</a:t>
            </a:r>
            <a:r>
              <a:rPr lang="en-US" sz="2400" dirty="0"/>
              <a:t> </a:t>
            </a:r>
            <a:r>
              <a:rPr lang="en-US" sz="2400" dirty="0" err="1"/>
              <a:t>năng</a:t>
            </a:r>
            <a:r>
              <a:rPr lang="en-US" sz="2400" dirty="0"/>
              <a:t> </a:t>
            </a:r>
            <a:r>
              <a:rPr lang="en-US" sz="2400" dirty="0" err="1"/>
              <a:t>thành</a:t>
            </a:r>
            <a:r>
              <a:rPr lang="en-US" sz="2400" dirty="0"/>
              <a:t> </a:t>
            </a:r>
            <a:r>
              <a:rPr lang="en-US" sz="2400" dirty="0" err="1"/>
              <a:t>cơ</a:t>
            </a:r>
            <a:r>
              <a:rPr lang="en-US" sz="2400" dirty="0"/>
              <a:t> </a:t>
            </a:r>
            <a:r>
              <a:rPr lang="en-US" sz="2400" dirty="0" err="1"/>
              <a:t>năng</a:t>
            </a:r>
            <a:r>
              <a:rPr lang="en-US" sz="2400" dirty="0"/>
              <a:t> </a:t>
            </a:r>
            <a:r>
              <a:rPr lang="en-US" sz="2400" dirty="0" err="1"/>
              <a:t>dùng</a:t>
            </a:r>
            <a:r>
              <a:rPr lang="en-US" sz="2400" dirty="0"/>
              <a:t> </a:t>
            </a:r>
            <a:r>
              <a:rPr lang="en-US" sz="2400" dirty="0" err="1"/>
              <a:t>để</a:t>
            </a:r>
            <a:r>
              <a:rPr lang="en-US" sz="2400" dirty="0"/>
              <a:t> </a:t>
            </a:r>
            <a:r>
              <a:rPr lang="en-US" sz="2400" dirty="0" err="1"/>
              <a:t>dẫn</a:t>
            </a:r>
            <a:r>
              <a:rPr lang="en-US" sz="2400" dirty="0"/>
              <a:t> </a:t>
            </a:r>
            <a:r>
              <a:rPr lang="en-US" sz="2400" dirty="0" err="1"/>
              <a:t>động</a:t>
            </a:r>
            <a:r>
              <a:rPr lang="en-US" sz="2400" dirty="0"/>
              <a:t>, </a:t>
            </a:r>
            <a:r>
              <a:rPr lang="en-US" sz="2400" dirty="0" err="1"/>
              <a:t>làm</a:t>
            </a:r>
            <a:r>
              <a:rPr lang="en-US" sz="2400" dirty="0"/>
              <a:t> quay </a:t>
            </a:r>
            <a:r>
              <a:rPr lang="en-US" sz="2400" dirty="0" err="1"/>
              <a:t>các</a:t>
            </a:r>
            <a:r>
              <a:rPr lang="en-US" sz="2400" dirty="0"/>
              <a:t> </a:t>
            </a:r>
            <a:r>
              <a:rPr lang="en-US" sz="2400" dirty="0" err="1"/>
              <a:t>máy</a:t>
            </a:r>
            <a:r>
              <a:rPr lang="en-US" sz="2400" dirty="0"/>
              <a:t> </a:t>
            </a:r>
            <a:r>
              <a:rPr lang="en-US" sz="2400" dirty="0" err="1"/>
              <a:t>như</a:t>
            </a:r>
            <a:r>
              <a:rPr lang="en-US" sz="2400" dirty="0"/>
              <a:t> </a:t>
            </a:r>
            <a:r>
              <a:rPr lang="en-US" sz="2400" dirty="0" err="1"/>
              <a:t>máy</a:t>
            </a:r>
            <a:r>
              <a:rPr lang="en-US" sz="2400" dirty="0"/>
              <a:t> </a:t>
            </a:r>
            <a:r>
              <a:rPr lang="en-US" sz="2400" dirty="0" err="1"/>
              <a:t>bơm</a:t>
            </a:r>
            <a:r>
              <a:rPr lang="en-US" sz="2400" dirty="0"/>
              <a:t> </a:t>
            </a:r>
            <a:r>
              <a:rPr lang="en-US" sz="2400" dirty="0" err="1"/>
              <a:t>nước</a:t>
            </a:r>
            <a:r>
              <a:rPr lang="en-US" sz="2400" dirty="0"/>
              <a:t>, </a:t>
            </a:r>
            <a:r>
              <a:rPr lang="en-US" sz="2400" dirty="0" err="1"/>
              <a:t>máy</a:t>
            </a:r>
            <a:r>
              <a:rPr lang="en-US" sz="2400" dirty="0"/>
              <a:t> </a:t>
            </a:r>
            <a:r>
              <a:rPr lang="en-US" sz="2400" dirty="0" err="1"/>
              <a:t>xay</a:t>
            </a:r>
            <a:r>
              <a:rPr lang="en-US" sz="2400" dirty="0"/>
              <a:t> </a:t>
            </a:r>
            <a:r>
              <a:rPr lang="en-US" sz="2400" dirty="0" err="1"/>
              <a:t>xát</a:t>
            </a:r>
            <a:r>
              <a:rPr lang="en-US" sz="2400" dirty="0"/>
              <a:t>.</a:t>
            </a:r>
          </a:p>
          <a:p>
            <a:pPr>
              <a:spcBef>
                <a:spcPct val="50000"/>
              </a:spcBef>
            </a:pPr>
            <a:endParaRPr lang="en-US" dirty="0"/>
          </a:p>
        </p:txBody>
      </p:sp>
    </p:spTree>
    <p:extLst>
      <p:ext uri="{BB962C8B-B14F-4D97-AF65-F5344CB8AC3E}">
        <p14:creationId xmlns:p14="http://schemas.microsoft.com/office/powerpoint/2010/main" val="133238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randombar(horizontal)">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366">
                                            <p:txEl>
                                              <p:pRg st="0" end="0"/>
                                            </p:txEl>
                                          </p:spTgt>
                                        </p:tgtEl>
                                        <p:attrNameLst>
                                          <p:attrName>style.visibility</p:attrName>
                                        </p:attrNameLst>
                                      </p:cBhvr>
                                      <p:to>
                                        <p:strVal val="visible"/>
                                      </p:to>
                                    </p:set>
                                    <p:anim calcmode="discrete" valueType="clr">
                                      <p:cBhvr override="childStyle">
                                        <p:cTn id="12" dur="80"/>
                                        <p:tgtEl>
                                          <p:spTgt spid="15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36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5366">
                                            <p:txEl>
                                              <p:pRg st="1" end="1"/>
                                            </p:txEl>
                                          </p:spTgt>
                                        </p:tgtEl>
                                        <p:attrNameLst>
                                          <p:attrName>style.visibility</p:attrName>
                                        </p:attrNameLst>
                                      </p:cBhvr>
                                      <p:to>
                                        <p:strVal val="visible"/>
                                      </p:to>
                                    </p:set>
                                    <p:anim calcmode="discrete" valueType="clr">
                                      <p:cBhvr override="childStyle">
                                        <p:cTn id="19" dur="80"/>
                                        <p:tgtEl>
                                          <p:spTgt spid="1536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66">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5366">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5366">
                                            <p:txEl>
                                              <p:pRg st="2" end="2"/>
                                            </p:txEl>
                                          </p:spTgt>
                                        </p:tgtEl>
                                        <p:attrNameLst>
                                          <p:attrName>style.visibility</p:attrName>
                                        </p:attrNameLst>
                                      </p:cBhvr>
                                      <p:to>
                                        <p:strVal val="visible"/>
                                      </p:to>
                                    </p:set>
                                    <p:anim calcmode="discrete" valueType="clr">
                                      <p:cBhvr override="childStyle">
                                        <p:cTn id="26" dur="80"/>
                                        <p:tgtEl>
                                          <p:spTgt spid="1536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66">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5366">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5366">
                                            <p:txEl>
                                              <p:pRg st="3" end="3"/>
                                            </p:txEl>
                                          </p:spTgt>
                                        </p:tgtEl>
                                        <p:attrNameLst>
                                          <p:attrName>style.visibility</p:attrName>
                                        </p:attrNameLst>
                                      </p:cBhvr>
                                      <p:to>
                                        <p:strVal val="visible"/>
                                      </p:to>
                                    </p:set>
                                    <p:anim calcmode="discrete" valueType="clr">
                                      <p:cBhvr override="childStyle">
                                        <p:cTn id="33" dur="80"/>
                                        <p:tgtEl>
                                          <p:spTgt spid="1536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366">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5366">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5366">
                                            <p:txEl>
                                              <p:pRg st="4" end="4"/>
                                            </p:txEl>
                                          </p:spTgt>
                                        </p:tgtEl>
                                        <p:attrNameLst>
                                          <p:attrName>style.visibility</p:attrName>
                                        </p:attrNameLst>
                                      </p:cBhvr>
                                      <p:to>
                                        <p:strVal val="visible"/>
                                      </p:to>
                                    </p:set>
                                    <p:anim calcmode="discrete" valueType="clr">
                                      <p:cBhvr override="childStyle">
                                        <p:cTn id="40" dur="80"/>
                                        <p:tgtEl>
                                          <p:spTgt spid="1536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5366">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5366">
                                            <p:txEl>
                                              <p:pRg st="4" end="4"/>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5366">
                                            <p:txEl>
                                              <p:pRg st="5" end="5"/>
                                            </p:txEl>
                                          </p:spTgt>
                                        </p:tgtEl>
                                        <p:attrNameLst>
                                          <p:attrName>style.visibility</p:attrName>
                                        </p:attrNameLst>
                                      </p:cBhvr>
                                      <p:to>
                                        <p:strVal val="visible"/>
                                      </p:to>
                                    </p:set>
                                    <p:anim calcmode="discrete" valueType="clr">
                                      <p:cBhvr override="childStyle">
                                        <p:cTn id="47" dur="80"/>
                                        <p:tgtEl>
                                          <p:spTgt spid="1536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366">
                                            <p:txEl>
                                              <p:pRg st="5" end="5"/>
                                            </p:txEl>
                                          </p:spTgt>
                                        </p:tgtEl>
                                        <p:attrNameLst>
                                          <p:attrName>fillcolor</p:attrName>
                                        </p:attrNameLst>
                                      </p:cBhvr>
                                      <p:tavLst>
                                        <p:tav tm="0">
                                          <p:val>
                                            <p:clrVal>
                                              <a:schemeClr val="accent2"/>
                                            </p:clrVal>
                                          </p:val>
                                        </p:tav>
                                        <p:tav tm="50000">
                                          <p:val>
                                            <p:clrVal>
                                              <a:schemeClr val="hlink"/>
                                            </p:clrVal>
                                          </p:val>
                                        </p:tav>
                                      </p:tavLst>
                                    </p:anim>
                                    <p:set>
                                      <p:cBhvr>
                                        <p:cTn id="49" dur="80"/>
                                        <p:tgtEl>
                                          <p:spTgt spid="1536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Text Box 17"/>
          <p:cNvSpPr txBox="1">
            <a:spLocks noChangeArrowheads="1"/>
          </p:cNvSpPr>
          <p:nvPr/>
        </p:nvSpPr>
        <p:spPr bwMode="auto">
          <a:xfrm>
            <a:off x="457200" y="1446213"/>
            <a:ext cx="8382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dirty="0" err="1">
                <a:solidFill>
                  <a:schemeClr val="tx2"/>
                </a:solidFill>
              </a:rPr>
              <a:t>Dựa</a:t>
            </a:r>
            <a:r>
              <a:rPr lang="en-US" sz="2800" b="1" dirty="0">
                <a:solidFill>
                  <a:schemeClr val="tx2"/>
                </a:solidFill>
              </a:rPr>
              <a:t> </a:t>
            </a:r>
            <a:r>
              <a:rPr lang="en-US" sz="2800" b="1" dirty="0" err="1">
                <a:solidFill>
                  <a:schemeClr val="tx2"/>
                </a:solidFill>
              </a:rPr>
              <a:t>vào</a:t>
            </a:r>
            <a:r>
              <a:rPr lang="en-US" sz="2800" b="1" dirty="0">
                <a:solidFill>
                  <a:schemeClr val="tx2"/>
                </a:solidFill>
              </a:rPr>
              <a:t> </a:t>
            </a:r>
            <a:r>
              <a:rPr lang="en-US" sz="2800" b="1" dirty="0" err="1">
                <a:solidFill>
                  <a:schemeClr val="tx2"/>
                </a:solidFill>
              </a:rPr>
              <a:t>cách</a:t>
            </a:r>
            <a:r>
              <a:rPr lang="en-US" sz="2800" b="1" dirty="0">
                <a:solidFill>
                  <a:schemeClr val="tx2"/>
                </a:solidFill>
              </a:rPr>
              <a:t> </a:t>
            </a:r>
            <a:r>
              <a:rPr lang="en-US" sz="2800" b="1" dirty="0" err="1">
                <a:solidFill>
                  <a:schemeClr val="tx2"/>
                </a:solidFill>
              </a:rPr>
              <a:t>phân</a:t>
            </a:r>
            <a:r>
              <a:rPr lang="en-US" sz="2800" b="1" dirty="0">
                <a:solidFill>
                  <a:schemeClr val="tx2"/>
                </a:solidFill>
              </a:rPr>
              <a:t> </a:t>
            </a:r>
            <a:r>
              <a:rPr lang="en-US" sz="2800" b="1" dirty="0" err="1">
                <a:solidFill>
                  <a:schemeClr val="tx2"/>
                </a:solidFill>
              </a:rPr>
              <a:t>loại</a:t>
            </a:r>
            <a:r>
              <a:rPr lang="en-US" sz="2800" b="1" dirty="0">
                <a:solidFill>
                  <a:schemeClr val="tx2"/>
                </a:solidFill>
              </a:rPr>
              <a:t> </a:t>
            </a:r>
            <a:r>
              <a:rPr lang="en-US" sz="2800" b="1" dirty="0" err="1">
                <a:solidFill>
                  <a:schemeClr val="tx2"/>
                </a:solidFill>
              </a:rPr>
              <a:t>đồ</a:t>
            </a:r>
            <a:r>
              <a:rPr lang="en-US" sz="2800" b="1" dirty="0">
                <a:solidFill>
                  <a:schemeClr val="tx2"/>
                </a:solidFill>
              </a:rPr>
              <a:t> </a:t>
            </a:r>
            <a:r>
              <a:rPr lang="en-US" sz="2800" b="1" dirty="0" err="1">
                <a:solidFill>
                  <a:schemeClr val="tx2"/>
                </a:solidFill>
              </a:rPr>
              <a:t>dùng</a:t>
            </a:r>
            <a:r>
              <a:rPr lang="en-US" sz="2800" b="1" dirty="0">
                <a:solidFill>
                  <a:schemeClr val="tx2"/>
                </a:solidFill>
              </a:rPr>
              <a:t> </a:t>
            </a:r>
            <a:r>
              <a:rPr lang="en-US" sz="2800" b="1" dirty="0" err="1">
                <a:solidFill>
                  <a:schemeClr val="tx2"/>
                </a:solidFill>
              </a:rPr>
              <a:t>điện</a:t>
            </a:r>
            <a:r>
              <a:rPr lang="en-US" sz="2800" b="1" dirty="0">
                <a:solidFill>
                  <a:schemeClr val="tx2"/>
                </a:solidFill>
              </a:rPr>
              <a:t>, </a:t>
            </a:r>
            <a:r>
              <a:rPr lang="en-US" sz="2800" b="1" dirty="0" err="1">
                <a:solidFill>
                  <a:schemeClr val="tx2"/>
                </a:solidFill>
              </a:rPr>
              <a:t>em</a:t>
            </a:r>
            <a:r>
              <a:rPr lang="en-US" sz="2800" b="1" dirty="0">
                <a:solidFill>
                  <a:schemeClr val="tx2"/>
                </a:solidFill>
              </a:rPr>
              <a:t> </a:t>
            </a:r>
            <a:r>
              <a:rPr lang="en-US" sz="2800" b="1" dirty="0" err="1">
                <a:solidFill>
                  <a:schemeClr val="tx2"/>
                </a:solidFill>
              </a:rPr>
              <a:t>hãy</a:t>
            </a:r>
            <a:r>
              <a:rPr lang="en-US" sz="2800" b="1" dirty="0">
                <a:solidFill>
                  <a:schemeClr val="tx2"/>
                </a:solidFill>
              </a:rPr>
              <a:t> </a:t>
            </a:r>
            <a:r>
              <a:rPr lang="en-US" sz="2800" b="1" dirty="0" err="1">
                <a:solidFill>
                  <a:schemeClr val="tx2"/>
                </a:solidFill>
              </a:rPr>
              <a:t>ghi</a:t>
            </a:r>
            <a:r>
              <a:rPr lang="en-US" sz="2800" b="1" dirty="0">
                <a:solidFill>
                  <a:schemeClr val="tx2"/>
                </a:solidFill>
              </a:rPr>
              <a:t> </a:t>
            </a:r>
            <a:r>
              <a:rPr lang="en-US" sz="2800" b="1" dirty="0" err="1">
                <a:solidFill>
                  <a:schemeClr val="tx2"/>
                </a:solidFill>
              </a:rPr>
              <a:t>tên</a:t>
            </a:r>
            <a:r>
              <a:rPr lang="en-US" sz="2800" b="1" dirty="0">
                <a:solidFill>
                  <a:schemeClr val="tx2"/>
                </a:solidFill>
              </a:rPr>
              <a:t> </a:t>
            </a:r>
            <a:r>
              <a:rPr lang="en-US" sz="2800" b="1" dirty="0" err="1">
                <a:solidFill>
                  <a:schemeClr val="tx2"/>
                </a:solidFill>
              </a:rPr>
              <a:t>các</a:t>
            </a:r>
            <a:r>
              <a:rPr lang="en-US" sz="2800" b="1" dirty="0">
                <a:solidFill>
                  <a:schemeClr val="tx2"/>
                </a:solidFill>
              </a:rPr>
              <a:t> </a:t>
            </a:r>
            <a:r>
              <a:rPr lang="en-US" sz="2800" b="1" dirty="0" err="1">
                <a:solidFill>
                  <a:schemeClr val="tx2"/>
                </a:solidFill>
              </a:rPr>
              <a:t>đồ</a:t>
            </a:r>
            <a:r>
              <a:rPr lang="en-US" sz="2800" b="1" dirty="0">
                <a:solidFill>
                  <a:schemeClr val="tx2"/>
                </a:solidFill>
              </a:rPr>
              <a:t> </a:t>
            </a:r>
            <a:r>
              <a:rPr lang="en-US" sz="2800" b="1" dirty="0" err="1">
                <a:solidFill>
                  <a:schemeClr val="tx2"/>
                </a:solidFill>
              </a:rPr>
              <a:t>dùng</a:t>
            </a:r>
            <a:r>
              <a:rPr lang="en-US" sz="2800" b="1" dirty="0">
                <a:solidFill>
                  <a:schemeClr val="tx2"/>
                </a:solidFill>
              </a:rPr>
              <a:t> </a:t>
            </a:r>
            <a:r>
              <a:rPr lang="en-US" sz="2800" b="1" dirty="0" err="1">
                <a:solidFill>
                  <a:schemeClr val="tx2"/>
                </a:solidFill>
              </a:rPr>
              <a:t>điện</a:t>
            </a:r>
            <a:r>
              <a:rPr lang="en-US" sz="2800" b="1" dirty="0">
                <a:solidFill>
                  <a:schemeClr val="tx2"/>
                </a:solidFill>
              </a:rPr>
              <a:t> </a:t>
            </a:r>
            <a:r>
              <a:rPr lang="en-US" sz="2800" b="1" dirty="0" err="1">
                <a:solidFill>
                  <a:schemeClr val="tx2"/>
                </a:solidFill>
              </a:rPr>
              <a:t>gia</a:t>
            </a:r>
            <a:r>
              <a:rPr lang="en-US" sz="2800" b="1" dirty="0">
                <a:solidFill>
                  <a:schemeClr val="tx2"/>
                </a:solidFill>
              </a:rPr>
              <a:t> </a:t>
            </a:r>
            <a:r>
              <a:rPr lang="en-US" sz="2800" b="1" dirty="0" err="1">
                <a:solidFill>
                  <a:schemeClr val="tx2"/>
                </a:solidFill>
              </a:rPr>
              <a:t>đình</a:t>
            </a:r>
            <a:r>
              <a:rPr lang="en-US" sz="2800" b="1" dirty="0">
                <a:solidFill>
                  <a:schemeClr val="tx2"/>
                </a:solidFill>
              </a:rPr>
              <a:t> </a:t>
            </a:r>
            <a:r>
              <a:rPr lang="en-US" sz="2800" b="1" dirty="0" err="1">
                <a:solidFill>
                  <a:schemeClr val="tx2"/>
                </a:solidFill>
              </a:rPr>
              <a:t>trong</a:t>
            </a:r>
            <a:r>
              <a:rPr lang="en-US" sz="2800" b="1" dirty="0">
                <a:solidFill>
                  <a:schemeClr val="tx2"/>
                </a:solidFill>
              </a:rPr>
              <a:t> </a:t>
            </a:r>
            <a:r>
              <a:rPr lang="en-US" sz="2800" b="1" dirty="0" err="1">
                <a:solidFill>
                  <a:schemeClr val="tx2"/>
                </a:solidFill>
              </a:rPr>
              <a:t>hình</a:t>
            </a:r>
            <a:r>
              <a:rPr lang="en-US" sz="2800" b="1" dirty="0">
                <a:solidFill>
                  <a:schemeClr val="tx2"/>
                </a:solidFill>
              </a:rPr>
              <a:t> 10.1 </a:t>
            </a:r>
            <a:r>
              <a:rPr lang="en-US" sz="2800" b="1" dirty="0" err="1">
                <a:solidFill>
                  <a:schemeClr val="tx2"/>
                </a:solidFill>
              </a:rPr>
              <a:t>vào</a:t>
            </a:r>
            <a:r>
              <a:rPr lang="en-US" sz="2800" b="1" dirty="0">
                <a:solidFill>
                  <a:schemeClr val="tx2"/>
                </a:solidFill>
              </a:rPr>
              <a:t> </a:t>
            </a:r>
            <a:r>
              <a:rPr lang="en-US" sz="2800" b="1" dirty="0" err="1">
                <a:solidFill>
                  <a:schemeClr val="tx2"/>
                </a:solidFill>
              </a:rPr>
              <a:t>các</a:t>
            </a:r>
            <a:r>
              <a:rPr lang="en-US" sz="2800" b="1" dirty="0">
                <a:solidFill>
                  <a:schemeClr val="tx2"/>
                </a:solidFill>
              </a:rPr>
              <a:t> </a:t>
            </a:r>
            <a:r>
              <a:rPr lang="en-US" sz="2800" b="1" dirty="0" err="1">
                <a:solidFill>
                  <a:schemeClr val="tx2"/>
                </a:solidFill>
              </a:rPr>
              <a:t>nhóm</a:t>
            </a:r>
            <a:r>
              <a:rPr lang="en-US" sz="2800" b="1" dirty="0">
                <a:solidFill>
                  <a:schemeClr val="tx2"/>
                </a:solidFill>
              </a:rPr>
              <a:t> </a:t>
            </a:r>
            <a:r>
              <a:rPr lang="en-US" sz="2800" b="1" dirty="0" err="1">
                <a:solidFill>
                  <a:schemeClr val="tx2"/>
                </a:solidFill>
              </a:rPr>
              <a:t>trong</a:t>
            </a:r>
            <a:r>
              <a:rPr lang="en-US" sz="2800" b="1" dirty="0">
                <a:solidFill>
                  <a:schemeClr val="tx2"/>
                </a:solidFill>
              </a:rPr>
              <a:t> </a:t>
            </a:r>
            <a:r>
              <a:rPr lang="en-US" sz="2800" b="1" dirty="0" err="1">
                <a:solidFill>
                  <a:schemeClr val="tx2"/>
                </a:solidFill>
              </a:rPr>
              <a:t>bảng</a:t>
            </a:r>
            <a:r>
              <a:rPr lang="en-US" sz="2800" b="1" dirty="0">
                <a:solidFill>
                  <a:schemeClr val="tx2"/>
                </a:solidFill>
              </a:rPr>
              <a:t> </a:t>
            </a:r>
            <a:r>
              <a:rPr lang="en-US" sz="2800" b="1" dirty="0" err="1">
                <a:solidFill>
                  <a:schemeClr val="tx2"/>
                </a:solidFill>
              </a:rPr>
              <a:t>sau</a:t>
            </a:r>
            <a:r>
              <a:rPr lang="en-US" sz="2800" b="1" dirty="0">
                <a:solidFill>
                  <a:schemeClr val="tx2"/>
                </a:solidFill>
              </a:rPr>
              <a:t>:</a:t>
            </a:r>
            <a:endParaRPr lang="en-US" sz="2800" dirty="0">
              <a:solidFill>
                <a:schemeClr val="tx2"/>
              </a:solidFill>
            </a:endParaRPr>
          </a:p>
        </p:txBody>
      </p:sp>
      <p:pic>
        <p:nvPicPr>
          <p:cNvPr id="16424" name="Picture 40" descr="Smiley-10-june">
            <a:hlinkClick r:id="rId2" action="ppaction://hlinksldjump"/>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91400" y="5334000"/>
            <a:ext cx="857250"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6479" name="Group 95"/>
          <p:cNvGraphicFramePr>
            <a:graphicFrameLocks noGrp="1"/>
          </p:cNvGraphicFramePr>
          <p:nvPr>
            <p:ph sz="half" idx="1"/>
            <p:extLst>
              <p:ext uri="{D42A27DB-BD31-4B8C-83A1-F6EECF244321}">
                <p14:modId xmlns:p14="http://schemas.microsoft.com/office/powerpoint/2010/main" val="707465124"/>
              </p:ext>
            </p:extLst>
          </p:nvPr>
        </p:nvGraphicFramePr>
        <p:xfrm>
          <a:off x="762000" y="3003550"/>
          <a:ext cx="8153400" cy="3380740"/>
        </p:xfrm>
        <a:graphic>
          <a:graphicData uri="http://schemas.openxmlformats.org/drawingml/2006/table">
            <a:tbl>
              <a:tblPr/>
              <a:tblGrid>
                <a:gridCol w="2438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2"/>
                          </a:solidFill>
                          <a:effectLst/>
                          <a:latin typeface="Arial" pitchFamily="34" charset="0"/>
                        </a:rPr>
                        <a:t>Nhóm</a:t>
                      </a:r>
                      <a:endParaRPr kumimoji="0" lang="en-US" sz="28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Tên đồ dùng điện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Điện – quang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111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Điện – nhiệt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1264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Điện – cơ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bl>
          </a:graphicData>
        </a:graphic>
      </p:graphicFrame>
      <p:sp>
        <p:nvSpPr>
          <p:cNvPr id="16481" name="Text Box 97"/>
          <p:cNvSpPr txBox="1">
            <a:spLocks noChangeArrowheads="1"/>
          </p:cNvSpPr>
          <p:nvPr/>
        </p:nvSpPr>
        <p:spPr bwMode="auto">
          <a:xfrm>
            <a:off x="3276600" y="335280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sp>
        <p:nvSpPr>
          <p:cNvPr id="16482" name="Text Box 98"/>
          <p:cNvSpPr txBox="1">
            <a:spLocks noChangeArrowheads="1"/>
          </p:cNvSpPr>
          <p:nvPr/>
        </p:nvSpPr>
        <p:spPr bwMode="auto">
          <a:xfrm>
            <a:off x="3276600" y="37338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t>Đèn</a:t>
            </a:r>
            <a:r>
              <a:rPr lang="en-US" sz="2400" dirty="0"/>
              <a:t> </a:t>
            </a:r>
            <a:r>
              <a:rPr lang="vi-VN" sz="2400" dirty="0"/>
              <a:t>điện...</a:t>
            </a:r>
            <a:endParaRPr lang="en-US" sz="2400" dirty="0"/>
          </a:p>
        </p:txBody>
      </p:sp>
      <p:sp>
        <p:nvSpPr>
          <p:cNvPr id="16483" name="Text Box 99"/>
          <p:cNvSpPr txBox="1">
            <a:spLocks noChangeArrowheads="1"/>
          </p:cNvSpPr>
          <p:nvPr/>
        </p:nvSpPr>
        <p:spPr bwMode="auto">
          <a:xfrm>
            <a:off x="3276600" y="4183063"/>
            <a:ext cx="525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t>Nồi</a:t>
            </a:r>
            <a:r>
              <a:rPr lang="en-US" sz="2400" dirty="0"/>
              <a:t> </a:t>
            </a:r>
            <a:r>
              <a:rPr lang="en-US" sz="2400" dirty="0" err="1"/>
              <a:t>cơm</a:t>
            </a:r>
            <a:r>
              <a:rPr lang="en-US" sz="2400" dirty="0"/>
              <a:t> </a:t>
            </a:r>
            <a:r>
              <a:rPr lang="en-US" sz="2400" dirty="0" err="1"/>
              <a:t>điện</a:t>
            </a:r>
            <a:r>
              <a:rPr lang="en-US" sz="2400" dirty="0"/>
              <a:t>, </a:t>
            </a:r>
            <a:r>
              <a:rPr lang="en-US" sz="2400" dirty="0" err="1"/>
              <a:t>bàn</a:t>
            </a:r>
            <a:r>
              <a:rPr lang="en-US" sz="2400" dirty="0"/>
              <a:t> </a:t>
            </a:r>
            <a:r>
              <a:rPr lang="en-US" sz="2400" dirty="0" err="1"/>
              <a:t>là</a:t>
            </a:r>
            <a:r>
              <a:rPr lang="en-US" sz="2400" dirty="0"/>
              <a:t> </a:t>
            </a:r>
            <a:r>
              <a:rPr lang="en-US" sz="2400" dirty="0" err="1"/>
              <a:t>điện</a:t>
            </a:r>
            <a:r>
              <a:rPr lang="en-US" sz="2400" dirty="0"/>
              <a:t>,</a:t>
            </a:r>
            <a:r>
              <a:rPr lang="vi-VN" sz="2400" dirty="0"/>
              <a:t>bếp điện,ấm đun nước,maý  sấy tóc...</a:t>
            </a:r>
            <a:endParaRPr lang="en-US" sz="2400" dirty="0"/>
          </a:p>
        </p:txBody>
      </p:sp>
      <p:sp>
        <p:nvSpPr>
          <p:cNvPr id="16484" name="Text Box 100"/>
          <p:cNvSpPr txBox="1">
            <a:spLocks noChangeArrowheads="1"/>
          </p:cNvSpPr>
          <p:nvPr/>
        </p:nvSpPr>
        <p:spPr bwMode="auto">
          <a:xfrm>
            <a:off x="3276600" y="5486400"/>
            <a:ext cx="556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t>Quạt</a:t>
            </a:r>
            <a:r>
              <a:rPr lang="en-US" sz="2400" dirty="0"/>
              <a:t> </a:t>
            </a:r>
            <a:r>
              <a:rPr lang="en-US" sz="2400" dirty="0" err="1"/>
              <a:t>điện</a:t>
            </a:r>
            <a:r>
              <a:rPr lang="en-US" sz="2400" dirty="0"/>
              <a:t>, </a:t>
            </a:r>
            <a:r>
              <a:rPr lang="en-US" sz="2400" dirty="0" err="1"/>
              <a:t>máy</a:t>
            </a:r>
            <a:r>
              <a:rPr lang="en-US" sz="2400" dirty="0"/>
              <a:t> h</a:t>
            </a:r>
            <a:r>
              <a:rPr lang="vi-VN" sz="2400" dirty="0"/>
              <a:t>út bụi</a:t>
            </a:r>
            <a:r>
              <a:rPr lang="en-US" sz="2400" dirty="0"/>
              <a:t>, </a:t>
            </a:r>
            <a:r>
              <a:rPr lang="en-US" sz="2400" dirty="0" err="1"/>
              <a:t>máy</a:t>
            </a:r>
            <a:r>
              <a:rPr lang="en-US" sz="2400" dirty="0"/>
              <a:t> </a:t>
            </a:r>
            <a:r>
              <a:rPr lang="en-US" sz="2400" dirty="0" err="1"/>
              <a:t>xay</a:t>
            </a:r>
            <a:r>
              <a:rPr lang="en-US" sz="2400" dirty="0"/>
              <a:t> </a:t>
            </a:r>
            <a:r>
              <a:rPr lang="en-US" sz="2400" dirty="0" err="1"/>
              <a:t>sinh</a:t>
            </a:r>
            <a:r>
              <a:rPr lang="en-US" sz="2400" dirty="0"/>
              <a:t> </a:t>
            </a:r>
            <a:r>
              <a:rPr lang="en-US" sz="2400" dirty="0" err="1"/>
              <a:t>tố</a:t>
            </a:r>
            <a:r>
              <a:rPr lang="en-US" sz="2400" dirty="0"/>
              <a:t>,</a:t>
            </a:r>
            <a:r>
              <a:rPr lang="vi-VN" sz="2400" dirty="0"/>
              <a:t>máy sấy tóc...</a:t>
            </a:r>
            <a:endParaRPr lang="en-US" sz="2400" dirty="0"/>
          </a:p>
        </p:txBody>
      </p:sp>
    </p:spTree>
    <p:extLst>
      <p:ext uri="{BB962C8B-B14F-4D97-AF65-F5344CB8AC3E}">
        <p14:creationId xmlns:p14="http://schemas.microsoft.com/office/powerpoint/2010/main" val="352295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82"/>
                                        </p:tgtEl>
                                        <p:attrNameLst>
                                          <p:attrName>style.visibility</p:attrName>
                                        </p:attrNameLst>
                                      </p:cBhvr>
                                      <p:to>
                                        <p:strVal val="visible"/>
                                      </p:to>
                                    </p:set>
                                    <p:anim calcmode="discrete" valueType="clr">
                                      <p:cBhvr override="childStyle">
                                        <p:cTn id="7" dur="80"/>
                                        <p:tgtEl>
                                          <p:spTgt spid="164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82"/>
                                        </p:tgtEl>
                                        <p:attrNameLst>
                                          <p:attrName>fillcolor</p:attrName>
                                        </p:attrNameLst>
                                      </p:cBhvr>
                                      <p:tavLst>
                                        <p:tav tm="0">
                                          <p:val>
                                            <p:clrVal>
                                              <a:schemeClr val="accent2"/>
                                            </p:clrVal>
                                          </p:val>
                                        </p:tav>
                                        <p:tav tm="50000">
                                          <p:val>
                                            <p:clrVal>
                                              <a:schemeClr val="hlink"/>
                                            </p:clrVal>
                                          </p:val>
                                        </p:tav>
                                      </p:tavLst>
                                    </p:anim>
                                    <p:set>
                                      <p:cBhvr>
                                        <p:cTn id="9" dur="80"/>
                                        <p:tgtEl>
                                          <p:spTgt spid="164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83"/>
                                        </p:tgtEl>
                                        <p:attrNameLst>
                                          <p:attrName>style.visibility</p:attrName>
                                        </p:attrNameLst>
                                      </p:cBhvr>
                                      <p:to>
                                        <p:strVal val="visible"/>
                                      </p:to>
                                    </p:set>
                                    <p:anim calcmode="discrete" valueType="clr">
                                      <p:cBhvr override="childStyle">
                                        <p:cTn id="14" dur="80"/>
                                        <p:tgtEl>
                                          <p:spTgt spid="1648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83"/>
                                        </p:tgtEl>
                                        <p:attrNameLst>
                                          <p:attrName>fillcolor</p:attrName>
                                        </p:attrNameLst>
                                      </p:cBhvr>
                                      <p:tavLst>
                                        <p:tav tm="0">
                                          <p:val>
                                            <p:clrVal>
                                              <a:schemeClr val="accent2"/>
                                            </p:clrVal>
                                          </p:val>
                                        </p:tav>
                                        <p:tav tm="50000">
                                          <p:val>
                                            <p:clrVal>
                                              <a:schemeClr val="hlink"/>
                                            </p:clrVal>
                                          </p:val>
                                        </p:tav>
                                      </p:tavLst>
                                    </p:anim>
                                    <p:set>
                                      <p:cBhvr>
                                        <p:cTn id="16" dur="80"/>
                                        <p:tgtEl>
                                          <p:spTgt spid="1648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484"/>
                                        </p:tgtEl>
                                        <p:attrNameLst>
                                          <p:attrName>style.visibility</p:attrName>
                                        </p:attrNameLst>
                                      </p:cBhvr>
                                      <p:to>
                                        <p:strVal val="visible"/>
                                      </p:to>
                                    </p:set>
                                    <p:anim calcmode="discrete" valueType="clr">
                                      <p:cBhvr override="childStyle">
                                        <p:cTn id="21" dur="80"/>
                                        <p:tgtEl>
                                          <p:spTgt spid="1648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484"/>
                                        </p:tgtEl>
                                        <p:attrNameLst>
                                          <p:attrName>fillcolor</p:attrName>
                                        </p:attrNameLst>
                                      </p:cBhvr>
                                      <p:tavLst>
                                        <p:tav tm="0">
                                          <p:val>
                                            <p:clrVal>
                                              <a:schemeClr val="accent2"/>
                                            </p:clrVal>
                                          </p:val>
                                        </p:tav>
                                        <p:tav tm="50000">
                                          <p:val>
                                            <p:clrVal>
                                              <a:schemeClr val="hlink"/>
                                            </p:clrVal>
                                          </p:val>
                                        </p:tav>
                                      </p:tavLst>
                                    </p:anim>
                                    <p:set>
                                      <p:cBhvr>
                                        <p:cTn id="23" dur="80"/>
                                        <p:tgtEl>
                                          <p:spTgt spid="164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2" grpId="0"/>
      <p:bldP spid="16483" grpId="0"/>
      <p:bldP spid="164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p:cNvSpPr/>
          <p:nvPr/>
        </p:nvSpPr>
        <p:spPr>
          <a:xfrm>
            <a:off x="685800" y="533400"/>
            <a:ext cx="457200" cy="3810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a:t>
            </a:r>
          </a:p>
        </p:txBody>
      </p:sp>
      <p:sp>
        <p:nvSpPr>
          <p:cNvPr id="6" name="TextBox 5"/>
          <p:cNvSpPr txBox="1"/>
          <p:nvPr/>
        </p:nvSpPr>
        <p:spPr>
          <a:xfrm>
            <a:off x="1447800" y="381000"/>
            <a:ext cx="701040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bổ</a:t>
            </a:r>
            <a:r>
              <a:rPr lang="en-US" sz="2400" dirty="0">
                <a:latin typeface="Times New Roman" pitchFamily="18" charset="0"/>
                <a:cs typeface="Times New Roman" pitchFamily="18" charset="0"/>
              </a:rPr>
              <a:t> sung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p>
        </p:txBody>
      </p:sp>
      <p:sp>
        <p:nvSpPr>
          <p:cNvPr id="7" name="TextBox 6"/>
          <p:cNvSpPr txBox="1"/>
          <p:nvPr/>
        </p:nvSpPr>
        <p:spPr>
          <a:xfrm>
            <a:off x="685800" y="1238071"/>
            <a:ext cx="8382000"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rôbot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bụi</a:t>
            </a:r>
            <a:r>
              <a:rPr lang="en-US" sz="2400" dirty="0">
                <a:latin typeface="Times New Roman" panose="02020603050405020304" pitchFamily="18" charset="0"/>
                <a:cs typeface="Times New Roman" panose="02020603050405020304" pitchFamily="18" charset="0"/>
              </a:rPr>
              <a:t>….. </a:t>
            </a:r>
          </a:p>
        </p:txBody>
      </p:sp>
      <p:pic>
        <p:nvPicPr>
          <p:cNvPr id="8" name="Picture 7" descr="5 &lt;strong&gt;Nồi Chiên Không Dầu&lt;/strong&gt; Nào Tốt Nhất Hiện Nay [Update 2020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909459"/>
            <a:ext cx="1828800" cy="2729342"/>
          </a:xfrm>
          <a:prstGeom prst="rect">
            <a:avLst/>
          </a:prstGeom>
        </p:spPr>
      </p:pic>
      <p:pic>
        <p:nvPicPr>
          <p:cNvPr id="9" name="Picture 8" descr="Top 4 &lt;strong&gt;Nồi Chiên Không Dầu&lt;/strong&gt; Perfect Tốt Nhất - Chọn Là Tố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667000"/>
            <a:ext cx="2743200" cy="3200400"/>
          </a:xfrm>
          <a:prstGeom prst="rect">
            <a:avLst/>
          </a:prstGeom>
        </p:spPr>
      </p:pic>
      <p:pic>
        <p:nvPicPr>
          <p:cNvPr id="10" name="Picture 9" descr="10 Món Ngon Nhất Được Làm Từ &lt;strong&gt;Nồi Chiên Không Dầu&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819400"/>
            <a:ext cx="2219324"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4" fill="hold" grpId="1" nodeType="clickEffect">
                                  <p:stCondLst>
                                    <p:cond delay="0"/>
                                  </p:stCondLst>
                                  <p:childTnLst>
                                    <p:animEffect transition="out" filter="wheel(4)">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21" presetClass="exit" presetSubtype="4" fill="hold" grpId="1" nodeType="withEffect">
                                  <p:stCondLst>
                                    <p:cond delay="0"/>
                                  </p:stCondLst>
                                  <p:childTnLst>
                                    <p:animEffect transition="out" filter="wheel(4)">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203200"/>
            <a:ext cx="8745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400" b="1" u="sng" dirty="0">
                <a:solidFill>
                  <a:srgbClr val="339966"/>
                </a:solidFill>
              </a:rPr>
              <a:t>II .</a:t>
            </a:r>
            <a:r>
              <a:rPr lang="en-US" sz="2400" b="1" u="sng" dirty="0">
                <a:solidFill>
                  <a:srgbClr val="339966"/>
                </a:solidFill>
              </a:rPr>
              <a:t>THÔNG SỐ  KỸ THUẬT CỦA ĐỒ DÙNG ĐIỆN TRONG GIA ĐÌNH</a:t>
            </a:r>
            <a:endParaRPr lang="en-US" altLang="vi-VN" sz="2400" b="1" u="sng" dirty="0">
              <a:solidFill>
                <a:srgbClr val="339966"/>
              </a:solidFill>
            </a:endParaRPr>
          </a:p>
        </p:txBody>
      </p:sp>
      <p:sp>
        <p:nvSpPr>
          <p:cNvPr id="14" name="Rectangle 13"/>
          <p:cNvSpPr/>
          <p:nvPr/>
        </p:nvSpPr>
        <p:spPr>
          <a:xfrm>
            <a:off x="539750" y="990600"/>
            <a:ext cx="8147049" cy="1569660"/>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T</a:t>
            </a:r>
            <a:r>
              <a:rPr lang="vi-VN" sz="2400" dirty="0">
                <a:solidFill>
                  <a:srgbClr val="FF0000"/>
                </a:solidFill>
                <a:latin typeface="Times New Roman" panose="02020603050405020304" pitchFamily="18" charset="0"/>
                <a:cs typeface="Times New Roman" panose="02020603050405020304" pitchFamily="18" charset="0"/>
              </a:rPr>
              <a:t>hông số kỹ thuật của đồ dùng điện bao gồm các đại lượng điện định mức chung và các đại lượng điện đặc trưng riêng cho các chức năng của đồ dùng điện được quy định bởi nhà sản xuất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11266" name="Picture 2" descr="Cách tính lượng điện tiêu thụ để chọn sản phẩm tiết kiệm điện"/>
          <p:cNvPicPr>
            <a:picLocks noChangeAspect="1" noChangeArrowheads="1"/>
          </p:cNvPicPr>
          <p:nvPr/>
        </p:nvPicPr>
        <p:blipFill>
          <a:blip r:embed="rId4"/>
          <a:srcRect/>
          <a:stretch>
            <a:fillRect/>
          </a:stretch>
        </p:blipFill>
        <p:spPr bwMode="auto">
          <a:xfrm>
            <a:off x="762000" y="2667000"/>
            <a:ext cx="6953250" cy="3752850"/>
          </a:xfrm>
          <a:prstGeom prst="rect">
            <a:avLst/>
          </a:prstGeom>
          <a:noFill/>
        </p:spPr>
      </p:pic>
    </p:spTree>
    <p:extLst>
      <p:ext uri="{BB962C8B-B14F-4D97-AF65-F5344CB8AC3E}">
        <p14:creationId xmlns:p14="http://schemas.microsoft.com/office/powerpoint/2010/main" val="321031955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additive="base">
                                        <p:cTn id="16" dur="500" fill="hold"/>
                                        <p:tgtEl>
                                          <p:spTgt spid="11266"/>
                                        </p:tgtEl>
                                        <p:attrNameLst>
                                          <p:attrName>ppt_x</p:attrName>
                                        </p:attrNameLst>
                                      </p:cBhvr>
                                      <p:tavLst>
                                        <p:tav tm="0">
                                          <p:val>
                                            <p:strVal val="#ppt_x"/>
                                          </p:val>
                                        </p:tav>
                                        <p:tav tm="100000">
                                          <p:val>
                                            <p:strVal val="#ppt_x"/>
                                          </p:val>
                                        </p:tav>
                                      </p:tavLst>
                                    </p:anim>
                                    <p:anim calcmode="lin" valueType="num">
                                      <p:cBhvr additive="base">
                                        <p:cTn id="17"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1" nodeType="clickEffect">
                                  <p:stCondLst>
                                    <p:cond delay="0"/>
                                  </p:stCondLst>
                                  <p:childTnLst>
                                    <p:animEffect transition="out" filter="diamond(in)">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par>
                                <p:cTn id="23" presetID="8" presetClass="exit" presetSubtype="16" fill="hold" nodeType="withEffect">
                                  <p:stCondLst>
                                    <p:cond delay="0"/>
                                  </p:stCondLst>
                                  <p:childTnLst>
                                    <p:animEffect transition="out" filter="diamond(in)">
                                      <p:cBhvr>
                                        <p:cTn id="24" dur="2000"/>
                                        <p:tgtEl>
                                          <p:spTgt spid="11266"/>
                                        </p:tgtEl>
                                      </p:cBhvr>
                                    </p:animEffect>
                                    <p:set>
                                      <p:cBhvr>
                                        <p:cTn id="25"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589628" y="3327858"/>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p:cNvPicPr>
            <a:picLocks noChangeAspect="1"/>
          </p:cNvPicPr>
          <p:nvPr/>
        </p:nvPicPr>
        <p:blipFill>
          <a:blip r:embed="rId3"/>
          <a:stretch>
            <a:fillRect/>
          </a:stretch>
        </p:blipFill>
        <p:spPr>
          <a:xfrm>
            <a:off x="5029200" y="1295400"/>
            <a:ext cx="3810000" cy="3124200"/>
          </a:xfrm>
          <a:prstGeom prst="rect">
            <a:avLst/>
          </a:prstGeom>
          <a:scene3d>
            <a:camera prst="orthographicFront">
              <a:rot lat="0" lon="21299996" rev="5400000"/>
            </a:camera>
            <a:lightRig rig="threePt" dir="t"/>
          </a:scene3d>
        </p:spPr>
      </p:pic>
      <p:sp>
        <p:nvSpPr>
          <p:cNvPr id="12" name="Rectangle 11"/>
          <p:cNvSpPr/>
          <p:nvPr/>
        </p:nvSpPr>
        <p:spPr>
          <a:xfrm>
            <a:off x="381000" y="2819400"/>
            <a:ext cx="4648200" cy="19389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(U):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là Vôn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vi-VN" sz="2400" dirty="0">
                <a:latin typeface="Times New Roman" panose="02020603050405020304" pitchFamily="18" charset="0"/>
                <a:cs typeface="Times New Roman" panose="02020603050405020304" pitchFamily="18" charset="0"/>
              </a:rPr>
              <a:t> hiệu là V</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79666" y="1143000"/>
            <a:ext cx="4954334"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(P):là công suất thể hiện mức độ tiêu thụ điện năng của đồ dùng điện ứng với điện áp định mức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Oát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kí hiệu là</a:t>
            </a:r>
            <a:r>
              <a:rPr lang="en-US" sz="2400" dirty="0">
                <a:latin typeface="Times New Roman" panose="02020603050405020304" pitchFamily="18" charset="0"/>
                <a:cs typeface="Times New Roman" panose="02020603050405020304" pitchFamily="18" charset="0"/>
              </a:rPr>
              <a:t> W</a:t>
            </a:r>
            <a:r>
              <a:rPr lang="vi-VN" sz="24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228600" y="76200"/>
            <a:ext cx="8077200" cy="954107"/>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định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dùng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gồm</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0567603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281959"/>
            <a:ext cx="914400" cy="884237"/>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sz="14200" dirty="0">
              <a:solidFill>
                <a:srgbClr val="0000F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1066800"/>
            <a:ext cx="8305800" cy="2308324"/>
          </a:xfrm>
          <a:prstGeom prst="rect">
            <a:avLst/>
          </a:prstGeom>
        </p:spPr>
        <p:txBody>
          <a:bodyPr wrap="square">
            <a:spAutoFit/>
          </a:bodyPr>
          <a:lstStyle/>
          <a:p>
            <a:pPr algn="just">
              <a:spcBef>
                <a:spcPct val="50000"/>
              </a:spcBef>
            </a:pPr>
            <a:r>
              <a:rPr lang="vi-VN" sz="3600" dirty="0">
                <a:latin typeface="Times New Roman" panose="02020603050405020304" pitchFamily="18" charset="0"/>
              </a:rPr>
              <a:t>Nguồn điện sinh hoạt của các nước trên thế giới có một số mức điện áp như</a:t>
            </a:r>
            <a:r>
              <a:rPr lang="en-US" sz="3600" dirty="0">
                <a:latin typeface="Times New Roman" panose="02020603050405020304" pitchFamily="18" charset="0"/>
              </a:rPr>
              <a:t>:</a:t>
            </a:r>
            <a:r>
              <a:rPr lang="vi-VN" sz="3600" dirty="0">
                <a:latin typeface="Times New Roman" panose="02020603050405020304" pitchFamily="18" charset="0"/>
              </a:rPr>
              <a:t> 230V</a:t>
            </a:r>
            <a:r>
              <a:rPr lang="en-US" sz="3600" dirty="0">
                <a:latin typeface="Times New Roman" panose="02020603050405020304" pitchFamily="18" charset="0"/>
              </a:rPr>
              <a:t>,</a:t>
            </a:r>
            <a:r>
              <a:rPr lang="vi-VN" sz="3600" dirty="0">
                <a:latin typeface="Times New Roman" panose="02020603050405020304" pitchFamily="18" charset="0"/>
              </a:rPr>
              <a:t> 220</a:t>
            </a:r>
            <a:r>
              <a:rPr lang="en-US" sz="3600" dirty="0">
                <a:latin typeface="Times New Roman" panose="02020603050405020304" pitchFamily="18" charset="0"/>
              </a:rPr>
              <a:t>V,</a:t>
            </a:r>
            <a:r>
              <a:rPr lang="vi-VN" sz="3600" dirty="0">
                <a:latin typeface="Times New Roman" panose="02020603050405020304" pitchFamily="18" charset="0"/>
              </a:rPr>
              <a:t> 120V</a:t>
            </a:r>
            <a:r>
              <a:rPr lang="en-US" sz="3600" dirty="0">
                <a:latin typeface="Times New Roman" panose="02020603050405020304" pitchFamily="18" charset="0"/>
              </a:rPr>
              <a:t>,</a:t>
            </a:r>
            <a:r>
              <a:rPr lang="vi-VN" sz="3600" dirty="0">
                <a:latin typeface="Times New Roman" panose="02020603050405020304" pitchFamily="18" charset="0"/>
              </a:rPr>
              <a:t> 110V</a:t>
            </a:r>
            <a:r>
              <a:rPr lang="en-US" sz="3600" dirty="0">
                <a:latin typeface="Times New Roman" panose="02020603050405020304" pitchFamily="18" charset="0"/>
              </a:rPr>
              <a:t>…</a:t>
            </a:r>
            <a:r>
              <a:rPr lang="vi-VN" sz="3600" dirty="0">
                <a:latin typeface="Times New Roman" panose="02020603050405020304" pitchFamily="18" charset="0"/>
              </a:rPr>
              <a:t> </a:t>
            </a:r>
            <a:r>
              <a:rPr lang="en-US" sz="3600" dirty="0">
                <a:latin typeface="Times New Roman" panose="02020603050405020304" pitchFamily="18" charset="0"/>
              </a:rPr>
              <a:t>Ở</a:t>
            </a:r>
            <a:r>
              <a:rPr lang="vi-VN" sz="3600" dirty="0">
                <a:latin typeface="Times New Roman" panose="02020603050405020304" pitchFamily="18" charset="0"/>
              </a:rPr>
              <a:t> Việt Nam điện áp dùng trong sinh hoạt phổ biến là 220V.</a:t>
            </a:r>
            <a:endParaRPr lang="en-US" sz="3600" dirty="0">
              <a:latin typeface="Times New Roman" panose="02020603050405020304" pitchFamily="18" charset="0"/>
            </a:endParaRPr>
          </a:p>
        </p:txBody>
      </p:sp>
    </p:spTree>
    <p:extLst>
      <p:ext uri="{BB962C8B-B14F-4D97-AF65-F5344CB8AC3E}">
        <p14:creationId xmlns:p14="http://schemas.microsoft.com/office/powerpoint/2010/main" val="3334459569"/>
      </p:ext>
    </p:extLst>
  </p:cSld>
  <p:clrMapOvr>
    <a:masterClrMapping/>
  </p:clrMapOvr>
  <p:transition spd="slow" advClick="0">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969170" y="-1350169"/>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631122" y="1447800"/>
            <a:ext cx="8131877" cy="1277914"/>
          </a:xfrm>
          <a:prstGeom prst="rect">
            <a:avLst/>
          </a:prstGeom>
        </p:spPr>
        <p:txBody>
          <a:bodyPr wrap="square">
            <a:spAutoFit/>
          </a:bodyPr>
          <a:lstStyle/>
          <a:p>
            <a:pPr algn="just">
              <a:lnSpc>
                <a:spcPct val="107000"/>
              </a:lnSpc>
              <a:spcBef>
                <a:spcPct val="0"/>
              </a:spcBef>
            </a:pPr>
            <a:r>
              <a:rPr lang="vi-VN" dirty="0"/>
              <a:t> </a:t>
            </a:r>
            <a:r>
              <a:rPr lang="vi-VN" sz="3600" dirty="0">
                <a:latin typeface="Times New Roman" panose="02020603050405020304" pitchFamily="18" charset="0"/>
                <a:ea typeface="+mj-ea"/>
                <a:cs typeface="Times New Roman" panose="02020603050405020304" pitchFamily="18" charset="0"/>
              </a:rPr>
              <a:t>Dung tích là sức chứa tối đa mà v</a:t>
            </a:r>
            <a:r>
              <a:rPr lang="en-US" sz="3600" dirty="0" err="1">
                <a:latin typeface="Times New Roman" panose="02020603050405020304" pitchFamily="18" charset="0"/>
                <a:ea typeface="+mj-ea"/>
                <a:cs typeface="Times New Roman" panose="02020603050405020304" pitchFamily="18" charset="0"/>
              </a:rPr>
              <a:t>ật</a:t>
            </a:r>
            <a:r>
              <a:rPr lang="vi-VN" sz="3600" dirty="0">
                <a:latin typeface="Times New Roman" panose="02020603050405020304" pitchFamily="18" charset="0"/>
                <a:ea typeface="+mj-ea"/>
                <a:cs typeface="Times New Roman" panose="02020603050405020304" pitchFamily="18" charset="0"/>
              </a:rPr>
              <a:t> có thể chứa được một khối </a:t>
            </a:r>
            <a:r>
              <a:rPr lang="en-US" sz="3600" dirty="0">
                <a:latin typeface="Times New Roman" panose="02020603050405020304" pitchFamily="18" charset="0"/>
                <a:ea typeface="+mj-ea"/>
                <a:cs typeface="Times New Roman" panose="02020603050405020304" pitchFamily="18" charset="0"/>
              </a:rPr>
              <a:t>c</a:t>
            </a:r>
            <a:r>
              <a:rPr lang="vi-VN" sz="3600" dirty="0">
                <a:latin typeface="Times New Roman" panose="02020603050405020304" pitchFamily="18" charset="0"/>
                <a:ea typeface="+mj-ea"/>
                <a:cs typeface="Times New Roman" panose="02020603050405020304" pitchFamily="18" charset="0"/>
              </a:rPr>
              <a:t>hất khác</a:t>
            </a:r>
            <a:endParaRPr lang="en-US" sz="3600" dirty="0">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06" y="304800"/>
            <a:ext cx="1629894" cy="923990"/>
          </a:xfrm>
          <a:prstGeom prst="rect">
            <a:avLst/>
          </a:prstGeom>
        </p:spPr>
      </p:pic>
      <p:pic>
        <p:nvPicPr>
          <p:cNvPr id="28674" name="Picture 2" descr="Một số lưu ý khi mua nồi cơm điện 10 lít cho quán ăn, nhà h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407" y="2977656"/>
            <a:ext cx="5105400" cy="32213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495801" y="3519217"/>
            <a:ext cx="1238249" cy="431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99923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1600"/>
            <a:ext cx="9207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3"/>
          <p:cNvSpPr txBox="1">
            <a:spLocks/>
          </p:cNvSpPr>
          <p:nvPr/>
        </p:nvSpPr>
        <p:spPr bwMode="auto">
          <a:xfrm>
            <a:off x="1447800" y="59886"/>
            <a:ext cx="2819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64C5B4"/>
                </a:solidFill>
                <a:cs typeface="Times New Roman" panose="02020603050405020304" pitchFamily="18" charset="0"/>
              </a:rPr>
              <a:t>Thực</a:t>
            </a:r>
            <a:r>
              <a:rPr lang="en-US" altLang="en-US" sz="4000" b="1" dirty="0">
                <a:solidFill>
                  <a:srgbClr val="64C5B4"/>
                </a:solidFill>
                <a:cs typeface="Times New Roman" panose="02020603050405020304" pitchFamily="18" charset="0"/>
              </a:rPr>
              <a:t> </a:t>
            </a:r>
            <a:r>
              <a:rPr lang="en-US" altLang="en-US" sz="4000" b="1" dirty="0" err="1">
                <a:solidFill>
                  <a:srgbClr val="64C5B4"/>
                </a:solidFill>
                <a:cs typeface="Times New Roman" panose="02020603050405020304" pitchFamily="18" charset="0"/>
              </a:rPr>
              <a:t>hành</a:t>
            </a:r>
            <a:endParaRPr lang="en-US" altLang="en-US" sz="4000" b="1" dirty="0">
              <a:solidFill>
                <a:srgbClr val="64C5B4"/>
              </a:solidFill>
              <a:cs typeface="Times New Roman" panose="02020603050405020304" pitchFamily="18" charset="0"/>
            </a:endParaRPr>
          </a:p>
        </p:txBody>
      </p:sp>
      <p:sp>
        <p:nvSpPr>
          <p:cNvPr id="25604" name="Title 13"/>
          <p:cNvSpPr txBox="1">
            <a:spLocks/>
          </p:cNvSpPr>
          <p:nvPr/>
        </p:nvSpPr>
        <p:spPr bwMode="auto">
          <a:xfrm>
            <a:off x="688340" y="914650"/>
            <a:ext cx="776985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3600" dirty="0" err="1">
                <a:cs typeface="Times New Roman" panose="02020603050405020304" pitchFamily="18" charset="0"/>
              </a:rPr>
              <a:t>Đ</a:t>
            </a:r>
            <a:r>
              <a:rPr lang="en-US" sz="3600" dirty="0" err="1">
                <a:cs typeface="Times New Roman" panose="02020603050405020304" pitchFamily="18" charset="0"/>
              </a:rPr>
              <a:t>ọc</a:t>
            </a:r>
            <a:r>
              <a:rPr lang="en-US" sz="3600" dirty="0">
                <a:cs typeface="Times New Roman" panose="02020603050405020304" pitchFamily="18" charset="0"/>
              </a:rPr>
              <a:t> </a:t>
            </a:r>
            <a:r>
              <a:rPr lang="en-US" sz="3600" dirty="0" err="1">
                <a:cs typeface="Times New Roman" panose="02020603050405020304" pitchFamily="18" charset="0"/>
              </a:rPr>
              <a:t>thông</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kỹ</a:t>
            </a:r>
            <a:r>
              <a:rPr lang="en-US" sz="3600" dirty="0">
                <a:cs typeface="Times New Roman" panose="02020603050405020304" pitchFamily="18" charset="0"/>
              </a:rPr>
              <a:t> </a:t>
            </a:r>
            <a:r>
              <a:rPr lang="en-US" sz="3600" dirty="0" err="1">
                <a:cs typeface="Times New Roman" panose="02020603050405020304" pitchFamily="18" charset="0"/>
              </a:rPr>
              <a:t>thuật</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cho</a:t>
            </a:r>
            <a:r>
              <a:rPr lang="en-US" sz="3600" dirty="0">
                <a:cs typeface="Times New Roman" panose="02020603050405020304" pitchFamily="18" charset="0"/>
              </a:rPr>
              <a:t> </a:t>
            </a:r>
            <a:r>
              <a:rPr lang="en-US" sz="3600" dirty="0" err="1">
                <a:cs typeface="Times New Roman" panose="02020603050405020304" pitchFamily="18" charset="0"/>
              </a:rPr>
              <a:t>trên</a:t>
            </a:r>
            <a:r>
              <a:rPr lang="en-US" sz="3600" dirty="0">
                <a:cs typeface="Times New Roman" panose="02020603050405020304" pitchFamily="18" charset="0"/>
              </a:rPr>
              <a:t> </a:t>
            </a:r>
            <a:r>
              <a:rPr lang="en-US" sz="3600" dirty="0" err="1">
                <a:cs typeface="Times New Roman" panose="02020603050405020304" pitchFamily="18" charset="0"/>
              </a:rPr>
              <a:t>hình</a:t>
            </a:r>
            <a:r>
              <a:rPr lang="en-US" sz="3600" dirty="0">
                <a:cs typeface="Times New Roman" panose="02020603050405020304" pitchFamily="18" charset="0"/>
              </a:rPr>
              <a:t> 10.2, </a:t>
            </a:r>
            <a:r>
              <a:rPr lang="en-US" sz="3600" dirty="0" err="1">
                <a:cs typeface="Times New Roman" panose="02020603050405020304" pitchFamily="18" charset="0"/>
              </a:rPr>
              <a:t>cho</a:t>
            </a:r>
            <a:r>
              <a:rPr lang="en-US" sz="3600" dirty="0">
                <a:cs typeface="Times New Roman" panose="02020603050405020304" pitchFamily="18" charset="0"/>
              </a:rPr>
              <a:t> </a:t>
            </a: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đại</a:t>
            </a:r>
            <a:r>
              <a:rPr lang="en-US" sz="3600" dirty="0">
                <a:cs typeface="Times New Roman" panose="02020603050405020304" pitchFamily="18" charset="0"/>
              </a:rPr>
              <a:t> </a:t>
            </a:r>
            <a:r>
              <a:rPr lang="en-US" sz="3600" dirty="0" err="1">
                <a:cs typeface="Times New Roman" panose="02020603050405020304" pitchFamily="18" charset="0"/>
              </a:rPr>
              <a:t>lượng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định</a:t>
            </a:r>
            <a:r>
              <a:rPr lang="en-US" sz="3600" dirty="0">
                <a:cs typeface="Times New Roman" panose="02020603050405020304" pitchFamily="18" charset="0"/>
              </a:rPr>
              <a:t> </a:t>
            </a:r>
            <a:r>
              <a:rPr lang="en-US" sz="3600" dirty="0" err="1">
                <a:cs typeface="Times New Roman" panose="02020603050405020304" pitchFamily="18" charset="0"/>
              </a:rPr>
              <a:t>mức</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thông</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kỹ</a:t>
            </a:r>
            <a:r>
              <a:rPr lang="en-US" sz="3600" dirty="0">
                <a:cs typeface="Times New Roman" panose="02020603050405020304" pitchFamily="18" charset="0"/>
              </a:rPr>
              <a:t> </a:t>
            </a:r>
            <a:r>
              <a:rPr lang="en-US" sz="3600" dirty="0" err="1">
                <a:cs typeface="Times New Roman" panose="02020603050405020304" pitchFamily="18" charset="0"/>
              </a:rPr>
              <a:t>thuật</a:t>
            </a:r>
            <a:r>
              <a:rPr lang="en-US" sz="3600" dirty="0">
                <a:cs typeface="Times New Roman" panose="02020603050405020304" pitchFamily="18" charset="0"/>
              </a:rPr>
              <a:t> </a:t>
            </a:r>
            <a:r>
              <a:rPr lang="en-US" sz="3600" dirty="0" err="1">
                <a:cs typeface="Times New Roman" panose="02020603050405020304" pitchFamily="18" charset="0"/>
              </a:rPr>
              <a:t>đặc</a:t>
            </a:r>
            <a:r>
              <a:rPr lang="en-US" sz="3600" dirty="0">
                <a:cs typeface="Times New Roman" panose="02020603050405020304" pitchFamily="18" charset="0"/>
              </a:rPr>
              <a:t> </a:t>
            </a:r>
            <a:r>
              <a:rPr lang="en-US" sz="3600" dirty="0" err="1">
                <a:cs typeface="Times New Roman" panose="02020603050405020304" pitchFamily="18" charset="0"/>
              </a:rPr>
              <a:t>trưng</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a:cs typeface="Times New Roman" panose="02020603050405020304" pitchFamily="18" charset="0"/>
              </a:rPr>
              <a:t>chúng</a:t>
            </a:r>
            <a:r>
              <a:rPr lang="en-US" sz="3600" dirty="0">
                <a:cs typeface="Times New Roman" panose="02020603050405020304" pitchFamily="18" charset="0"/>
              </a:rPr>
              <a:t>?</a:t>
            </a:r>
          </a:p>
        </p:txBody>
      </p:sp>
      <p:pic>
        <p:nvPicPr>
          <p:cNvPr id="9"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688340" y="3560623"/>
            <a:ext cx="7769859" cy="3297381"/>
          </a:xfrm>
          <a:prstGeom prst="rect">
            <a:avLst/>
          </a:prstGeom>
        </p:spPr>
      </p:pic>
    </p:spTree>
    <p:extLst>
      <p:ext uri="{BB962C8B-B14F-4D97-AF65-F5344CB8AC3E}">
        <p14:creationId xmlns:p14="http://schemas.microsoft.com/office/powerpoint/2010/main" val="42902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5"/>
          <p:cNvSpPr txBox="1">
            <a:spLocks noChangeArrowheads="1"/>
          </p:cNvSpPr>
          <p:nvPr/>
        </p:nvSpPr>
        <p:spPr bwMode="auto">
          <a:xfrm>
            <a:off x="990600" y="17526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a:solidFill>
                  <a:srgbClr val="FF0066"/>
                </a:solidFill>
              </a:rPr>
              <a:t>Trên bóng đèn có ghi 220V / 60W, em hãy giải thích các số liệu đó?</a:t>
            </a:r>
          </a:p>
        </p:txBody>
      </p:sp>
      <p:sp>
        <p:nvSpPr>
          <p:cNvPr id="19462" name="Text Box 6"/>
          <p:cNvSpPr txBox="1">
            <a:spLocks noChangeArrowheads="1"/>
          </p:cNvSpPr>
          <p:nvPr/>
        </p:nvSpPr>
        <p:spPr bwMode="auto">
          <a:xfrm>
            <a:off x="609600" y="4191000"/>
            <a:ext cx="86820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0000FF"/>
                </a:solidFill>
              </a:rPr>
              <a:t> </a:t>
            </a:r>
            <a:r>
              <a:rPr lang="en-US" sz="3600">
                <a:solidFill>
                  <a:srgbClr val="0000FF"/>
                </a:solidFill>
              </a:rPr>
              <a:t>220V: Điện áp định mức của bóng đèn.</a:t>
            </a:r>
          </a:p>
          <a:p>
            <a:pPr>
              <a:spcBef>
                <a:spcPct val="50000"/>
              </a:spcBef>
            </a:pPr>
            <a:r>
              <a:rPr lang="en-US" sz="3600">
                <a:solidFill>
                  <a:srgbClr val="0000FF"/>
                </a:solidFill>
              </a:rPr>
              <a:t> 60W: Công suất định mức của bóng đèn</a:t>
            </a:r>
            <a:r>
              <a:rPr lang="en-US" sz="3200"/>
              <a:t>.</a:t>
            </a:r>
          </a:p>
        </p:txBody>
      </p:sp>
      <p:pic>
        <p:nvPicPr>
          <p:cNvPr id="19463"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762000" y="34290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5364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9463"/>
                                        </p:tgtEl>
                                        <p:attrNameLst>
                                          <p:attrName>style.visibility</p:attrName>
                                        </p:attrNameLst>
                                      </p:cBhvr>
                                      <p:to>
                                        <p:strVal val="visible"/>
                                      </p:to>
                                    </p:set>
                                    <p:anim calcmode="lin" valueType="num">
                                      <p:cBhvr>
                                        <p:cTn id="14" dur="1000" fill="hold"/>
                                        <p:tgtEl>
                                          <p:spTgt spid="19463"/>
                                        </p:tgtEl>
                                        <p:attrNameLst>
                                          <p:attrName>ppt_w</p:attrName>
                                        </p:attrNameLst>
                                      </p:cBhvr>
                                      <p:tavLst>
                                        <p:tav tm="0">
                                          <p:val>
                                            <p:fltVal val="0"/>
                                          </p:val>
                                        </p:tav>
                                        <p:tav tm="100000">
                                          <p:val>
                                            <p:strVal val="#ppt_w"/>
                                          </p:val>
                                        </p:tav>
                                      </p:tavLst>
                                    </p:anim>
                                    <p:anim calcmode="lin" valueType="num">
                                      <p:cBhvr>
                                        <p:cTn id="15" dur="1000" fill="hold"/>
                                        <p:tgtEl>
                                          <p:spTgt spid="19463"/>
                                        </p:tgtEl>
                                        <p:attrNameLst>
                                          <p:attrName>ppt_h</p:attrName>
                                        </p:attrNameLst>
                                      </p:cBhvr>
                                      <p:tavLst>
                                        <p:tav tm="0">
                                          <p:val>
                                            <p:fltVal val="0"/>
                                          </p:val>
                                        </p:tav>
                                        <p:tav tm="100000">
                                          <p:val>
                                            <p:strVal val="#ppt_h"/>
                                          </p:val>
                                        </p:tav>
                                      </p:tavLst>
                                    </p:anim>
                                    <p:anim calcmode="lin" valueType="num">
                                      <p:cBhvr>
                                        <p:cTn id="16" dur="1000" fill="hold"/>
                                        <p:tgtEl>
                                          <p:spTgt spid="19463"/>
                                        </p:tgtEl>
                                        <p:attrNameLst>
                                          <p:attrName>style.rotation</p:attrName>
                                        </p:attrNameLst>
                                      </p:cBhvr>
                                      <p:tavLst>
                                        <p:tav tm="0">
                                          <p:val>
                                            <p:fltVal val="90"/>
                                          </p:val>
                                        </p:tav>
                                        <p:tav tm="100000">
                                          <p:val>
                                            <p:fltVal val="0"/>
                                          </p:val>
                                        </p:tav>
                                      </p:tavLst>
                                    </p:anim>
                                    <p:animEffect transition="in" filter="fade">
                                      <p:cBhvr>
                                        <p:cTn id="17" dur="1000"/>
                                        <p:tgtEl>
                                          <p:spTgt spid="19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9462"/>
                                        </p:tgtEl>
                                        <p:attrNameLst>
                                          <p:attrName>style.visibility</p:attrName>
                                        </p:attrNameLst>
                                      </p:cBhvr>
                                      <p:to>
                                        <p:strVal val="visible"/>
                                      </p:to>
                                    </p:set>
                                    <p:anim calcmode="discrete" valueType="clr">
                                      <p:cBhvr override="childStyle">
                                        <p:cTn id="22" dur="80"/>
                                        <p:tgtEl>
                                          <p:spTgt spid="1946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9462"/>
                                        </p:tgtEl>
                                        <p:attrNameLst>
                                          <p:attrName>fillcolor</p:attrName>
                                        </p:attrNameLst>
                                      </p:cBhvr>
                                      <p:tavLst>
                                        <p:tav tm="0">
                                          <p:val>
                                            <p:clrVal>
                                              <a:schemeClr val="accent2"/>
                                            </p:clrVal>
                                          </p:val>
                                        </p:tav>
                                        <p:tav tm="50000">
                                          <p:val>
                                            <p:clrVal>
                                              <a:schemeClr val="hlink"/>
                                            </p:clrVal>
                                          </p:val>
                                        </p:tav>
                                      </p:tavLst>
                                    </p:anim>
                                    <p:set>
                                      <p:cBhvr>
                                        <p:cTn id="24" dur="80"/>
                                        <p:tgtEl>
                                          <p:spTgt spid="194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848600" cy="954107"/>
          </a:xfrm>
          <a:prstGeom prst="rect">
            <a:avLst/>
          </a:prstGeom>
          <a:noFill/>
        </p:spPr>
        <p:txBody>
          <a:bodyPr wrap="square" rtlCol="0">
            <a:spAutoFit/>
          </a:bodyPr>
          <a:lstStyle/>
          <a:p>
            <a:r>
              <a:rPr lang="en-US" sz="2800" dirty="0" err="1">
                <a:solidFill>
                  <a:srgbClr val="FF0000"/>
                </a:solidFill>
              </a:rPr>
              <a:t>Còn</a:t>
            </a:r>
            <a:r>
              <a:rPr lang="en-US" sz="2800" dirty="0">
                <a:solidFill>
                  <a:srgbClr val="FF0000"/>
                </a:solidFill>
              </a:rPr>
              <a:t> </a:t>
            </a:r>
            <a:r>
              <a:rPr lang="en-US" sz="2800" dirty="0" err="1">
                <a:solidFill>
                  <a:srgbClr val="FF0000"/>
                </a:solidFill>
              </a:rPr>
              <a:t>hiện</a:t>
            </a:r>
            <a:r>
              <a:rPr lang="en-US" sz="2800" dirty="0">
                <a:solidFill>
                  <a:srgbClr val="FF0000"/>
                </a:solidFill>
              </a:rPr>
              <a:t> nay, </a:t>
            </a:r>
            <a:r>
              <a:rPr lang="en-US" sz="2800" dirty="0" err="1">
                <a:solidFill>
                  <a:srgbClr val="FF0000"/>
                </a:solidFill>
              </a:rPr>
              <a:t>em</a:t>
            </a:r>
            <a:r>
              <a:rPr lang="en-US" sz="2800" dirty="0">
                <a:solidFill>
                  <a:srgbClr val="FF0000"/>
                </a:solidFill>
              </a:rPr>
              <a:t> </a:t>
            </a:r>
            <a:r>
              <a:rPr lang="en-US" sz="2800" dirty="0" err="1">
                <a:solidFill>
                  <a:srgbClr val="FF0000"/>
                </a:solidFill>
              </a:rPr>
              <a:t>hãy</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a:solidFill>
                  <a:srgbClr val="FF0000"/>
                </a:solidFill>
              </a:rPr>
              <a:t>biết</a:t>
            </a:r>
            <a:r>
              <a:rPr lang="en-US" sz="2800" dirty="0">
                <a:solidFill>
                  <a:srgbClr val="FF0000"/>
                </a:solidFill>
              </a:rPr>
              <a:t> </a:t>
            </a:r>
            <a:r>
              <a:rPr lang="en-US" sz="2800" dirty="0" err="1">
                <a:solidFill>
                  <a:srgbClr val="FF0000"/>
                </a:solidFill>
              </a:rPr>
              <a:t>gia</a:t>
            </a:r>
            <a:r>
              <a:rPr lang="en-US" sz="2800" dirty="0">
                <a:solidFill>
                  <a:srgbClr val="FF0000"/>
                </a:solidFill>
              </a:rPr>
              <a:t> </a:t>
            </a:r>
            <a:r>
              <a:rPr lang="en-US" sz="2800" dirty="0" err="1">
                <a:solidFill>
                  <a:srgbClr val="FF0000"/>
                </a:solidFill>
              </a:rPr>
              <a:t>đình</a:t>
            </a:r>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nấu</a:t>
            </a:r>
            <a:r>
              <a:rPr lang="en-US" sz="2800" dirty="0">
                <a:solidFill>
                  <a:srgbClr val="FF0000"/>
                </a:solidFill>
              </a:rPr>
              <a:t> </a:t>
            </a:r>
            <a:r>
              <a:rPr lang="en-US" sz="2800" dirty="0" err="1">
                <a:solidFill>
                  <a:srgbClr val="FF0000"/>
                </a:solidFill>
              </a:rPr>
              <a:t>cơm</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mát</a:t>
            </a:r>
            <a:r>
              <a:rPr lang="en-US" sz="2800" dirty="0">
                <a:solidFill>
                  <a:srgbClr val="FF0000"/>
                </a:solidFill>
              </a:rPr>
              <a:t>, </a:t>
            </a:r>
            <a:r>
              <a:rPr lang="en-US" sz="2800" dirty="0" err="1">
                <a:solidFill>
                  <a:srgbClr val="FF0000"/>
                </a:solidFill>
              </a:rPr>
              <a:t>thắp</a:t>
            </a:r>
            <a:r>
              <a:rPr lang="en-US" sz="2800" dirty="0">
                <a:solidFill>
                  <a:srgbClr val="FF0000"/>
                </a:solidFill>
              </a:rPr>
              <a:t> </a:t>
            </a:r>
            <a:r>
              <a:rPr lang="en-US" sz="2800" dirty="0" err="1">
                <a:solidFill>
                  <a:srgbClr val="FF0000"/>
                </a:solidFill>
              </a:rPr>
              <a:t>sáng</a:t>
            </a:r>
            <a:r>
              <a:rPr lang="en-US" sz="2800" dirty="0">
                <a:solidFill>
                  <a:srgbClr val="FF0000"/>
                </a:solidFill>
              </a:rPr>
              <a:t> </a:t>
            </a:r>
            <a:r>
              <a:rPr lang="en-US" sz="2800" dirty="0" err="1">
                <a:solidFill>
                  <a:srgbClr val="FF0000"/>
                </a:solidFill>
              </a:rPr>
              <a:t>bằng</a:t>
            </a:r>
            <a:r>
              <a:rPr lang="en-US" sz="2800" dirty="0">
                <a:solidFill>
                  <a:srgbClr val="FF0000"/>
                </a:solidFill>
              </a:rPr>
              <a:t> </a:t>
            </a:r>
            <a:r>
              <a:rPr lang="en-US" sz="2800" dirty="0" err="1">
                <a:solidFill>
                  <a:srgbClr val="FF0000"/>
                </a:solidFill>
              </a:rPr>
              <a:t>cách</a:t>
            </a:r>
            <a:r>
              <a:rPr lang="en-US" sz="2800" dirty="0">
                <a:solidFill>
                  <a:srgbClr val="FF0000"/>
                </a:solidFill>
              </a:rPr>
              <a:t> </a:t>
            </a:r>
            <a:r>
              <a:rPr lang="en-US" sz="2800" dirty="0" err="1">
                <a:solidFill>
                  <a:srgbClr val="FF0000"/>
                </a:solidFill>
              </a:rPr>
              <a:t>nào</a:t>
            </a:r>
            <a:r>
              <a:rPr lang="en-US" sz="2800" dirty="0">
                <a:solidFill>
                  <a:srgbClr val="FF0000"/>
                </a:solidFill>
              </a:rPr>
              <a:t>?</a:t>
            </a:r>
          </a:p>
        </p:txBody>
      </p:sp>
      <p:pic>
        <p:nvPicPr>
          <p:cNvPr id="33794" name="Picture 2" descr="Mua Nồi Cơm Điện Supor 1.5 Lít CFXB40FC33VN-75 Giá Tốt| Nguyễn Kim"/>
          <p:cNvPicPr>
            <a:picLocks noChangeAspect="1" noChangeArrowheads="1"/>
          </p:cNvPicPr>
          <p:nvPr/>
        </p:nvPicPr>
        <p:blipFill>
          <a:blip r:embed="rId2" cstate="print"/>
          <a:srcRect/>
          <a:stretch>
            <a:fillRect/>
          </a:stretch>
        </p:blipFill>
        <p:spPr bwMode="auto">
          <a:xfrm>
            <a:off x="685800" y="1981200"/>
            <a:ext cx="2075997" cy="1589435"/>
          </a:xfrm>
          <a:prstGeom prst="rect">
            <a:avLst/>
          </a:prstGeom>
          <a:noFill/>
        </p:spPr>
      </p:pic>
      <p:pic>
        <p:nvPicPr>
          <p:cNvPr id="33796" name="Picture 4" descr="Nồi cơm điện Kangaroo 1.2 lít KG822 đỏ - giá tốt"/>
          <p:cNvPicPr>
            <a:picLocks noChangeAspect="1" noChangeArrowheads="1"/>
          </p:cNvPicPr>
          <p:nvPr/>
        </p:nvPicPr>
        <p:blipFill>
          <a:blip r:embed="rId3"/>
          <a:srcRect/>
          <a:stretch>
            <a:fillRect/>
          </a:stretch>
        </p:blipFill>
        <p:spPr bwMode="auto">
          <a:xfrm>
            <a:off x="2971800" y="1676400"/>
            <a:ext cx="2857500" cy="2286000"/>
          </a:xfrm>
          <a:prstGeom prst="rect">
            <a:avLst/>
          </a:prstGeom>
          <a:noFill/>
        </p:spPr>
      </p:pic>
      <p:pic>
        <p:nvPicPr>
          <p:cNvPr id="33798" name="Picture 6" descr="Máy Làm Mát Không Khí - Quạt Điều Hòa DAICHIPRO DCP-5000A - Chính Hãng"/>
          <p:cNvPicPr>
            <a:picLocks noChangeAspect="1" noChangeArrowheads="1"/>
          </p:cNvPicPr>
          <p:nvPr/>
        </p:nvPicPr>
        <p:blipFill>
          <a:blip r:embed="rId4"/>
          <a:srcRect/>
          <a:stretch>
            <a:fillRect/>
          </a:stretch>
        </p:blipFill>
        <p:spPr bwMode="auto">
          <a:xfrm>
            <a:off x="5867400" y="2057400"/>
            <a:ext cx="2743200" cy="2133600"/>
          </a:xfrm>
          <a:prstGeom prst="rect">
            <a:avLst/>
          </a:prstGeom>
          <a:noFill/>
        </p:spPr>
      </p:pic>
      <p:pic>
        <p:nvPicPr>
          <p:cNvPr id="33800" name="Picture 8" descr="Quạt đứng công nghiệp SenKo DCN108"/>
          <p:cNvPicPr>
            <a:picLocks noChangeAspect="1" noChangeArrowheads="1"/>
          </p:cNvPicPr>
          <p:nvPr/>
        </p:nvPicPr>
        <p:blipFill>
          <a:blip r:embed="rId5" cstate="print"/>
          <a:srcRect/>
          <a:stretch>
            <a:fillRect/>
          </a:stretch>
        </p:blipFill>
        <p:spPr bwMode="auto">
          <a:xfrm>
            <a:off x="609600" y="3962400"/>
            <a:ext cx="1978025" cy="1981200"/>
          </a:xfrm>
          <a:prstGeom prst="rect">
            <a:avLst/>
          </a:prstGeom>
          <a:noFill/>
        </p:spPr>
      </p:pic>
      <p:pic>
        <p:nvPicPr>
          <p:cNvPr id="33802" name="Picture 10" descr="Lý do nên thay đèn compact, đèn chữ U bằng đèn led Bulb"/>
          <p:cNvPicPr>
            <a:picLocks noChangeAspect="1" noChangeArrowheads="1"/>
          </p:cNvPicPr>
          <p:nvPr/>
        </p:nvPicPr>
        <p:blipFill>
          <a:blip r:embed="rId6"/>
          <a:srcRect/>
          <a:stretch>
            <a:fillRect/>
          </a:stretch>
        </p:blipFill>
        <p:spPr bwMode="auto">
          <a:xfrm>
            <a:off x="2667000" y="4114800"/>
            <a:ext cx="2286000" cy="1905000"/>
          </a:xfrm>
          <a:prstGeom prst="rect">
            <a:avLst/>
          </a:prstGeom>
          <a:noFill/>
        </p:spPr>
      </p:pic>
      <p:pic>
        <p:nvPicPr>
          <p:cNvPr id="33804" name="Picture 12" descr="Các loại đèn chiếu sáng trong nội thất"/>
          <p:cNvPicPr>
            <a:picLocks noChangeAspect="1" noChangeArrowheads="1"/>
          </p:cNvPicPr>
          <p:nvPr/>
        </p:nvPicPr>
        <p:blipFill>
          <a:blip r:embed="rId7"/>
          <a:srcRect/>
          <a:stretch>
            <a:fillRect/>
          </a:stretch>
        </p:blipFill>
        <p:spPr bwMode="auto">
          <a:xfrm>
            <a:off x="5410200" y="3962400"/>
            <a:ext cx="2743200" cy="2286001"/>
          </a:xfrm>
          <a:prstGeom prst="rect">
            <a:avLst/>
          </a:prstGeom>
          <a:noFill/>
        </p:spPr>
      </p:pic>
      <p:sp>
        <p:nvSpPr>
          <p:cNvPr id="11" name="TextBox 10"/>
          <p:cNvSpPr txBox="1"/>
          <p:nvPr/>
        </p:nvSpPr>
        <p:spPr>
          <a:xfrm>
            <a:off x="381000" y="0"/>
            <a:ext cx="8610600" cy="1384995"/>
          </a:xfrm>
          <a:prstGeom prst="rect">
            <a:avLst/>
          </a:prstGeom>
          <a:noFill/>
        </p:spPr>
        <p:txBody>
          <a:bodyPr wrap="square" rtlCol="0">
            <a:spAutoFit/>
          </a:bodyPr>
          <a:lstStyle/>
          <a:p>
            <a:r>
              <a:rPr lang="en-US" sz="2800" dirty="0" err="1">
                <a:solidFill>
                  <a:srgbClr val="FF0000"/>
                </a:solidFill>
              </a:rPr>
              <a:t>Ngày</a:t>
            </a:r>
            <a:r>
              <a:rPr lang="en-US" sz="2800" dirty="0">
                <a:solidFill>
                  <a:srgbClr val="FF0000"/>
                </a:solidFill>
              </a:rPr>
              <a:t> nay </a:t>
            </a:r>
            <a:r>
              <a:rPr lang="en-US" sz="2800" dirty="0" err="1">
                <a:solidFill>
                  <a:srgbClr val="FF0000"/>
                </a:solidFill>
              </a:rPr>
              <a:t>đồ</a:t>
            </a:r>
            <a:r>
              <a:rPr lang="en-US" sz="2800" dirty="0">
                <a:solidFill>
                  <a:srgbClr val="FF0000"/>
                </a:solidFill>
              </a:rPr>
              <a:t> </a:t>
            </a:r>
            <a:r>
              <a:rPr lang="en-US" sz="2800" dirty="0" err="1">
                <a:solidFill>
                  <a:srgbClr val="FF0000"/>
                </a:solidFill>
              </a:rPr>
              <a:t>dùng</a:t>
            </a:r>
            <a:r>
              <a:rPr lang="en-US" sz="2800" dirty="0">
                <a:solidFill>
                  <a:srgbClr val="FF0000"/>
                </a:solidFill>
              </a:rPr>
              <a:t> </a:t>
            </a:r>
            <a:r>
              <a:rPr lang="en-US" sz="2800" dirty="0" err="1">
                <a:solidFill>
                  <a:srgbClr val="FF0000"/>
                </a:solidFill>
              </a:rPr>
              <a:t>điện</a:t>
            </a:r>
            <a:r>
              <a:rPr lang="en-US" sz="2800" dirty="0">
                <a:solidFill>
                  <a:srgbClr val="FF0000"/>
                </a:solidFill>
              </a:rPr>
              <a:t> </a:t>
            </a:r>
            <a:r>
              <a:rPr lang="en-US" sz="2800" dirty="0" err="1">
                <a:solidFill>
                  <a:srgbClr val="FF0000"/>
                </a:solidFill>
              </a:rPr>
              <a:t>là</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dụng</a:t>
            </a:r>
            <a:r>
              <a:rPr lang="en-US" sz="2800" dirty="0">
                <a:solidFill>
                  <a:srgbClr val="FF0000"/>
                </a:solidFill>
              </a:rPr>
              <a:t> </a:t>
            </a:r>
            <a:r>
              <a:rPr lang="en-US" sz="2800" dirty="0" err="1">
                <a:solidFill>
                  <a:srgbClr val="FF0000"/>
                </a:solidFill>
              </a:rPr>
              <a:t>không</a:t>
            </a:r>
            <a:r>
              <a:rPr lang="en-US" sz="2800" dirty="0">
                <a:solidFill>
                  <a:srgbClr val="FF0000"/>
                </a:solidFill>
              </a:rPr>
              <a:t> </a:t>
            </a:r>
            <a:r>
              <a:rPr lang="en-US" sz="2800" dirty="0" err="1">
                <a:solidFill>
                  <a:srgbClr val="FF0000"/>
                </a:solidFill>
              </a:rPr>
              <a:t>thể</a:t>
            </a:r>
            <a:r>
              <a:rPr lang="en-US" sz="2800" dirty="0">
                <a:solidFill>
                  <a:srgbClr val="FF0000"/>
                </a:solidFill>
              </a:rPr>
              <a:t> </a:t>
            </a:r>
            <a:r>
              <a:rPr lang="en-US" sz="2800" dirty="0" err="1">
                <a:solidFill>
                  <a:srgbClr val="FF0000"/>
                </a:solidFill>
              </a:rPr>
              <a:t>thiếu</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mỗi</a:t>
            </a:r>
            <a:r>
              <a:rPr lang="en-US" sz="2800" dirty="0">
                <a:solidFill>
                  <a:srgbClr val="FF0000"/>
                </a:solidFill>
              </a:rPr>
              <a:t> </a:t>
            </a:r>
            <a:r>
              <a:rPr lang="en-US" sz="2800" dirty="0" err="1">
                <a:solidFill>
                  <a:srgbClr val="FF0000"/>
                </a:solidFill>
              </a:rPr>
              <a:t>gia</a:t>
            </a:r>
            <a:r>
              <a:rPr lang="en-US" sz="2800" dirty="0">
                <a:solidFill>
                  <a:srgbClr val="FF0000"/>
                </a:solidFill>
              </a:rPr>
              <a:t> </a:t>
            </a:r>
            <a:r>
              <a:rPr lang="en-US" sz="2800" dirty="0" err="1">
                <a:solidFill>
                  <a:srgbClr val="FF0000"/>
                </a:solidFill>
              </a:rPr>
              <a:t>đình</a:t>
            </a:r>
            <a:r>
              <a:rPr lang="en-US" sz="2800" dirty="0">
                <a:solidFill>
                  <a:srgbClr val="FF0000"/>
                </a:solidFill>
              </a:rPr>
              <a:t>.  </a:t>
            </a:r>
            <a:r>
              <a:rPr lang="en-US" sz="2800" dirty="0" err="1">
                <a:solidFill>
                  <a:srgbClr val="FF0000"/>
                </a:solidFill>
              </a:rPr>
              <a:t>Đồ</a:t>
            </a:r>
            <a:r>
              <a:rPr lang="en-US" sz="2800" dirty="0">
                <a:solidFill>
                  <a:srgbClr val="FF0000"/>
                </a:solidFill>
              </a:rPr>
              <a:t> </a:t>
            </a:r>
            <a:r>
              <a:rPr lang="en-US" sz="2800" dirty="0" err="1">
                <a:solidFill>
                  <a:srgbClr val="FF0000"/>
                </a:solidFill>
              </a:rPr>
              <a:t>dùng</a:t>
            </a:r>
            <a:r>
              <a:rPr lang="en-US" sz="2800" dirty="0">
                <a:solidFill>
                  <a:srgbClr val="FF0000"/>
                </a:solidFill>
              </a:rPr>
              <a:t> </a:t>
            </a:r>
            <a:r>
              <a:rPr lang="en-US" sz="2800" dirty="0" err="1">
                <a:solidFill>
                  <a:srgbClr val="FF0000"/>
                </a:solidFill>
              </a:rPr>
              <a:t>điện</a:t>
            </a:r>
            <a:r>
              <a:rPr lang="en-US" sz="2800" dirty="0">
                <a:solidFill>
                  <a:srgbClr val="FF0000"/>
                </a:solidFill>
              </a:rPr>
              <a:t> </a:t>
            </a:r>
            <a:r>
              <a:rPr lang="en-US" sz="2800" dirty="0" err="1">
                <a:solidFill>
                  <a:srgbClr val="FF0000"/>
                </a:solidFill>
              </a:rPr>
              <a:t>ngày</a:t>
            </a:r>
            <a:r>
              <a:rPr lang="en-US" sz="2800" dirty="0">
                <a:solidFill>
                  <a:srgbClr val="FF0000"/>
                </a:solidFill>
              </a:rPr>
              <a:t> </a:t>
            </a:r>
            <a:r>
              <a:rPr lang="en-US" sz="2800" dirty="0" err="1">
                <a:solidFill>
                  <a:srgbClr val="FF0000"/>
                </a:solidFill>
              </a:rPr>
              <a:t>càng</a:t>
            </a:r>
            <a:r>
              <a:rPr lang="en-US" sz="2800" dirty="0">
                <a:solidFill>
                  <a:srgbClr val="FF0000"/>
                </a:solidFill>
              </a:rPr>
              <a:t> </a:t>
            </a:r>
            <a:r>
              <a:rPr lang="en-US" sz="2800" dirty="0" err="1">
                <a:solidFill>
                  <a:srgbClr val="FF0000"/>
                </a:solidFill>
              </a:rPr>
              <a:t>đa</a:t>
            </a:r>
            <a:r>
              <a:rPr lang="en-US" sz="2800" dirty="0">
                <a:solidFill>
                  <a:srgbClr val="FF0000"/>
                </a:solidFill>
              </a:rPr>
              <a:t> </a:t>
            </a:r>
            <a:r>
              <a:rPr lang="en-US" sz="2800" dirty="0" err="1">
                <a:solidFill>
                  <a:srgbClr val="FF0000"/>
                </a:solidFill>
              </a:rPr>
              <a:t>dạng</a:t>
            </a:r>
            <a:r>
              <a:rPr lang="en-US" sz="2800" dirty="0">
                <a:solidFill>
                  <a:srgbClr val="FF0000"/>
                </a:solidFill>
              </a:rPr>
              <a:t> </a:t>
            </a:r>
            <a:r>
              <a:rPr lang="en-US" sz="2800" dirty="0" err="1">
                <a:solidFill>
                  <a:srgbClr val="FF0000"/>
                </a:solidFill>
              </a:rPr>
              <a:t>phong</a:t>
            </a:r>
            <a:r>
              <a:rPr lang="en-US" sz="2800" dirty="0">
                <a:solidFill>
                  <a:srgbClr val="FF0000"/>
                </a:solidFill>
              </a:rPr>
              <a:t> </a:t>
            </a:r>
            <a:r>
              <a:rPr lang="en-US" sz="2800" dirty="0" err="1">
                <a:solidFill>
                  <a:srgbClr val="FF0000"/>
                </a:solidFill>
              </a:rPr>
              <a:t>phú</a:t>
            </a:r>
            <a:r>
              <a:rPr lang="en-US" sz="2800" dirty="0">
                <a:solidFill>
                  <a:srgbClr val="FF0000"/>
                </a:solidFill>
              </a:rPr>
              <a:t> </a:t>
            </a:r>
            <a:r>
              <a:rPr lang="en-US" sz="2800" dirty="0" err="1">
                <a:solidFill>
                  <a:srgbClr val="FF0000"/>
                </a:solidFill>
              </a:rPr>
              <a:t>đáp</a:t>
            </a:r>
            <a:r>
              <a:rPr lang="en-US" sz="2800" dirty="0">
                <a:solidFill>
                  <a:srgbClr val="FF0000"/>
                </a:solidFill>
              </a:rPr>
              <a:t> </a:t>
            </a:r>
            <a:r>
              <a:rPr lang="en-US" sz="2800" dirty="0" err="1">
                <a:solidFill>
                  <a:srgbClr val="FF0000"/>
                </a:solidFill>
              </a:rPr>
              <a:t>ứng</a:t>
            </a:r>
            <a:r>
              <a:rPr lang="en-US" sz="2800" dirty="0">
                <a:solidFill>
                  <a:srgbClr val="FF0000"/>
                </a:solidFill>
              </a:rPr>
              <a:t> </a:t>
            </a:r>
            <a:r>
              <a:rPr lang="en-US" sz="2800" dirty="0" err="1">
                <a:solidFill>
                  <a:srgbClr val="FF0000"/>
                </a:solidFill>
              </a:rPr>
              <a:t>nhu</a:t>
            </a:r>
            <a:r>
              <a:rPr lang="en-US" sz="2800" dirty="0">
                <a:solidFill>
                  <a:srgbClr val="FF0000"/>
                </a:solidFill>
              </a:rPr>
              <a:t> </a:t>
            </a:r>
            <a:r>
              <a:rPr lang="en-US" sz="2800" dirty="0" err="1">
                <a:solidFill>
                  <a:srgbClr val="FF0000"/>
                </a:solidFill>
              </a:rPr>
              <a:t>cầu</a:t>
            </a:r>
            <a:r>
              <a:rPr lang="en-US" sz="2800" dirty="0">
                <a:solidFill>
                  <a:srgbClr val="FF0000"/>
                </a:solidFill>
              </a:rPr>
              <a:t> </a:t>
            </a:r>
            <a:r>
              <a:rPr lang="en-US" sz="2800" dirty="0" err="1">
                <a:solidFill>
                  <a:srgbClr val="FF0000"/>
                </a:solidFill>
              </a:rPr>
              <a:t>ngày</a:t>
            </a:r>
            <a:r>
              <a:rPr lang="en-US" sz="2800" dirty="0">
                <a:solidFill>
                  <a:srgbClr val="FF0000"/>
                </a:solidFill>
              </a:rPr>
              <a:t> </a:t>
            </a:r>
            <a:r>
              <a:rPr lang="en-US" sz="2800" dirty="0" err="1">
                <a:solidFill>
                  <a:srgbClr val="FF0000"/>
                </a:solidFill>
              </a:rPr>
              <a:t>càng</a:t>
            </a:r>
            <a:r>
              <a:rPr lang="en-US" sz="2800" dirty="0">
                <a:solidFill>
                  <a:srgbClr val="FF0000"/>
                </a:solidFill>
              </a:rPr>
              <a:t> </a:t>
            </a:r>
            <a:r>
              <a:rPr lang="en-US" sz="2800" dirty="0" err="1">
                <a:solidFill>
                  <a:srgbClr val="FF0000"/>
                </a:solidFill>
              </a:rPr>
              <a:t>cao</a:t>
            </a:r>
            <a:r>
              <a:rPr lang="en-US" sz="2800" dirty="0">
                <a:solidFill>
                  <a:srgbClr val="FF0000"/>
                </a:solidFill>
              </a:rPr>
              <a:t> </a:t>
            </a:r>
            <a:r>
              <a:rPr lang="en-US" sz="2800" dirty="0" err="1">
                <a:solidFill>
                  <a:srgbClr val="FF0000"/>
                </a:solidFill>
              </a:rPr>
              <a:t>của</a:t>
            </a:r>
            <a:r>
              <a:rPr lang="en-US" sz="2800" dirty="0">
                <a:solidFill>
                  <a:srgbClr val="FF0000"/>
                </a:solidFill>
              </a:rPr>
              <a:t> con </a:t>
            </a:r>
            <a:r>
              <a:rPr lang="en-US" sz="2800" dirty="0" err="1">
                <a:solidFill>
                  <a:srgbClr val="FF0000"/>
                </a:solidFill>
              </a:rPr>
              <a:t>người</a:t>
            </a:r>
            <a:r>
              <a:rPr lang="en-US" sz="28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par>
                                <p:cTn id="18" presetID="3" presetClass="entr" presetSubtype="10" fill="hold" nodeType="withEffect">
                                  <p:stCondLst>
                                    <p:cond delay="0"/>
                                  </p:stCondLst>
                                  <p:childTnLst>
                                    <p:set>
                                      <p:cBhvr>
                                        <p:cTn id="19" dur="1" fill="hold">
                                          <p:stCondLst>
                                            <p:cond delay="0"/>
                                          </p:stCondLst>
                                        </p:cTn>
                                        <p:tgtEl>
                                          <p:spTgt spid="33796"/>
                                        </p:tgtEl>
                                        <p:attrNameLst>
                                          <p:attrName>style.visibility</p:attrName>
                                        </p:attrNameLst>
                                      </p:cBhvr>
                                      <p:to>
                                        <p:strVal val="visible"/>
                                      </p:to>
                                    </p:set>
                                    <p:animEffect transition="in" filter="blinds(horizontal)">
                                      <p:cBhvr>
                                        <p:cTn id="20" dur="500"/>
                                        <p:tgtEl>
                                          <p:spTgt spid="3379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800"/>
                                        </p:tgtEl>
                                        <p:attrNameLst>
                                          <p:attrName>style.visibility</p:attrName>
                                        </p:attrNameLst>
                                      </p:cBhvr>
                                      <p:to>
                                        <p:strVal val="visible"/>
                                      </p:to>
                                    </p:set>
                                    <p:animEffect transition="in" filter="blinds(horizontal)">
                                      <p:cBhvr>
                                        <p:cTn id="28" dur="500"/>
                                        <p:tgtEl>
                                          <p:spTgt spid="3380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804"/>
                                        </p:tgtEl>
                                        <p:attrNameLst>
                                          <p:attrName>style.visibility</p:attrName>
                                        </p:attrNameLst>
                                      </p:cBhvr>
                                      <p:to>
                                        <p:strVal val="visible"/>
                                      </p:to>
                                    </p:set>
                                    <p:animEffect transition="in" filter="box(in)">
                                      <p:cBhvr>
                                        <p:cTn id="33" dur="500"/>
                                        <p:tgtEl>
                                          <p:spTgt spid="33804"/>
                                        </p:tgtEl>
                                      </p:cBhvr>
                                    </p:animEffect>
                                  </p:childTnLst>
                                </p:cTn>
                              </p:par>
                              <p:par>
                                <p:cTn id="34" presetID="4" presetClass="entr" presetSubtype="16" fill="hold" nodeType="withEffect">
                                  <p:stCondLst>
                                    <p:cond delay="0"/>
                                  </p:stCondLst>
                                  <p:childTnLst>
                                    <p:set>
                                      <p:cBhvr>
                                        <p:cTn id="35" dur="1" fill="hold">
                                          <p:stCondLst>
                                            <p:cond delay="0"/>
                                          </p:stCondLst>
                                        </p:cTn>
                                        <p:tgtEl>
                                          <p:spTgt spid="33802"/>
                                        </p:tgtEl>
                                        <p:attrNameLst>
                                          <p:attrName>style.visibility</p:attrName>
                                        </p:attrNameLst>
                                      </p:cBhvr>
                                      <p:to>
                                        <p:strVal val="visible"/>
                                      </p:to>
                                    </p:set>
                                    <p:animEffect transition="in" filter="box(in)">
                                      <p:cBhvr>
                                        <p:cTn id="36" dur="500"/>
                                        <p:tgtEl>
                                          <p:spTgt spid="3380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838200" y="1143000"/>
            <a:ext cx="693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a:solidFill>
                  <a:srgbClr val="FF0066"/>
                </a:solidFill>
              </a:rPr>
              <a:t>Hãy giải thích các số liệu ghi trên bình nước nóng ARISTON</a:t>
            </a:r>
          </a:p>
        </p:txBody>
      </p:sp>
      <p:sp>
        <p:nvSpPr>
          <p:cNvPr id="21510" name="Text Box 6"/>
          <p:cNvSpPr txBox="1">
            <a:spLocks noChangeArrowheads="1"/>
          </p:cNvSpPr>
          <p:nvPr/>
        </p:nvSpPr>
        <p:spPr bwMode="auto">
          <a:xfrm>
            <a:off x="1066800" y="3503613"/>
            <a:ext cx="7391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err="1">
                <a:solidFill>
                  <a:srgbClr val="0000FF"/>
                </a:solidFill>
              </a:rPr>
              <a:t>Công</a:t>
            </a:r>
            <a:r>
              <a:rPr lang="en-US" sz="3200" dirty="0">
                <a:solidFill>
                  <a:srgbClr val="0000FF"/>
                </a:solidFill>
              </a:rPr>
              <a:t> </a:t>
            </a:r>
            <a:r>
              <a:rPr lang="en-US" sz="3200" dirty="0" err="1">
                <a:solidFill>
                  <a:srgbClr val="0000FF"/>
                </a:solidFill>
              </a:rPr>
              <a:t>suất</a:t>
            </a:r>
            <a:r>
              <a:rPr lang="en-US" sz="3200" dirty="0">
                <a:solidFill>
                  <a:srgbClr val="0000FF"/>
                </a:solidFill>
              </a:rPr>
              <a:t> </a:t>
            </a:r>
            <a:r>
              <a:rPr lang="en-US" sz="3200" dirty="0" err="1">
                <a:solidFill>
                  <a:srgbClr val="0000FF"/>
                </a:solidFill>
              </a:rPr>
              <a:t>định</a:t>
            </a:r>
            <a:r>
              <a:rPr lang="en-US" sz="3200" dirty="0">
                <a:solidFill>
                  <a:srgbClr val="0000FF"/>
                </a:solidFill>
              </a:rPr>
              <a:t> </a:t>
            </a:r>
            <a:r>
              <a:rPr lang="en-US" sz="3200" dirty="0" err="1">
                <a:solidFill>
                  <a:srgbClr val="0000FF"/>
                </a:solidFill>
              </a:rPr>
              <a:t>mức</a:t>
            </a:r>
            <a:r>
              <a:rPr lang="en-US" sz="3200" dirty="0">
                <a:solidFill>
                  <a:srgbClr val="0000FF"/>
                </a:solidFill>
              </a:rPr>
              <a:t>: 2000W</a:t>
            </a:r>
          </a:p>
          <a:p>
            <a:pPr>
              <a:spcBef>
                <a:spcPct val="50000"/>
              </a:spcBef>
            </a:pPr>
            <a:r>
              <a:rPr lang="en-US" sz="3200" dirty="0" err="1">
                <a:solidFill>
                  <a:srgbClr val="0000FF"/>
                </a:solidFill>
              </a:rPr>
              <a:t>Điện</a:t>
            </a:r>
            <a:r>
              <a:rPr lang="en-US" sz="3200" dirty="0">
                <a:solidFill>
                  <a:srgbClr val="0000FF"/>
                </a:solidFill>
              </a:rPr>
              <a:t> </a:t>
            </a:r>
            <a:r>
              <a:rPr lang="en-US" sz="3200" dirty="0" err="1">
                <a:solidFill>
                  <a:srgbClr val="0000FF"/>
                </a:solidFill>
              </a:rPr>
              <a:t>áp</a:t>
            </a:r>
            <a:r>
              <a:rPr lang="en-US" sz="3200" dirty="0">
                <a:solidFill>
                  <a:srgbClr val="0000FF"/>
                </a:solidFill>
              </a:rPr>
              <a:t> </a:t>
            </a:r>
            <a:r>
              <a:rPr lang="en-US" sz="3200" dirty="0" err="1">
                <a:solidFill>
                  <a:srgbClr val="0000FF"/>
                </a:solidFill>
              </a:rPr>
              <a:t>định</a:t>
            </a:r>
            <a:r>
              <a:rPr lang="en-US" sz="3200" dirty="0">
                <a:solidFill>
                  <a:srgbClr val="0000FF"/>
                </a:solidFill>
              </a:rPr>
              <a:t> </a:t>
            </a:r>
            <a:r>
              <a:rPr lang="en-US" sz="3200" dirty="0" err="1">
                <a:solidFill>
                  <a:srgbClr val="0000FF"/>
                </a:solidFill>
              </a:rPr>
              <a:t>mức</a:t>
            </a:r>
            <a:r>
              <a:rPr lang="en-US" sz="3200" dirty="0">
                <a:solidFill>
                  <a:srgbClr val="0000FF"/>
                </a:solidFill>
              </a:rPr>
              <a:t>: 220V</a:t>
            </a:r>
          </a:p>
          <a:p>
            <a:pPr>
              <a:spcBef>
                <a:spcPct val="50000"/>
              </a:spcBef>
            </a:pPr>
            <a:r>
              <a:rPr lang="en-US" sz="3200" dirty="0">
                <a:solidFill>
                  <a:srgbClr val="0000FF"/>
                </a:solidFill>
              </a:rPr>
              <a:t>Dung </a:t>
            </a:r>
            <a:r>
              <a:rPr lang="en-US" sz="3200" dirty="0" err="1">
                <a:solidFill>
                  <a:srgbClr val="0000FF"/>
                </a:solidFill>
              </a:rPr>
              <a:t>tích</a:t>
            </a:r>
            <a:r>
              <a:rPr lang="en-US" sz="3200" dirty="0">
                <a:solidFill>
                  <a:srgbClr val="0000FF"/>
                </a:solidFill>
              </a:rPr>
              <a:t> </a:t>
            </a:r>
            <a:r>
              <a:rPr lang="en-US" sz="3200" dirty="0" err="1">
                <a:solidFill>
                  <a:srgbClr val="0000FF"/>
                </a:solidFill>
              </a:rPr>
              <a:t>định</a:t>
            </a:r>
            <a:r>
              <a:rPr lang="en-US" sz="3200" dirty="0">
                <a:solidFill>
                  <a:srgbClr val="0000FF"/>
                </a:solidFill>
              </a:rPr>
              <a:t> </a:t>
            </a:r>
            <a:r>
              <a:rPr lang="en-US" sz="3200" dirty="0" err="1">
                <a:solidFill>
                  <a:srgbClr val="0000FF"/>
                </a:solidFill>
              </a:rPr>
              <a:t>mức</a:t>
            </a:r>
            <a:r>
              <a:rPr lang="en-US" sz="3200" dirty="0">
                <a:solidFill>
                  <a:srgbClr val="0000FF"/>
                </a:solidFill>
              </a:rPr>
              <a:t>: 15L</a:t>
            </a:r>
          </a:p>
          <a:p>
            <a:pPr>
              <a:spcBef>
                <a:spcPct val="50000"/>
              </a:spcBef>
            </a:pPr>
            <a:endParaRPr lang="en-US" sz="3200" dirty="0"/>
          </a:p>
        </p:txBody>
      </p:sp>
      <p:graphicFrame>
        <p:nvGraphicFramePr>
          <p:cNvPr id="21547" name="Group 43"/>
          <p:cNvGraphicFramePr>
            <a:graphicFrameLocks noGrp="1"/>
          </p:cNvGraphicFramePr>
          <p:nvPr>
            <p:ph sz="half" idx="1"/>
            <p:extLst>
              <p:ext uri="{D42A27DB-BD31-4B8C-83A1-F6EECF244321}">
                <p14:modId xmlns:p14="http://schemas.microsoft.com/office/powerpoint/2010/main" val="776890088"/>
              </p:ext>
            </p:extLst>
          </p:nvPr>
        </p:nvGraphicFramePr>
        <p:xfrm>
          <a:off x="5943600" y="2014538"/>
          <a:ext cx="2895600" cy="149352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423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rPr>
                        <a:t>ARISTON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hMerge="1">
                  <a:txBody>
                    <a:bodyPr/>
                    <a:lstStyle/>
                    <a:p>
                      <a:endParaRPr lang="vi-VN"/>
                    </a:p>
                  </a:txBody>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W :2000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V : 220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VNI-Zap" pitchFamily="2" charset="0"/>
                        </a:rPr>
                        <a:t>L :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pic>
        <p:nvPicPr>
          <p:cNvPr id="21541" name="Picture 37" descr="Right-03-june"/>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0" y="30861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341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1541"/>
                                        </p:tgtEl>
                                        <p:attrNameLst>
                                          <p:attrName>style.visibility</p:attrName>
                                        </p:attrNameLst>
                                      </p:cBhvr>
                                      <p:to>
                                        <p:strVal val="visible"/>
                                      </p:to>
                                    </p:set>
                                    <p:anim calcmode="lin" valueType="num">
                                      <p:cBhvr>
                                        <p:cTn id="7" dur="1000" fill="hold"/>
                                        <p:tgtEl>
                                          <p:spTgt spid="21541"/>
                                        </p:tgtEl>
                                        <p:attrNameLst>
                                          <p:attrName>ppt_w</p:attrName>
                                        </p:attrNameLst>
                                      </p:cBhvr>
                                      <p:tavLst>
                                        <p:tav tm="0">
                                          <p:val>
                                            <p:fltVal val="0"/>
                                          </p:val>
                                        </p:tav>
                                        <p:tav tm="100000">
                                          <p:val>
                                            <p:strVal val="#ppt_w"/>
                                          </p:val>
                                        </p:tav>
                                      </p:tavLst>
                                    </p:anim>
                                    <p:anim calcmode="lin" valueType="num">
                                      <p:cBhvr>
                                        <p:cTn id="8" dur="1000" fill="hold"/>
                                        <p:tgtEl>
                                          <p:spTgt spid="21541"/>
                                        </p:tgtEl>
                                        <p:attrNameLst>
                                          <p:attrName>ppt_h</p:attrName>
                                        </p:attrNameLst>
                                      </p:cBhvr>
                                      <p:tavLst>
                                        <p:tav tm="0">
                                          <p:val>
                                            <p:fltVal val="0"/>
                                          </p:val>
                                        </p:tav>
                                        <p:tav tm="100000">
                                          <p:val>
                                            <p:strVal val="#ppt_h"/>
                                          </p:val>
                                        </p:tav>
                                      </p:tavLst>
                                    </p:anim>
                                    <p:anim calcmode="lin" valueType="num">
                                      <p:cBhvr>
                                        <p:cTn id="9" dur="1000" fill="hold"/>
                                        <p:tgtEl>
                                          <p:spTgt spid="21541"/>
                                        </p:tgtEl>
                                        <p:attrNameLst>
                                          <p:attrName>style.rotation</p:attrName>
                                        </p:attrNameLst>
                                      </p:cBhvr>
                                      <p:tavLst>
                                        <p:tav tm="0">
                                          <p:val>
                                            <p:fltVal val="90"/>
                                          </p:val>
                                        </p:tav>
                                        <p:tav tm="100000">
                                          <p:val>
                                            <p:fltVal val="0"/>
                                          </p:val>
                                        </p:tav>
                                      </p:tavLst>
                                    </p:anim>
                                    <p:animEffect transition="in" filter="fade">
                                      <p:cBhvr>
                                        <p:cTn id="10" dur="1000"/>
                                        <p:tgtEl>
                                          <p:spTgt spid="215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1510"/>
                                        </p:tgtEl>
                                        <p:attrNameLst>
                                          <p:attrName>style.visibility</p:attrName>
                                        </p:attrNameLst>
                                      </p:cBhvr>
                                      <p:to>
                                        <p:strVal val="visible"/>
                                      </p:to>
                                    </p:set>
                                    <p:anim calcmode="discrete" valueType="clr">
                                      <p:cBhvr override="childStyle">
                                        <p:cTn id="15" dur="80"/>
                                        <p:tgtEl>
                                          <p:spTgt spid="2151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1510"/>
                                        </p:tgtEl>
                                        <p:attrNameLst>
                                          <p:attrName>fillcolor</p:attrName>
                                        </p:attrNameLst>
                                      </p:cBhvr>
                                      <p:tavLst>
                                        <p:tav tm="0">
                                          <p:val>
                                            <p:clrVal>
                                              <a:schemeClr val="accent2"/>
                                            </p:clrVal>
                                          </p:val>
                                        </p:tav>
                                        <p:tav tm="50000">
                                          <p:val>
                                            <p:clrVal>
                                              <a:schemeClr val="hlink"/>
                                            </p:clrVal>
                                          </p:val>
                                        </p:tav>
                                      </p:tavLst>
                                    </p:anim>
                                    <p:set>
                                      <p:cBhvr>
                                        <p:cTn id="17" dur="80"/>
                                        <p:tgtEl>
                                          <p:spTgt spid="215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838200" y="1143000"/>
            <a:ext cx="662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a:solidFill>
                  <a:srgbClr val="CC3300"/>
                </a:solidFill>
              </a:rPr>
              <a:t>Ý </a:t>
            </a:r>
            <a:r>
              <a:rPr lang="en-US" sz="3200" dirty="0" err="1">
                <a:solidFill>
                  <a:srgbClr val="CC3300"/>
                </a:solidFill>
              </a:rPr>
              <a:t>nghĩa</a:t>
            </a:r>
            <a:r>
              <a:rPr lang="en-US" sz="3200" dirty="0">
                <a:solidFill>
                  <a:srgbClr val="CC3300"/>
                </a:solidFill>
              </a:rPr>
              <a:t> </a:t>
            </a:r>
            <a:r>
              <a:rPr lang="en-US" sz="3200" dirty="0" err="1">
                <a:solidFill>
                  <a:srgbClr val="CC3300"/>
                </a:solidFill>
              </a:rPr>
              <a:t>của</a:t>
            </a:r>
            <a:r>
              <a:rPr lang="en-US" sz="3200" dirty="0">
                <a:solidFill>
                  <a:srgbClr val="CC3300"/>
                </a:solidFill>
              </a:rPr>
              <a:t> </a:t>
            </a:r>
            <a:r>
              <a:rPr lang="en-US" sz="3200" dirty="0" err="1">
                <a:solidFill>
                  <a:srgbClr val="CC3300"/>
                </a:solidFill>
              </a:rPr>
              <a:t>số</a:t>
            </a:r>
            <a:r>
              <a:rPr lang="en-US" sz="3200" dirty="0">
                <a:solidFill>
                  <a:srgbClr val="CC3300"/>
                </a:solidFill>
              </a:rPr>
              <a:t> </a:t>
            </a:r>
            <a:r>
              <a:rPr lang="en-US" sz="3200" dirty="0" err="1">
                <a:solidFill>
                  <a:srgbClr val="CC3300"/>
                </a:solidFill>
              </a:rPr>
              <a:t>liệu</a:t>
            </a:r>
            <a:r>
              <a:rPr lang="en-US" sz="3200" dirty="0">
                <a:solidFill>
                  <a:srgbClr val="CC3300"/>
                </a:solidFill>
              </a:rPr>
              <a:t> </a:t>
            </a:r>
            <a:r>
              <a:rPr lang="en-US" sz="3200" dirty="0" err="1">
                <a:solidFill>
                  <a:srgbClr val="CC3300"/>
                </a:solidFill>
              </a:rPr>
              <a:t>kĩ</a:t>
            </a:r>
            <a:r>
              <a:rPr lang="en-US" sz="3200" dirty="0">
                <a:solidFill>
                  <a:srgbClr val="CC3300"/>
                </a:solidFill>
              </a:rPr>
              <a:t> </a:t>
            </a:r>
            <a:r>
              <a:rPr lang="en-US" sz="3200" dirty="0" err="1">
                <a:solidFill>
                  <a:srgbClr val="CC3300"/>
                </a:solidFill>
              </a:rPr>
              <a:t>thuật</a:t>
            </a:r>
            <a:r>
              <a:rPr lang="en-US" sz="3200" dirty="0">
                <a:solidFill>
                  <a:srgbClr val="CC3300"/>
                </a:solidFill>
              </a:rPr>
              <a:t>:</a:t>
            </a:r>
          </a:p>
        </p:txBody>
      </p:sp>
      <p:sp>
        <p:nvSpPr>
          <p:cNvPr id="24582" name="Text Box 6"/>
          <p:cNvSpPr txBox="1">
            <a:spLocks noChangeArrowheads="1"/>
          </p:cNvSpPr>
          <p:nvPr/>
        </p:nvSpPr>
        <p:spPr bwMode="auto">
          <a:xfrm>
            <a:off x="1066800" y="1981200"/>
            <a:ext cx="7848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a:solidFill>
                  <a:srgbClr val="0000FF"/>
                </a:solidFill>
                <a:latin typeface="Times New Roman" pitchFamily="18" charset="0"/>
              </a:rPr>
              <a:t>Các số liệu kĩ thuật giúp ta lựa chọn đồ dùng điện phù hợp và sử dụng đúng yêu cầu kĩ thuật</a:t>
            </a:r>
          </a:p>
        </p:txBody>
      </p:sp>
    </p:spTree>
    <p:extLst>
      <p:ext uri="{BB962C8B-B14F-4D97-AF65-F5344CB8AC3E}">
        <p14:creationId xmlns:p14="http://schemas.microsoft.com/office/powerpoint/2010/main" val="3189585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914400" y="1752600"/>
            <a:ext cx="8229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a:latin typeface="Times New Roman" pitchFamily="18" charset="0"/>
              </a:rPr>
              <a:t>Nhà em sử dụng nguồn có điện áp 220V, em cần mua 1 bóng đèn cho bàn học, trong 3 bóng 220V – 40W, 110V – 40W và 220V – 300W, em chọn mua bóng nào? Tại sao?</a:t>
            </a:r>
          </a:p>
        </p:txBody>
      </p:sp>
      <p:sp>
        <p:nvSpPr>
          <p:cNvPr id="33798" name="Text Box 6"/>
          <p:cNvSpPr txBox="1">
            <a:spLocks noChangeArrowheads="1"/>
          </p:cNvSpPr>
          <p:nvPr/>
        </p:nvSpPr>
        <p:spPr bwMode="auto">
          <a:xfrm>
            <a:off x="900113" y="4233863"/>
            <a:ext cx="8001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0000FF"/>
                </a:solidFill>
                <a:latin typeface="Times New Roman" pitchFamily="18" charset="0"/>
              </a:rPr>
              <a:t>Chọn bóng đèn 220V – 40W vì điện áp định mức của bóng đèn 220V phù hợp với nguồn điện trong gia đình và công suất định mức 40W phù hợp với yêu cầu công suất đèn bàn học.</a:t>
            </a:r>
          </a:p>
        </p:txBody>
      </p:sp>
      <p:pic>
        <p:nvPicPr>
          <p:cNvPr id="33799"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762000" y="3886200"/>
            <a:ext cx="1752600" cy="43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894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7"/>
                                        </p:tgtEl>
                                        <p:attrNameLst>
                                          <p:attrName>style.visibility</p:attrName>
                                        </p:attrNameLst>
                                      </p:cBhvr>
                                      <p:to>
                                        <p:strVal val="visible"/>
                                      </p:to>
                                    </p:set>
                                    <p:anim calcmode="discrete" valueType="clr">
                                      <p:cBhvr override="childStyle">
                                        <p:cTn id="7" dur="80"/>
                                        <p:tgtEl>
                                          <p:spTgt spid="337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7"/>
                                        </p:tgtEl>
                                        <p:attrNameLst>
                                          <p:attrName>fillcolor</p:attrName>
                                        </p:attrNameLst>
                                      </p:cBhvr>
                                      <p:tavLst>
                                        <p:tav tm="0">
                                          <p:val>
                                            <p:clrVal>
                                              <a:schemeClr val="accent2"/>
                                            </p:clrVal>
                                          </p:val>
                                        </p:tav>
                                        <p:tav tm="50000">
                                          <p:val>
                                            <p:clrVal>
                                              <a:schemeClr val="hlink"/>
                                            </p:clrVal>
                                          </p:val>
                                        </p:tav>
                                      </p:tavLst>
                                    </p:anim>
                                    <p:set>
                                      <p:cBhvr>
                                        <p:cTn id="9" dur="80"/>
                                        <p:tgtEl>
                                          <p:spTgt spid="3379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33799"/>
                                        </p:tgtEl>
                                        <p:attrNameLst>
                                          <p:attrName>style.visibility</p:attrName>
                                        </p:attrNameLst>
                                      </p:cBhvr>
                                      <p:to>
                                        <p:strVal val="visible"/>
                                      </p:to>
                                    </p:set>
                                    <p:anim calcmode="lin" valueType="num">
                                      <p:cBhvr>
                                        <p:cTn id="14" dur="1000" fill="hold"/>
                                        <p:tgtEl>
                                          <p:spTgt spid="33799"/>
                                        </p:tgtEl>
                                        <p:attrNameLst>
                                          <p:attrName>ppt_w</p:attrName>
                                        </p:attrNameLst>
                                      </p:cBhvr>
                                      <p:tavLst>
                                        <p:tav tm="0">
                                          <p:val>
                                            <p:fltVal val="0"/>
                                          </p:val>
                                        </p:tav>
                                        <p:tav tm="100000">
                                          <p:val>
                                            <p:strVal val="#ppt_w"/>
                                          </p:val>
                                        </p:tav>
                                      </p:tavLst>
                                    </p:anim>
                                    <p:anim calcmode="lin" valueType="num">
                                      <p:cBhvr>
                                        <p:cTn id="15" dur="1000" fill="hold"/>
                                        <p:tgtEl>
                                          <p:spTgt spid="33799"/>
                                        </p:tgtEl>
                                        <p:attrNameLst>
                                          <p:attrName>ppt_h</p:attrName>
                                        </p:attrNameLst>
                                      </p:cBhvr>
                                      <p:tavLst>
                                        <p:tav tm="0">
                                          <p:val>
                                            <p:fltVal val="0"/>
                                          </p:val>
                                        </p:tav>
                                        <p:tav tm="100000">
                                          <p:val>
                                            <p:strVal val="#ppt_h"/>
                                          </p:val>
                                        </p:tav>
                                      </p:tavLst>
                                    </p:anim>
                                    <p:anim calcmode="lin" valueType="num">
                                      <p:cBhvr>
                                        <p:cTn id="16" dur="1000" fill="hold"/>
                                        <p:tgtEl>
                                          <p:spTgt spid="33799"/>
                                        </p:tgtEl>
                                        <p:attrNameLst>
                                          <p:attrName>style.rotation</p:attrName>
                                        </p:attrNameLst>
                                      </p:cBhvr>
                                      <p:tavLst>
                                        <p:tav tm="0">
                                          <p:val>
                                            <p:fltVal val="90"/>
                                          </p:val>
                                        </p:tav>
                                        <p:tav tm="100000">
                                          <p:val>
                                            <p:fltVal val="0"/>
                                          </p:val>
                                        </p:tav>
                                      </p:tavLst>
                                    </p:anim>
                                    <p:animEffect transition="in" filter="fade">
                                      <p:cBhvr>
                                        <p:cTn id="17" dur="1000"/>
                                        <p:tgtEl>
                                          <p:spTgt spid="337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33798"/>
                                        </p:tgtEl>
                                        <p:attrNameLst>
                                          <p:attrName>style.visibility</p:attrName>
                                        </p:attrNameLst>
                                      </p:cBhvr>
                                      <p:to>
                                        <p:strVal val="visible"/>
                                      </p:to>
                                    </p:set>
                                    <p:anim calcmode="discrete" valueType="clr">
                                      <p:cBhvr override="childStyle">
                                        <p:cTn id="22" dur="80"/>
                                        <p:tgtEl>
                                          <p:spTgt spid="33798"/>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3798"/>
                                        </p:tgtEl>
                                        <p:attrNameLst>
                                          <p:attrName>fillcolor</p:attrName>
                                        </p:attrNameLst>
                                      </p:cBhvr>
                                      <p:tavLst>
                                        <p:tav tm="0">
                                          <p:val>
                                            <p:clrVal>
                                              <a:schemeClr val="accent2"/>
                                            </p:clrVal>
                                          </p:val>
                                        </p:tav>
                                        <p:tav tm="50000">
                                          <p:val>
                                            <p:clrVal>
                                              <a:schemeClr val="hlink"/>
                                            </p:clrVal>
                                          </p:val>
                                        </p:tav>
                                      </p:tavLst>
                                    </p:anim>
                                    <p:set>
                                      <p:cBhvr>
                                        <p:cTn id="24" dur="80"/>
                                        <p:tgtEl>
                                          <p:spTgt spid="33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334963"/>
            <a:ext cx="914400" cy="884237"/>
          </a:xfrm>
          <a:prstGeom prst="ellipse">
            <a:avLst/>
          </a:prstGeom>
          <a:solidFill>
            <a:srgbClr val="0000F1"/>
          </a:solidFill>
          <a:ln w="9525" cap="flat" cmpd="sng" algn="ctr">
            <a:noFill/>
            <a:prstDash val="solid"/>
            <a:round/>
            <a:headEnd type="none" w="med" len="med"/>
            <a:tailEnd type="none" w="med" len="med"/>
          </a:ln>
        </p:spPr>
        <p:txBody>
          <a:bodyPr/>
          <a:lstStyle/>
          <a:p>
            <a:pPr>
              <a:defRPr/>
            </a:pPr>
            <a:endParaRPr lang="en-US" sz="14200" dirty="0">
              <a:solidFill>
                <a:schemeClr val="bg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28354" y="435024"/>
            <a:ext cx="7110845" cy="2862322"/>
          </a:xfrm>
          <a:prstGeom prst="rect">
            <a:avLst/>
          </a:prstGeom>
        </p:spPr>
        <p:txBody>
          <a:bodyPr wrap="square">
            <a:spAutoFit/>
          </a:bodyPr>
          <a:lstStyle/>
          <a:p>
            <a:pPr algn="just"/>
            <a:r>
              <a:rPr lang="en-US" sz="3600" dirty="0">
                <a:latin typeface="Times New Roman" panose="02020603050405020304" pitchFamily="18" charset="0"/>
              </a:rPr>
              <a:t>N</a:t>
            </a:r>
            <a:r>
              <a:rPr lang="vi-VN" sz="3600" dirty="0">
                <a:latin typeface="Times New Roman" panose="02020603050405020304" pitchFamily="18" charset="0"/>
              </a:rPr>
              <a:t>goài các thông số kỹ thuật trên một số đồ dùng điện còn có thêm nhãn năng lượng để xác nhận hoặc </a:t>
            </a:r>
            <a:r>
              <a:rPr lang="en-US" sz="3600" dirty="0">
                <a:latin typeface="Times New Roman" panose="02020603050405020304" pitchFamily="18" charset="0"/>
              </a:rPr>
              <a:t>s</a:t>
            </a:r>
            <a:r>
              <a:rPr lang="vi-VN" sz="3600" dirty="0">
                <a:latin typeface="Times New Roman" panose="02020603050405020304" pitchFamily="18" charset="0"/>
              </a:rPr>
              <a:t>o sánh khả năng tiết kiệm năng lượng của đồ dùng điện đó</a:t>
            </a:r>
            <a:r>
              <a:rPr lang="en-US" sz="3600" dirty="0">
                <a:latin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5427526" y="3590127"/>
            <a:ext cx="3124200" cy="3059707"/>
          </a:xfrm>
          <a:prstGeom prst="rect">
            <a:avLst/>
          </a:prstGeom>
        </p:spPr>
      </p:pic>
      <p:pic>
        <p:nvPicPr>
          <p:cNvPr id="29700" name="Picture 4" descr="Thủ tục dán nhãn năng lượng cho nồi cơm đ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892" y="3396164"/>
            <a:ext cx="2819400" cy="341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65787"/>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ppt_x"/>
                                          </p:val>
                                        </p:tav>
                                        <p:tav tm="100000">
                                          <p:val>
                                            <p:strVal val="#ppt_x"/>
                                          </p:val>
                                        </p:tav>
                                      </p:tavLst>
                                    </p:anim>
                                    <p:anim calcmode="lin" valueType="num">
                                      <p:cBhvr additive="base">
                                        <p:cTn id="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831058" y="-816554"/>
            <a:ext cx="7053263" cy="8658225"/>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990600" y="1617662"/>
            <a:ext cx="7829550" cy="1811337"/>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a:latin typeface="Times New Roman" panose="02020603050405020304" pitchFamily="18" charset="0"/>
              </a:rPr>
              <a:t>1. </a:t>
            </a:r>
            <a:r>
              <a:rPr lang="en-US" sz="3600" dirty="0" err="1">
                <a:latin typeface="Times New Roman" panose="02020603050405020304" pitchFamily="18" charset="0"/>
              </a:rPr>
              <a:t>Kể</a:t>
            </a:r>
            <a:r>
              <a:rPr lang="en-US" sz="3600" dirty="0">
                <a:latin typeface="Times New Roman" panose="02020603050405020304" pitchFamily="18" charset="0"/>
              </a:rPr>
              <a:t> </a:t>
            </a:r>
            <a:r>
              <a:rPr lang="en-US" sz="3600" dirty="0" err="1">
                <a:latin typeface="Times New Roman" panose="02020603050405020304" pitchFamily="18" charset="0"/>
              </a:rPr>
              <a:t>tên</a:t>
            </a:r>
            <a:r>
              <a:rPr lang="en-US" sz="3600" dirty="0">
                <a:latin typeface="Times New Roman" panose="02020603050405020304" pitchFamily="18" charset="0"/>
              </a:rPr>
              <a:t> </a:t>
            </a:r>
            <a:r>
              <a:rPr lang="en-US" sz="3600" dirty="0" err="1">
                <a:latin typeface="Times New Roman" panose="02020603050405020304" pitchFamily="18" charset="0"/>
              </a:rPr>
              <a:t>một</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có</a:t>
            </a:r>
            <a:r>
              <a:rPr lang="en-US" sz="3600" dirty="0">
                <a:latin typeface="Times New Roman" panose="02020603050405020304" pitchFamily="18" charset="0"/>
              </a:rPr>
              <a:t> </a:t>
            </a:r>
            <a:r>
              <a:rPr lang="en-US" sz="3600" dirty="0" err="1">
                <a:latin typeface="Times New Roman" panose="02020603050405020304" pitchFamily="18" charset="0"/>
              </a:rPr>
              <a:t>trong</a:t>
            </a:r>
            <a:r>
              <a:rPr lang="en-US" sz="3600" dirty="0">
                <a:latin typeface="Times New Roman" panose="02020603050405020304" pitchFamily="18" charset="0"/>
              </a:rPr>
              <a:t> </a:t>
            </a:r>
            <a:r>
              <a:rPr lang="en-US" sz="3600" dirty="0" err="1">
                <a:latin typeface="Times New Roman" panose="02020603050405020304" pitchFamily="18" charset="0"/>
              </a:rPr>
              <a:t>gia</a:t>
            </a:r>
            <a:r>
              <a:rPr lang="en-US" sz="3600" dirty="0">
                <a:latin typeface="Times New Roman" panose="02020603050405020304" pitchFamily="18" charset="0"/>
              </a:rPr>
              <a:t> </a:t>
            </a:r>
            <a:r>
              <a:rPr lang="en-US" sz="3600" dirty="0" err="1">
                <a:latin typeface="Times New Roman" panose="02020603050405020304" pitchFamily="18" charset="0"/>
              </a:rPr>
              <a:t>đình</a:t>
            </a:r>
            <a:r>
              <a:rPr lang="en-US" sz="3600" dirty="0">
                <a:latin typeface="Times New Roman" panose="02020603050405020304" pitchFamily="18" charset="0"/>
              </a:rPr>
              <a:t> </a:t>
            </a:r>
            <a:r>
              <a:rPr lang="en-US" sz="3600" dirty="0" err="1">
                <a:latin typeface="Times New Roman" panose="02020603050405020304" pitchFamily="18" charset="0"/>
              </a:rPr>
              <a:t>em</a:t>
            </a:r>
            <a:r>
              <a:rPr lang="en-US" sz="3600" dirty="0">
                <a:latin typeface="Times New Roman" panose="02020603050405020304" pitchFamily="18" charset="0"/>
              </a:rPr>
              <a:t>. Cho </a:t>
            </a:r>
            <a:r>
              <a:rPr lang="en-US" sz="3600" dirty="0" err="1">
                <a:latin typeface="Times New Roman" panose="02020603050405020304" pitchFamily="18" charset="0"/>
              </a:rPr>
              <a:t>biết</a:t>
            </a:r>
            <a:r>
              <a:rPr lang="en-US" sz="3600" dirty="0">
                <a:latin typeface="Times New Roman" panose="02020603050405020304" pitchFamily="18" charset="0"/>
              </a:rPr>
              <a:t> </a:t>
            </a:r>
            <a:r>
              <a:rPr lang="en-US" sz="3600" dirty="0" err="1">
                <a:latin typeface="Times New Roman" panose="02020603050405020304" pitchFamily="18" charset="0"/>
              </a:rPr>
              <a:t>một</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thông</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kỹ</a:t>
            </a:r>
            <a:r>
              <a:rPr lang="en-US" sz="3600" dirty="0">
                <a:latin typeface="Times New Roman" panose="02020603050405020304" pitchFamily="18" charset="0"/>
              </a:rPr>
              <a:t> </a:t>
            </a:r>
            <a:r>
              <a:rPr lang="en-US" sz="3600" dirty="0" err="1">
                <a:latin typeface="Times New Roman" panose="02020603050405020304" pitchFamily="18" charset="0"/>
              </a:rPr>
              <a:t>thuật</a:t>
            </a:r>
            <a:r>
              <a:rPr lang="en-US" sz="3600" dirty="0">
                <a:latin typeface="Times New Roman" panose="02020603050405020304" pitchFamily="18" charset="0"/>
              </a:rPr>
              <a:t> </a:t>
            </a:r>
            <a:r>
              <a:rPr lang="en-US" sz="3600" dirty="0" err="1">
                <a:latin typeface="Times New Roman" panose="02020603050405020304" pitchFamily="18" charset="0"/>
              </a:rPr>
              <a:t>ghi</a:t>
            </a:r>
            <a:r>
              <a:rPr lang="en-US" sz="3600" dirty="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những</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đó</a:t>
            </a:r>
            <a:r>
              <a:rPr lang="en-US" sz="3600" dirty="0">
                <a:latin typeface="Times New Roman" panose="02020603050405020304" pitchFamily="18" charset="0"/>
              </a:rPr>
              <a:t>.</a:t>
            </a:r>
          </a:p>
          <a:p>
            <a:endParaRPr lang="en-US" altLang="en-US" dirty="0"/>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0" y="533400"/>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3DB043"/>
                </a:solidFill>
                <a:cs typeface="Times New Roman" panose="02020603050405020304" pitchFamily="18" charset="0"/>
              </a:rPr>
              <a:t>Vận</a:t>
            </a:r>
            <a:r>
              <a:rPr lang="en-US" altLang="en-US" sz="4000" b="1" dirty="0">
                <a:solidFill>
                  <a:srgbClr val="3DB043"/>
                </a:solidFill>
                <a:cs typeface="Times New Roman" panose="02020603050405020304" pitchFamily="18" charset="0"/>
              </a:rPr>
              <a:t> </a:t>
            </a:r>
            <a:r>
              <a:rPr lang="en-US" altLang="en-US" sz="4000" b="1" dirty="0" err="1">
                <a:solidFill>
                  <a:srgbClr val="3DB043"/>
                </a:solidFill>
                <a:cs typeface="Times New Roman" panose="02020603050405020304" pitchFamily="18" charset="0"/>
              </a:rPr>
              <a:t>dụng</a:t>
            </a:r>
            <a:endParaRPr lang="en-US" altLang="en-US" sz="4000" b="1" dirty="0">
              <a:solidFill>
                <a:srgbClr val="3DB043"/>
              </a:solidFill>
              <a:cs typeface="Times New Roman" panose="02020603050405020304" pitchFamily="18" charset="0"/>
            </a:endParaRPr>
          </a:p>
        </p:txBody>
      </p:sp>
      <p:sp>
        <p:nvSpPr>
          <p:cNvPr id="10" name="Rectangle 1"/>
          <p:cNvSpPr>
            <a:spLocks noChangeArrowheads="1"/>
          </p:cNvSpPr>
          <p:nvPr/>
        </p:nvSpPr>
        <p:spPr bwMode="auto">
          <a:xfrm>
            <a:off x="969818" y="4156365"/>
            <a:ext cx="7829550" cy="2320635"/>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a:latin typeface="Times New Roman" panose="02020603050405020304" pitchFamily="18" charset="0"/>
              </a:rPr>
              <a:t>2. </a:t>
            </a:r>
            <a:r>
              <a:rPr lang="en-US" sz="3600" dirty="0" err="1">
                <a:latin typeface="Times New Roman" panose="02020603050405020304" pitchFamily="18" charset="0"/>
              </a:rPr>
              <a:t>Tìm</a:t>
            </a:r>
            <a:r>
              <a:rPr lang="en-US" sz="3600" dirty="0">
                <a:latin typeface="Times New Roman" panose="02020603050405020304" pitchFamily="18" charset="0"/>
              </a:rPr>
              <a:t> </a:t>
            </a:r>
            <a:r>
              <a:rPr lang="en-US" sz="3600" dirty="0" err="1">
                <a:latin typeface="Times New Roman" panose="02020603050405020304" pitchFamily="18" charset="0"/>
              </a:rPr>
              <a:t>hiểu</a:t>
            </a:r>
            <a:r>
              <a:rPr lang="en-US" sz="3600" dirty="0">
                <a:latin typeface="Times New Roman" panose="02020603050405020304" pitchFamily="18" charset="0"/>
              </a:rPr>
              <a:t> ý </a:t>
            </a:r>
            <a:r>
              <a:rPr lang="en-US" sz="3600" dirty="0" err="1">
                <a:latin typeface="Times New Roman" panose="02020603050405020304" pitchFamily="18" charset="0"/>
              </a:rPr>
              <a:t>nghĩa</a:t>
            </a:r>
            <a:r>
              <a:rPr lang="en-US" sz="3600" dirty="0">
                <a:latin typeface="Times New Roman" panose="02020603050405020304" pitchFamily="18" charset="0"/>
              </a:rPr>
              <a:t> </a:t>
            </a:r>
            <a:r>
              <a:rPr lang="en-US" sz="3600" dirty="0" err="1">
                <a:latin typeface="Times New Roman" panose="02020603050405020304" pitchFamily="18" charset="0"/>
              </a:rPr>
              <a:t>của</a:t>
            </a:r>
            <a:r>
              <a:rPr lang="en-US" sz="3600" dirty="0">
                <a:latin typeface="Times New Roman" panose="02020603050405020304" pitchFamily="18" charset="0"/>
              </a:rPr>
              <a:t> </a:t>
            </a:r>
            <a:r>
              <a:rPr lang="en-US" sz="3600" dirty="0" err="1">
                <a:latin typeface="Times New Roman" panose="02020603050405020304" pitchFamily="18" charset="0"/>
              </a:rPr>
              <a:t>các</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 </a:t>
            </a:r>
            <a:r>
              <a:rPr lang="en-US" sz="3600" dirty="0" err="1">
                <a:latin typeface="Times New Roman" panose="02020603050405020304" pitchFamily="18" charset="0"/>
              </a:rPr>
              <a:t>và</a:t>
            </a:r>
            <a:r>
              <a:rPr lang="en-US" sz="3600" dirty="0">
                <a:latin typeface="Times New Roman" panose="02020603050405020304" pitchFamily="18" charset="0"/>
              </a:rPr>
              <a:t> </a:t>
            </a:r>
            <a:r>
              <a:rPr lang="en-US" sz="3600" dirty="0" err="1">
                <a:latin typeface="Times New Roman" panose="02020603050405020304" pitchFamily="18" charset="0"/>
              </a:rPr>
              <a:t>cách</a:t>
            </a:r>
            <a:r>
              <a:rPr lang="en-US" sz="3600" dirty="0">
                <a:latin typeface="Times New Roman" panose="02020603050405020304" pitchFamily="18" charset="0"/>
              </a:rPr>
              <a:t> </a:t>
            </a:r>
            <a:r>
              <a:rPr lang="en-US" sz="3600" dirty="0" err="1">
                <a:latin typeface="Times New Roman" panose="02020603050405020304" pitchFamily="18" charset="0"/>
              </a:rPr>
              <a:t>lựa</a:t>
            </a:r>
            <a:r>
              <a:rPr lang="en-US" sz="3600" dirty="0">
                <a:latin typeface="Times New Roman" panose="02020603050405020304" pitchFamily="18" charset="0"/>
              </a:rPr>
              <a:t> </a:t>
            </a:r>
            <a:r>
              <a:rPr lang="en-US" sz="3600" dirty="0" err="1">
                <a:latin typeface="Times New Roman" panose="02020603050405020304" pitchFamily="18" charset="0"/>
              </a:rPr>
              <a:t>chọn</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sao</a:t>
            </a:r>
            <a:r>
              <a:rPr lang="en-US" sz="3600" dirty="0">
                <a:latin typeface="Times New Roman" panose="02020603050405020304" pitchFamily="18" charset="0"/>
              </a:rPr>
              <a:t> </a:t>
            </a:r>
            <a:r>
              <a:rPr lang="en-US" sz="3600" dirty="0" err="1">
                <a:latin typeface="Times New Roman" panose="02020603050405020304" pitchFamily="18" charset="0"/>
              </a:rPr>
              <a:t>cho</a:t>
            </a:r>
            <a:r>
              <a:rPr lang="en-US" sz="3600" dirty="0">
                <a:latin typeface="Times New Roman" panose="02020603050405020304" pitchFamily="18" charset="0"/>
              </a:rPr>
              <a:t> </a:t>
            </a:r>
            <a:r>
              <a:rPr lang="en-US" sz="3600" dirty="0" err="1">
                <a:latin typeface="Times New Roman" panose="02020603050405020304" pitchFamily="18" charset="0"/>
              </a:rPr>
              <a:t>tiết</a:t>
            </a:r>
            <a:r>
              <a:rPr lang="en-US" sz="3600" dirty="0">
                <a:latin typeface="Times New Roman" panose="02020603050405020304" pitchFamily="18" charset="0"/>
              </a:rPr>
              <a:t> </a:t>
            </a:r>
            <a:r>
              <a:rPr lang="en-US" sz="3600" dirty="0" err="1">
                <a:latin typeface="Times New Roman" panose="02020603050405020304" pitchFamily="18" charset="0"/>
              </a:rPr>
              <a:t>kiệm</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dựa</a:t>
            </a:r>
            <a:r>
              <a:rPr lang="en-US" sz="3600" dirty="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a:t>
            </a:r>
          </a:p>
          <a:p>
            <a:endParaRPr lang="en-US" altLang="en-US" sz="3600" dirty="0"/>
          </a:p>
        </p:txBody>
      </p:sp>
    </p:spTree>
    <p:extLst>
      <p:ext uri="{BB962C8B-B14F-4D97-AF65-F5344CB8AC3E}">
        <p14:creationId xmlns:p14="http://schemas.microsoft.com/office/powerpoint/2010/main" val="370150085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973183"/>
          </a:xfrm>
        </p:spPr>
        <p:txBody>
          <a:bodyPr>
            <a:normAutofit fontScale="92500" lnSpcReduction="20000"/>
          </a:bodyPr>
          <a:lstStyle/>
          <a:p>
            <a:pPr marL="0" indent="0">
              <a:buNone/>
            </a:pPr>
            <a:r>
              <a:rPr lang="en-US" dirty="0">
                <a:solidFill>
                  <a:srgbClr val="4040F5"/>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4040F5"/>
                </a:solidFill>
                <a:latin typeface="Times New Roman" panose="02020603050405020304" pitchFamily="18" charset="0"/>
                <a:cs typeface="Times New Roman" panose="02020603050405020304" pitchFamily="18" charset="0"/>
              </a:rPr>
              <a:t>1. Lựa chọn đồ dùng điện trong </a:t>
            </a:r>
            <a:r>
              <a:rPr lang="en-US" dirty="0" err="1">
                <a:solidFill>
                  <a:srgbClr val="4040F5"/>
                </a:solidFill>
                <a:latin typeface="Times New Roman" panose="02020603050405020304" pitchFamily="18" charset="0"/>
                <a:cs typeface="Times New Roman" panose="02020603050405020304" pitchFamily="18" charset="0"/>
              </a:rPr>
              <a:t>gia</a:t>
            </a:r>
            <a:r>
              <a:rPr lang="en-US" dirty="0">
                <a:solidFill>
                  <a:srgbClr val="4040F5"/>
                </a:solidFill>
                <a:latin typeface="Times New Roman" panose="02020603050405020304" pitchFamily="18" charset="0"/>
                <a:cs typeface="Times New Roman" panose="02020603050405020304" pitchFamily="18" charset="0"/>
              </a:rPr>
              <a:t> </a:t>
            </a:r>
            <a:r>
              <a:rPr lang="en-US" dirty="0" err="1">
                <a:solidFill>
                  <a:srgbClr val="4040F5"/>
                </a:solidFill>
                <a:latin typeface="Times New Roman" panose="02020603050405020304" pitchFamily="18" charset="0"/>
                <a:cs typeface="Times New Roman" panose="02020603050405020304" pitchFamily="18" charset="0"/>
              </a:rPr>
              <a:t>đình</a:t>
            </a:r>
            <a:endParaRPr lang="vi-VN" b="1" dirty="0">
              <a:solidFill>
                <a:srgbClr val="4040F5"/>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457200" y="2209800"/>
            <a:ext cx="8453302" cy="3840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vi-VN" dirty="0" err="1">
                <a:solidFill>
                  <a:srgbClr val="FF0000"/>
                </a:solidFill>
                <a:latin typeface="Times New Roman" panose="02020603050405020304" pitchFamily="18" charset="0"/>
                <a:cs typeface="Times New Roman" panose="02020603050405020304" pitchFamily="18" charset="0"/>
              </a:rPr>
              <a:t>Lựa</a:t>
            </a:r>
            <a:r>
              <a:rPr lang="vi-VN" dirty="0">
                <a:solidFill>
                  <a:srgbClr val="FF0000"/>
                </a:solidFill>
                <a:latin typeface="Times New Roman" panose="02020603050405020304" pitchFamily="18" charset="0"/>
                <a:cs typeface="Times New Roman" panose="02020603050405020304" pitchFamily="18" charset="0"/>
              </a:rPr>
              <a:t> chọn loại có thông số kĩ thuật và tính năng </a:t>
            </a:r>
            <a:r>
              <a:rPr lang="vi-VN" dirty="0" err="1">
                <a:solidFill>
                  <a:srgbClr val="FF0000"/>
                </a:solidFill>
                <a:latin typeface="Times New Roman" panose="02020603050405020304" pitchFamily="18" charset="0"/>
                <a:cs typeface="Times New Roman" panose="02020603050405020304" pitchFamily="18" charset="0"/>
              </a:rPr>
              <a:t>phù</a:t>
            </a:r>
            <a:r>
              <a:rPr lang="vi-VN" dirty="0">
                <a:solidFill>
                  <a:srgbClr val="FF0000"/>
                </a:solidFill>
                <a:latin typeface="Times New Roman" panose="02020603050405020304" pitchFamily="18" charset="0"/>
                <a:cs typeface="Times New Roman" panose="02020603050405020304" pitchFamily="18" charset="0"/>
              </a:rPr>
              <a:t> </a:t>
            </a:r>
            <a:r>
              <a:rPr lang="vi-VN" dirty="0" err="1">
                <a:solidFill>
                  <a:srgbClr val="FF0000"/>
                </a:solidFill>
                <a:latin typeface="Times New Roman" panose="02020603050405020304" pitchFamily="18" charset="0"/>
                <a:cs typeface="Times New Roman" panose="02020603050405020304" pitchFamily="18" charset="0"/>
              </a:rPr>
              <a:t>hợp</a:t>
            </a:r>
            <a:r>
              <a:rPr lang="en-US" dirty="0">
                <a:solidFill>
                  <a:srgbClr val="FF0000"/>
                </a:solidFill>
                <a:latin typeface="Times New Roman" panose="02020603050405020304" pitchFamily="18" charset="0"/>
                <a:cs typeface="Times New Roman" panose="02020603050405020304" pitchFamily="18" charset="0"/>
              </a:rPr>
              <a:t>.</a:t>
            </a:r>
          </a:p>
          <a:p>
            <a:pPr>
              <a:buFontTx/>
              <a:buChar char="-"/>
            </a:pPr>
            <a:r>
              <a:rPr lang="vi-VN" dirty="0" err="1">
                <a:solidFill>
                  <a:srgbClr val="FF0000"/>
                </a:solidFill>
                <a:latin typeface="Times New Roman" panose="02020603050405020304" pitchFamily="18" charset="0"/>
                <a:cs typeface="Times New Roman" panose="02020603050405020304" pitchFamily="18" charset="0"/>
              </a:rPr>
              <a:t>Lựa</a:t>
            </a:r>
            <a:r>
              <a:rPr lang="vi-VN" dirty="0">
                <a:solidFill>
                  <a:srgbClr val="FF0000"/>
                </a:solidFill>
                <a:latin typeface="Times New Roman" panose="02020603050405020304" pitchFamily="18" charset="0"/>
                <a:cs typeface="Times New Roman" panose="02020603050405020304" pitchFamily="18" charset="0"/>
              </a:rPr>
              <a:t> chọn loại có khả năng tiết </a:t>
            </a:r>
            <a:r>
              <a:rPr lang="vi-VN" dirty="0" err="1">
                <a:solidFill>
                  <a:srgbClr val="FF0000"/>
                </a:solidFill>
                <a:latin typeface="Times New Roman" panose="02020603050405020304" pitchFamily="18" charset="0"/>
                <a:cs typeface="Times New Roman" panose="02020603050405020304" pitchFamily="18" charset="0"/>
              </a:rPr>
              <a:t>kiệm</a:t>
            </a:r>
            <a:r>
              <a:rPr lang="vi-VN" dirty="0">
                <a:solidFill>
                  <a:srgbClr val="FF0000"/>
                </a:solidFill>
                <a:latin typeface="Times New Roman" panose="02020603050405020304" pitchFamily="18" charset="0"/>
                <a:cs typeface="Times New Roman" panose="02020603050405020304" pitchFamily="18" charset="0"/>
              </a:rPr>
              <a:t> </a:t>
            </a:r>
            <a:r>
              <a:rPr lang="vi-VN" dirty="0" err="1">
                <a:solidFill>
                  <a:srgbClr val="FF0000"/>
                </a:solidFill>
                <a:latin typeface="Times New Roman" panose="02020603050405020304" pitchFamily="18" charset="0"/>
                <a:cs typeface="Times New Roman" panose="02020603050405020304" pitchFamily="18" charset="0"/>
              </a:rPr>
              <a:t>điện</a:t>
            </a:r>
            <a:r>
              <a:rPr lang="en-US" dirty="0">
                <a:solidFill>
                  <a:srgbClr val="FF0000"/>
                </a:solidFill>
                <a:latin typeface="Times New Roman" panose="02020603050405020304" pitchFamily="18" charset="0"/>
                <a:cs typeface="Times New Roman" panose="02020603050405020304" pitchFamily="18" charset="0"/>
              </a:rPr>
              <a:t>.</a:t>
            </a: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r>
              <a:rPr lang="vi-VN" dirty="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Lựa chọn các thương hiệu và cửa hàng uy </a:t>
            </a:r>
            <a:r>
              <a:rPr lang="vi-VN" dirty="0" err="1">
                <a:solidFill>
                  <a:srgbClr val="FF0000"/>
                </a:solidFill>
                <a:latin typeface="Times New Roman" panose="02020603050405020304" pitchFamily="18" charset="0"/>
                <a:cs typeface="Times New Roman" panose="02020603050405020304" pitchFamily="18" charset="0"/>
              </a:rPr>
              <a:t>tín</a:t>
            </a: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r>
              <a:rPr lang="vi-VN" dirty="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Lựa chọn các đồ dùng điện thân thiện với môi </a:t>
            </a:r>
            <a:r>
              <a:rPr lang="vi-VN" dirty="0" err="1">
                <a:solidFill>
                  <a:srgbClr val="FF0000"/>
                </a:solidFill>
                <a:latin typeface="Times New Roman" panose="02020603050405020304" pitchFamily="18" charset="0"/>
                <a:cs typeface="Times New Roman" panose="02020603050405020304" pitchFamily="18" charset="0"/>
              </a:rPr>
              <a:t>trường</a:t>
            </a:r>
            <a:endParaRPr lang="vi-VN" dirty="0">
              <a:solidFill>
                <a:srgbClr val="FF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0" y="914400"/>
            <a:ext cx="8763000" cy="144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Times New Roman" panose="02020603050405020304" pitchFamily="18" charset="0"/>
                <a:cs typeface="Times New Roman" panose="02020603050405020304" pitchFamily="18" charset="0"/>
              </a:rPr>
              <a:t>Thảo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sym typeface="Wingdings" panose="05000000000000000000" pitchFamily="2" charset="2"/>
              </a:rPr>
              <a:t>(2 </a:t>
            </a:r>
            <a:r>
              <a:rPr lang="en-US" b="1" dirty="0" err="1">
                <a:latin typeface="Times New Roman" panose="02020603050405020304" pitchFamily="18" charset="0"/>
                <a:cs typeface="Times New Roman" panose="02020603050405020304" pitchFamily="18" charset="0"/>
                <a:sym typeface="Wingdings" panose="05000000000000000000" pitchFamily="2" charset="2"/>
              </a:rPr>
              <a:t>phút</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b="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696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4" name="Rounded Rectangular Callout 3"/>
          <p:cNvSpPr/>
          <p:nvPr/>
        </p:nvSpPr>
        <p:spPr>
          <a:xfrm>
            <a:off x="2618290" y="2069877"/>
            <a:ext cx="4827538" cy="1943316"/>
          </a:xfrm>
          <a:prstGeom prst="wedgeRoundRectCallout">
            <a:avLst>
              <a:gd name="adj1" fmla="val -56276"/>
              <a:gd name="adj2" fmla="val 9857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i="1" dirty="0">
                <a:latin typeface="Times New Roman" pitchFamily="18" charset="0"/>
                <a:cs typeface="Times New Roman" pitchFamily="18" charset="0"/>
              </a:rPr>
              <a:t>THẢO LUẬN(2P)</a:t>
            </a:r>
          </a:p>
          <a:p>
            <a:pPr algn="ctr"/>
            <a:r>
              <a:rPr lang="en-US" sz="3200" dirty="0">
                <a:latin typeface="Times New Roman" panose="02020603050405020304" pitchFamily="18" charset="0"/>
                <a:cs typeface="Times New Roman" panose="02020603050405020304" pitchFamily="18" charset="0"/>
              </a:rPr>
              <a:t>Các biện pháp đảm bảo an toàn đối với người sử dụng điện </a:t>
            </a:r>
            <a:endParaRPr lang="en-US" sz="3200" b="1"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94" y="1996285"/>
            <a:ext cx="1867848" cy="24928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r>
              <a:rPr lang="en-US" dirty="0">
                <a:solidFill>
                  <a:srgbClr val="C00000"/>
                </a:solidFill>
                <a:latin typeface="Times New Roman" panose="02020603050405020304" pitchFamily="18" charset="0"/>
                <a:cs typeface="Times New Roman" panose="02020603050405020304" pitchFamily="18" charset="0"/>
              </a:rPr>
              <a:t>: https://youtu.be/e6JbP1OImiQ</a:t>
            </a:r>
            <a:endParaRPr lang="vi-VN"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vi-VN" dirty="0"/>
          </a:p>
        </p:txBody>
      </p:sp>
    </p:spTree>
    <p:extLst>
      <p:ext uri="{BB962C8B-B14F-4D97-AF65-F5344CB8AC3E}">
        <p14:creationId xmlns:p14="http://schemas.microsoft.com/office/powerpoint/2010/main" val="36424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 STEM 2017] An toàn điện trong nhà - A01">
            <a:hlinkClick r:id="" action="ppaction://media"/>
            <a:extLst>
              <a:ext uri="{FF2B5EF4-FFF2-40B4-BE49-F238E27FC236}">
                <a16:creationId xmlns:a16="http://schemas.microsoft.com/office/drawing/2014/main" id="{113DAE02-4AF6-4E0C-81F9-5881682CB0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957" y="643468"/>
            <a:ext cx="7428087" cy="5571065"/>
          </a:xfrm>
          <a:prstGeom prst="rect">
            <a:avLst/>
          </a:prstGeom>
          <a:ln>
            <a:noFill/>
          </a:ln>
          <a:effectLst>
            <a:softEdge rad="112500"/>
          </a:effectLst>
        </p:spPr>
      </p:pic>
    </p:spTree>
    <p:extLst>
      <p:ext uri="{BB962C8B-B14F-4D97-AF65-F5344CB8AC3E}">
        <p14:creationId xmlns:p14="http://schemas.microsoft.com/office/powerpoint/2010/main" val="4478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6" name="Rounded Rectangular Callout 5"/>
          <p:cNvSpPr/>
          <p:nvPr/>
        </p:nvSpPr>
        <p:spPr>
          <a:xfrm>
            <a:off x="628651" y="1894114"/>
            <a:ext cx="6830828" cy="4180678"/>
          </a:xfrm>
          <a:prstGeom prst="wedgeRoundRectCallout">
            <a:avLst>
              <a:gd name="adj1" fmla="val 40245"/>
              <a:gd name="adj2" fmla="val 6338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Tx/>
              <a:buChar char="-"/>
            </a:pP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chạm vào chỗ đang có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p>
          <a:p>
            <a:pPr marL="285750" indent="-285750">
              <a:buFontTx/>
              <a:buChar char="-"/>
            </a:pPr>
            <a:r>
              <a:rPr lang="en-US" sz="2000" dirty="0" err="1">
                <a:latin typeface="Times New Roman" panose="02020603050405020304" pitchFamily="18" charset="0"/>
                <a:cs typeface="Times New Roman" panose="02020603050405020304" pitchFamily="18" charset="0"/>
              </a:rPr>
              <a:t>Đảm</a:t>
            </a:r>
            <a:r>
              <a:rPr lang="en-US" sz="2000" dirty="0">
                <a:latin typeface="Times New Roman" panose="02020603050405020304" pitchFamily="18" charset="0"/>
                <a:cs typeface="Times New Roman" panose="02020603050405020304" pitchFamily="18" charset="0"/>
              </a:rPr>
              <a:t> bảo tốt việc cách điện giữa dây dẫn và đồ dùng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cắm phích điện, đóng cầu dao, bật công tắc điện hay sử dụng đồ điện khi tay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bị ướt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được vừa sử dụng vừa nạp điện. </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tiếp xúc trực tiếp với những bộ phận của thiết bị điện có nhiệt độ cao hoặc đang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endParaRPr lang="vi-VN"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xuyên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chữa hoặc thay thế ngay nếu đồ dùng điện bị </a:t>
            </a:r>
            <a:r>
              <a:rPr lang="en-US" sz="2000" dirty="0" err="1">
                <a:latin typeface="Times New Roman" panose="02020603050405020304" pitchFamily="18" charset="0"/>
                <a:cs typeface="Times New Roman" panose="02020603050405020304" pitchFamily="18" charset="0"/>
              </a:rPr>
              <a:t>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hỏng</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Khi sửa chữa đồ điện phải ngắt nguồn, sử dụng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cụ bảo vệ an toàn điện, treo biển hoặc cử người giám sát nguồn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đồ dùng điện khi không sử dụng nữa, phải xử lí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endParaRPr lang="vi-VN"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endParaRPr lang="vi-VN" dirty="0"/>
          </a:p>
        </p:txBody>
      </p:sp>
    </p:spTree>
    <p:extLst>
      <p:ext uri="{BB962C8B-B14F-4D97-AF65-F5344CB8AC3E}">
        <p14:creationId xmlns:p14="http://schemas.microsoft.com/office/powerpoint/2010/main" val="36402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5804808" y="7792"/>
            <a:ext cx="3113858" cy="3138261"/>
          </a:xfrm>
          <a:prstGeom prst="cloudCallout">
            <a:avLst>
              <a:gd name="adj1" fmla="val -41190"/>
              <a:gd name="adj2" fmla="val 66713"/>
            </a:avLst>
          </a:prstGeom>
          <a:ln>
            <a:headEnd/>
            <a:tailEnd/>
          </a:ln>
        </p:spPr>
        <p:style>
          <a:lnRef idx="1">
            <a:schemeClr val="accent3"/>
          </a:lnRef>
          <a:fillRef idx="2">
            <a:schemeClr val="accent3"/>
          </a:fillRef>
          <a:effectRef idx="1">
            <a:schemeClr val="accent3"/>
          </a:effectRef>
          <a:fontRef idx="minor">
            <a:schemeClr val="dk1"/>
          </a:fontRef>
        </p:style>
        <p:txBody>
          <a:bodyPr anchor="ct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 Nêu các biện pháp đảm bảo an toàn đối với đồ dùng điện ?</a:t>
            </a:r>
            <a:endParaRPr lang="vi-VN" dirty="0">
              <a:latin typeface="Times New Roman" panose="02020603050405020304" pitchFamily="18" charset="0"/>
              <a:cs typeface="Times New Roman" panose="02020603050405020304" pitchFamily="18" charset="0"/>
            </a:endParaRPr>
          </a:p>
          <a:p>
            <a:pPr marL="0" indent="0" algn="ctr">
              <a:buNone/>
            </a:pPr>
            <a:endParaRPr lang="vi-VN" sz="3200" b="1" dirty="0">
              <a:latin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802" y="3726232"/>
            <a:ext cx="3263858" cy="3061448"/>
          </a:xfrm>
          <a:prstGeom prst="rect">
            <a:avLst/>
          </a:prstGeom>
        </p:spPr>
      </p:pic>
      <p:sp>
        <p:nvSpPr>
          <p:cNvPr id="6" name="TextBox 5"/>
          <p:cNvSpPr txBox="1"/>
          <p:nvPr/>
        </p:nvSpPr>
        <p:spPr>
          <a:xfrm>
            <a:off x="225334" y="304800"/>
            <a:ext cx="5289047" cy="6124754"/>
          </a:xfrm>
          <a:prstGeom prst="rect">
            <a:avLst/>
          </a:prstGeom>
          <a:noFill/>
        </p:spPr>
        <p:txBody>
          <a:bodyPr wrap="square" rtlCol="0">
            <a:spAutoFit/>
          </a:bodyPr>
          <a:lstStyle/>
          <a:p>
            <a:pPr marL="342900" indent="-342900">
              <a:buFontTx/>
              <a:buChar char="-"/>
            </a:pP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đồ dùng điện trên bề mặt ổn định hoặc cố định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chế cắm chung nhiều đồ dùng điện có công suất lớn trên cùng một ổ cắm</a:t>
            </a:r>
            <a:endParaRPr lang="vi-VN" sz="2800" dirty="0">
              <a:latin typeface="Times New Roman" panose="02020603050405020304" pitchFamily="18" charset="0"/>
              <a:cs typeface="Times New Roman" panose="02020603050405020304" pitchFamily="18" charset="0"/>
            </a:endParaRPr>
          </a:p>
          <a:p>
            <a:pPr marL="342900" indent="-342900">
              <a:buFontTx/>
              <a:buChar char="-"/>
            </a:pP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hành đồ dùng điện theo đúng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đúng chức năng của đồ dùng điện.</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Tránh đặt đồ dùng điện ở nơi ẩm ướt hoặc gần các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Ngắt điện hoặc rút phích cắm điện khỏi ổ cắm khi không sử dụng hoặc trước khi làm vệ sinh.</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lnSpcReduction="10000"/>
          </a:bodyPr>
          <a:lstStyle/>
          <a:p>
            <a:pPr marL="0" indent="0" algn="ctr">
              <a:buNone/>
            </a:pPr>
            <a:r>
              <a:rPr lang="en-US" sz="4000" dirty="0">
                <a:solidFill>
                  <a:srgbClr val="FF0000"/>
                </a:solidFill>
                <a:latin typeface="Times New Roman" panose="02020603050405020304" pitchFamily="18" charset="0"/>
                <a:cs typeface="Times New Roman" panose="02020603050405020304" pitchFamily="18" charset="0"/>
              </a:rPr>
              <a:t>CHƯƠNG IV: ĐỒ DÙNG ĐIỆN TRONG GIA ĐÌNH</a:t>
            </a: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600">
                <a:solidFill>
                  <a:srgbClr val="FF0000"/>
                </a:solidFill>
                <a:latin typeface="Times New Roman" panose="02020603050405020304" pitchFamily="18" charset="0"/>
                <a:cs typeface="Times New Roman" panose="02020603050405020304" pitchFamily="18" charset="0"/>
              </a:rPr>
              <a:t>TIẾT 22 - </a:t>
            </a:r>
            <a:r>
              <a:rPr lang="en-US" sz="3600" dirty="0">
                <a:solidFill>
                  <a:srgbClr val="FF0000"/>
                </a:solidFill>
                <a:latin typeface="Times New Roman" panose="02020603050405020304" pitchFamily="18" charset="0"/>
                <a:cs typeface="Times New Roman" panose="02020603050405020304" pitchFamily="18" charset="0"/>
              </a:rPr>
              <a:t>BÀI 10: KHÁI QUÁT VỀ ĐỒ DÙNG ĐIỆN TRONG GIA ĐÌNH</a:t>
            </a:r>
          </a:p>
          <a:p>
            <a:pPr marL="0" indent="0" algn="ctr">
              <a:buNone/>
            </a:pP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b="10545"/>
          <a:stretch/>
        </p:blipFill>
        <p:spPr>
          <a:xfrm>
            <a:off x="651821" y="1558632"/>
            <a:ext cx="8228441" cy="3318168"/>
          </a:xfrm>
          <a:prstGeom prst="rect">
            <a:avLst/>
          </a:prstGeom>
        </p:spPr>
      </p:pic>
    </p:spTree>
    <p:extLst>
      <p:ext uri="{BB962C8B-B14F-4D97-AF65-F5344CB8AC3E}">
        <p14:creationId xmlns:p14="http://schemas.microsoft.com/office/powerpoint/2010/main" val="32301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 y="1"/>
            <a:ext cx="1850027" cy="1325563"/>
          </a:xfrm>
        </p:spPr>
        <p:txBody>
          <a:bodyPr>
            <a:normAutofit fontScale="90000"/>
          </a:bodyPr>
          <a:lstStyle/>
          <a:p>
            <a:r>
              <a:rPr lang="vi-VN" u="sng" dirty="0">
                <a:solidFill>
                  <a:srgbClr val="FF0000"/>
                </a:solidFill>
              </a:rPr>
              <a:t>Vận dụng</a:t>
            </a:r>
            <a:endParaRPr lang="vi-VN" dirty="0"/>
          </a:p>
        </p:txBody>
      </p:sp>
      <p:pic>
        <p:nvPicPr>
          <p:cNvPr id="4" name="2 Minute Timer with Music for Kids Countdown Videos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7240090" y="5259487"/>
            <a:ext cx="1655717" cy="1539649"/>
          </a:xfrm>
        </p:spPr>
      </p:pic>
      <p:sp>
        <p:nvSpPr>
          <p:cNvPr id="6" name="TextBox 5"/>
          <p:cNvSpPr txBox="1"/>
          <p:nvPr/>
        </p:nvSpPr>
        <p:spPr>
          <a:xfrm>
            <a:off x="1062991" y="189675"/>
            <a:ext cx="8445137" cy="1323439"/>
          </a:xfrm>
          <a:prstGeom prst="rect">
            <a:avLst/>
          </a:prstGeom>
          <a:noFill/>
        </p:spPr>
        <p:txBody>
          <a:bodyPr wrap="square" rtlCol="0">
            <a:spAutoFit/>
          </a:bodyPr>
          <a:lstStyle/>
          <a:p>
            <a:pPr algn="ctr">
              <a:lnSpc>
                <a:spcPct val="200000"/>
              </a:lnSpc>
            </a:pPr>
            <a:r>
              <a:rPr lang="en-US" sz="4000" b="1" dirty="0">
                <a:solidFill>
                  <a:srgbClr val="7030A0"/>
                </a:solidFill>
                <a:latin typeface="Times New Roman" panose="02020603050405020304" pitchFamily="18" charset="0"/>
                <a:cs typeface="Times New Roman" panose="02020603050405020304" pitchFamily="18" charset="0"/>
              </a:rPr>
              <a:t>TRÒ </a:t>
            </a:r>
            <a:r>
              <a:rPr lang="en-US" sz="4000" b="1" dirty="0" err="1">
                <a:solidFill>
                  <a:srgbClr val="7030A0"/>
                </a:solidFill>
                <a:latin typeface="Times New Roman" panose="02020603050405020304" pitchFamily="18" charset="0"/>
                <a:cs typeface="Times New Roman" panose="02020603050405020304" pitchFamily="18" charset="0"/>
              </a:rPr>
              <a:t>CHƠI:Ai</a:t>
            </a:r>
            <a:r>
              <a:rPr lang="en-US" sz="4000" b="1" dirty="0">
                <a:solidFill>
                  <a:srgbClr val="7030A0"/>
                </a:solidFill>
                <a:latin typeface="Times New Roman" panose="02020603050405020304" pitchFamily="18" charset="0"/>
                <a:cs typeface="Times New Roman" panose="02020603050405020304" pitchFamily="18" charset="0"/>
              </a:rPr>
              <a:t> nhanh tay </a:t>
            </a:r>
            <a:r>
              <a:rPr lang="en-US" sz="4000" b="1" dirty="0" err="1">
                <a:solidFill>
                  <a:srgbClr val="7030A0"/>
                </a:solidFill>
                <a:latin typeface="Times New Roman" panose="02020603050405020304" pitchFamily="18" charset="0"/>
                <a:cs typeface="Times New Roman" panose="02020603050405020304" pitchFamily="18" charset="0"/>
              </a:rPr>
              <a:t>hơn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nào</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8267" y="1841035"/>
            <a:ext cx="8445137" cy="3539430"/>
          </a:xfrm>
          <a:prstGeom prst="rect">
            <a:avLst/>
          </a:prstGeom>
          <a:noFill/>
        </p:spPr>
        <p:txBody>
          <a:bodyPr wrap="square" rtlCol="0">
            <a:spAutoFit/>
          </a:bodyPr>
          <a:lstStyle/>
          <a:p>
            <a:pPr>
              <a:lnSpc>
                <a:spcPct val="200000"/>
              </a:lnSpc>
            </a:pPr>
            <a:r>
              <a:rPr lang="en-US" sz="2800" dirty="0" err="1">
                <a:solidFill>
                  <a:schemeClr val="accent6"/>
                </a:solidFill>
                <a:latin typeface="Times New Roman" panose="02020603050405020304" pitchFamily="18" charset="0"/>
                <a:cs typeface="Times New Roman" panose="02020603050405020304" pitchFamily="18" charset="0"/>
              </a:rPr>
              <a:t>Luật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chơi:Trong</a:t>
            </a:r>
            <a:r>
              <a:rPr lang="en-US" sz="2800" dirty="0">
                <a:solidFill>
                  <a:schemeClr val="accent6"/>
                </a:solidFill>
                <a:latin typeface="Times New Roman" panose="02020603050405020304" pitchFamily="18" charset="0"/>
                <a:cs typeface="Times New Roman" panose="02020603050405020304" pitchFamily="18" charset="0"/>
              </a:rPr>
              <a:t> 2 phút mỗi thành viên trong nhóm chuyền phấn chạy nhanh lên bảng kể tên các đồ dùng điện trong </a:t>
            </a:r>
            <a:r>
              <a:rPr lang="en-US" sz="2800" dirty="0" err="1">
                <a:solidFill>
                  <a:schemeClr val="accent6"/>
                </a:solidFill>
                <a:latin typeface="Times New Roman" panose="02020603050405020304" pitchFamily="18" charset="0"/>
                <a:cs typeface="Times New Roman" panose="02020603050405020304" pitchFamily="18" charset="0"/>
              </a:rPr>
              <a:t>gia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đình</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công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dụng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của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sau</a:t>
            </a:r>
            <a:r>
              <a:rPr lang="en-US" sz="2800" dirty="0">
                <a:solidFill>
                  <a:schemeClr val="accent6"/>
                </a:solidFill>
                <a:latin typeface="Times New Roman" panose="02020603050405020304" pitchFamily="18" charset="0"/>
                <a:cs typeface="Times New Roman" panose="02020603050405020304" pitchFamily="18" charset="0"/>
              </a:rPr>
              <a:t> 2 phút đội nào </a:t>
            </a:r>
            <a:r>
              <a:rPr lang="en-US" sz="2800" dirty="0" err="1">
                <a:solidFill>
                  <a:schemeClr val="accent6"/>
                </a:solidFill>
                <a:latin typeface="Times New Roman" panose="02020603050405020304" pitchFamily="18" charset="0"/>
                <a:cs typeface="Times New Roman" panose="02020603050405020304" pitchFamily="18" charset="0"/>
              </a:rPr>
              <a:t>kể</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đúng</a:t>
            </a:r>
            <a:r>
              <a:rPr lang="en-US" sz="2800" dirty="0">
                <a:solidFill>
                  <a:schemeClr val="accent6"/>
                </a:solidFill>
                <a:latin typeface="Times New Roman" panose="02020603050405020304" pitchFamily="18" charset="0"/>
                <a:cs typeface="Times New Roman" panose="02020603050405020304" pitchFamily="18" charset="0"/>
              </a:rPr>
              <a:t>, nhiều nhất đội đó giành chiến thắng</a:t>
            </a:r>
            <a:endParaRPr lang="vi-VN"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237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1" y="116932"/>
            <a:ext cx="1947998" cy="1325563"/>
          </a:xfrm>
        </p:spPr>
        <p:txBody>
          <a:bodyPr>
            <a:normAutofit fontScale="90000"/>
          </a:bodyPr>
          <a:lstStyle/>
          <a:p>
            <a:r>
              <a:rPr lang="vi-VN" u="sng" dirty="0">
                <a:solidFill>
                  <a:srgbClr val="FF0000"/>
                </a:solidFill>
              </a:rPr>
              <a:t>Vận dụng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5799279"/>
              </p:ext>
            </p:extLst>
          </p:nvPr>
        </p:nvGraphicFramePr>
        <p:xfrm>
          <a:off x="618852" y="2682287"/>
          <a:ext cx="8208373" cy="4397272"/>
        </p:xfrm>
        <a:graphic>
          <a:graphicData uri="http://schemas.openxmlformats.org/drawingml/2006/table">
            <a:tbl>
              <a:tblPr firstRow="1" firstCol="1" bandRow="1">
                <a:tableStyleId>{5C22544A-7EE6-4342-B048-85BDC9FD1C3A}</a:tableStyleId>
              </a:tblPr>
              <a:tblGrid>
                <a:gridCol w="643414">
                  <a:extLst>
                    <a:ext uri="{9D8B030D-6E8A-4147-A177-3AD203B41FA5}">
                      <a16:colId xmlns:a16="http://schemas.microsoft.com/office/drawing/2014/main" val="556566226"/>
                    </a:ext>
                  </a:extLst>
                </a:gridCol>
                <a:gridCol w="3198560">
                  <a:extLst>
                    <a:ext uri="{9D8B030D-6E8A-4147-A177-3AD203B41FA5}">
                      <a16:colId xmlns:a16="http://schemas.microsoft.com/office/drawing/2014/main" val="2483753510"/>
                    </a:ext>
                  </a:extLst>
                </a:gridCol>
                <a:gridCol w="812640">
                  <a:extLst>
                    <a:ext uri="{9D8B030D-6E8A-4147-A177-3AD203B41FA5}">
                      <a16:colId xmlns:a16="http://schemas.microsoft.com/office/drawing/2014/main" val="2195101360"/>
                    </a:ext>
                  </a:extLst>
                </a:gridCol>
                <a:gridCol w="812640">
                  <a:extLst>
                    <a:ext uri="{9D8B030D-6E8A-4147-A177-3AD203B41FA5}">
                      <a16:colId xmlns:a16="http://schemas.microsoft.com/office/drawing/2014/main" val="2041618125"/>
                    </a:ext>
                  </a:extLst>
                </a:gridCol>
                <a:gridCol w="2741119">
                  <a:extLst>
                    <a:ext uri="{9D8B030D-6E8A-4147-A177-3AD203B41FA5}">
                      <a16:colId xmlns:a16="http://schemas.microsoft.com/office/drawing/2014/main" val="4262358540"/>
                    </a:ext>
                  </a:extLst>
                </a:gridCol>
              </a:tblGrid>
              <a:tr h="638739">
                <a:tc rowSpan="2">
                  <a:txBody>
                    <a:bodyPr/>
                    <a:lstStyle/>
                    <a:p>
                      <a:pPr marL="88900">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rowSpan="2">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gridSpan="2">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An toàn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hMerge="1">
                  <a:txBody>
                    <a:bodyPr/>
                    <a:lstStyle/>
                    <a:p>
                      <a:endParaRPr lang="vi-VN"/>
                    </a:p>
                  </a:txBody>
                  <a:tcPr/>
                </a:tc>
                <a:tc rowSpan="2">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Giải thích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extLst>
                  <a:ext uri="{0D108BD9-81ED-4DB2-BD59-A6C34878D82A}">
                    <a16:rowId xmlns:a16="http://schemas.microsoft.com/office/drawing/2014/main" val="4027030288"/>
                  </a:ext>
                </a:extLst>
              </a:tr>
              <a:tr h="592775">
                <a:tc vMerge="1">
                  <a:txBody>
                    <a:bodyPr/>
                    <a:lstStyle/>
                    <a:p>
                      <a:endParaRPr lang="vi-VN"/>
                    </a:p>
                  </a:txBody>
                  <a:tcPr/>
                </a:tc>
                <a:tc vMerge="1">
                  <a:txBody>
                    <a:bodyPr/>
                    <a:lstStyle/>
                    <a:p>
                      <a:endParaRPr lang="vi-VN"/>
                    </a:p>
                  </a:txBody>
                  <a:tcPr/>
                </a:tc>
                <a:tc>
                  <a:txBody>
                    <a:bodyPr/>
                    <a:lstStyle/>
                    <a:p>
                      <a:pPr marL="152400">
                        <a:lnSpc>
                          <a:spcPct val="107000"/>
                        </a:lnSpc>
                        <a:spcAft>
                          <a:spcPts val="0"/>
                        </a:spcAft>
                      </a:pPr>
                      <a:r>
                        <a:rPr lang="en-US" sz="2800" dirty="0">
                          <a:effectLst/>
                          <a:latin typeface="Times New Roman" panose="02020603050405020304" pitchFamily="18" charset="0"/>
                          <a:cs typeface="Times New Roman" panose="02020603050405020304" pitchFamily="18" charset="0"/>
                        </a:rPr>
                        <a:t>Có</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Không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vMerge="1">
                  <a:txBody>
                    <a:bodyPr/>
                    <a:lstStyle/>
                    <a:p>
                      <a:endParaRPr lang="vi-VN"/>
                    </a:p>
                  </a:txBody>
                  <a:tcPr/>
                </a:tc>
                <a:extLst>
                  <a:ext uri="{0D108BD9-81ED-4DB2-BD59-A6C34878D82A}">
                    <a16:rowId xmlns:a16="http://schemas.microsoft.com/office/drawing/2014/main" val="677870754"/>
                  </a:ext>
                </a:extLst>
              </a:tr>
              <a:tr h="63873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1</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Sấy tóc trong phòng tắm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1240350764"/>
                  </a:ext>
                </a:extLst>
              </a:tr>
              <a:tr h="1111534">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2</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Đun nồi nước đầy trên bếp điện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4009101637"/>
                  </a:ext>
                </a:extLst>
              </a:tr>
              <a:tr h="65458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3</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ổ </a:t>
                      </a:r>
                      <a:r>
                        <a:rPr lang="en-US" sz="2800" dirty="0" err="1">
                          <a:effectLst/>
                          <a:latin typeface="Times New Roman" panose="02020603050405020304" pitchFamily="18" charset="0"/>
                          <a:cs typeface="Times New Roman" panose="02020603050405020304" pitchFamily="18" charset="0"/>
                        </a:rPr>
                        <a:t>cắm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ngủ</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1943072141"/>
                  </a:ext>
                </a:extLst>
              </a:tr>
            </a:tbl>
          </a:graphicData>
        </a:graphic>
      </p:graphicFrame>
      <p:sp>
        <p:nvSpPr>
          <p:cNvPr id="5" name="Rectangle 1"/>
          <p:cNvSpPr>
            <a:spLocks noChangeArrowheads="1"/>
          </p:cNvSpPr>
          <p:nvPr/>
        </p:nvSpPr>
        <p:spPr bwMode="auto">
          <a:xfrm>
            <a:off x="422909" y="1174181"/>
            <a:ext cx="8404316" cy="20005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3575" algn="l"/>
              </a:tabLst>
              <a:defRPr>
                <a:solidFill>
                  <a:schemeClr val="tx1"/>
                </a:solidFill>
                <a:latin typeface="Arial" panose="020B0604020202020204" pitchFamily="34" charset="0"/>
              </a:defRPr>
            </a:lvl1pPr>
            <a:lvl2pPr eaLnBrk="0" fontAlgn="base" hangingPunct="0">
              <a:spcBef>
                <a:spcPct val="0"/>
              </a:spcBef>
              <a:spcAft>
                <a:spcPct val="0"/>
              </a:spcAft>
              <a:tabLst>
                <a:tab pos="663575" algn="l"/>
              </a:tabLst>
              <a:defRPr>
                <a:solidFill>
                  <a:schemeClr val="tx1"/>
                </a:solidFill>
                <a:latin typeface="Arial" panose="020B0604020202020204" pitchFamily="34" charset="0"/>
              </a:defRPr>
            </a:lvl2pPr>
            <a:lvl3pPr eaLnBrk="0" fontAlgn="base" hangingPunct="0">
              <a:spcBef>
                <a:spcPct val="0"/>
              </a:spcBef>
              <a:spcAft>
                <a:spcPct val="0"/>
              </a:spcAft>
              <a:tabLst>
                <a:tab pos="663575" algn="l"/>
              </a:tabLst>
              <a:defRPr>
                <a:solidFill>
                  <a:schemeClr val="tx1"/>
                </a:solidFill>
                <a:latin typeface="Arial" panose="020B0604020202020204" pitchFamily="34" charset="0"/>
              </a:defRPr>
            </a:lvl3pPr>
            <a:lvl4pPr eaLnBrk="0" fontAlgn="base" hangingPunct="0">
              <a:spcBef>
                <a:spcPct val="0"/>
              </a:spcBef>
              <a:spcAft>
                <a:spcPct val="0"/>
              </a:spcAft>
              <a:tabLst>
                <a:tab pos="663575" algn="l"/>
              </a:tabLst>
              <a:defRPr>
                <a:solidFill>
                  <a:schemeClr val="tx1"/>
                </a:solidFill>
                <a:latin typeface="Arial" panose="020B0604020202020204" pitchFamily="34" charset="0"/>
              </a:defRPr>
            </a:lvl4pPr>
            <a:lvl5pPr eaLnBrk="0" fontAlgn="base" hangingPunct="0">
              <a:spcBef>
                <a:spcPct val="0"/>
              </a:spcBef>
              <a:spcAft>
                <a:spcPct val="0"/>
              </a:spcAft>
              <a:tabLst>
                <a:tab pos="663575" algn="l"/>
              </a:tabLst>
              <a:defRPr>
                <a:solidFill>
                  <a:schemeClr val="tx1"/>
                </a:solidFill>
                <a:latin typeface="Arial" panose="020B0604020202020204" pitchFamily="34" charset="0"/>
              </a:defRPr>
            </a:lvl5pPr>
            <a:lvl6pPr eaLnBrk="0" fontAlgn="base" hangingPunct="0">
              <a:spcBef>
                <a:spcPct val="0"/>
              </a:spcBef>
              <a:spcAft>
                <a:spcPct val="0"/>
              </a:spcAft>
              <a:tabLst>
                <a:tab pos="663575" algn="l"/>
              </a:tabLst>
              <a:defRPr>
                <a:solidFill>
                  <a:schemeClr val="tx1"/>
                </a:solidFill>
                <a:latin typeface="Arial" panose="020B0604020202020204" pitchFamily="34" charset="0"/>
              </a:defRPr>
            </a:lvl6pPr>
            <a:lvl7pPr eaLnBrk="0" fontAlgn="base" hangingPunct="0">
              <a:spcBef>
                <a:spcPct val="0"/>
              </a:spcBef>
              <a:spcAft>
                <a:spcPct val="0"/>
              </a:spcAft>
              <a:tabLst>
                <a:tab pos="663575" algn="l"/>
              </a:tabLst>
              <a:defRPr>
                <a:solidFill>
                  <a:schemeClr val="tx1"/>
                </a:solidFill>
                <a:latin typeface="Arial" panose="020B0604020202020204" pitchFamily="34" charset="0"/>
              </a:defRPr>
            </a:lvl7pPr>
            <a:lvl8pPr eaLnBrk="0" fontAlgn="base" hangingPunct="0">
              <a:spcBef>
                <a:spcPct val="0"/>
              </a:spcBef>
              <a:spcAft>
                <a:spcPct val="0"/>
              </a:spcAft>
              <a:tabLst>
                <a:tab pos="663575" algn="l"/>
              </a:tabLst>
              <a:defRPr>
                <a:solidFill>
                  <a:schemeClr val="tx1"/>
                </a:solidFill>
                <a:latin typeface="Arial" panose="020B0604020202020204" pitchFamily="34" charset="0"/>
              </a:defRPr>
            </a:lvl8pPr>
            <a:lvl9pPr eaLnBrk="0" fontAlgn="base" hangingPunct="0">
              <a:spcBef>
                <a:spcPct val="0"/>
              </a:spcBef>
              <a:spcAft>
                <a:spcPct val="0"/>
              </a:spcAft>
              <a:tabLst>
                <a:tab pos="663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63575" algn="l"/>
              </a:tabLst>
            </a:pPr>
            <a:r>
              <a:rPr lang="vi-VN" altLang="vi-VN" sz="3200" dirty="0">
                <a:latin typeface="+mj-lt"/>
                <a:ea typeface="Times New Roman" panose="02020603050405020304" pitchFamily="18" charset="0"/>
              </a:rPr>
              <a:t>*</a:t>
            </a:r>
            <a:r>
              <a:rPr kumimoji="0" lang="vi-VN" altLang="vi-VN" sz="3200" b="0" i="0" u="none" strike="noStrike" cap="none" normalizeH="0" baseline="0" dirty="0">
                <a:ln>
                  <a:noFill/>
                </a:ln>
                <a:solidFill>
                  <a:schemeClr val="tx1"/>
                </a:solidFill>
                <a:effectLst/>
                <a:latin typeface="+mj-lt"/>
                <a:ea typeface="Times New Roman" panose="02020603050405020304" pitchFamily="18" charset="0"/>
              </a:rPr>
              <a:t> Các tình huống sau có đảm bảo an toàn khi sử dụng đồ dùng điện trong gia đình không? </a:t>
            </a:r>
            <a:r>
              <a:rPr kumimoji="0" lang="en-US"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 giải thích </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63575" algn="l"/>
              </a:tabLst>
            </a:pPr>
            <a:endParaRPr kumimoji="0" lang="vi-VN" altLang="vi-VN" sz="2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38834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235" y="1"/>
            <a:ext cx="5004707" cy="653143"/>
          </a:xfrm>
        </p:spPr>
        <p:txBody>
          <a:bodyPr>
            <a:normAutofit fontScale="90000"/>
          </a:bodyPr>
          <a:lstStyle/>
          <a:p>
            <a:r>
              <a:rPr lang="en-US" sz="4000" dirty="0">
                <a:solidFill>
                  <a:srgbClr val="FF0000"/>
                </a:solidFill>
                <a:latin typeface="Times New Roman" panose="02020603050405020304" pitchFamily="18" charset="0"/>
                <a:cs typeface="Times New Roman" panose="02020603050405020304" pitchFamily="18" charset="0"/>
              </a:rPr>
              <a:t>KẾT NỐI NGHỀ NGHIỆP</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213" y="653142"/>
            <a:ext cx="3295558" cy="2759392"/>
          </a:xfrm>
        </p:spPr>
        <p:txBody>
          <a:bodyPr>
            <a:normAutofit fontScale="32500" lnSpcReduction="20000"/>
          </a:bodyPr>
          <a:lstStyle/>
          <a:p>
            <a:pPr marL="0" indent="0">
              <a:lnSpc>
                <a:spcPct val="120000"/>
              </a:lnSpc>
              <a:buNone/>
            </a:pPr>
            <a:r>
              <a:rPr lang="en-US" sz="9000" dirty="0">
                <a:latin typeface="Times New Roman" panose="02020603050405020304" pitchFamily="18" charset="0"/>
                <a:cs typeface="Times New Roman" panose="02020603050405020304" pitchFamily="18" charset="0"/>
              </a:rPr>
              <a:t>NGHỀ ĐIỆN DÂN DỤNG </a:t>
            </a:r>
            <a:r>
              <a:rPr lang="en-US" sz="9000" dirty="0" err="1">
                <a:latin typeface="Times New Roman" panose="02020603050405020304" pitchFamily="18" charset="0"/>
                <a:cs typeface="Times New Roman" panose="02020603050405020304" pitchFamily="18" charset="0"/>
              </a:rPr>
              <a:t>gắn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liền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với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lắp</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đặt</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bảo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trì</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sửa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chữa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hệ</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thống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và</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các</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đồ</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trong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nhà</a:t>
            </a:r>
            <a:endParaRPr lang="vi-VN" sz="9000" dirty="0">
              <a:latin typeface="Times New Roman" panose="02020603050405020304" pitchFamily="18" charset="0"/>
              <a:cs typeface="Times New Roman" panose="02020603050405020304" pitchFamily="18" charset="0"/>
            </a:endParaRPr>
          </a:p>
          <a:p>
            <a:pPr marL="0" indent="0">
              <a:buNone/>
            </a:pPr>
            <a:endParaRPr lang="vi-V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290" y="653143"/>
            <a:ext cx="2795656" cy="27593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07" y="653142"/>
            <a:ext cx="2691357" cy="2759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365" y="3527997"/>
            <a:ext cx="2779024" cy="31773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6" y="3076359"/>
            <a:ext cx="3371850" cy="36290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465" y="3527997"/>
            <a:ext cx="2356499" cy="3177387"/>
          </a:xfrm>
          <a:prstGeom prst="rect">
            <a:avLst/>
          </a:prstGeom>
        </p:spPr>
      </p:pic>
    </p:spTree>
    <p:extLst>
      <p:ext uri="{BB962C8B-B14F-4D97-AF65-F5344CB8AC3E}">
        <p14:creationId xmlns:p14="http://schemas.microsoft.com/office/powerpoint/2010/main" val="12171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82" y="169183"/>
            <a:ext cx="1879418" cy="1325563"/>
          </a:xfrm>
        </p:spPr>
        <p:txBody>
          <a:bodyPr>
            <a:normAutofit fontScale="90000"/>
          </a:bodyPr>
          <a:lstStyle/>
          <a:p>
            <a:r>
              <a:rPr lang="vi-VN" dirty="0">
                <a:solidFill>
                  <a:srgbClr val="FF0000"/>
                </a:solidFill>
              </a:rPr>
              <a:t>DẶN DÒ</a:t>
            </a:r>
          </a:p>
        </p:txBody>
      </p:sp>
      <p:sp>
        <p:nvSpPr>
          <p:cNvPr id="3" name="Content Placeholder 2"/>
          <p:cNvSpPr>
            <a:spLocks noGrp="1"/>
          </p:cNvSpPr>
          <p:nvPr>
            <p:ph idx="1"/>
          </p:nvPr>
        </p:nvSpPr>
        <p:spPr>
          <a:xfrm>
            <a:off x="305344" y="1172482"/>
            <a:ext cx="8688433" cy="5685518"/>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1. Các tình huống trên đều có nguy cơ mất an toàn về điện</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-Sử dụng máy sấy tóc trong phòng tắm có nhiều hơi nước nguy cơ bị điện giật cao, sàn ướt trơn trượt làm giảm khả năng chủ động để thoát khỏi tình huống bị điện giật.</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Đun nồi nước đầy trên bếp điện, khi nước sôi dễ bị trào nước vào bếp điện gây cháy chập hỏng bếp và có nguy cơ mất an toàn cho người xung quanh</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Để ổ cắm điện trên giường ngủ dễ gây hở điện tại vị trí cắm điện gây giật điện đối với người trên giường hoặc xảy ra cháy chập dễ bén lửa vào chăn, ga…</a:t>
            </a:r>
          </a:p>
          <a:p>
            <a:pPr marL="0" indent="0">
              <a:buNone/>
            </a:pPr>
            <a:r>
              <a:rPr lang="en-US" dirty="0">
                <a:latin typeface="Times New Roman" panose="02020603050405020304" pitchFamily="18" charset="0"/>
                <a:cs typeface="Times New Roman" panose="02020603050405020304" pitchFamily="18" charset="0"/>
              </a:rPr>
              <a:t>2.HỌC BÀI CŨ</a:t>
            </a:r>
          </a:p>
          <a:p>
            <a:pPr marL="0" indent="0">
              <a:buNone/>
            </a:pPr>
            <a:r>
              <a:rPr lang="en-US" dirty="0">
                <a:latin typeface="Times New Roman" panose="02020603050405020304" pitchFamily="18" charset="0"/>
                <a:cs typeface="Times New Roman" panose="02020603050405020304" pitchFamily="18" charset="0"/>
              </a:rPr>
              <a:t>3.CHUẨN BỊ NỘI DUNG BÀI 11</a:t>
            </a:r>
            <a:endParaRPr lang="vi-VN" dirty="0">
              <a:latin typeface="Times New Roman" panose="02020603050405020304" pitchFamily="18"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1817902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732" y="330201"/>
            <a:ext cx="5579269" cy="494646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296637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1905000"/>
            <a:ext cx="5566130" cy="106689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67200" y="3124200"/>
            <a:ext cx="609600" cy="6096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524000" y="3338945"/>
            <a:ext cx="609600" cy="609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496291" y="4315598"/>
            <a:ext cx="609600" cy="6096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86691" y="1281545"/>
            <a:ext cx="609600" cy="6096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048000" y="1233147"/>
            <a:ext cx="609600" cy="6096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10200" y="928347"/>
            <a:ext cx="609600" cy="60960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722985" y="1295400"/>
            <a:ext cx="609600" cy="6096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20000" y="2770909"/>
            <a:ext cx="609600" cy="60960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42530" y="4191000"/>
            <a:ext cx="609600" cy="6096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82279" y="4925198"/>
            <a:ext cx="609600" cy="6096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43879" y="5229998"/>
            <a:ext cx="609600" cy="609600"/>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43612" y="5396345"/>
            <a:ext cx="609600" cy="60960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3345" y="5929652"/>
            <a:ext cx="609600" cy="6096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7091" y="3581400"/>
            <a:ext cx="609600" cy="609600"/>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58981" y="2514600"/>
            <a:ext cx="609600" cy="609600"/>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6053" y="866002"/>
            <a:ext cx="609600" cy="609600"/>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19746" y="401829"/>
            <a:ext cx="609600" cy="60960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99659" y="471147"/>
            <a:ext cx="609600" cy="609600"/>
          </a:xfrm>
          <a:prstGeom prst="rect">
            <a:avLst/>
          </a:prstGeom>
        </p:spPr>
      </p:pic>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800600" y="5340834"/>
            <a:ext cx="609600" cy="609600"/>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324734" y="5839598"/>
            <a:ext cx="609600" cy="609600"/>
          </a:xfrm>
          <a:prstGeom prst="rect">
            <a:avLst/>
          </a:prstGeom>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848868" y="5527778"/>
            <a:ext cx="609600" cy="6096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153668" y="1108270"/>
            <a:ext cx="609600" cy="609600"/>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90366" y="2881745"/>
            <a:ext cx="609600" cy="609600"/>
          </a:xfrm>
          <a:prstGeom prst="rect">
            <a:avLst/>
          </a:prstGeom>
        </p:spPr>
      </p:pic>
    </p:spTree>
    <p:extLst>
      <p:ext uri="{BB962C8B-B14F-4D97-AF65-F5344CB8AC3E}">
        <p14:creationId xmlns:p14="http://schemas.microsoft.com/office/powerpoint/2010/main" val="34470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repeatCount="indefinite"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repeatCount="indefinite"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repeatCount="indefinite"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repeatCount="indefinite"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repeatCount="indefinite"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repeatCount="indefinite"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repeatCount="indefinite"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repeatCount="indefinite"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repeatCount="indefinite"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repeatCount="indefinite"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repeatCount="indefinite"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repeatCount="indefinite"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repeatCount="indefinite"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repeatCount="indefinite"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repeatCount="indefinite"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repeatCount="indefinite"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repeatCount="indefinite" fill="hold" nodeType="with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repeatCount="indefinite" fill="hold"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repeatCount="indefinite" fill="hold" nodeType="with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repeatCount="indefinite"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ChangeArrowheads="1"/>
          </p:cNvSpPr>
          <p:nvPr/>
        </p:nvSpPr>
        <p:spPr bwMode="auto">
          <a:xfrm>
            <a:off x="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latin typeface=".VnAristote" panose="020B7200000000000000" pitchFamily="34" charset="0"/>
            </a:endParaRPr>
          </a:p>
        </p:txBody>
      </p:sp>
      <p:sp>
        <p:nvSpPr>
          <p:cNvPr id="5126" name="Rectangle 8"/>
          <p:cNvSpPr>
            <a:spLocks noChangeArrowheads="1"/>
          </p:cNvSpPr>
          <p:nvPr/>
        </p:nvSpPr>
        <p:spPr bwMode="auto">
          <a:xfrm>
            <a:off x="1371600" y="56356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dirty="0">
                <a:solidFill>
                  <a:schemeClr val="accent2"/>
                </a:solidFill>
              </a:rPr>
              <a:t>           </a:t>
            </a:r>
            <a:r>
              <a:rPr lang="en-US" altLang="vi-VN" sz="4000" b="1" dirty="0">
                <a:solidFill>
                  <a:srgbClr val="FF912B"/>
                </a:solidFill>
                <a:ea typeface="+mj-ea"/>
                <a:cs typeface="Times New Roman" panose="02020603050405020304" pitchFamily="18" charset="0"/>
              </a:rPr>
              <a:t>MỤC TIÊU BÀI HỌC</a:t>
            </a:r>
          </a:p>
        </p:txBody>
      </p:sp>
      <p:sp>
        <p:nvSpPr>
          <p:cNvPr id="11" name="Text Box 11"/>
          <p:cNvSpPr txBox="1">
            <a:spLocks noChangeArrowheads="1"/>
          </p:cNvSpPr>
          <p:nvPr/>
        </p:nvSpPr>
        <p:spPr bwMode="auto">
          <a:xfrm>
            <a:off x="457200" y="2024948"/>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a:cs typeface="Times New Roman" panose="02020603050405020304" pitchFamily="18" charset="0"/>
              </a:rPr>
              <a:t>- </a:t>
            </a:r>
            <a:r>
              <a:rPr lang="en-US" sz="3600" dirty="0" err="1">
                <a:cs typeface="Times New Roman" panose="02020603050405020304" pitchFamily="18" charset="0"/>
              </a:rPr>
              <a:t>Kể</a:t>
            </a:r>
            <a:r>
              <a:rPr lang="en-US" sz="3600" dirty="0">
                <a:cs typeface="Times New Roman" panose="02020603050405020304" pitchFamily="18" charset="0"/>
              </a:rPr>
              <a:t> </a:t>
            </a:r>
            <a:r>
              <a:rPr lang="en-US" sz="3600" dirty="0" err="1">
                <a:cs typeface="Times New Roman" panose="02020603050405020304" pitchFamily="18" charset="0"/>
              </a:rPr>
              <a:t>được</a:t>
            </a:r>
            <a:r>
              <a:rPr lang="en-US" sz="3600" dirty="0">
                <a:cs typeface="Times New Roman" panose="02020603050405020304" pitchFamily="18" charset="0"/>
              </a:rPr>
              <a:t> </a:t>
            </a:r>
            <a:r>
              <a:rPr lang="en-US" sz="3600" dirty="0" err="1">
                <a:cs typeface="Times New Roman" panose="02020603050405020304" pitchFamily="18" charset="0"/>
              </a:rPr>
              <a:t>tên</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công</a:t>
            </a:r>
            <a:r>
              <a:rPr lang="en-US" sz="3600" dirty="0">
                <a:cs typeface="Times New Roman" panose="02020603050405020304" pitchFamily="18" charset="0"/>
              </a:rPr>
              <a:t> </a:t>
            </a:r>
            <a:r>
              <a:rPr lang="en-US" sz="3600" dirty="0" err="1">
                <a:cs typeface="Times New Roman" panose="02020603050405020304" pitchFamily="18" charset="0"/>
              </a:rPr>
              <a:t>dụng</a:t>
            </a:r>
            <a:r>
              <a:rPr lang="en-US" sz="3600" dirty="0">
                <a:cs typeface="Times New Roman" panose="02020603050405020304" pitchFamily="18" charset="0"/>
              </a:rPr>
              <a:t> </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gia</a:t>
            </a:r>
            <a:r>
              <a:rPr lang="en-US" sz="3600" dirty="0">
                <a:cs typeface="Times New Roman" panose="02020603050405020304" pitchFamily="18" charset="0"/>
              </a:rPr>
              <a:t> </a:t>
            </a:r>
            <a:r>
              <a:rPr lang="en-US" sz="3600" dirty="0" err="1">
                <a:cs typeface="Times New Roman" panose="02020603050405020304" pitchFamily="18" charset="0"/>
              </a:rPr>
              <a:t>đình</a:t>
            </a:r>
            <a:r>
              <a:rPr lang="en-US" sz="3600" dirty="0">
                <a:cs typeface="Times New Roman" panose="02020603050405020304" pitchFamily="18" charset="0"/>
              </a:rPr>
              <a:t>.</a:t>
            </a:r>
          </a:p>
        </p:txBody>
      </p:sp>
      <p:sp>
        <p:nvSpPr>
          <p:cNvPr id="12" name="Text Box 11"/>
          <p:cNvSpPr txBox="1">
            <a:spLocks noChangeArrowheads="1"/>
          </p:cNvSpPr>
          <p:nvPr/>
        </p:nvSpPr>
        <p:spPr bwMode="auto">
          <a:xfrm>
            <a:off x="495300" y="3472018"/>
            <a:ext cx="8153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a:t>- </a:t>
            </a:r>
            <a:r>
              <a:rPr lang="en-US" sz="3600" dirty="0" err="1"/>
              <a:t>Nêu</a:t>
            </a:r>
            <a:r>
              <a:rPr lang="en-US" sz="3600" dirty="0"/>
              <a:t> </a:t>
            </a:r>
            <a:r>
              <a:rPr lang="en-US" sz="3600" dirty="0" err="1"/>
              <a:t>được</a:t>
            </a:r>
            <a:r>
              <a:rPr lang="en-US" sz="3600" dirty="0"/>
              <a:t> </a:t>
            </a:r>
            <a:r>
              <a:rPr lang="en-US" sz="3600" dirty="0" err="1"/>
              <a:t>các</a:t>
            </a:r>
            <a:r>
              <a:rPr lang="en-US" sz="3600" dirty="0"/>
              <a:t> </a:t>
            </a:r>
            <a:r>
              <a:rPr lang="en-US" sz="3600" dirty="0" err="1"/>
              <a:t>lựa</a:t>
            </a:r>
            <a:r>
              <a:rPr lang="en-US" sz="3600" dirty="0"/>
              <a:t> </a:t>
            </a:r>
            <a:r>
              <a:rPr lang="en-US" sz="3600" dirty="0" err="1"/>
              <a:t>chọn</a:t>
            </a:r>
            <a:r>
              <a:rPr lang="en-US" sz="3600" dirty="0"/>
              <a:t> </a:t>
            </a:r>
            <a:r>
              <a:rPr lang="en-US" sz="3600" dirty="0" err="1"/>
              <a:t>và</a:t>
            </a:r>
            <a:r>
              <a:rPr lang="en-US" sz="3600" dirty="0"/>
              <a:t> </a:t>
            </a:r>
            <a:r>
              <a:rPr lang="en-US" sz="3600" dirty="0" err="1"/>
              <a:t>một</a:t>
            </a:r>
            <a:r>
              <a:rPr lang="en-US" sz="3600" dirty="0"/>
              <a:t> </a:t>
            </a:r>
            <a:r>
              <a:rPr lang="en-US" sz="3600" dirty="0" err="1"/>
              <a:t>số</a:t>
            </a:r>
            <a:r>
              <a:rPr lang="en-US" sz="3600" dirty="0"/>
              <a:t> </a:t>
            </a:r>
            <a:r>
              <a:rPr lang="en-US" sz="3600" dirty="0" err="1"/>
              <a:t>lưu</a:t>
            </a:r>
            <a:r>
              <a:rPr lang="en-US" sz="3600" dirty="0"/>
              <a:t> ý </a:t>
            </a:r>
            <a:r>
              <a:rPr lang="en-US" sz="3600" dirty="0" err="1"/>
              <a:t>khi</a:t>
            </a:r>
            <a:r>
              <a:rPr lang="en-US" sz="3600" dirty="0"/>
              <a:t> </a:t>
            </a:r>
            <a:r>
              <a:rPr lang="en-US" sz="3600" dirty="0" err="1"/>
              <a:t>sử</a:t>
            </a:r>
            <a:r>
              <a:rPr lang="en-US" sz="3600" dirty="0"/>
              <a:t> </a:t>
            </a:r>
            <a:r>
              <a:rPr lang="en-US" sz="3600" dirty="0" err="1"/>
              <a:t>dụng</a:t>
            </a:r>
            <a:r>
              <a:rPr lang="en-US" sz="3600" dirty="0"/>
              <a:t> </a:t>
            </a:r>
            <a:r>
              <a:rPr lang="en-US" sz="3600" dirty="0" err="1"/>
              <a:t>đồ</a:t>
            </a:r>
            <a:r>
              <a:rPr lang="en-US" sz="3600" dirty="0"/>
              <a:t> </a:t>
            </a:r>
            <a:r>
              <a:rPr lang="en-US" sz="3600" dirty="0" err="1"/>
              <a:t>dùng</a:t>
            </a:r>
            <a:r>
              <a:rPr lang="en-US" sz="3600" dirty="0"/>
              <a:t> </a:t>
            </a:r>
            <a:r>
              <a:rPr lang="en-US" sz="3600" dirty="0" err="1"/>
              <a:t>điện</a:t>
            </a:r>
            <a:r>
              <a:rPr lang="en-US" sz="3600" dirty="0"/>
              <a:t> </a:t>
            </a:r>
            <a:r>
              <a:rPr lang="en-US" sz="3600" dirty="0" err="1"/>
              <a:t>trong</a:t>
            </a:r>
            <a:r>
              <a:rPr lang="en-US" sz="3600" dirty="0"/>
              <a:t> </a:t>
            </a:r>
            <a:r>
              <a:rPr lang="en-US" sz="3600" dirty="0" err="1"/>
              <a:t>gia</a:t>
            </a:r>
            <a:r>
              <a:rPr lang="en-US" sz="3600" dirty="0"/>
              <a:t> </a:t>
            </a:r>
            <a:r>
              <a:rPr lang="en-US" sz="3600" dirty="0" err="1"/>
              <a:t>đình</a:t>
            </a:r>
            <a:r>
              <a:rPr lang="en-US" sz="3600" dirty="0"/>
              <a:t> an </a:t>
            </a:r>
            <a:r>
              <a:rPr lang="en-US" sz="3600" dirty="0" err="1"/>
              <a:t>toàn</a:t>
            </a:r>
            <a:r>
              <a:rPr lang="en-US" sz="3600" dirty="0"/>
              <a:t> </a:t>
            </a:r>
            <a:r>
              <a:rPr lang="en-US" sz="3600" dirty="0" err="1"/>
              <a:t>và</a:t>
            </a:r>
            <a:r>
              <a:rPr lang="en-US" sz="3600" dirty="0"/>
              <a:t> </a:t>
            </a:r>
            <a:r>
              <a:rPr lang="en-US" sz="3600" dirty="0" err="1"/>
              <a:t>tiết</a:t>
            </a:r>
            <a:r>
              <a:rPr lang="en-US" sz="3600" dirty="0"/>
              <a:t> </a:t>
            </a:r>
            <a:r>
              <a:rPr lang="en-US" sz="3600" dirty="0" err="1"/>
              <a:t>kiệm</a:t>
            </a:r>
            <a:r>
              <a:rPr lang="en-US" sz="3600" dirty="0"/>
              <a:t>.</a:t>
            </a:r>
          </a:p>
        </p:txBody>
      </p:sp>
    </p:spTree>
    <p:extLst>
      <p:ext uri="{BB962C8B-B14F-4D97-AF65-F5344CB8AC3E}">
        <p14:creationId xmlns:p14="http://schemas.microsoft.com/office/powerpoint/2010/main" val="329876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7091" y="1676400"/>
            <a:ext cx="8229600" cy="2971800"/>
          </a:xfrm>
        </p:spPr>
        <p:txBody>
          <a:bodyPr>
            <a:noAutofit/>
          </a:bodyPr>
          <a:lstStyle/>
          <a:p>
            <a:pPr algn="l"/>
            <a:r>
              <a:rPr lang="en-US" sz="3200" dirty="0">
                <a:solidFill>
                  <a:srgbClr val="0070C0"/>
                </a:solidFill>
              </a:rPr>
              <a:t> </a:t>
            </a:r>
            <a:br>
              <a:rPr lang="en-US" sz="3200" dirty="0">
                <a:solidFill>
                  <a:srgbClr val="0070C0"/>
                </a:solidFill>
              </a:rPr>
            </a:br>
            <a:br>
              <a:rPr lang="en-US" sz="3200" dirty="0">
                <a:solidFill>
                  <a:srgbClr val="0070C0"/>
                </a:solidFill>
              </a:rPr>
            </a:br>
            <a:br>
              <a:rPr lang="en-US" sz="3200" dirty="0">
                <a:solidFill>
                  <a:srgbClr val="0070C0"/>
                </a:solidFill>
              </a:rPr>
            </a:br>
            <a:br>
              <a:rPr lang="en-US" sz="3200" dirty="0">
                <a:solidFill>
                  <a:srgbClr val="0070C0"/>
                </a:solidFill>
              </a:rPr>
            </a:br>
            <a:r>
              <a:rPr lang="en-US" sz="3600" dirty="0">
                <a:latin typeface="Times New Roman" panose="02020603050405020304" pitchFamily="18" charset="0"/>
                <a:cs typeface="Times New Roman" panose="02020603050405020304" pitchFamily="18" charset="0"/>
              </a:rPr>
              <a:t>-</a:t>
            </a:r>
            <a:r>
              <a:rPr lang="en-US" sz="3600" dirty="0">
                <a:solidFill>
                  <a:srgbClr val="0070C0"/>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Đồ dùng điện giúp nâng cao tiện ích trong gia đình như thế nào?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Làm thế nào sử dụng đồ dùng điện trong gia đình an toàn hiệu quả?</a:t>
            </a:r>
            <a:br>
              <a:rPr lang="vi-VN" sz="3600" dirty="0">
                <a:latin typeface="Times New Roman" panose="02020603050405020304" pitchFamily="18" charset="0"/>
                <a:cs typeface="Times New Roman" panose="02020603050405020304" pitchFamily="18" charset="0"/>
              </a:rPr>
            </a:br>
            <a:br>
              <a:rPr lang="vi-VN" dirty="0"/>
            </a:br>
            <a:br>
              <a:rPr lang="en-US" dirty="0"/>
            </a:br>
            <a:endParaRPr lang="en-US" sz="3200" dirty="0">
              <a:solidFill>
                <a:srgbClr val="0070C0"/>
              </a:solidFill>
            </a:endParaRPr>
          </a:p>
        </p:txBody>
      </p:sp>
      <p:pic>
        <p:nvPicPr>
          <p:cNvPr id="8" name="Picture 7"/>
          <p:cNvPicPr>
            <a:picLocks noChangeAspect="1"/>
          </p:cNvPicPr>
          <p:nvPr/>
        </p:nvPicPr>
        <p:blipFill>
          <a:blip r:embed="rId2"/>
          <a:stretch>
            <a:fillRect/>
          </a:stretch>
        </p:blipFill>
        <p:spPr>
          <a:xfrm>
            <a:off x="457200" y="309643"/>
            <a:ext cx="908383" cy="1072989"/>
          </a:xfrm>
          <a:prstGeom prst="rect">
            <a:avLst/>
          </a:prstGeom>
        </p:spPr>
      </p:pic>
      <p:pic>
        <p:nvPicPr>
          <p:cNvPr id="9" name="Picture 8"/>
          <p:cNvPicPr>
            <a:picLocks noChangeAspect="1"/>
          </p:cNvPicPr>
          <p:nvPr/>
        </p:nvPicPr>
        <p:blipFill>
          <a:blip r:embed="rId3"/>
          <a:stretch>
            <a:fillRect/>
          </a:stretch>
        </p:blipFill>
        <p:spPr>
          <a:xfrm>
            <a:off x="7696200" y="171946"/>
            <a:ext cx="838200" cy="894853"/>
          </a:xfrm>
          <a:prstGeom prst="rect">
            <a:avLst/>
          </a:prstGeom>
        </p:spPr>
      </p:pic>
    </p:spTree>
    <p:extLst>
      <p:ext uri="{BB962C8B-B14F-4D97-AF65-F5344CB8AC3E}">
        <p14:creationId xmlns:p14="http://schemas.microsoft.com/office/powerpoint/2010/main" val="87965251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0"/>
            <a:ext cx="68053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4000" b="1" u="sng" dirty="0">
                <a:solidFill>
                  <a:srgbClr val="339966"/>
                </a:solidFill>
              </a:rPr>
              <a:t>I</a:t>
            </a:r>
            <a:r>
              <a:rPr lang="en-US" sz="4000" b="1" u="sng" dirty="0">
                <a:solidFill>
                  <a:srgbClr val="339966"/>
                </a:solidFill>
              </a:rPr>
              <a:t>. </a:t>
            </a:r>
            <a:r>
              <a:rPr lang="en-US" sz="4000" b="1" u="sng" dirty="0" err="1">
                <a:solidFill>
                  <a:srgbClr val="339966"/>
                </a:solidFill>
              </a:rPr>
              <a:t>Đồ</a:t>
            </a:r>
            <a:r>
              <a:rPr lang="en-US" sz="4000" b="1" u="sng" dirty="0">
                <a:solidFill>
                  <a:srgbClr val="339966"/>
                </a:solidFill>
              </a:rPr>
              <a:t> </a:t>
            </a:r>
            <a:r>
              <a:rPr lang="en-US" sz="4000" b="1" u="sng" dirty="0" err="1">
                <a:solidFill>
                  <a:srgbClr val="339966"/>
                </a:solidFill>
              </a:rPr>
              <a:t>dùng</a:t>
            </a:r>
            <a:r>
              <a:rPr lang="en-US" sz="4000" b="1" u="sng" dirty="0">
                <a:solidFill>
                  <a:srgbClr val="339966"/>
                </a:solidFill>
              </a:rPr>
              <a:t> </a:t>
            </a:r>
            <a:r>
              <a:rPr lang="en-US" sz="4000" b="1" u="sng" dirty="0" err="1">
                <a:solidFill>
                  <a:srgbClr val="339966"/>
                </a:solidFill>
              </a:rPr>
              <a:t>điện</a:t>
            </a:r>
            <a:r>
              <a:rPr lang="en-US" sz="4000" b="1" u="sng" dirty="0">
                <a:solidFill>
                  <a:srgbClr val="339966"/>
                </a:solidFill>
              </a:rPr>
              <a:t> </a:t>
            </a:r>
            <a:r>
              <a:rPr lang="en-US" sz="4000" b="1" u="sng" dirty="0" err="1">
                <a:solidFill>
                  <a:srgbClr val="339966"/>
                </a:solidFill>
              </a:rPr>
              <a:t>trong</a:t>
            </a:r>
            <a:r>
              <a:rPr lang="en-US" sz="4000" b="1" u="sng" dirty="0">
                <a:solidFill>
                  <a:srgbClr val="339966"/>
                </a:solidFill>
              </a:rPr>
              <a:t> </a:t>
            </a:r>
            <a:r>
              <a:rPr lang="en-US" sz="4000" b="1" u="sng" dirty="0" err="1">
                <a:solidFill>
                  <a:srgbClr val="339966"/>
                </a:solidFill>
              </a:rPr>
              <a:t>gia</a:t>
            </a:r>
            <a:r>
              <a:rPr lang="en-US" sz="4000" b="1" u="sng" dirty="0">
                <a:solidFill>
                  <a:srgbClr val="339966"/>
                </a:solidFill>
              </a:rPr>
              <a:t> </a:t>
            </a:r>
            <a:r>
              <a:rPr lang="en-US" sz="4000" b="1" u="sng" dirty="0" err="1">
                <a:solidFill>
                  <a:srgbClr val="339966"/>
                </a:solidFill>
              </a:rPr>
              <a:t>đình</a:t>
            </a:r>
            <a:endParaRPr lang="en-US" altLang="vi-VN" sz="4000" b="1" u="sng" dirty="0">
              <a:solidFill>
                <a:srgbClr val="339966"/>
              </a:solidFill>
            </a:endParaRPr>
          </a:p>
        </p:txBody>
      </p:sp>
      <p:sp>
        <p:nvSpPr>
          <p:cNvPr id="14" name="Rectangle 13"/>
          <p:cNvSpPr/>
          <p:nvPr/>
        </p:nvSpPr>
        <p:spPr>
          <a:xfrm>
            <a:off x="169863" y="685800"/>
            <a:ext cx="8761270" cy="1384995"/>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Đồ dùng điện trong gia đình là các sản phẩm công nghệ hoạt động bằng năng lượng điện  phục vụ sinh hoạt trong gia đình</a:t>
            </a:r>
            <a:r>
              <a:rPr lang="en-US" sz="2800" dirty="0">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9" name="Picture 1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057400"/>
            <a:ext cx="8419957" cy="4648200"/>
          </a:xfrm>
          <a:prstGeom prst="rect">
            <a:avLst/>
          </a:prstGeom>
        </p:spPr>
      </p:pic>
    </p:spTree>
    <p:extLst>
      <p:ext uri="{BB962C8B-B14F-4D97-AF65-F5344CB8AC3E}">
        <p14:creationId xmlns:p14="http://schemas.microsoft.com/office/powerpoint/2010/main" val="16210177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039661" y="-135016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748385" y="894520"/>
            <a:ext cx="8131877" cy="1754326"/>
          </a:xfrm>
          <a:prstGeom prst="rect">
            <a:avLst/>
          </a:prstGeom>
        </p:spPr>
        <p:txBody>
          <a:bodyPr wrap="square">
            <a:spAutoFit/>
          </a:bodyPr>
          <a:lstStyle/>
          <a:p>
            <a:pPr algn="just"/>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Nêu</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5810"/>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3"/>
          <p:cNvSpPr txBox="1">
            <a:spLocks/>
          </p:cNvSpPr>
          <p:nvPr/>
        </p:nvSpPr>
        <p:spPr>
          <a:xfrm>
            <a:off x="1792288" y="155160"/>
            <a:ext cx="2627312" cy="707886"/>
          </a:xfrm>
          <a:prstGeom prst="rect">
            <a:avLst/>
          </a:prstGeom>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4000" b="1" kern="0" dirty="0" err="1">
                <a:solidFill>
                  <a:srgbClr val="FDC308"/>
                </a:solidFill>
                <a:latin typeface="Times New Roman" panose="02020603050405020304" pitchFamily="18" charset="0"/>
                <a:cs typeface="Times New Roman" panose="02020603050405020304" pitchFamily="18" charset="0"/>
              </a:rPr>
              <a:t>Khám</a:t>
            </a:r>
            <a:r>
              <a:rPr lang="en-US" sz="4000" b="1" kern="0" dirty="0">
                <a:solidFill>
                  <a:srgbClr val="FDC308"/>
                </a:solidFill>
                <a:latin typeface="Times New Roman" panose="02020603050405020304" pitchFamily="18" charset="0"/>
                <a:cs typeface="Times New Roman" panose="02020603050405020304" pitchFamily="18" charset="0"/>
              </a:rPr>
              <a:t> </a:t>
            </a:r>
            <a:r>
              <a:rPr lang="en-US" sz="4000" b="1" kern="0" dirty="0" err="1">
                <a:solidFill>
                  <a:srgbClr val="FDC308"/>
                </a:solidFill>
                <a:latin typeface="Times New Roman" panose="02020603050405020304" pitchFamily="18" charset="0"/>
                <a:cs typeface="Times New Roman" panose="02020603050405020304" pitchFamily="18" charset="0"/>
              </a:rPr>
              <a:t>phá</a:t>
            </a:r>
            <a:endParaRPr lang="en-US" sz="4000" b="1" kern="0" dirty="0">
              <a:solidFill>
                <a:srgbClr val="FDC308"/>
              </a:solidFill>
              <a:latin typeface="Times New Roman" panose="02020603050405020304" pitchFamily="18" charset="0"/>
              <a:cs typeface="Times New Roman" panose="02020603050405020304" pitchFamily="18" charset="0"/>
            </a:endParaRPr>
          </a:p>
        </p:txBody>
      </p:sp>
      <p:pic>
        <p:nvPicPr>
          <p:cNvPr id="16" name="Picture 15" descr="Screen Clipping"/>
          <p:cNvPicPr>
            <a:picLocks noChangeAspect="1"/>
          </p:cNvPicPr>
          <p:nvPr/>
        </p:nvPicPr>
        <p:blipFill rotWithShape="1">
          <a:blip r:embed="rId3">
            <a:extLst>
              <a:ext uri="{28A0092B-C50C-407E-A947-70E740481C1C}">
                <a14:useLocalDpi xmlns:a14="http://schemas.microsoft.com/office/drawing/2010/main" val="0"/>
              </a:ext>
            </a:extLst>
          </a:blip>
          <a:srcRect b="10545"/>
          <a:stretch/>
        </p:blipFill>
        <p:spPr>
          <a:xfrm>
            <a:off x="651821" y="2209800"/>
            <a:ext cx="8228441" cy="4525081"/>
          </a:xfrm>
          <a:prstGeom prst="rect">
            <a:avLst/>
          </a:prstGeom>
        </p:spPr>
      </p:pic>
    </p:spTree>
    <p:extLst>
      <p:ext uri="{BB962C8B-B14F-4D97-AF65-F5344CB8AC3E}">
        <p14:creationId xmlns:p14="http://schemas.microsoft.com/office/powerpoint/2010/main" val="100253790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682880"/>
          <a:ext cx="8610600" cy="471792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450979">
                <a:tc>
                  <a:txBody>
                    <a:bodyPr/>
                    <a:lstStyle/>
                    <a:p>
                      <a:r>
                        <a:rPr lang="en-US" sz="1800" dirty="0" err="1">
                          <a:latin typeface="Times New Roman" pitchFamily="18" charset="0"/>
                          <a:cs typeface="Times New Roman" pitchFamily="18" charset="0"/>
                        </a:rPr>
                        <a:t>Đồ</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dùng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Tên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Công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01521">
                <a:tc>
                  <a:txBody>
                    <a:bodyPr/>
                    <a:lstStyle/>
                    <a:p>
                      <a:pPr algn="ctr"/>
                      <a:r>
                        <a:rPr lang="en-US" sz="2400" dirty="0">
                          <a:latin typeface="Times New Roman" pitchFamily="18" charset="0"/>
                          <a:cs typeface="Times New Roman" pitchFamily="18" charset="0"/>
                        </a:rPr>
                        <a:t>a.</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08001">
                <a:tc>
                  <a:txBody>
                    <a:bodyPr/>
                    <a:lstStyle/>
                    <a:p>
                      <a:pPr algn="ctr"/>
                      <a:r>
                        <a:rPr lang="en-US" sz="2400" dirty="0">
                          <a:latin typeface="Times New Roman" pitchFamily="18" charset="0"/>
                          <a:cs typeface="Times New Roman" pitchFamily="18" charset="0"/>
                        </a:rPr>
                        <a:t>b.</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08001">
                <a:tc>
                  <a:txBody>
                    <a:bodyPr/>
                    <a:lstStyle/>
                    <a:p>
                      <a:pPr algn="ctr"/>
                      <a:r>
                        <a:rPr lang="en-US" sz="2400" dirty="0">
                          <a:latin typeface="Times New Roman" pitchFamily="18" charset="0"/>
                          <a:cs typeface="Times New Roman" pitchFamily="18" charset="0"/>
                        </a:rPr>
                        <a:t>c.</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81000">
                <a:tc>
                  <a:txBody>
                    <a:bodyPr/>
                    <a:lstStyle/>
                    <a:p>
                      <a:pPr algn="ctr"/>
                      <a:r>
                        <a:rPr lang="en-US" sz="2400" dirty="0">
                          <a:latin typeface="Times New Roman" pitchFamily="18" charset="0"/>
                          <a:cs typeface="Times New Roman" pitchFamily="18" charset="0"/>
                        </a:rPr>
                        <a:t>d.</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93701">
                <a:tc>
                  <a:txBody>
                    <a:bodyPr/>
                    <a:lstStyle/>
                    <a:p>
                      <a:pPr algn="ctr"/>
                      <a:r>
                        <a:rPr lang="en-US" sz="2400" dirty="0">
                          <a:latin typeface="Times New Roman" pitchFamily="18" charset="0"/>
                          <a:cs typeface="Times New Roman" pitchFamily="18" charset="0"/>
                        </a:rPr>
                        <a:t>e.</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81000">
                <a:tc>
                  <a:txBody>
                    <a:bodyPr/>
                    <a:lstStyle/>
                    <a:p>
                      <a:pPr algn="ctr"/>
                      <a:r>
                        <a:rPr lang="en-US" sz="2400" dirty="0">
                          <a:latin typeface="Times New Roman" pitchFamily="18" charset="0"/>
                          <a:cs typeface="Times New Roman" pitchFamily="18" charset="0"/>
                        </a:rPr>
                        <a:t>g</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381000">
                <a:tc>
                  <a:txBody>
                    <a:bodyPr/>
                    <a:lstStyle/>
                    <a:p>
                      <a:pPr algn="ctr"/>
                      <a:r>
                        <a:rPr lang="en-US" sz="2400" dirty="0">
                          <a:latin typeface="Times New Roman" pitchFamily="18" charset="0"/>
                          <a:cs typeface="Times New Roman" pitchFamily="18" charset="0"/>
                        </a:rPr>
                        <a:t>h</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381000">
                <a:tc>
                  <a:txBody>
                    <a:bodyPr/>
                    <a:lstStyle/>
                    <a:p>
                      <a:pPr algn="ctr"/>
                      <a:r>
                        <a:rPr lang="en-US" sz="2400" dirty="0" err="1">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381000">
                <a:tc>
                  <a:txBody>
                    <a:bodyPr/>
                    <a:lstStyle/>
                    <a:p>
                      <a:pPr algn="ctr"/>
                      <a:r>
                        <a:rPr lang="en-US" sz="2400" dirty="0">
                          <a:latin typeface="Times New Roman" pitchFamily="18" charset="0"/>
                          <a:cs typeface="Times New Roman" pitchFamily="18" charset="0"/>
                        </a:rPr>
                        <a:t>k</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bl>
          </a:graphicData>
        </a:graphic>
      </p:graphicFrame>
      <p:sp>
        <p:nvSpPr>
          <p:cNvPr id="3" name="Rectangle 2"/>
          <p:cNvSpPr/>
          <p:nvPr/>
        </p:nvSpPr>
        <p:spPr>
          <a:xfrm>
            <a:off x="783523" y="0"/>
            <a:ext cx="8131877" cy="1754326"/>
          </a:xfrm>
          <a:prstGeom prst="rect">
            <a:avLst/>
          </a:prstGeom>
        </p:spPr>
        <p:txBody>
          <a:bodyPr wrap="square">
            <a:spAutoFit/>
          </a:bodyPr>
          <a:lstStyle/>
          <a:p>
            <a:pPr algn="just"/>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Nêu</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650"/>
            <a:ext cx="4572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38091036"/>
              </p:ext>
            </p:extLst>
          </p:nvPr>
        </p:nvGraphicFramePr>
        <p:xfrm>
          <a:off x="381000" y="304800"/>
          <a:ext cx="8610600" cy="602742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563724">
                <a:tc>
                  <a:txBody>
                    <a:bodyPr/>
                    <a:lstStyle/>
                    <a:p>
                      <a:r>
                        <a:rPr lang="en-US" sz="1800" dirty="0" err="1">
                          <a:latin typeface="Times New Roman" pitchFamily="18" charset="0"/>
                          <a:cs typeface="Times New Roman" pitchFamily="18" charset="0"/>
                        </a:rPr>
                        <a:t>Đồ</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dùng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Tên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Công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26901">
                <a:tc>
                  <a:txBody>
                    <a:bodyPr/>
                    <a:lstStyle/>
                    <a:p>
                      <a:pPr algn="ctr"/>
                      <a:r>
                        <a:rPr lang="en-US" sz="2400" dirty="0">
                          <a:latin typeface="Times New Roman" pitchFamily="18" charset="0"/>
                          <a:cs typeface="Times New Roman" pitchFamily="18" charset="0"/>
                        </a:rPr>
                        <a:t>a.</a:t>
                      </a:r>
                    </a:p>
                  </a:txBody>
                  <a:tcPr/>
                </a:tc>
                <a:tc>
                  <a:txBody>
                    <a:bodyPr/>
                    <a:lstStyle/>
                    <a:p>
                      <a:r>
                        <a:rPr lang="en-US" sz="2400" dirty="0" err="1">
                          <a:latin typeface="Times New Roman" pitchFamily="18" charset="0"/>
                          <a:cs typeface="Times New Roman" pitchFamily="18" charset="0"/>
                        </a:rPr>
                        <a:t>Bàn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a:tc>
                <a:tc>
                  <a:txBody>
                    <a:bodyPr/>
                    <a:lstStyle/>
                    <a:p>
                      <a:r>
                        <a:rPr lang="vi-VN" sz="2400" dirty="0">
                          <a:latin typeface="Times New Roman" pitchFamily="18" charset="0"/>
                          <a:cs typeface="Times New Roman" pitchFamily="18" charset="0"/>
                        </a:rPr>
                        <a:t>Giúp  </a:t>
                      </a:r>
                      <a:r>
                        <a:rPr lang="en-US" sz="2400" dirty="0" err="1">
                          <a:latin typeface="Times New Roman" pitchFamily="18" charset="0"/>
                          <a:cs typeface="Times New Roman" pitchFamily="18" charset="0"/>
                        </a:rPr>
                        <a:t>Là</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phẳng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quần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áo</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35001">
                <a:tc>
                  <a:txBody>
                    <a:bodyPr/>
                    <a:lstStyle/>
                    <a:p>
                      <a:pPr algn="ctr"/>
                      <a:r>
                        <a:rPr lang="en-US" sz="2400" dirty="0">
                          <a:latin typeface="Times New Roman" pitchFamily="18" charset="0"/>
                          <a:cs typeface="Times New Roman" pitchFamily="18" charset="0"/>
                        </a:rPr>
                        <a:t>b.</a:t>
                      </a:r>
                    </a:p>
                  </a:txBody>
                  <a:tcPr/>
                </a:tc>
                <a:tc>
                  <a:txBody>
                    <a:bodyPr/>
                    <a:lstStyle/>
                    <a:p>
                      <a:r>
                        <a:rPr lang="en-US" sz="2400" dirty="0" err="1">
                          <a:latin typeface="Times New Roman" pitchFamily="18" charset="0"/>
                          <a:cs typeface="Times New Roman" pitchFamily="18" charset="0"/>
                        </a:rPr>
                        <a:t>Ấm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siêu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tốc</a:t>
                      </a:r>
                      <a:endParaRPr lang="en-US" sz="2400" dirty="0">
                        <a:latin typeface="Times New Roman" pitchFamily="18" charset="0"/>
                        <a:cs typeface="Times New Roman" pitchFamily="18" charset="0"/>
                      </a:endParaRPr>
                    </a:p>
                  </a:txBody>
                  <a:tcPr/>
                </a:tc>
                <a:tc>
                  <a:txBody>
                    <a:bodyPr/>
                    <a:lstStyle/>
                    <a:p>
                      <a:r>
                        <a:rPr lang="vi-VN" sz="2400" dirty="0">
                          <a:latin typeface="Times New Roman" pitchFamily="18" charset="0"/>
                          <a:cs typeface="Times New Roman" pitchFamily="18" charset="0"/>
                        </a:rPr>
                        <a:t>Giúp đụn nước nhanh sôi hơn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35001">
                <a:tc>
                  <a:txBody>
                    <a:bodyPr/>
                    <a:lstStyle/>
                    <a:p>
                      <a:pPr algn="ctr"/>
                      <a:r>
                        <a:rPr lang="en-US" sz="2400" dirty="0">
                          <a:latin typeface="Times New Roman" pitchFamily="18" charset="0"/>
                          <a:cs typeface="Times New Roman" pitchFamily="18" charset="0"/>
                        </a:rPr>
                        <a:t>c.</a:t>
                      </a:r>
                    </a:p>
                  </a:txBody>
                  <a:tcPr/>
                </a:tc>
                <a:tc>
                  <a:txBody>
                    <a:bodyPr/>
                    <a:lstStyle/>
                    <a:p>
                      <a:r>
                        <a:rPr lang="en-US" sz="2400" dirty="0" err="1">
                          <a:latin typeface="Times New Roman" pitchFamily="18" charset="0"/>
                          <a:cs typeface="Times New Roman" pitchFamily="18" charset="0"/>
                        </a:rPr>
                        <a:t>Máy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xay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sinh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tố</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Xay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đồ</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476250">
                <a:tc>
                  <a:txBody>
                    <a:bodyPr/>
                    <a:lstStyle/>
                    <a:p>
                      <a:pPr algn="ctr"/>
                      <a:r>
                        <a:rPr lang="en-US" sz="2400" dirty="0">
                          <a:latin typeface="Times New Roman" pitchFamily="18" charset="0"/>
                          <a:cs typeface="Times New Roman" pitchFamily="18" charset="0"/>
                        </a:rPr>
                        <a:t>d.</a:t>
                      </a:r>
                    </a:p>
                  </a:txBody>
                  <a:tcPr/>
                </a:tc>
                <a:tc>
                  <a:txBody>
                    <a:bodyPr/>
                    <a:lstStyle/>
                    <a:p>
                      <a:r>
                        <a:rPr lang="en-US" sz="2400" dirty="0" err="1">
                          <a:latin typeface="Times New Roman" pitchFamily="18" charset="0"/>
                          <a:cs typeface="Times New Roman" pitchFamily="18" charset="0"/>
                        </a:rPr>
                        <a:t>Đèn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Thắp</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sáng</a:t>
                      </a:r>
                      <a:r>
                        <a:rPr lang="en-US" sz="2400" baseline="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492126">
                <a:tc>
                  <a:txBody>
                    <a:bodyPr/>
                    <a:lstStyle/>
                    <a:p>
                      <a:pPr algn="ctr"/>
                      <a:r>
                        <a:rPr lang="en-US" sz="2400" dirty="0">
                          <a:latin typeface="Times New Roman" pitchFamily="18" charset="0"/>
                          <a:cs typeface="Times New Roman" pitchFamily="18" charset="0"/>
                        </a:rPr>
                        <a:t>e.</a:t>
                      </a:r>
                    </a:p>
                  </a:txBody>
                  <a:tcPr/>
                </a:tc>
                <a:tc>
                  <a:txBody>
                    <a:bodyPr/>
                    <a:lstStyle/>
                    <a:p>
                      <a:r>
                        <a:rPr lang="en-US" sz="2400" dirty="0" err="1">
                          <a:latin typeface="Times New Roman" pitchFamily="18" charset="0"/>
                          <a:cs typeface="Times New Roman" pitchFamily="18" charset="0"/>
                        </a:rPr>
                        <a:t>Máy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sấy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tóc</a:t>
                      </a:r>
                      <a:endParaRPr lang="en-US" sz="2400" dirty="0">
                        <a:latin typeface="Times New Roman" pitchFamily="18" charset="0"/>
                        <a:cs typeface="Times New Roman" pitchFamily="18" charset="0"/>
                      </a:endParaRPr>
                    </a:p>
                  </a:txBody>
                  <a:tcPr/>
                </a:tc>
                <a:tc>
                  <a:txBody>
                    <a:bodyPr/>
                    <a:lstStyle/>
                    <a:p>
                      <a:r>
                        <a:rPr lang="vi-VN" sz="2400" baseline="0" dirty="0">
                          <a:latin typeface="Times New Roman" pitchFamily="18" charset="0"/>
                          <a:cs typeface="Times New Roman" pitchFamily="18" charset="0"/>
                        </a:rPr>
                        <a:t>Giúp</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a:t>
                      </a:r>
                      <a:r>
                        <a:rPr lang="en-US" sz="2400" baseline="0" dirty="0">
                          <a:latin typeface="Times New Roman" pitchFamily="18" charset="0"/>
                          <a:cs typeface="Times New Roman" pitchFamily="18" charset="0"/>
                        </a:rPr>
                        <a:t> </a:t>
                      </a:r>
                      <a:r>
                        <a:rPr lang="vi-VN" sz="2400" baseline="0" dirty="0">
                          <a:latin typeface="Times New Roman" pitchFamily="18" charset="0"/>
                          <a:cs typeface="Times New Roman" pitchFamily="18" charset="0"/>
                        </a:rPr>
                        <a:t>tóc nhanh hơn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476250">
                <a:tc>
                  <a:txBody>
                    <a:bodyPr/>
                    <a:lstStyle/>
                    <a:p>
                      <a:pPr algn="ctr"/>
                      <a:r>
                        <a:rPr lang="en-US" sz="2400" dirty="0">
                          <a:latin typeface="Times New Roman" pitchFamily="18" charset="0"/>
                          <a:cs typeface="Times New Roman" pitchFamily="18" charset="0"/>
                        </a:rPr>
                        <a:t>g</a:t>
                      </a:r>
                    </a:p>
                  </a:txBody>
                  <a:tcPr/>
                </a:tc>
                <a:tc>
                  <a:txBody>
                    <a:bodyPr/>
                    <a:lstStyle/>
                    <a:p>
                      <a:r>
                        <a:rPr lang="en-US" sz="2400" dirty="0" err="1">
                          <a:latin typeface="Times New Roman" pitchFamily="18" charset="0"/>
                          <a:cs typeface="Times New Roman" pitchFamily="18" charset="0"/>
                        </a:rPr>
                        <a:t>Bếp</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từ</a:t>
                      </a:r>
                      <a:endParaRPr lang="en-US" sz="2400" dirty="0">
                        <a:latin typeface="Times New Roman" pitchFamily="18" charset="0"/>
                        <a:cs typeface="Times New Roman" pitchFamily="18" charset="0"/>
                      </a:endParaRPr>
                    </a:p>
                  </a:txBody>
                  <a:tcPr/>
                </a:tc>
                <a:tc>
                  <a:txBody>
                    <a:bodyPr/>
                    <a:lstStyle/>
                    <a:p>
                      <a:r>
                        <a:rPr lang="vi-VN" sz="2400" dirty="0">
                          <a:latin typeface="Times New Roman" pitchFamily="18" charset="0"/>
                          <a:cs typeface="Times New Roman" pitchFamily="18" charset="0"/>
                        </a:rPr>
                        <a:t>Giúp đun nấu tiện lợi,nhanh chóng,sạch sẽ</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476250">
                <a:tc>
                  <a:txBody>
                    <a:bodyPr/>
                    <a:lstStyle/>
                    <a:p>
                      <a:pPr algn="ctr"/>
                      <a:r>
                        <a:rPr lang="en-US" sz="2400" dirty="0">
                          <a:latin typeface="Times New Roman" pitchFamily="18" charset="0"/>
                          <a:cs typeface="Times New Roman" pitchFamily="18" charset="0"/>
                        </a:rPr>
                        <a:t>h</a:t>
                      </a:r>
                    </a:p>
                  </a:txBody>
                  <a:tcPr/>
                </a:tc>
                <a:tc>
                  <a:txBody>
                    <a:bodyPr/>
                    <a:lstStyle/>
                    <a:p>
                      <a:r>
                        <a:rPr lang="en-US" sz="2400" dirty="0" err="1">
                          <a:latin typeface="Times New Roman" pitchFamily="18" charset="0"/>
                          <a:cs typeface="Times New Roman" pitchFamily="18" charset="0"/>
                        </a:rPr>
                        <a:t>Quạt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treo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tường</a:t>
                      </a:r>
                      <a:r>
                        <a:rPr lang="en-US" sz="2400" baseline="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c>
                  <a:txBody>
                    <a:bodyPr/>
                    <a:lstStyle/>
                    <a:p>
                      <a:r>
                        <a:rPr lang="vi-VN" sz="2400" dirty="0">
                          <a:latin typeface="Times New Roman" pitchFamily="18" charset="0"/>
                          <a:cs typeface="Times New Roman" pitchFamily="18" charset="0"/>
                        </a:rPr>
                        <a:t>Làm mát,tiết kiệm diện tích</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476250">
                <a:tc>
                  <a:txBody>
                    <a:bodyPr/>
                    <a:lstStyle/>
                    <a:p>
                      <a:pPr algn="ctr"/>
                      <a:r>
                        <a:rPr lang="en-US" sz="2400" dirty="0" err="1">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Máy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hút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bụi</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Hút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bụi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vệ</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sinh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nhà</a:t>
                      </a:r>
                      <a:r>
                        <a:rPr lang="vi-VN" sz="2400" baseline="0" dirty="0">
                          <a:latin typeface="Times New Roman" pitchFamily="18" charset="0"/>
                          <a:cs typeface="Times New Roman" pitchFamily="18" charset="0"/>
                        </a:rPr>
                        <a:t> cửa sạch sẽ</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476250">
                <a:tc>
                  <a:txBody>
                    <a:bodyPr/>
                    <a:lstStyle/>
                    <a:p>
                      <a:pPr algn="ctr"/>
                      <a:r>
                        <a:rPr lang="en-US" sz="2400" dirty="0">
                          <a:latin typeface="Times New Roman" pitchFamily="18" charset="0"/>
                          <a:cs typeface="Times New Roman" pitchFamily="18" charset="0"/>
                        </a:rPr>
                        <a:t>k</a:t>
                      </a:r>
                    </a:p>
                  </a:txBody>
                  <a:tcPr/>
                </a:tc>
                <a:tc>
                  <a:txBody>
                    <a:bodyPr/>
                    <a:lstStyle/>
                    <a:p>
                      <a:r>
                        <a:rPr lang="vi-VN" sz="2400" dirty="0">
                          <a:latin typeface="Times New Roman" pitchFamily="18" charset="0"/>
                          <a:cs typeface="Times New Roman" pitchFamily="18" charset="0"/>
                        </a:rPr>
                        <a:t>Nồi cơm điện</a:t>
                      </a:r>
                      <a:endParaRPr lang="en-US" sz="2400" dirty="0">
                        <a:latin typeface="Times New Roman" pitchFamily="18" charset="0"/>
                        <a:cs typeface="Times New Roman" pitchFamily="18" charset="0"/>
                      </a:endParaRPr>
                    </a:p>
                  </a:txBody>
                  <a:tcPr/>
                </a:tc>
                <a:tc>
                  <a:txBody>
                    <a:bodyPr/>
                    <a:lstStyle/>
                    <a:p>
                      <a:r>
                        <a:rPr lang="vi-VN" sz="2400" dirty="0">
                          <a:latin typeface="Times New Roman" pitchFamily="18" charset="0"/>
                          <a:cs typeface="Times New Roman" pitchFamily="18" charset="0"/>
                        </a:rPr>
                        <a:t>Giúp nấu cơm nhanh chóng,rút ngắn thời gian nấu nướng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68520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ời cảm ơn"/>
  <p:tag name="ISPRING_SLIDE_INDENT_LEVEL" val="0"/>
  <p:tag name="ISPRING_SLIDE_ID_2" val="{D9B5FC51-A86F-447A-A522-91E7AD81DFBF}"/>
  <p:tag name="GENSWF_ADVANCE_TIME" val="16.3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954</TotalTime>
  <Words>2034</Words>
  <Application>Microsoft Office PowerPoint</Application>
  <PresentationFormat>On-screen Show (4:3)</PresentationFormat>
  <Paragraphs>193</Paragraphs>
  <Slides>35</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.VnAristote</vt:lpstr>
      <vt:lpstr>Arial</vt:lpstr>
      <vt:lpstr>Calibri</vt:lpstr>
      <vt:lpstr>Lato Light</vt:lpstr>
      <vt:lpstr>Merriweather</vt:lpstr>
      <vt:lpstr>Raleway SemiBold</vt:lpstr>
      <vt:lpstr>Times New Roman</vt:lpstr>
      <vt:lpstr>UVN Ke Chuyen1</vt:lpstr>
      <vt:lpstr>VNI-Zap</vt:lpstr>
      <vt:lpstr>Office Theme</vt:lpstr>
      <vt:lpstr>PowerPoint Presentation</vt:lpstr>
      <vt:lpstr>PowerPoint Presentation</vt:lpstr>
      <vt:lpstr>PowerPoint Presentation</vt:lpstr>
      <vt:lpstr>PowerPoint Presentation</vt:lpstr>
      <vt:lpstr>     - Đồ dùng điện giúp nâng cao tiện ích trong gia đình như thế nào?  - Làm thế nào sử dụng đồ dùng điện trong gia đình an toàn hiệu quả?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10: ĐỒ DÙNG ĐIỆN TRONG GIA ĐÌNH (t2)</vt:lpstr>
      <vt:lpstr>PowerPoint Presentation</vt:lpstr>
      <vt:lpstr>BÀI 10: ĐỒ DÙNG ĐIỆN TRONG GIA ĐÌNH (t2)</vt:lpstr>
      <vt:lpstr>PowerPoint Presentation</vt:lpstr>
      <vt:lpstr>Vận dụng</vt:lpstr>
      <vt:lpstr>Vận dụng</vt:lpstr>
      <vt:lpstr>KẾT NỐI NGHỀ NGHIỆP</vt:lpstr>
      <vt:lpstr>DẶN DÒ</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dc:title>
  <dc:creator>mymy</dc:creator>
  <cp:lastModifiedBy>Ngoc Tran</cp:lastModifiedBy>
  <cp:revision>140</cp:revision>
  <dcterms:created xsi:type="dcterms:W3CDTF">2013-08-28T08:21:51Z</dcterms:created>
  <dcterms:modified xsi:type="dcterms:W3CDTF">2022-02-22T14:01:17Z</dcterms:modified>
</cp:coreProperties>
</file>