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98" r:id="rId3"/>
    <p:sldId id="299" r:id="rId4"/>
    <p:sldId id="300" r:id="rId5"/>
    <p:sldId id="311" r:id="rId6"/>
    <p:sldId id="257" r:id="rId7"/>
    <p:sldId id="301" r:id="rId8"/>
    <p:sldId id="302" r:id="rId9"/>
    <p:sldId id="305" r:id="rId10"/>
    <p:sldId id="312" r:id="rId11"/>
    <p:sldId id="313" r:id="rId12"/>
    <p:sldId id="307" r:id="rId13"/>
    <p:sldId id="308" r:id="rId14"/>
    <p:sldId id="309" r:id="rId15"/>
    <p:sldId id="310" r:id="rId16"/>
  </p:sldIdLst>
  <p:sldSz cx="9144000" cy="5143500" type="screen16x9"/>
  <p:notesSz cx="6858000" cy="9144000"/>
  <p:embeddedFontLs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 Condensed Light" panose="020B0604020202020204" charset="0"/>
      <p:regular r:id="rId26"/>
      <p:bold r:id="rId27"/>
      <p:italic r:id="rId28"/>
      <p:boldItalic r:id="rId29"/>
    </p:embeddedFont>
    <p:embeddedFont>
      <p:font typeface="Arvo" panose="020B060402020202020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CCFF"/>
    <a:srgbClr val="00FFFF"/>
    <a:srgbClr val="FF6699"/>
    <a:srgbClr val="F4FD83"/>
    <a:srgbClr val="F9C3E6"/>
    <a:srgbClr val="FFCCCC"/>
    <a:srgbClr val="C9F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14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68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45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93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07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73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19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31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456194"/>
            <a:ext cx="615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LUYỆN TẬP CHUNG 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2706624"/>
            <a:ext cx="690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BÀI TẬP CUỐI CHƯƠNG I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2956560" y="2228463"/>
            <a:ext cx="487680" cy="41377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4274" y="126732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278209" y="1601619"/>
            <a:ext cx="80511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là A = { 0 ; 1 ; 2 ; 5 ; 6 ; 7 ; 8 ; 9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209" y="2828754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là 7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209" y="3395550"/>
            <a:ext cx="69805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 :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là 1 000.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là 10 000 000 000.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7023" y="128365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1.54.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1475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70" y="1289512"/>
            <a:ext cx="888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0070C0"/>
                </a:solidFill>
              </a:rPr>
              <a:t>1.56.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, </a:t>
            </a:r>
            <a:r>
              <a:rPr lang="en-US" sz="1800" dirty="0" err="1" smtClean="0"/>
              <a:t>thương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dư</a:t>
            </a:r>
            <a:r>
              <a:rPr lang="en-US" sz="1800" dirty="0" smtClean="0"/>
              <a:t> (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):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2470" y="1547711"/>
            <a:ext cx="208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a) 21 759 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  <a:r>
              <a:rPr lang="en-US" sz="1800" dirty="0" smtClean="0">
                <a:solidFill>
                  <a:schemeClr val="tx1"/>
                </a:solidFill>
              </a:rPr>
              <a:t>1 862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8308" y="1594017"/>
            <a:ext cx="191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b) 3 789 : 231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8519" y="1463286"/>
            <a:ext cx="1862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c) 9 848 : 345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1471" y="18641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132470" y="2404563"/>
            <a:ext cx="2295873" cy="2753868"/>
            <a:chOff x="96242" y="2116020"/>
            <a:chExt cx="2424625" cy="2704812"/>
          </a:xfrm>
        </p:grpSpPr>
        <p:grpSp>
          <p:nvGrpSpPr>
            <p:cNvPr id="44" name="Group 43"/>
            <p:cNvGrpSpPr/>
            <p:nvPr/>
          </p:nvGrpSpPr>
          <p:grpSpPr>
            <a:xfrm>
              <a:off x="96242" y="2116020"/>
              <a:ext cx="2424625" cy="2704812"/>
              <a:chOff x="72170" y="1"/>
              <a:chExt cx="1818176" cy="1799764"/>
            </a:xfrm>
          </p:grpSpPr>
          <p:sp>
            <p:nvSpPr>
              <p:cNvPr id="45" name="Text Box 2"/>
              <p:cNvSpPr txBox="1">
                <a:spLocks noChangeArrowheads="1"/>
              </p:cNvSpPr>
              <p:nvPr/>
            </p:nvSpPr>
            <p:spPr bwMode="auto">
              <a:xfrm>
                <a:off x="72170" y="1"/>
                <a:ext cx="1818176" cy="17997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      </a:t>
                </a: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          </a:t>
                </a: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2  1  7  5  9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	     1  </a:t>
                </a: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8  6  2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        </a:t>
                </a: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        4  </a:t>
                </a: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3  5  1  8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        1  3  </a:t>
                </a: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0  5  5  </a:t>
                </a: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4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    1  7  4  0  7  2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    </a:t>
                </a: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2  1  7  5  9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    4  0  5  1  5  2  5  </a:t>
                </a: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8</a:t>
                </a:r>
                <a:endParaRPr lang="en-US" sz="1600" dirty="0"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444579" y="508087"/>
                <a:ext cx="12835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273986" y="1558234"/>
                <a:ext cx="140577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69663" y="2361304"/>
              <a:ext cx="405544" cy="29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vi-VN" sz="1600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3066004" y="2377297"/>
            <a:ext cx="18341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b) 3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789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231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348247" y="2874293"/>
            <a:ext cx="2028143" cy="1005840"/>
            <a:chOff x="1203408" y="1952270"/>
            <a:chExt cx="2028143" cy="1005840"/>
          </a:xfrm>
        </p:grpSpPr>
        <p:sp>
          <p:nvSpPr>
            <p:cNvPr id="54" name="TextBox 53"/>
            <p:cNvSpPr txBox="1"/>
            <p:nvPr/>
          </p:nvSpPr>
          <p:spPr>
            <a:xfrm>
              <a:off x="1203408" y="1952270"/>
              <a:ext cx="1109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3 7 8 9</a:t>
              </a:r>
              <a:endParaRPr lang="vi-VN" sz="20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2173817" y="1952270"/>
              <a:ext cx="0" cy="10058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73817" y="2395461"/>
              <a:ext cx="90949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312918" y="1955944"/>
              <a:ext cx="918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2 3 1</a:t>
              </a:r>
              <a:endParaRPr lang="vi-VN" sz="20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457758" y="344874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vi-VN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664533" y="344874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</a:t>
            </a:r>
            <a:endParaRPr lang="vi-VN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342938" y="330069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vi-VN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3559317" y="3300694"/>
            <a:ext cx="4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vi-VN" sz="2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3306970" y="3800346"/>
            <a:ext cx="7315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543272" y="389449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endParaRPr lang="vi-VN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3746227" y="389449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3946103" y="389449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3734830" y="4264069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endParaRPr lang="vi-VN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3937785" y="425550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endParaRPr lang="vi-VN" sz="2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3559734" y="4633643"/>
            <a:ext cx="64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46103" y="4694249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16372" y="4702816"/>
            <a:ext cx="25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82263" y="3312081"/>
            <a:ext cx="4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vi-VN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3336995" y="3894494"/>
            <a:ext cx="35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vi-VN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3554669" y="425550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vi-VN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3357512" y="425550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vi-VN" sz="2000" dirty="0"/>
          </a:p>
        </p:txBody>
      </p:sp>
      <p:sp>
        <p:nvSpPr>
          <p:cNvPr id="75" name="Rectangle 74"/>
          <p:cNvSpPr/>
          <p:nvPr/>
        </p:nvSpPr>
        <p:spPr>
          <a:xfrm>
            <a:off x="5994012" y="2356395"/>
            <a:ext cx="18197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c) 9 848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345.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269042" y="2853391"/>
            <a:ext cx="2028143" cy="1005840"/>
            <a:chOff x="1203408" y="1952270"/>
            <a:chExt cx="2028143" cy="1005840"/>
          </a:xfrm>
        </p:grpSpPr>
        <p:sp>
          <p:nvSpPr>
            <p:cNvPr id="77" name="TextBox 76"/>
            <p:cNvSpPr txBox="1"/>
            <p:nvPr/>
          </p:nvSpPr>
          <p:spPr>
            <a:xfrm>
              <a:off x="1203408" y="1952270"/>
              <a:ext cx="1109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3 7 8 9</a:t>
              </a:r>
              <a:endParaRPr lang="vi-VN" sz="2000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 flipH="1">
              <a:off x="2173817" y="1952270"/>
              <a:ext cx="0" cy="10058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73817" y="2395461"/>
              <a:ext cx="90949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312918" y="1955944"/>
              <a:ext cx="918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2 3 1</a:t>
              </a:r>
              <a:endParaRPr lang="vi-VN" sz="2000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78553" y="342784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vi-VN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585328" y="342784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</a:t>
            </a:r>
            <a:endParaRPr lang="vi-VN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6263733" y="327979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endParaRPr lang="vi-VN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6480112" y="3279792"/>
            <a:ext cx="4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</a:t>
            </a:r>
            <a:endParaRPr lang="vi-VN" sz="20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6227765" y="3779444"/>
            <a:ext cx="7315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464067" y="387359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</a:t>
            </a:r>
            <a:endParaRPr lang="vi-VN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6667022" y="387359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endParaRPr lang="vi-VN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6866898" y="387359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endParaRPr lang="vi-VN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6655625" y="4243167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endParaRPr lang="vi-VN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6858580" y="4234600"/>
            <a:ext cx="356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vi-VN" sz="2000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80529" y="4612741"/>
            <a:ext cx="64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866898" y="4673347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60942" y="4660883"/>
            <a:ext cx="25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03058" y="3291179"/>
            <a:ext cx="4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vi-VN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6257790" y="3873592"/>
            <a:ext cx="35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vi-VN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6475464" y="4234600"/>
            <a:ext cx="28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</a:t>
            </a:r>
            <a:endParaRPr lang="vi-VN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6278307" y="4234600"/>
            <a:ext cx="24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vi-VN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6451738" y="4660883"/>
            <a:ext cx="25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5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5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25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52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82" grpId="0"/>
      <p:bldP spid="83" grpId="0"/>
      <p:bldP spid="84" grpId="0"/>
      <p:bldP spid="86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25605"/>
            <a:ext cx="888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1.57.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0" y="1907224"/>
            <a:ext cx="549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21. [( 1 245 + 987 ) : 2</a:t>
            </a:r>
            <a:r>
              <a:rPr lang="fr-FR" sz="2000" baseline="30000" dirty="0"/>
              <a:t>3</a:t>
            </a:r>
            <a:r>
              <a:rPr lang="fr-FR" sz="2000" dirty="0"/>
              <a:t> – 15 . 12] + 21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5952" y="2350947"/>
            <a:ext cx="724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457200" algn="just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= 21 . [ 2232 : 8 – 180 ] + </a:t>
            </a:r>
            <a:r>
              <a:rPr lang="fr-FR" sz="2000" b="1" dirty="0" smtClean="0">
                <a:latin typeface="+mn-lt"/>
                <a:ea typeface="Calibri" panose="020F0502020204030204" pitchFamily="34" charset="0"/>
              </a:rPr>
              <a:t>21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5015" y="2845324"/>
            <a:ext cx="32380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</a:rPr>
              <a:t>= 21 . [ 279 – 180 ] + </a:t>
            </a:r>
            <a:r>
              <a:rPr lang="en-US" sz="2000" b="1" dirty="0" smtClean="0">
                <a:ea typeface="Calibri" panose="020F0502020204030204" pitchFamily="34" charset="0"/>
              </a:rPr>
              <a:t>21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8322" y="3296089"/>
            <a:ext cx="23963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</a:rPr>
              <a:t> = 21. 99 + </a:t>
            </a:r>
            <a:r>
              <a:rPr lang="en-US" sz="2000" b="1" dirty="0" smtClean="0">
                <a:ea typeface="Calibri" panose="020F0502020204030204" pitchFamily="34" charset="0"/>
              </a:rPr>
              <a:t>21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8322" y="3850069"/>
            <a:ext cx="22113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</a:rPr>
              <a:t> = 21 ( 99 + 1</a:t>
            </a:r>
            <a:r>
              <a:rPr lang="en-US" sz="2000" b="1" dirty="0" smtClean="0">
                <a:ea typeface="Calibri" panose="020F0502020204030204" pitchFamily="34" charset="0"/>
              </a:rPr>
              <a:t>)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54805" y="4404067"/>
            <a:ext cx="2670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</a:rPr>
              <a:t> = 21 . 100 = 2100</a:t>
            </a:r>
          </a:p>
        </p:txBody>
      </p:sp>
    </p:spTree>
    <p:extLst>
      <p:ext uri="{BB962C8B-B14F-4D97-AF65-F5344CB8AC3E}">
        <p14:creationId xmlns:p14="http://schemas.microsoft.com/office/powerpoint/2010/main" val="21913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4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1325605"/>
            <a:ext cx="888796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1.58.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6 </a:t>
            </a:r>
            <a:r>
              <a:rPr lang="en-US" sz="2000" dirty="0" err="1" smtClean="0"/>
              <a:t>có</a:t>
            </a:r>
            <a:r>
              <a:rPr lang="en-US" sz="2000" dirty="0" smtClean="0"/>
              <a:t> 320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.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thuê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ô </a:t>
            </a:r>
            <a:r>
              <a:rPr lang="en-US" sz="2000" dirty="0" err="1" smtClean="0"/>
              <a:t>tô</a:t>
            </a:r>
            <a:r>
              <a:rPr lang="en-US" sz="2000" dirty="0" smtClean="0"/>
              <a:t> 45 </a:t>
            </a:r>
            <a:r>
              <a:rPr lang="en-US" sz="2000" dirty="0" err="1" smtClean="0"/>
              <a:t>chỗ</a:t>
            </a:r>
            <a:r>
              <a:rPr lang="en-US" sz="2000" dirty="0" smtClean="0"/>
              <a:t> </a:t>
            </a:r>
            <a:r>
              <a:rPr lang="en-US" sz="2000" dirty="0" err="1" smtClean="0"/>
              <a:t>ngồi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chỗ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/>
              <a:t>?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4672" y="524265"/>
            <a:ext cx="265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VẬN DỤNG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520" y="2362330"/>
            <a:ext cx="113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14446" y="3047778"/>
            <a:ext cx="30495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320 = 45 . 7 + 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5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46" y="3778637"/>
            <a:ext cx="8008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=&gt; </a:t>
            </a:r>
            <a:r>
              <a:rPr lang="fr-FR" sz="2000" dirty="0" err="1">
                <a:ea typeface="Calibri" panose="020F0502020204030204" pitchFamily="34" charset="0"/>
              </a:rPr>
              <a:t>Nhà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trường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cần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thuê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ít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nhất</a:t>
            </a:r>
            <a:r>
              <a:rPr lang="fr-FR" sz="2000" dirty="0">
                <a:ea typeface="Calibri" panose="020F0502020204030204" pitchFamily="34" charset="0"/>
              </a:rPr>
              <a:t> 7 + 1 = 8 </a:t>
            </a:r>
            <a:r>
              <a:rPr lang="fr-FR" sz="2000" dirty="0" err="1">
                <a:ea typeface="Calibri" panose="020F0502020204030204" pitchFamily="34" charset="0"/>
              </a:rPr>
              <a:t>xe</a:t>
            </a:r>
            <a:r>
              <a:rPr lang="fr-FR" sz="2000" dirty="0">
                <a:ea typeface="Calibri" panose="020F0502020204030204" pitchFamily="34" charset="0"/>
              </a:rPr>
              <a:t>  </a:t>
            </a:r>
            <a:r>
              <a:rPr lang="fr-FR" sz="2000" dirty="0" err="1">
                <a:ea typeface="Calibri" panose="020F0502020204030204" pitchFamily="34" charset="0"/>
              </a:rPr>
              <a:t>để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đủ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chỗ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ngồi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cho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tất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cả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học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sinh</a:t>
            </a:r>
            <a:r>
              <a:rPr lang="fr-FR" sz="2000" dirty="0">
                <a:ea typeface="Calibri" panose="020F0502020204030204" pitchFamily="34" charset="0"/>
              </a:rPr>
              <a:t>.</a:t>
            </a:r>
            <a:endParaRPr lang="en-US" sz="2000" dirty="0"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16" y="1892968"/>
            <a:ext cx="2594857" cy="17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6" name="Google Shape;891;p46"/>
          <p:cNvSpPr/>
          <p:nvPr/>
        </p:nvSpPr>
        <p:spPr>
          <a:xfrm>
            <a:off x="217073" y="576678"/>
            <a:ext cx="347787" cy="30349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41248" y="543756"/>
            <a:ext cx="468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HƯỚNG DẪN VỀ NHÀ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073" y="1749749"/>
            <a:ext cx="86830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Ôn 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Hoàn thành nốt các bài tập còn thiếu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chương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mới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mới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hệ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”.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0062" y="880170"/>
            <a:ext cx="2355338" cy="14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56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7"/>
          <a:stretch/>
        </p:blipFill>
        <p:spPr>
          <a:xfrm>
            <a:off x="6773684" y="0"/>
            <a:ext cx="2370316" cy="1651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0" y="3247424"/>
            <a:ext cx="1851160" cy="1896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469378" cy="1651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ACD2DD"/>
              </a:clrFrom>
              <a:clrTo>
                <a:srgbClr val="ACD2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9" y="4121828"/>
            <a:ext cx="1744066" cy="102167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59684" y="1463280"/>
            <a:ext cx="7058316" cy="2658547"/>
            <a:chOff x="661308" y="1463280"/>
            <a:chExt cx="7058316" cy="2658547"/>
          </a:xfrm>
        </p:grpSpPr>
        <p:sp>
          <p:nvSpPr>
            <p:cNvPr id="18" name="Rectangle 17"/>
            <p:cNvSpPr/>
            <p:nvPr/>
          </p:nvSpPr>
          <p:spPr>
            <a:xfrm>
              <a:off x="661308" y="1877548"/>
              <a:ext cx="7058316" cy="11011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THUYẾT TRÌNH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1" name="Google Shape;431;p35"/>
            <p:cNvGrpSpPr/>
            <p:nvPr/>
          </p:nvGrpSpPr>
          <p:grpSpPr>
            <a:xfrm>
              <a:off x="888016" y="1463280"/>
              <a:ext cx="6729984" cy="2658547"/>
              <a:chOff x="2300899" y="1241129"/>
              <a:chExt cx="4542205" cy="2661224"/>
            </a:xfrm>
          </p:grpSpPr>
          <p:sp>
            <p:nvSpPr>
              <p:cNvPr id="22" name="Google Shape;432;p35"/>
              <p:cNvSpPr/>
              <p:nvPr/>
            </p:nvSpPr>
            <p:spPr>
              <a:xfrm>
                <a:off x="2672349" y="1241129"/>
                <a:ext cx="3797910" cy="2542169"/>
              </a:xfrm>
              <a:custGeom>
                <a:avLst/>
                <a:gdLst/>
                <a:ahLst/>
                <a:cxnLst/>
                <a:rect l="l" t="t" r="r" b="b"/>
                <a:pathLst>
                  <a:path w="5161606" h="3454973" extrusionOk="0">
                    <a:moveTo>
                      <a:pt x="4992053" y="0"/>
                    </a:moveTo>
                    <a:lnTo>
                      <a:pt x="170498" y="0"/>
                    </a:lnTo>
                    <a:cubicBezTo>
                      <a:pt x="76200" y="0"/>
                      <a:pt x="0" y="76143"/>
                      <a:pt x="0" y="170369"/>
                    </a:cubicBezTo>
                    <a:lnTo>
                      <a:pt x="0" y="3396915"/>
                    </a:lnTo>
                    <a:cubicBezTo>
                      <a:pt x="0" y="3429275"/>
                      <a:pt x="26670" y="3454973"/>
                      <a:pt x="58102" y="3454973"/>
                    </a:cubicBezTo>
                    <a:lnTo>
                      <a:pt x="5103495" y="3454973"/>
                    </a:lnTo>
                    <a:cubicBezTo>
                      <a:pt x="5135880" y="3454973"/>
                      <a:pt x="5161598" y="3428324"/>
                      <a:pt x="5161598" y="3396915"/>
                    </a:cubicBezTo>
                    <a:lnTo>
                      <a:pt x="5161598" y="170369"/>
                    </a:lnTo>
                    <a:cubicBezTo>
                      <a:pt x="5162550" y="76143"/>
                      <a:pt x="5086350" y="0"/>
                      <a:pt x="4992053" y="0"/>
                    </a:cubicBezTo>
                    <a:close/>
                    <a:moveTo>
                      <a:pt x="4981575" y="3245581"/>
                    </a:moveTo>
                    <a:lnTo>
                      <a:pt x="190500" y="3245581"/>
                    </a:lnTo>
                    <a:lnTo>
                      <a:pt x="190500" y="199874"/>
                    </a:lnTo>
                    <a:lnTo>
                      <a:pt x="4981575" y="199874"/>
                    </a:lnTo>
                    <a:lnTo>
                      <a:pt x="4981575" y="32455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33;p35"/>
              <p:cNvSpPr/>
              <p:nvPr/>
            </p:nvSpPr>
            <p:spPr>
              <a:xfrm>
                <a:off x="2300899" y="3832321"/>
                <a:ext cx="4542205" cy="70032"/>
              </a:xfrm>
              <a:custGeom>
                <a:avLst/>
                <a:gdLst/>
                <a:ahLst/>
                <a:cxnLst/>
                <a:rect l="l" t="t" r="r" b="b"/>
                <a:pathLst>
                  <a:path w="6173152" h="95178" extrusionOk="0">
                    <a:moveTo>
                      <a:pt x="0" y="0"/>
                    </a:moveTo>
                    <a:cubicBezTo>
                      <a:pt x="0" y="0"/>
                      <a:pt x="129540" y="95178"/>
                      <a:pt x="450533" y="95178"/>
                    </a:cubicBezTo>
                    <a:lnTo>
                      <a:pt x="5817870" y="95178"/>
                    </a:lnTo>
                    <a:cubicBezTo>
                      <a:pt x="5948363" y="95178"/>
                      <a:pt x="6173153" y="0"/>
                      <a:pt x="61731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434;p35"/>
              <p:cNvSpPr/>
              <p:nvPr/>
            </p:nvSpPr>
            <p:spPr>
              <a:xfrm>
                <a:off x="2300899" y="3776295"/>
                <a:ext cx="454150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76142" extrusionOk="0">
                    <a:moveTo>
                      <a:pt x="0" y="76143"/>
                    </a:moveTo>
                    <a:lnTo>
                      <a:pt x="6172200" y="76143"/>
                    </a:lnTo>
                    <a:lnTo>
                      <a:pt x="61722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35;p35"/>
              <p:cNvSpPr/>
              <p:nvPr/>
            </p:nvSpPr>
            <p:spPr>
              <a:xfrm>
                <a:off x="4235243" y="3776295"/>
                <a:ext cx="665106" cy="35016"/>
              </a:xfrm>
              <a:custGeom>
                <a:avLst/>
                <a:gdLst/>
                <a:ahLst/>
                <a:cxnLst/>
                <a:rect l="l" t="t" r="r" b="b"/>
                <a:pathLst>
                  <a:path w="903922" h="47589" extrusionOk="0">
                    <a:moveTo>
                      <a:pt x="0" y="0"/>
                    </a:moveTo>
                    <a:cubicBezTo>
                      <a:pt x="0" y="0"/>
                      <a:pt x="26670" y="47589"/>
                      <a:pt x="53340" y="47589"/>
                    </a:cubicBezTo>
                    <a:lnTo>
                      <a:pt x="850582" y="47589"/>
                    </a:lnTo>
                    <a:cubicBezTo>
                      <a:pt x="877253" y="47589"/>
                      <a:pt x="903922" y="0"/>
                      <a:pt x="9039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5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Up Ribbon 3"/>
          <p:cNvSpPr/>
          <p:nvPr/>
        </p:nvSpPr>
        <p:spPr>
          <a:xfrm>
            <a:off x="2346960" y="0"/>
            <a:ext cx="5059680" cy="987552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CÁC NỘI DUNG CHÍNH TRONG CHƯƠNG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" y="1425216"/>
            <a:ext cx="46573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Hai </a:t>
            </a:r>
            <a:r>
              <a:rPr lang="en-US" sz="2000" b="1" dirty="0" err="1" smtClean="0"/>
              <a:t>cách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mô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</a:t>
            </a:r>
            <a:endParaRPr lang="vi-V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63752" y="1425216"/>
            <a:ext cx="4041648" cy="400110"/>
          </a:xfrm>
          <a:prstGeom prst="rect">
            <a:avLst/>
          </a:prstGeom>
          <a:solidFill>
            <a:srgbClr val="F4F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Mã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6896" y="2053243"/>
            <a:ext cx="465734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nhiên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nhiên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" y="3306265"/>
            <a:ext cx="4218432" cy="400110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Phép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cộng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phép</a:t>
            </a:r>
            <a:r>
              <a:rPr lang="en-US" sz="2000" b="1" dirty="0"/>
              <a:t> </a:t>
            </a:r>
            <a:r>
              <a:rPr lang="en-US" sz="2000" b="1" dirty="0" err="1" smtClean="0"/>
              <a:t>trừ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phép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nhân</a:t>
            </a:r>
            <a:endParaRPr lang="vi-VN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5568" y="3301544"/>
            <a:ext cx="4218432" cy="40011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Phép</a:t>
            </a:r>
            <a:r>
              <a:rPr lang="en-US" sz="2000" b="1" dirty="0" smtClean="0"/>
              <a:t> chia </a:t>
            </a:r>
            <a:r>
              <a:rPr lang="en-US" sz="2000" b="1" dirty="0" err="1" smtClean="0"/>
              <a:t>hết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phép</a:t>
            </a:r>
            <a:r>
              <a:rPr lang="en-US" sz="2000" b="1" dirty="0" smtClean="0"/>
              <a:t> chia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</a:t>
            </a:r>
            <a:endParaRPr lang="vi-VN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12148"/>
            <a:ext cx="4236720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Phép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nâng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lũy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thừa</a:t>
            </a:r>
            <a:endParaRPr lang="vi-VN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5568" y="4394190"/>
            <a:ext cx="4169664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Thứ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phép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2764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58240" y="2422955"/>
            <a:ext cx="0" cy="4678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7484" y="1587803"/>
            <a:ext cx="2001512" cy="8351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Tập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hợp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các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tự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nhiên</a:t>
            </a:r>
            <a:endParaRPr lang="vi-VN" sz="1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717548" y="1587803"/>
            <a:ext cx="5425440" cy="146304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Hệ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thập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phân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Sử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dụng</a:t>
            </a:r>
            <a:r>
              <a:rPr lang="en-US" sz="1600" dirty="0" smtClean="0">
                <a:solidFill>
                  <a:schemeClr val="tx1"/>
                </a:solidFill>
              </a:rPr>
              <a:t> 10 </a:t>
            </a:r>
            <a:r>
              <a:rPr lang="en-US" sz="1600" dirty="0" err="1" smtClean="0">
                <a:solidFill>
                  <a:schemeClr val="tx1"/>
                </a:solidFill>
              </a:rPr>
              <a:t>chữ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số</a:t>
            </a:r>
            <a:r>
              <a:rPr lang="en-US" sz="1600" dirty="0" smtClean="0">
                <a:solidFill>
                  <a:schemeClr val="tx1"/>
                </a:solidFill>
              </a:rPr>
              <a:t>: 0 ; 1; 2;  3; 4; 5; 6; 7; 8; 9.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Mười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đơn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vị</a:t>
            </a:r>
            <a:r>
              <a:rPr lang="en-US" sz="1600" dirty="0" smtClean="0">
                <a:solidFill>
                  <a:schemeClr val="tx1"/>
                </a:solidFill>
              </a:rPr>
              <a:t> ở </a:t>
            </a:r>
            <a:r>
              <a:rPr lang="en-US" sz="1600" dirty="0" err="1" smtClean="0">
                <a:solidFill>
                  <a:schemeClr val="tx1"/>
                </a:solidFill>
              </a:rPr>
              <a:t>một</a:t>
            </a:r>
            <a:r>
              <a:rPr lang="en-US" sz="1600" dirty="0" smtClean="0">
                <a:solidFill>
                  <a:schemeClr val="tx1"/>
                </a:solidFill>
              </a:rPr>
              <a:t> hang </a:t>
            </a:r>
            <a:r>
              <a:rPr lang="en-US" sz="1600" dirty="0" err="1" smtClean="0">
                <a:solidFill>
                  <a:schemeClr val="tx1"/>
                </a:solidFill>
              </a:rPr>
              <a:t>thì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bằng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một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đơn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vị</a:t>
            </a:r>
            <a:r>
              <a:rPr lang="en-US" sz="1600" dirty="0" smtClean="0">
                <a:solidFill>
                  <a:schemeClr val="tx1"/>
                </a:solidFill>
              </a:rPr>
              <a:t> ở </a:t>
            </a:r>
            <a:r>
              <a:rPr lang="en-US" sz="1600" dirty="0" err="1" smtClean="0">
                <a:solidFill>
                  <a:schemeClr val="tx1"/>
                </a:solidFill>
              </a:rPr>
              <a:t>hàng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liền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trước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nó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Mỗi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số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nhiên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đều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bằng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tổng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các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giá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trị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các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chữ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số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của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nó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58996" y="2020619"/>
            <a:ext cx="1558552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768596" y="2020619"/>
            <a:ext cx="822960" cy="1554480"/>
            <a:chOff x="2768596" y="2020619"/>
            <a:chExt cx="822960" cy="155448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768596" y="2020619"/>
              <a:ext cx="0" cy="155448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768596" y="3575099"/>
              <a:ext cx="822960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719572" y="3331260"/>
            <a:ext cx="5462016" cy="1463040"/>
            <a:chOff x="3681984" y="2755393"/>
            <a:chExt cx="5462016" cy="1463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>
                <a:xfrm>
                  <a:off x="3681984" y="2755393"/>
                  <a:ext cx="5462016" cy="1463040"/>
                </a:xfrm>
                <a:prstGeom prst="roundRect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Thứ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tự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trong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tập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hợp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các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tự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nhiên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endParaRPr lang="en-US" sz="1600" b="1" dirty="0" smtClean="0">
                    <a:solidFill>
                      <a:schemeClr val="tx1"/>
                    </a:solidFill>
                  </a:endParaRPr>
                </a:p>
                <a:p>
                  <a:pPr marL="342900" indent="-342900" algn="just"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solidFill>
                        <a:schemeClr val="tx1"/>
                      </a:solidFill>
                    </a:rPr>
                    <a:t>a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nhỏ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hơn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b ( a &lt; b)</a:t>
                  </a:r>
                </a:p>
                <a:p>
                  <a:pPr algn="just"/>
                  <a:endParaRPr lang="en-US" sz="1600" dirty="0" smtClean="0">
                    <a:solidFill>
                      <a:schemeClr val="tx1"/>
                    </a:solidFill>
                  </a:endParaRPr>
                </a:p>
                <a:p>
                  <a:pPr algn="just"/>
                  <a:endParaRPr lang="en-US" sz="1600" dirty="0" smtClean="0">
                    <a:solidFill>
                      <a:schemeClr val="tx1"/>
                    </a:solidFill>
                  </a:endParaRP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Tính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chất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bắc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cầu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: a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 b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và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c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thì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a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c</a:t>
                  </a: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tx1"/>
                      </a:solidFill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b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nghĩa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: a &lt; b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hoặc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a = b. </a:t>
                  </a: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984" y="2755393"/>
                  <a:ext cx="5462016" cy="1463040"/>
                </a:xfrm>
                <a:prstGeom prst="roundRect">
                  <a:avLst/>
                </a:prstGeom>
                <a:blipFill>
                  <a:blip r:embed="rId2"/>
                  <a:stretch>
                    <a:fillRect t="-4167" b="-8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/>
            <p:cNvGrpSpPr/>
            <p:nvPr/>
          </p:nvGrpSpPr>
          <p:grpSpPr>
            <a:xfrm>
              <a:off x="4005071" y="3389374"/>
              <a:ext cx="5002793" cy="360825"/>
              <a:chOff x="4005071" y="3547872"/>
              <a:chExt cx="5002793" cy="42999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4143256" y="3596640"/>
                <a:ext cx="48646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4120895" y="3547872"/>
                <a:ext cx="91440" cy="9144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39054" y="3547872"/>
                <a:ext cx="91440" cy="9144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30238" y="3553968"/>
                <a:ext cx="91440" cy="9144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05071" y="3639312"/>
                <a:ext cx="4145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B0F0"/>
                    </a:solidFill>
                  </a:rPr>
                  <a:t>O</a:t>
                </a:r>
                <a:endParaRPr lang="vi-VN" sz="1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477510" y="3601091"/>
                <a:ext cx="4145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B0F0"/>
                    </a:solidFill>
                  </a:rPr>
                  <a:t>a</a:t>
                </a:r>
                <a:endParaRPr lang="vi-VN" sz="1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568694" y="3637147"/>
                <a:ext cx="4145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B0F0"/>
                    </a:solidFill>
                  </a:rPr>
                  <a:t>b</a:t>
                </a:r>
                <a:endParaRPr lang="vi-VN" sz="1600" b="1" dirty="0">
                  <a:solidFill>
                    <a:srgbClr val="00B0F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44706" y="2861978"/>
                <a:ext cx="2309362" cy="713121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= { 0; 1; 2; 3; 4; …}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baseline="30000" dirty="0" smtClean="0">
                    <a:solidFill>
                      <a:schemeClr val="tx1"/>
                    </a:solidFill>
                  </a:rPr>
                  <a:t>*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 { 1; 2;  3; 4;…}</a:t>
                </a: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6" y="2861978"/>
                <a:ext cx="2309362" cy="713121"/>
              </a:xfrm>
              <a:prstGeom prst="roundRect">
                <a:avLst/>
              </a:prstGeom>
              <a:blipFill>
                <a:blip r:embed="rId3"/>
                <a:stretch>
                  <a:fillRect b="-1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278392" y="264861"/>
            <a:ext cx="8767060" cy="902208"/>
            <a:chOff x="278392" y="264861"/>
            <a:chExt cx="8767060" cy="902208"/>
          </a:xfrm>
        </p:grpSpPr>
        <p:sp>
          <p:nvSpPr>
            <p:cNvPr id="3" name="Rounded Rectangle 2"/>
            <p:cNvSpPr/>
            <p:nvPr/>
          </p:nvSpPr>
          <p:spPr>
            <a:xfrm>
              <a:off x="278392" y="429453"/>
              <a:ext cx="1438656" cy="57302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 smtClean="0"/>
                <a:t>Tập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hợp</a:t>
              </a:r>
              <a:endParaRPr lang="vi-VN" sz="1800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17548" y="264861"/>
              <a:ext cx="5327904" cy="902208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Hai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cách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mô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tả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một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hợp</a:t>
              </a:r>
              <a:endParaRPr lang="en-US" sz="1600" b="1" dirty="0" smtClean="0">
                <a:solidFill>
                  <a:schemeClr val="tx1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Liệt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kê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phần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tử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hợp</a:t>
              </a:r>
              <a:r>
                <a:rPr lang="en-US" sz="1600" dirty="0" smtClean="0">
                  <a:solidFill>
                    <a:schemeClr val="tx1"/>
                  </a:solidFill>
                </a:rPr>
                <a:t>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Nêu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dấu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hiệu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đặc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trưng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phần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tử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hợp</a:t>
              </a:r>
              <a:r>
                <a:rPr lang="en-US" sz="1600" dirty="0" smtClean="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48" name="Straight Arrow Connector 47"/>
            <p:cNvCxnSpPr>
              <a:stCxn id="3" idx="3"/>
              <a:endCxn id="6" idx="1"/>
            </p:cNvCxnSpPr>
            <p:nvPr/>
          </p:nvCxnSpPr>
          <p:spPr>
            <a:xfrm>
              <a:off x="1717048" y="715965"/>
              <a:ext cx="2000500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67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923183" y="2193605"/>
            <a:ext cx="2269196" cy="8347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Các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phép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toán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với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tự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nhiên</a:t>
            </a:r>
            <a:endParaRPr lang="vi-VN" sz="18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057224" y="3025541"/>
            <a:ext cx="3208" cy="2743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92379" y="2180829"/>
            <a:ext cx="1280160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154904" y="2184859"/>
            <a:ext cx="737937" cy="1820752"/>
            <a:chOff x="2768596" y="2020619"/>
            <a:chExt cx="428657" cy="15544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768596" y="2020619"/>
              <a:ext cx="0" cy="155448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68596" y="3575099"/>
              <a:ext cx="428657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4417725" y="288758"/>
                <a:ext cx="4687675" cy="2261937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chia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hết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chia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dư</a:t>
                </a:r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600" dirty="0" err="1" smtClean="0">
                    <a:solidFill>
                      <a:schemeClr val="tx1"/>
                    </a:solidFill>
                  </a:rPr>
                  <a:t>Với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b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0, ta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luôn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tìm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được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đúng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hai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q, 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sao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cho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a =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bq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+ r, 0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r &lt; b.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 err="1" smtClean="0">
                    <a:solidFill>
                      <a:schemeClr val="tx1"/>
                    </a:solidFill>
                  </a:rPr>
                  <a:t>Nếu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r = 0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thì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a : b = q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chia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hết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1600" dirty="0">
                    <a:solidFill>
                      <a:schemeClr val="tx1"/>
                    </a:solidFill>
                  </a:rPr>
                  <a:t> r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0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1600" dirty="0">
                    <a:solidFill>
                      <a:schemeClr val="tx1"/>
                    </a:solidFill>
                  </a:rPr>
                  <a:t> a : b = q (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dư</a:t>
                </a:r>
                <a:r>
                  <a:rPr lang="en-US" sz="1600" dirty="0">
                    <a:solidFill>
                      <a:schemeClr val="tx1"/>
                    </a:solidFill>
                  </a:rPr>
                  <a:t> r)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phép</a:t>
                </a:r>
                <a:r>
                  <a:rPr lang="en-US" sz="16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dư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với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dư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r.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25" y="288758"/>
                <a:ext cx="4687675" cy="226193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4892842" y="2823411"/>
                <a:ext cx="4251158" cy="2320089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err="1" smtClean="0">
                    <a:solidFill>
                      <a:schemeClr val="tx1"/>
                    </a:solidFill>
                  </a:rPr>
                  <a:t>Thứ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tự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thực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hiện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tính</a:t>
                </a:r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600" dirty="0" err="1" smtClean="0">
                    <a:solidFill>
                      <a:schemeClr val="tx1"/>
                    </a:solidFill>
                  </a:rPr>
                  <a:t>Biểu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thức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không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dấu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ngoặc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 algn="just"/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  +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Nếu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chỉ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nhân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 chia, ta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thực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hiện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theo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thứ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tự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từ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trái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sang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phải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  +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Thực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hiện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theo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thứ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tự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Lũy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thừa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Nhân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 chia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Cộng,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trừ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 err="1" smtClean="0">
                    <a:solidFill>
                      <a:schemeClr val="tx1"/>
                    </a:solidFill>
                  </a:rPr>
                  <a:t>Biểu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thức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dấu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ngoặc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just"/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  +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Thực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hiện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theo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thứ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tự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( 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[ ]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{ } </a:t>
                </a:r>
              </a:p>
              <a:p>
                <a:pPr algn="just"/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842" y="2823411"/>
                <a:ext cx="4251158" cy="2320089"/>
              </a:xfrm>
              <a:prstGeom prst="roundRect">
                <a:avLst/>
              </a:prstGeom>
              <a:blipFill>
                <a:blip r:embed="rId3"/>
                <a:stretch>
                  <a:fillRect t="-52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2084744" y="1897608"/>
            <a:ext cx="0" cy="2743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08548" y="0"/>
            <a:ext cx="3946357" cy="1986642"/>
          </a:xfrm>
          <a:prstGeom prst="roundRect">
            <a:avLst>
              <a:gd name="adj" fmla="val 21102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Phép</a:t>
            </a:r>
            <a:r>
              <a:rPr lang="en-US" sz="1600" b="1" dirty="0" smtClean="0">
                <a:solidFill>
                  <a:schemeClr val="tx1"/>
                </a:solidFill>
              </a:rPr>
              <a:t> chia </a:t>
            </a:r>
            <a:r>
              <a:rPr lang="en-US" sz="1600" b="1" dirty="0" err="1" smtClean="0">
                <a:solidFill>
                  <a:schemeClr val="tx1"/>
                </a:solidFill>
              </a:rPr>
              <a:t>hết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và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phép</a:t>
            </a:r>
            <a:r>
              <a:rPr lang="en-US" sz="1600" b="1" dirty="0" smtClean="0">
                <a:solidFill>
                  <a:schemeClr val="tx1"/>
                </a:solidFill>
              </a:rPr>
              <a:t> chia </a:t>
            </a:r>
            <a:r>
              <a:rPr lang="en-US" sz="1600" b="1" dirty="0" err="1" smtClean="0">
                <a:solidFill>
                  <a:schemeClr val="tx1"/>
                </a:solidFill>
              </a:rPr>
              <a:t>có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dư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Nếu</a:t>
            </a:r>
            <a:r>
              <a:rPr lang="en-US" sz="1600" dirty="0" smtClean="0">
                <a:solidFill>
                  <a:schemeClr val="tx1"/>
                </a:solidFill>
              </a:rPr>
              <a:t> b + x = a </a:t>
            </a:r>
            <a:r>
              <a:rPr lang="en-US" sz="1600" dirty="0" err="1" smtClean="0">
                <a:solidFill>
                  <a:schemeClr val="tx1"/>
                </a:solidFill>
              </a:rPr>
              <a:t>thì</a:t>
            </a:r>
            <a:r>
              <a:rPr lang="en-US" sz="1600" dirty="0" smtClean="0">
                <a:solidFill>
                  <a:schemeClr val="tx1"/>
                </a:solidFill>
              </a:rPr>
              <a:t> x = a –b</a:t>
            </a:r>
          </a:p>
          <a:p>
            <a:pPr algn="just"/>
            <a:r>
              <a:rPr lang="en-US" sz="1600" i="1" dirty="0" err="1" smtClean="0">
                <a:solidFill>
                  <a:schemeClr val="tx1"/>
                </a:solidFill>
              </a:rPr>
              <a:t>Tính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chất</a:t>
            </a:r>
            <a:endParaRPr lang="en-US" sz="1600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chemeClr val="tx1"/>
                </a:solidFill>
              </a:rPr>
              <a:t>Giao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hoán</a:t>
            </a:r>
            <a:r>
              <a:rPr lang="en-US" sz="1600" i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a + b 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ab = </a:t>
            </a:r>
            <a:r>
              <a:rPr lang="en-US" sz="1600" i="1" dirty="0" err="1" smtClean="0">
                <a:solidFill>
                  <a:schemeClr val="tx1"/>
                </a:solidFill>
              </a:rPr>
              <a:t>ba</a:t>
            </a:r>
            <a:endParaRPr lang="en-US" sz="1600" i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chemeClr val="tx1"/>
                </a:solidFill>
              </a:rPr>
              <a:t>Kết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hợp</a:t>
            </a:r>
            <a:r>
              <a:rPr lang="en-US" sz="1600" i="1" dirty="0" smtClean="0">
                <a:solidFill>
                  <a:schemeClr val="tx1"/>
                </a:solidFill>
              </a:rPr>
              <a:t>: (a + b) + c = a + ( b + c) 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(ab)c = a (</a:t>
            </a:r>
            <a:r>
              <a:rPr lang="en-US" sz="1600" i="1" dirty="0" err="1" smtClean="0">
                <a:solidFill>
                  <a:schemeClr val="tx1"/>
                </a:solidFill>
              </a:rPr>
              <a:t>bc</a:t>
            </a:r>
            <a:r>
              <a:rPr lang="en-US" sz="1600" i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Phân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phối</a:t>
            </a:r>
            <a:r>
              <a:rPr lang="en-US" sz="1600" dirty="0" smtClean="0">
                <a:solidFill>
                  <a:schemeClr val="tx1"/>
                </a:solidFill>
              </a:rPr>
              <a:t>: a( b + c) = ab +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1" y="3299861"/>
                <a:ext cx="3892084" cy="1716745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Phép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nâng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lên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lũy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thừa</a:t>
                </a:r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1600" dirty="0" err="1" smtClean="0">
                    <a:solidFill>
                      <a:schemeClr val="tx1"/>
                    </a:solidFill>
                  </a:rPr>
                  <a:t>Lũy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thừa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bậc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n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a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= a . a . … . a (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n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thừa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a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),n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baseline="30000" dirty="0" smtClean="0">
                    <a:solidFill>
                      <a:schemeClr val="tx1"/>
                    </a:solidFill>
                  </a:rPr>
                  <a:t>*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)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16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=  1</a:t>
                </a:r>
              </a:p>
              <a:p>
                <a:pPr algn="just"/>
                <a:r>
                  <a:rPr lang="en-US" sz="16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= a</a:t>
                </a:r>
              </a:p>
              <a:p>
                <a:pPr algn="just"/>
                <a:r>
                  <a:rPr lang="en-US" sz="16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. 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n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 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+n</a:t>
                </a:r>
              </a:p>
              <a:p>
                <a:pPr algn="just"/>
                <a:r>
                  <a:rPr lang="en-US" sz="1600" dirty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m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1600" dirty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n </a:t>
                </a:r>
                <a:r>
                  <a:rPr lang="en-US" sz="1600" dirty="0">
                    <a:solidFill>
                      <a:schemeClr val="tx1"/>
                    </a:solidFill>
                  </a:rPr>
                  <a:t>= a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m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– 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( a ≠ 0, m ≥ n)</a:t>
                </a:r>
                <a:endParaRPr lang="en-US" sz="16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299861"/>
                <a:ext cx="3892084" cy="1716745"/>
              </a:xfrm>
              <a:prstGeom prst="roundRect">
                <a:avLst/>
              </a:prstGeom>
              <a:blipFill>
                <a:blip r:embed="rId4"/>
                <a:stretch>
                  <a:fillRect t="-3191" b="-70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3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8537"/>
            <a:ext cx="750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1.51.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lũy</a:t>
            </a:r>
            <a:r>
              <a:rPr lang="en-US" sz="2400" dirty="0" smtClean="0"/>
              <a:t> </a:t>
            </a:r>
            <a:r>
              <a:rPr lang="en-US" sz="2400" dirty="0" err="1" smtClean="0"/>
              <a:t>thừa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157" y="1970667"/>
            <a:ext cx="16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a) 3</a:t>
            </a:r>
            <a:r>
              <a:rPr lang="en-US" sz="2400" baseline="30000" dirty="0" smtClean="0">
                <a:solidFill>
                  <a:schemeClr val="tx1"/>
                </a:solidFill>
              </a:rPr>
              <a:t>3 </a:t>
            </a:r>
            <a:r>
              <a:rPr lang="en-US" sz="2400" dirty="0" smtClean="0">
                <a:solidFill>
                  <a:schemeClr val="tx1"/>
                </a:solidFill>
              </a:rPr>
              <a:t>: 3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6677" y="1970666"/>
            <a:ext cx="16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b) 5</a:t>
            </a:r>
            <a:r>
              <a:rPr lang="en-US" sz="2400" baseline="30000" dirty="0" smtClean="0">
                <a:solidFill>
                  <a:schemeClr val="tx1"/>
                </a:solidFill>
              </a:rPr>
              <a:t>4 </a:t>
            </a:r>
            <a:r>
              <a:rPr lang="en-US" sz="2400" dirty="0" smtClean="0">
                <a:solidFill>
                  <a:schemeClr val="tx1"/>
                </a:solidFill>
              </a:rPr>
              <a:t>: 5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157" y="2456632"/>
            <a:ext cx="16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c) 8</a:t>
            </a:r>
            <a:r>
              <a:rPr lang="en-US" sz="2400" baseline="30000" dirty="0" smtClean="0">
                <a:solidFill>
                  <a:schemeClr val="tx1"/>
                </a:solidFill>
              </a:rPr>
              <a:t>3 </a:t>
            </a:r>
            <a:r>
              <a:rPr lang="en-US" sz="2400" dirty="0" smtClean="0">
                <a:solidFill>
                  <a:schemeClr val="tx1"/>
                </a:solidFill>
              </a:rPr>
              <a:t>. 8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6677" y="2456631"/>
            <a:ext cx="208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d) 5</a:t>
            </a:r>
            <a:r>
              <a:rPr lang="en-US" sz="2400" baseline="30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. 5</a:t>
            </a:r>
            <a:r>
              <a:rPr lang="en-US" sz="2400" baseline="30000" dirty="0" smtClean="0">
                <a:solidFill>
                  <a:schemeClr val="tx1"/>
                </a:solidFill>
              </a:rPr>
              <a:t>3 </a:t>
            </a:r>
            <a:r>
              <a:rPr lang="en-US" sz="2400" dirty="0" smtClean="0">
                <a:solidFill>
                  <a:schemeClr val="tx1"/>
                </a:solidFill>
              </a:rPr>
              <a:t>: 5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6768" y="2825168"/>
            <a:ext cx="187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318586" y="3369167"/>
            <a:ext cx="2250045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3</a:t>
            </a:r>
            <a:r>
              <a:rPr lang="fr-FR" sz="24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r>
              <a:rPr lang="fr-FR" sz="24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baseline="30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8888" y="3289281"/>
            <a:ext cx="335281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8</a:t>
            </a:r>
            <a:r>
              <a:rPr lang="fr-FR" sz="24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8</a:t>
            </a:r>
            <a:r>
              <a:rPr lang="fr-FR" sz="24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2400" baseline="30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733" y="4144057"/>
            <a:ext cx="206178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b)  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: 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4336" y="4064209"/>
            <a:ext cx="2404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d) 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8618737" y="4686330"/>
            <a:ext cx="41654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8537"/>
            <a:ext cx="882700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1.52.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toàn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nhật</a:t>
            </a:r>
            <a:r>
              <a:rPr lang="en-US" sz="2000" dirty="0" smtClean="0"/>
              <a:t> (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) </a:t>
            </a:r>
            <a:r>
              <a:rPr lang="en-US" sz="2000" dirty="0" err="1" smtClean="0"/>
              <a:t>theo</a:t>
            </a:r>
            <a:r>
              <a:rPr lang="en-US" sz="2000" dirty="0" smtClean="0"/>
              <a:t> a, b, c.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a = 5cm; b = 4 cm; c = 3cm</a:t>
            </a:r>
            <a:endParaRPr lang="vi-VN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98226" y="2399493"/>
            <a:ext cx="187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26298" y="2599548"/>
            <a:ext cx="3709430" cy="1830199"/>
            <a:chOff x="5314707" y="2816352"/>
            <a:chExt cx="3709430" cy="1830199"/>
          </a:xfrm>
        </p:grpSpPr>
        <p:sp>
          <p:nvSpPr>
            <p:cNvPr id="4" name="Parallelogram 3"/>
            <p:cNvSpPr/>
            <p:nvPr/>
          </p:nvSpPr>
          <p:spPr>
            <a:xfrm>
              <a:off x="5815584" y="2816352"/>
              <a:ext cx="2913888" cy="610059"/>
            </a:xfrm>
            <a:prstGeom prst="parallelogram">
              <a:avLst>
                <a:gd name="adj" fmla="val 609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181344" y="2816352"/>
              <a:ext cx="0" cy="1188720"/>
            </a:xfrm>
            <a:prstGeom prst="line">
              <a:avLst/>
            </a:prstGeom>
            <a:ln w="285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15584" y="3426411"/>
              <a:ext cx="0" cy="11887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361700" y="3410712"/>
              <a:ext cx="0" cy="11887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729472" y="2837721"/>
              <a:ext cx="0" cy="11887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181344" y="4020771"/>
              <a:ext cx="2548128" cy="11340"/>
            </a:xfrm>
            <a:prstGeom prst="line">
              <a:avLst/>
            </a:prstGeom>
            <a:ln w="285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839968" y="4032111"/>
              <a:ext cx="341376" cy="538567"/>
            </a:xfrm>
            <a:prstGeom prst="line">
              <a:avLst/>
            </a:prstGeom>
            <a:ln w="285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8361699" y="4030800"/>
              <a:ext cx="365760" cy="5656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833872" y="4617819"/>
              <a:ext cx="2548128" cy="1134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14707" y="3782575"/>
              <a:ext cx="426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</a:t>
              </a:r>
              <a:endParaRPr lang="vi-VN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68777" y="4246441"/>
              <a:ext cx="426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</a:t>
              </a:r>
              <a:endParaRPr lang="vi-VN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97417" y="4048695"/>
              <a:ext cx="426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</a:t>
              </a:r>
              <a:endParaRPr lang="vi-VN" sz="2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9959" y="2777881"/>
            <a:ext cx="50784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000" baseline="-25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tpHHCN</a:t>
            </a:r>
            <a:r>
              <a:rPr lang="fr-FR" sz="2000" baseline="-25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Chu vi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= 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(a + b) . 2 . c + 2. a. 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90" y="3965881"/>
            <a:ext cx="60807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= 5 ; b =4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 = 3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90" y="4567388"/>
            <a:ext cx="74919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000" baseline="-25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tpHHCN</a:t>
            </a:r>
            <a:r>
              <a:rPr lang="fr-FR" sz="2000" baseline="-25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(5 + 4) . 2 . 3 + 2. 5. 4 = 9.2.3 + 2.5.4 = 54 + 40 = 94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84134"/>
            <a:ext cx="750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1.53. </a:t>
            </a:r>
            <a:r>
              <a:rPr lang="en-US" sz="2000" dirty="0" err="1" smtClean="0"/>
              <a:t>Tính</a:t>
            </a:r>
            <a:r>
              <a:rPr lang="en-US" sz="2000" dirty="0"/>
              <a:t>:</a:t>
            </a:r>
            <a:endParaRPr lang="vi-VN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8496" y="1795259"/>
            <a:ext cx="298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a) 110 – 7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+ 22 : 2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6675" y="1723279"/>
            <a:ext cx="327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b) 9 . ( 8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– 15)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496" y="2308150"/>
            <a:ext cx="319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c) 5. 8 – ( 17 + 8) : 5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6675" y="2308150"/>
            <a:ext cx="327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d) 75 : 3 + 6 .9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9371" y="2620986"/>
            <a:ext cx="187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-47844" y="3056933"/>
            <a:ext cx="63799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110 – 7</a:t>
            </a:r>
            <a:r>
              <a:rPr lang="fr-FR" sz="20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+ 22 : 2 = 110 – 49 + 11 = 61 + 11 = 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7844" y="3602145"/>
            <a:ext cx="70094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9. ( 8</a:t>
            </a:r>
            <a:r>
              <a:rPr lang="fr-FR" sz="20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15) = 9. ( 64 -15) = 9 . 49 = 441 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7844" y="4068370"/>
            <a:ext cx="5852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5.8 – ( 17 + 8) : 5 = 40 – 25 : 5 = 40 – 5 = 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0618" y="4589502"/>
            <a:ext cx="53575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d) 75 :3 + 6 . 9</a:t>
            </a:r>
            <a:r>
              <a:rPr lang="fr-FR" sz="20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25 + 6. 81 = 25 + 486 = 511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42630"/>
            <a:ext cx="888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1.54.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a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: </a:t>
            </a:r>
            <a:r>
              <a:rPr lang="en-US" sz="2000" dirty="0" err="1" smtClean="0"/>
              <a:t>Mười</a:t>
            </a:r>
            <a:r>
              <a:rPr lang="en-US" sz="2000" dirty="0" smtClean="0"/>
              <a:t> </a:t>
            </a:r>
            <a:r>
              <a:rPr lang="en-US" sz="2000" dirty="0" err="1" smtClean="0"/>
              <a:t>lăm</a:t>
            </a:r>
            <a:r>
              <a:rPr lang="en-US" sz="2000" dirty="0" smtClean="0"/>
              <a:t> </a:t>
            </a:r>
            <a:r>
              <a:rPr lang="en-US" sz="2000" dirty="0" err="1" smtClean="0"/>
              <a:t>tỉ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 </a:t>
            </a:r>
            <a:r>
              <a:rPr lang="en-US" sz="2000" dirty="0" err="1" smtClean="0"/>
              <a:t>sáu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bảy</a:t>
            </a:r>
            <a:r>
              <a:rPr lang="en-US" sz="2000" dirty="0" smtClean="0"/>
              <a:t>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mốt</a:t>
            </a:r>
            <a:r>
              <a:rPr lang="en-US" sz="2000" dirty="0" smtClean="0"/>
              <a:t> </a:t>
            </a:r>
            <a:r>
              <a:rPr lang="en-US" sz="2000" dirty="0" err="1" smtClean="0"/>
              <a:t>nghìn</a:t>
            </a:r>
            <a:r>
              <a:rPr lang="en-US" sz="2000" dirty="0" smtClean="0"/>
              <a:t> </a:t>
            </a:r>
            <a:r>
              <a:rPr lang="en-US" sz="2000" dirty="0" err="1" smtClean="0"/>
              <a:t>chín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 </a:t>
            </a:r>
            <a:r>
              <a:rPr lang="en-US" sz="2000" dirty="0" err="1" smtClean="0"/>
              <a:t>linh</a:t>
            </a:r>
            <a:r>
              <a:rPr lang="en-US" sz="2000" dirty="0" smtClean="0"/>
              <a:t> </a:t>
            </a:r>
            <a:r>
              <a:rPr lang="en-US" sz="2000" dirty="0" err="1" smtClean="0"/>
              <a:t>tám</a:t>
            </a:r>
            <a:r>
              <a:rPr lang="en-US" sz="2000" dirty="0" smtClean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496" y="2402006"/>
            <a:ext cx="724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tập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hợp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a;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496" y="3030863"/>
            <a:ext cx="7459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b)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triệu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hang </a:t>
            </a:r>
            <a:r>
              <a:rPr lang="en-US" sz="2000" dirty="0" err="1" smtClean="0">
                <a:solidFill>
                  <a:schemeClr val="tx1"/>
                </a:solidFill>
              </a:rPr>
              <a:t>triệu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496" y="3589154"/>
            <a:ext cx="835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</a:rPr>
              <a:t>nằm</a:t>
            </a:r>
            <a:r>
              <a:rPr lang="en-US" sz="2000" dirty="0" smtClean="0">
                <a:solidFill>
                  <a:schemeClr val="tx1"/>
                </a:solidFill>
              </a:rPr>
              <a:t> ở </a:t>
            </a:r>
            <a:r>
              <a:rPr lang="en-US" sz="2000" dirty="0" err="1" smtClean="0">
                <a:solidFill>
                  <a:schemeClr val="tx1"/>
                </a:solidFill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hàng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 smtClean="0">
                <a:solidFill>
                  <a:schemeClr val="tx1"/>
                </a:solidFill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</a:rPr>
              <a:t>Mỗi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giá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nhiêu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1234</Words>
  <Application>Microsoft Office PowerPoint</Application>
  <PresentationFormat>On-screen Show (16:9)</PresentationFormat>
  <Paragraphs>186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Roboto Condensed</vt:lpstr>
      <vt:lpstr>Calibri</vt:lpstr>
      <vt:lpstr>Roboto Condensed Light</vt:lpstr>
      <vt:lpstr>Arvo</vt:lpstr>
      <vt:lpstr>Cambria Math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LƯỢNG GIÁC CƠ BẢN</dc:title>
  <dc:creator>LaptopAZ.vn</dc:creator>
  <cp:lastModifiedBy>ntd</cp:lastModifiedBy>
  <cp:revision>44</cp:revision>
  <dcterms:modified xsi:type="dcterms:W3CDTF">2021-08-14T16:07:34Z</dcterms:modified>
</cp:coreProperties>
</file>