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2" r:id="rId7"/>
    <p:sldId id="263" r:id="rId8"/>
    <p:sldId id="264" r:id="rId9"/>
    <p:sldId id="265" r:id="rId10"/>
    <p:sldId id="266" r:id="rId11"/>
    <p:sldId id="267" r:id="rId12"/>
    <p:sldId id="268" r:id="rId13"/>
    <p:sldId id="269" r:id="rId14"/>
    <p:sldId id="258" r:id="rId15"/>
    <p:sldId id="272" r:id="rId16"/>
    <p:sldId id="271" r:id="rId17"/>
    <p:sldId id="273" r:id="rId18"/>
    <p:sldId id="274" r:id="rId19"/>
    <p:sldId id="275" r:id="rId20"/>
    <p:sldId id="276" r:id="rId21"/>
    <p:sldId id="277" r:id="rId22"/>
    <p:sldId id="270"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B1878-9961-4275-A04F-1BF7A667D919}" type="datetimeFigureOut">
              <a:rPr lang="en-US" smtClean="0"/>
              <a:t>22/01/2022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738982789"/>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1B1878-9961-4275-A04F-1BF7A667D919}" type="datetimeFigureOut">
              <a:rPr lang="en-US" smtClean="0"/>
              <a:t>22/01/2022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6268940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1878-9961-4275-A04F-1BF7A667D919}" type="datetimeFigureOut">
              <a:rPr lang="en-US" smtClean="0"/>
              <a:t>22/01/2022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275429389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1878-9961-4275-A04F-1BF7A667D919}" type="datetimeFigureOut">
              <a:rPr lang="en-US" smtClean="0"/>
              <a:t>22/01/2022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3523403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1878-9961-4275-A04F-1BF7A667D919}" type="datetimeFigureOut">
              <a:rPr lang="en-US" smtClean="0"/>
              <a:t>22/01/2022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4112820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1B1878-9961-4275-A04F-1BF7A667D919}" type="datetimeFigureOut">
              <a:rPr lang="en-US" smtClean="0"/>
              <a:t>22/01/2022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9347729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B1878-9961-4275-A04F-1BF7A667D919}" type="datetimeFigureOut">
              <a:rPr lang="en-US" smtClean="0"/>
              <a:t>22/01/2022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31833570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B1878-9961-4275-A04F-1BF7A667D919}" type="datetimeFigureOut">
              <a:rPr lang="en-US" smtClean="0"/>
              <a:t>22/01/2022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30768721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B1878-9961-4275-A04F-1BF7A667D919}" type="datetimeFigureOut">
              <a:rPr lang="en-US" smtClean="0"/>
              <a:t>22/01/2022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73767447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878-9961-4275-A04F-1BF7A667D919}" type="datetimeFigureOut">
              <a:rPr lang="en-US" smtClean="0"/>
              <a:t>22/01/2022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374632379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878-9961-4275-A04F-1BF7A667D919}" type="datetimeFigureOut">
              <a:rPr lang="en-US" smtClean="0"/>
              <a:t>22/01/2022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1937382404"/>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1B1878-9961-4275-A04F-1BF7A667D919}" type="datetimeFigureOut">
              <a:rPr lang="en-US" smtClean="0"/>
              <a:t>22/01/2022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4716-90E8-4854-A561-EB2364733FF1}" type="slidenum">
              <a:rPr lang="en-US" smtClean="0"/>
              <a:t>‹#›</a:t>
            </a:fld>
            <a:endParaRPr lang="en-US"/>
          </a:p>
        </p:txBody>
      </p:sp>
    </p:spTree>
    <p:extLst>
      <p:ext uri="{BB962C8B-B14F-4D97-AF65-F5344CB8AC3E}">
        <p14:creationId xmlns:p14="http://schemas.microsoft.com/office/powerpoint/2010/main" val="4223077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1878-9961-4275-A04F-1BF7A667D919}" type="datetimeFigureOut">
              <a:rPr lang="en-US" smtClean="0"/>
              <a:t>22/01/2022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94716-90E8-4854-A561-EB2364733FF1}" type="slidenum">
              <a:rPr lang="en-US" smtClean="0"/>
              <a:t>‹#›</a:t>
            </a:fld>
            <a:endParaRPr lang="en-US"/>
          </a:p>
        </p:txBody>
      </p:sp>
    </p:spTree>
    <p:extLst>
      <p:ext uri="{BB962C8B-B14F-4D97-AF65-F5344CB8AC3E}">
        <p14:creationId xmlns:p14="http://schemas.microsoft.com/office/powerpoint/2010/main" val="357901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healthvietnam.vn/thu-vien/tai-lieu-tieng-viet/y-hoc-co-truyen/70-cay-thuoc-nam-theo-quy-dinh-cua-bo-y-te-112014" TargetMode="Externa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053943"/>
          </a:xfrm>
          <a:prstGeom prst="rect">
            <a:avLst/>
          </a:prstGeom>
        </p:spPr>
      </p:pic>
      <p:sp>
        <p:nvSpPr>
          <p:cNvPr id="9" name="TextBox 8"/>
          <p:cNvSpPr txBox="1"/>
          <p:nvPr/>
        </p:nvSpPr>
        <p:spPr>
          <a:xfrm>
            <a:off x="5188131" y="1907903"/>
            <a:ext cx="1815737" cy="707886"/>
          </a:xfrm>
          <a:prstGeom prst="rect">
            <a:avLst/>
          </a:prstGeom>
          <a:noFill/>
        </p:spPr>
        <p:txBody>
          <a:bodyPr wrap="square" rtlCol="0">
            <a:spAutoFit/>
          </a:bodyPr>
          <a:lstStyle/>
          <a:p>
            <a:r>
              <a:rPr lang="en-US" sz="4000" dirty="0" err="1" smtClean="0">
                <a:solidFill>
                  <a:srgbClr val="00B050"/>
                </a:solidFill>
              </a:rPr>
              <a:t>Bài</a:t>
            </a:r>
            <a:r>
              <a:rPr lang="en-US" sz="4000" dirty="0" smtClean="0">
                <a:solidFill>
                  <a:srgbClr val="00B050"/>
                </a:solidFill>
              </a:rPr>
              <a:t> 20</a:t>
            </a:r>
            <a:endParaRPr lang="en-US" sz="4000" dirty="0">
              <a:solidFill>
                <a:srgbClr val="00B050"/>
              </a:solidFill>
            </a:endParaRPr>
          </a:p>
        </p:txBody>
      </p:sp>
      <p:sp>
        <p:nvSpPr>
          <p:cNvPr id="10" name="TextBox 9"/>
          <p:cNvSpPr txBox="1"/>
          <p:nvPr/>
        </p:nvSpPr>
        <p:spPr>
          <a:xfrm>
            <a:off x="1345475" y="2630930"/>
            <a:ext cx="9274628" cy="2015873"/>
          </a:xfrm>
          <a:prstGeom prst="rect">
            <a:avLst/>
          </a:prstGeom>
          <a:noFill/>
        </p:spPr>
        <p:txBody>
          <a:bodyPr wrap="square" rtlCol="0">
            <a:spAutoFit/>
          </a:bodyPr>
          <a:lstStyle/>
          <a:p>
            <a:pPr algn="ctr">
              <a:lnSpc>
                <a:spcPct val="150000"/>
              </a:lnSpc>
            </a:pPr>
            <a:r>
              <a:rPr lang="en-US" sz="4400" b="1" dirty="0" err="1" smtClean="0">
                <a:solidFill>
                  <a:srgbClr val="00B050"/>
                </a:solidFill>
                <a:latin typeface="Book Antiqua" panose="02040602050305030304" pitchFamily="18" charset="0"/>
              </a:rPr>
              <a:t>Vai</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trò</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của</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thực</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vật</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trong</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đời</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sống</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và</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trong</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tự</a:t>
            </a:r>
            <a:r>
              <a:rPr lang="en-US" sz="4400" b="1" dirty="0" smtClean="0">
                <a:solidFill>
                  <a:srgbClr val="00B050"/>
                </a:solidFill>
                <a:latin typeface="Book Antiqua" panose="02040602050305030304" pitchFamily="18" charset="0"/>
              </a:rPr>
              <a:t> </a:t>
            </a:r>
            <a:r>
              <a:rPr lang="en-US" sz="4400" b="1" dirty="0" err="1" smtClean="0">
                <a:solidFill>
                  <a:srgbClr val="00B050"/>
                </a:solidFill>
                <a:latin typeface="Book Antiqua" panose="02040602050305030304" pitchFamily="18" charset="0"/>
              </a:rPr>
              <a:t>nhiên</a:t>
            </a:r>
            <a:endParaRPr lang="en-US" sz="4400" b="1" dirty="0">
              <a:solidFill>
                <a:srgbClr val="00B050"/>
              </a:solidFill>
              <a:latin typeface="Book Antiqua" panose="02040602050305030304" pitchFamily="18" charset="0"/>
            </a:endParaRPr>
          </a:p>
        </p:txBody>
      </p:sp>
    </p:spTree>
    <p:extLst>
      <p:ext uri="{BB962C8B-B14F-4D97-AF65-F5344CB8AC3E}">
        <p14:creationId xmlns:p14="http://schemas.microsoft.com/office/powerpoint/2010/main" val="110500026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084" y="1814932"/>
            <a:ext cx="3152775" cy="476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64" y="1201316"/>
            <a:ext cx="3739293" cy="36520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4486" y="3336083"/>
            <a:ext cx="3149880" cy="31498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823" y="1047750"/>
            <a:ext cx="3172543" cy="2187360"/>
          </a:xfrm>
          <a:prstGeom prst="rect">
            <a:avLst/>
          </a:prstGeom>
        </p:spPr>
      </p:pic>
      <p:sp>
        <p:nvSpPr>
          <p:cNvPr id="7" name="TextBox 6"/>
          <p:cNvSpPr txBox="1"/>
          <p:nvPr/>
        </p:nvSpPr>
        <p:spPr>
          <a:xfrm>
            <a:off x="679267" y="5564777"/>
            <a:ext cx="3135086" cy="461665"/>
          </a:xfrm>
          <a:prstGeom prst="rect">
            <a:avLst/>
          </a:prstGeom>
          <a:noFill/>
        </p:spPr>
        <p:txBody>
          <a:bodyPr wrap="square" rtlCol="0">
            <a:spAutoFit/>
          </a:bodyPr>
          <a:lstStyle/>
          <a:p>
            <a:pPr algn="ctr"/>
            <a:r>
              <a:rPr lang="en-US" sz="2400" dirty="0" err="1" smtClean="0">
                <a:solidFill>
                  <a:srgbClr val="00B050"/>
                </a:solidFill>
              </a:rPr>
              <a:t>Cây</a:t>
            </a:r>
            <a:r>
              <a:rPr lang="en-US" sz="2400" dirty="0" smtClean="0">
                <a:solidFill>
                  <a:srgbClr val="00B050"/>
                </a:solidFill>
              </a:rPr>
              <a:t> </a:t>
            </a:r>
            <a:r>
              <a:rPr lang="en-US" sz="2400" dirty="0" err="1" smtClean="0">
                <a:solidFill>
                  <a:srgbClr val="00B050"/>
                </a:solidFill>
              </a:rPr>
              <a:t>làm</a:t>
            </a:r>
            <a:r>
              <a:rPr lang="en-US" sz="2400" dirty="0" smtClean="0">
                <a:solidFill>
                  <a:srgbClr val="00B050"/>
                </a:solidFill>
              </a:rPr>
              <a:t> </a:t>
            </a:r>
            <a:r>
              <a:rPr lang="en-US" sz="2400" dirty="0" err="1" smtClean="0">
                <a:solidFill>
                  <a:srgbClr val="00B050"/>
                </a:solidFill>
              </a:rPr>
              <a:t>cảnh</a:t>
            </a:r>
            <a:r>
              <a:rPr lang="en-US" sz="2400" dirty="0" smtClean="0">
                <a:solidFill>
                  <a:srgbClr val="00B050"/>
                </a:solidFill>
              </a:rPr>
              <a:t>, </a:t>
            </a:r>
            <a:r>
              <a:rPr lang="en-US" sz="2400" dirty="0" err="1" smtClean="0">
                <a:solidFill>
                  <a:srgbClr val="00B050"/>
                </a:solidFill>
              </a:rPr>
              <a:t>trang</a:t>
            </a:r>
            <a:r>
              <a:rPr lang="en-US" sz="2400" dirty="0" smtClean="0">
                <a:solidFill>
                  <a:srgbClr val="00B050"/>
                </a:solidFill>
              </a:rPr>
              <a:t> </a:t>
            </a:r>
            <a:r>
              <a:rPr lang="en-US" sz="2400" dirty="0" err="1" smtClean="0">
                <a:solidFill>
                  <a:srgbClr val="00B050"/>
                </a:solidFill>
              </a:rPr>
              <a:t>trí</a:t>
            </a:r>
            <a:endParaRPr lang="en-US" sz="2400" dirty="0">
              <a:solidFill>
                <a:srgbClr val="00B050"/>
              </a:solidFill>
            </a:endParaRPr>
          </a:p>
        </p:txBody>
      </p:sp>
    </p:spTree>
    <p:extLst>
      <p:ext uri="{BB962C8B-B14F-4D97-AF65-F5344CB8AC3E}">
        <p14:creationId xmlns:p14="http://schemas.microsoft.com/office/powerpoint/2010/main" val="331926309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456" y="3605348"/>
            <a:ext cx="3912753" cy="28830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88" y="1142515"/>
            <a:ext cx="3388245" cy="28969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700" y="2065884"/>
            <a:ext cx="3271988" cy="3947160"/>
          </a:xfrm>
          <a:prstGeom prst="rect">
            <a:avLst/>
          </a:prstGeom>
        </p:spPr>
      </p:pic>
      <p:sp>
        <p:nvSpPr>
          <p:cNvPr id="6" name="TextBox 5"/>
          <p:cNvSpPr txBox="1"/>
          <p:nvPr/>
        </p:nvSpPr>
        <p:spPr>
          <a:xfrm>
            <a:off x="705394" y="5120640"/>
            <a:ext cx="3135086" cy="461665"/>
          </a:xfrm>
          <a:prstGeom prst="rect">
            <a:avLst/>
          </a:prstGeom>
          <a:noFill/>
        </p:spPr>
        <p:txBody>
          <a:bodyPr wrap="square" rtlCol="0">
            <a:spAutoFit/>
          </a:bodyPr>
          <a:lstStyle/>
          <a:p>
            <a:pPr algn="ctr"/>
            <a:r>
              <a:rPr lang="en-US" sz="2400" dirty="0" err="1" smtClean="0">
                <a:solidFill>
                  <a:srgbClr val="00B050"/>
                </a:solidFill>
              </a:rPr>
              <a:t>Cây</a:t>
            </a:r>
            <a:r>
              <a:rPr lang="en-US" sz="2400" dirty="0" smtClean="0">
                <a:solidFill>
                  <a:srgbClr val="00B050"/>
                </a:solidFill>
              </a:rPr>
              <a:t> </a:t>
            </a:r>
            <a:r>
              <a:rPr lang="en-US" sz="2400" dirty="0" err="1" smtClean="0">
                <a:solidFill>
                  <a:srgbClr val="00B050"/>
                </a:solidFill>
              </a:rPr>
              <a:t>làm</a:t>
            </a:r>
            <a:r>
              <a:rPr lang="en-US" sz="2400" dirty="0" smtClean="0">
                <a:solidFill>
                  <a:srgbClr val="00B050"/>
                </a:solidFill>
              </a:rPr>
              <a:t> </a:t>
            </a:r>
            <a:r>
              <a:rPr lang="en-US" sz="2400" dirty="0" err="1" smtClean="0">
                <a:solidFill>
                  <a:srgbClr val="00B050"/>
                </a:solidFill>
              </a:rPr>
              <a:t>cảnh</a:t>
            </a:r>
            <a:r>
              <a:rPr lang="en-US" sz="2400" dirty="0" smtClean="0">
                <a:solidFill>
                  <a:srgbClr val="00B050"/>
                </a:solidFill>
              </a:rPr>
              <a:t>, </a:t>
            </a:r>
            <a:r>
              <a:rPr lang="en-US" sz="2400" dirty="0" err="1" smtClean="0">
                <a:solidFill>
                  <a:srgbClr val="00B050"/>
                </a:solidFill>
              </a:rPr>
              <a:t>trang</a:t>
            </a:r>
            <a:r>
              <a:rPr lang="en-US" sz="2400" dirty="0" smtClean="0">
                <a:solidFill>
                  <a:srgbClr val="00B050"/>
                </a:solidFill>
              </a:rPr>
              <a:t> </a:t>
            </a:r>
            <a:r>
              <a:rPr lang="en-US" sz="2400" dirty="0" err="1" smtClean="0">
                <a:solidFill>
                  <a:srgbClr val="00B050"/>
                </a:solidFill>
              </a:rPr>
              <a:t>trí</a:t>
            </a:r>
            <a:endParaRPr lang="en-US" sz="2400" dirty="0">
              <a:solidFill>
                <a:srgbClr val="00B050"/>
              </a:solidFill>
            </a:endParaRPr>
          </a:p>
        </p:txBody>
      </p:sp>
    </p:spTree>
    <p:extLst>
      <p:ext uri="{BB962C8B-B14F-4D97-AF65-F5344CB8AC3E}">
        <p14:creationId xmlns:p14="http://schemas.microsoft.com/office/powerpoint/2010/main" val="368820624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868" y="1232106"/>
            <a:ext cx="4573682" cy="30467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089" y="3867373"/>
            <a:ext cx="4998620" cy="299062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79" y="1414599"/>
            <a:ext cx="4638155" cy="3075020"/>
          </a:xfrm>
          <a:prstGeom prst="rect">
            <a:avLst/>
          </a:prstGeom>
          <a:ln>
            <a:noFill/>
          </a:ln>
          <a:effectLst>
            <a:softEdge rad="112500"/>
          </a:effectLst>
        </p:spPr>
      </p:pic>
      <p:sp>
        <p:nvSpPr>
          <p:cNvPr id="6" name="TextBox 5"/>
          <p:cNvSpPr txBox="1"/>
          <p:nvPr/>
        </p:nvSpPr>
        <p:spPr>
          <a:xfrm>
            <a:off x="604251" y="5258311"/>
            <a:ext cx="2860766" cy="830997"/>
          </a:xfrm>
          <a:prstGeom prst="rect">
            <a:avLst/>
          </a:prstGeom>
          <a:noFill/>
        </p:spPr>
        <p:txBody>
          <a:bodyPr wrap="square" rtlCol="0">
            <a:spAutoFit/>
          </a:bodyPr>
          <a:lstStyle/>
          <a:p>
            <a:pPr algn="ctr"/>
            <a:r>
              <a:rPr lang="en-US" sz="2400" dirty="0" err="1" smtClean="0">
                <a:solidFill>
                  <a:srgbClr val="00B050"/>
                </a:solidFill>
              </a:rPr>
              <a:t>Cây</a:t>
            </a:r>
            <a:r>
              <a:rPr lang="en-US" sz="2400" dirty="0" smtClean="0">
                <a:solidFill>
                  <a:srgbClr val="00B050"/>
                </a:solidFill>
              </a:rPr>
              <a:t> </a:t>
            </a:r>
            <a:r>
              <a:rPr lang="en-US" sz="2400" dirty="0" err="1" smtClean="0">
                <a:solidFill>
                  <a:srgbClr val="00B050"/>
                </a:solidFill>
              </a:rPr>
              <a:t>cho</a:t>
            </a:r>
            <a:r>
              <a:rPr lang="en-US" sz="2400" dirty="0" smtClean="0">
                <a:solidFill>
                  <a:srgbClr val="00B050"/>
                </a:solidFill>
              </a:rPr>
              <a:t> </a:t>
            </a:r>
            <a:r>
              <a:rPr lang="en-US" sz="2400" dirty="0" err="1" smtClean="0">
                <a:solidFill>
                  <a:srgbClr val="00B050"/>
                </a:solidFill>
              </a:rPr>
              <a:t>bóng</a:t>
            </a:r>
            <a:r>
              <a:rPr lang="en-US" sz="2400" dirty="0" smtClean="0">
                <a:solidFill>
                  <a:srgbClr val="00B050"/>
                </a:solidFill>
              </a:rPr>
              <a:t> </a:t>
            </a:r>
            <a:r>
              <a:rPr lang="en-US" sz="2400" dirty="0" err="1" smtClean="0">
                <a:solidFill>
                  <a:srgbClr val="00B050"/>
                </a:solidFill>
              </a:rPr>
              <a:t>mát</a:t>
            </a:r>
            <a:r>
              <a:rPr lang="en-US" sz="2400" dirty="0" smtClean="0">
                <a:solidFill>
                  <a:srgbClr val="00B050"/>
                </a:solidFill>
              </a:rPr>
              <a:t>, </a:t>
            </a:r>
            <a:r>
              <a:rPr lang="en-US" sz="2400" dirty="0" err="1" smtClean="0">
                <a:solidFill>
                  <a:srgbClr val="00B050"/>
                </a:solidFill>
              </a:rPr>
              <a:t>điều</a:t>
            </a:r>
            <a:r>
              <a:rPr lang="en-US" sz="2400" dirty="0" smtClean="0">
                <a:solidFill>
                  <a:srgbClr val="00B050"/>
                </a:solidFill>
              </a:rPr>
              <a:t> </a:t>
            </a:r>
            <a:r>
              <a:rPr lang="en-US" sz="2400" dirty="0" err="1" smtClean="0">
                <a:solidFill>
                  <a:srgbClr val="00B050"/>
                </a:solidFill>
              </a:rPr>
              <a:t>hòa</a:t>
            </a:r>
            <a:r>
              <a:rPr lang="en-US" sz="2400" dirty="0" smtClean="0">
                <a:solidFill>
                  <a:srgbClr val="00B050"/>
                </a:solidFill>
              </a:rPr>
              <a:t> </a:t>
            </a:r>
            <a:r>
              <a:rPr lang="en-US" sz="2400" dirty="0" err="1" smtClean="0">
                <a:solidFill>
                  <a:srgbClr val="00B050"/>
                </a:solidFill>
              </a:rPr>
              <a:t>không</a:t>
            </a:r>
            <a:r>
              <a:rPr lang="en-US" sz="2400" dirty="0" smtClean="0">
                <a:solidFill>
                  <a:srgbClr val="00B050"/>
                </a:solidFill>
              </a:rPr>
              <a:t> </a:t>
            </a:r>
            <a:r>
              <a:rPr lang="en-US" sz="2400" dirty="0" err="1" smtClean="0">
                <a:solidFill>
                  <a:srgbClr val="00B050"/>
                </a:solidFill>
              </a:rPr>
              <a:t>khí</a:t>
            </a:r>
            <a:endParaRPr lang="en-US" sz="2400" dirty="0">
              <a:solidFill>
                <a:srgbClr val="00B050"/>
              </a:solidFill>
            </a:endParaRPr>
          </a:p>
        </p:txBody>
      </p:sp>
    </p:spTree>
    <p:extLst>
      <p:ext uri="{BB962C8B-B14F-4D97-AF65-F5344CB8AC3E}">
        <p14:creationId xmlns:p14="http://schemas.microsoft.com/office/powerpoint/2010/main" val="176412911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979715"/>
            <a:ext cx="9444446" cy="646331"/>
          </a:xfrm>
          <a:prstGeom prst="rect">
            <a:avLst/>
          </a:prstGeom>
          <a:noFill/>
        </p:spPr>
        <p:txBody>
          <a:bodyPr wrap="square" rtlCol="0">
            <a:spAutoFit/>
          </a:bodyPr>
          <a:lstStyle/>
          <a:p>
            <a:pPr algn="ctr"/>
            <a:r>
              <a:rPr lang="en-US" sz="3600" dirty="0" smtClean="0">
                <a:latin typeface="Amazone" panose="03020702060507090A04" pitchFamily="66" charset="0"/>
              </a:rPr>
              <a:t>I. </a:t>
            </a: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sp>
        <p:nvSpPr>
          <p:cNvPr id="3" name="TextBox 2"/>
          <p:cNvSpPr txBox="1"/>
          <p:nvPr/>
        </p:nvSpPr>
        <p:spPr>
          <a:xfrm>
            <a:off x="1724297" y="1867989"/>
            <a:ext cx="8373292" cy="3418756"/>
          </a:xfrm>
          <a:prstGeom prst="rect">
            <a:avLst/>
          </a:prstGeom>
          <a:noFill/>
        </p:spPr>
        <p:txBody>
          <a:bodyPr wrap="square" rtlCol="0">
            <a:spAutoFit/>
          </a:bodyPr>
          <a:lstStyle/>
          <a:p>
            <a:pPr algn="just">
              <a:lnSpc>
                <a:spcPct val="200000"/>
              </a:lnSpc>
            </a:pPr>
            <a:r>
              <a:rPr lang="en-US" sz="2800" dirty="0" smtClean="0"/>
              <a:t>- </a:t>
            </a:r>
            <a:r>
              <a:rPr lang="en-US" sz="2800" dirty="0" err="1" smtClean="0"/>
              <a:t>Thực</a:t>
            </a:r>
            <a:r>
              <a:rPr lang="en-US" sz="2800" dirty="0" smtClean="0"/>
              <a:t> </a:t>
            </a:r>
            <a:r>
              <a:rPr lang="en-US" sz="2800" dirty="0" err="1" smtClean="0"/>
              <a:t>vật</a:t>
            </a:r>
            <a:r>
              <a:rPr lang="en-US" sz="2800" dirty="0" smtClean="0"/>
              <a:t> </a:t>
            </a:r>
            <a:r>
              <a:rPr lang="en-US" sz="2800" dirty="0" err="1" smtClean="0"/>
              <a:t>có</a:t>
            </a:r>
            <a:r>
              <a:rPr lang="en-US" sz="2800" dirty="0" smtClean="0"/>
              <a:t> </a:t>
            </a:r>
            <a:r>
              <a:rPr lang="en-US" sz="2800" dirty="0" err="1" smtClean="0"/>
              <a:t>vai</a:t>
            </a:r>
            <a:r>
              <a:rPr lang="en-US" sz="2800" dirty="0" smtClean="0"/>
              <a:t> </a:t>
            </a:r>
            <a:r>
              <a:rPr lang="en-US" sz="2800" dirty="0" err="1" smtClean="0"/>
              <a:t>trò</a:t>
            </a:r>
            <a:r>
              <a:rPr lang="en-US" sz="2800" dirty="0" smtClean="0"/>
              <a:t> </a:t>
            </a:r>
            <a:r>
              <a:rPr lang="en-US" sz="2800" dirty="0" err="1" smtClean="0"/>
              <a:t>quan</a:t>
            </a:r>
            <a:r>
              <a:rPr lang="en-US" sz="2800" dirty="0" smtClean="0"/>
              <a:t> </a:t>
            </a:r>
            <a:r>
              <a:rPr lang="en-US" sz="2800" dirty="0" err="1" smtClean="0"/>
              <a:t>trọng</a:t>
            </a:r>
            <a:r>
              <a:rPr lang="en-US" sz="2800" dirty="0" smtClean="0"/>
              <a:t> </a:t>
            </a:r>
            <a:r>
              <a:rPr lang="en-US" sz="2800" dirty="0" err="1" smtClean="0"/>
              <a:t>trong</a:t>
            </a:r>
            <a:r>
              <a:rPr lang="en-US" sz="2800" dirty="0" smtClean="0"/>
              <a:t> </a:t>
            </a:r>
            <a:r>
              <a:rPr lang="en-US" sz="2800" dirty="0" err="1" smtClean="0"/>
              <a:t>đời</a:t>
            </a:r>
            <a:r>
              <a:rPr lang="en-US" sz="2800" dirty="0" smtClean="0"/>
              <a:t> </a:t>
            </a:r>
            <a:r>
              <a:rPr lang="en-US" sz="2800" dirty="0" err="1" smtClean="0"/>
              <a:t>sống</a:t>
            </a:r>
            <a:r>
              <a:rPr lang="en-US" sz="2800" dirty="0" smtClean="0"/>
              <a:t> </a:t>
            </a:r>
            <a:r>
              <a:rPr lang="en-US" sz="2800" dirty="0" err="1" smtClean="0"/>
              <a:t>của</a:t>
            </a:r>
            <a:r>
              <a:rPr lang="en-US" sz="2800" dirty="0" smtClean="0"/>
              <a:t> con </a:t>
            </a:r>
            <a:r>
              <a:rPr lang="en-US" sz="2800" dirty="0" err="1" smtClean="0"/>
              <a:t>người</a:t>
            </a:r>
            <a:r>
              <a:rPr lang="en-US" sz="2800" dirty="0" smtClean="0"/>
              <a:t>. Con </a:t>
            </a:r>
            <a:r>
              <a:rPr lang="en-US" sz="2800" dirty="0" err="1" smtClean="0"/>
              <a:t>người</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thực</a:t>
            </a:r>
            <a:r>
              <a:rPr lang="en-US" sz="2800" dirty="0" smtClean="0"/>
              <a:t> </a:t>
            </a:r>
            <a:r>
              <a:rPr lang="en-US" sz="2800" dirty="0" err="1" smtClean="0"/>
              <a:t>vật</a:t>
            </a:r>
            <a:r>
              <a:rPr lang="en-US" sz="2800" dirty="0" smtClean="0"/>
              <a:t> </a:t>
            </a:r>
            <a:r>
              <a:rPr lang="en-US" sz="2800" dirty="0" err="1" smtClean="0"/>
              <a:t>làm</a:t>
            </a:r>
            <a:r>
              <a:rPr lang="en-US" sz="2800" dirty="0" smtClean="0"/>
              <a:t> </a:t>
            </a:r>
            <a:r>
              <a:rPr lang="en-US" sz="2800" dirty="0" err="1" smtClean="0"/>
              <a:t>thức</a:t>
            </a:r>
            <a:r>
              <a:rPr lang="en-US" sz="2800" dirty="0" smtClean="0"/>
              <a:t> </a:t>
            </a:r>
            <a:r>
              <a:rPr lang="en-US" sz="2800" dirty="0" err="1" smtClean="0"/>
              <a:t>ăn</a:t>
            </a:r>
            <a:r>
              <a:rPr lang="en-US" sz="2800" dirty="0" smtClean="0"/>
              <a:t>, </a:t>
            </a:r>
            <a:r>
              <a:rPr lang="en-US" sz="2800" dirty="0" err="1" smtClean="0"/>
              <a:t>đồ</a:t>
            </a:r>
            <a:r>
              <a:rPr lang="en-US" sz="2800" dirty="0" smtClean="0"/>
              <a:t> </a:t>
            </a:r>
            <a:r>
              <a:rPr lang="en-US" sz="2800" dirty="0" err="1" smtClean="0"/>
              <a:t>dùng</a:t>
            </a:r>
            <a:r>
              <a:rPr lang="en-US" sz="2800" dirty="0" smtClean="0"/>
              <a:t>, </a:t>
            </a:r>
            <a:r>
              <a:rPr lang="en-US" sz="2800" dirty="0" err="1" smtClean="0"/>
              <a:t>vật</a:t>
            </a:r>
            <a:r>
              <a:rPr lang="en-US" sz="2800" dirty="0" smtClean="0"/>
              <a:t> </a:t>
            </a:r>
            <a:r>
              <a:rPr lang="en-US" sz="2800" dirty="0" err="1" smtClean="0"/>
              <a:t>dụng</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trong</a:t>
            </a:r>
            <a:r>
              <a:rPr lang="en-US" sz="2800" dirty="0" smtClean="0"/>
              <a:t> </a:t>
            </a:r>
            <a:r>
              <a:rPr lang="en-US" sz="2800" dirty="0" err="1" smtClean="0"/>
              <a:t>gia</a:t>
            </a:r>
            <a:r>
              <a:rPr lang="en-US" sz="2800" dirty="0" smtClean="0"/>
              <a:t> </a:t>
            </a:r>
            <a:r>
              <a:rPr lang="en-US" sz="2800" dirty="0" err="1" smtClean="0"/>
              <a:t>đình</a:t>
            </a:r>
            <a:r>
              <a:rPr lang="en-US" sz="2800" dirty="0" smtClean="0"/>
              <a:t>, </a:t>
            </a:r>
            <a:r>
              <a:rPr lang="en-US" sz="2800" dirty="0" err="1" smtClean="0"/>
              <a:t>trang</a:t>
            </a:r>
            <a:r>
              <a:rPr lang="en-US" sz="2800" dirty="0" smtClean="0"/>
              <a:t> </a:t>
            </a:r>
            <a:r>
              <a:rPr lang="en-US" sz="2800" dirty="0" err="1" smtClean="0"/>
              <a:t>trí</a:t>
            </a:r>
            <a:r>
              <a:rPr lang="en-US" sz="2800" dirty="0" smtClean="0"/>
              <a:t>, </a:t>
            </a:r>
            <a:r>
              <a:rPr lang="en-US" sz="2800" dirty="0" err="1" smtClean="0"/>
              <a:t>làm</a:t>
            </a:r>
            <a:r>
              <a:rPr lang="en-US" sz="2800" dirty="0" smtClean="0"/>
              <a:t> </a:t>
            </a:r>
            <a:r>
              <a:rPr lang="en-US" sz="2800" dirty="0" err="1" smtClean="0"/>
              <a:t>thuốc</a:t>
            </a:r>
            <a:r>
              <a:rPr lang="en-US" sz="2800" dirty="0" smtClean="0"/>
              <a:t> </a:t>
            </a:r>
            <a:r>
              <a:rPr lang="en-US" sz="2800" dirty="0" err="1" smtClean="0"/>
              <a:t>chữa</a:t>
            </a:r>
            <a:r>
              <a:rPr lang="en-US" sz="2800" dirty="0" smtClean="0"/>
              <a:t> </a:t>
            </a:r>
            <a:r>
              <a:rPr lang="en-US" sz="2800" dirty="0" err="1" smtClean="0"/>
              <a:t>bệnh</a:t>
            </a:r>
            <a:r>
              <a:rPr lang="en-US" sz="2800" dirty="0" smtClean="0"/>
              <a:t> </a:t>
            </a:r>
            <a:r>
              <a:rPr lang="en-US" sz="2800" dirty="0" err="1" smtClean="0"/>
              <a:t>và</a:t>
            </a:r>
            <a:r>
              <a:rPr lang="en-US" sz="2800" dirty="0" smtClean="0"/>
              <a:t> </a:t>
            </a:r>
            <a:r>
              <a:rPr lang="en-US" sz="2800" dirty="0" err="1" smtClean="0"/>
              <a:t>lấy</a:t>
            </a:r>
            <a:r>
              <a:rPr lang="en-US" sz="2800" dirty="0" smtClean="0"/>
              <a:t> </a:t>
            </a:r>
            <a:r>
              <a:rPr lang="en-US" sz="2800" dirty="0" err="1" smtClean="0"/>
              <a:t>bóng</a:t>
            </a:r>
            <a:r>
              <a:rPr lang="en-US" sz="2800" dirty="0" smtClean="0"/>
              <a:t> </a:t>
            </a:r>
            <a:r>
              <a:rPr lang="en-US" sz="2800" dirty="0" err="1" smtClean="0"/>
              <a:t>mát</a:t>
            </a:r>
            <a:r>
              <a:rPr lang="en-US" sz="2800" dirty="0" smtClean="0"/>
              <a:t>.</a:t>
            </a:r>
            <a:endParaRPr lang="en-US" sz="2800" dirty="0"/>
          </a:p>
        </p:txBody>
      </p:sp>
    </p:spTree>
    <p:extLst>
      <p:ext uri="{BB962C8B-B14F-4D97-AF65-F5344CB8AC3E}">
        <p14:creationId xmlns:p14="http://schemas.microsoft.com/office/powerpoint/2010/main" val="168313590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769" y="391886"/>
            <a:ext cx="10058400" cy="6156904"/>
          </a:xfrm>
          <a:prstGeom prst="rect">
            <a:avLst/>
          </a:prstGeom>
        </p:spPr>
      </p:pic>
    </p:spTree>
    <p:extLst>
      <p:ext uri="{BB962C8B-B14F-4D97-AF65-F5344CB8AC3E}">
        <p14:creationId xmlns:p14="http://schemas.microsoft.com/office/powerpoint/2010/main" val="24430647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8" y="460063"/>
            <a:ext cx="11390811" cy="584775"/>
          </a:xfrm>
          <a:prstGeom prst="rect">
            <a:avLst/>
          </a:prstGeom>
          <a:noFill/>
        </p:spPr>
        <p:txBody>
          <a:bodyPr wrap="square" rtlCol="0">
            <a:spAutoFit/>
          </a:bodyPr>
          <a:lstStyle/>
          <a:p>
            <a:r>
              <a:rPr lang="en-US" sz="3200" dirty="0" smtClean="0">
                <a:latin typeface="Amazone" panose="03020702060507090A04" pitchFamily="66" charset="0"/>
              </a:rPr>
              <a:t>4</a:t>
            </a:r>
            <a:r>
              <a:rPr lang="en-US" sz="3200" dirty="0" smtClean="0">
                <a:latin typeface="Amazone" panose="03020702060507090A04" pitchFamily="66" charset="0"/>
              </a:rPr>
              <a:t>. </a:t>
            </a:r>
            <a:r>
              <a:rPr lang="en-US" sz="3200" dirty="0" err="1" smtClean="0">
                <a:latin typeface="Amazone" panose="03020702060507090A04" pitchFamily="66" charset="0"/>
              </a:rPr>
              <a:t>Vai</a:t>
            </a:r>
            <a:r>
              <a:rPr lang="en-US" sz="3200" dirty="0" smtClean="0">
                <a:latin typeface="Amazone" panose="03020702060507090A04" pitchFamily="66" charset="0"/>
              </a:rPr>
              <a:t> </a:t>
            </a:r>
            <a:r>
              <a:rPr lang="en-US" sz="3200" dirty="0" err="1" smtClean="0">
                <a:latin typeface="Amazone" panose="03020702060507090A04" pitchFamily="66" charset="0"/>
              </a:rPr>
              <a:t>trò</a:t>
            </a:r>
            <a:r>
              <a:rPr lang="en-US" sz="3200" dirty="0" smtClean="0">
                <a:latin typeface="Amazone" panose="03020702060507090A04" pitchFamily="66" charset="0"/>
              </a:rPr>
              <a:t> </a:t>
            </a:r>
            <a:r>
              <a:rPr lang="en-US" sz="3200" dirty="0" err="1" smtClean="0">
                <a:latin typeface="Amazone" panose="03020702060507090A04" pitchFamily="66" charset="0"/>
              </a:rPr>
              <a:t>của</a:t>
            </a:r>
            <a:r>
              <a:rPr lang="en-US" sz="3200" dirty="0" smtClean="0">
                <a:latin typeface="Amazone" panose="03020702060507090A04" pitchFamily="66" charset="0"/>
              </a:rPr>
              <a:t> </a:t>
            </a:r>
            <a:r>
              <a:rPr lang="en-US" sz="3200" dirty="0" err="1" smtClean="0">
                <a:latin typeface="Amazone" panose="03020702060507090A04" pitchFamily="66" charset="0"/>
              </a:rPr>
              <a:t>thực</a:t>
            </a:r>
            <a:r>
              <a:rPr lang="en-US" sz="3200" dirty="0" smtClean="0">
                <a:latin typeface="Amazone" panose="03020702060507090A04" pitchFamily="66" charset="0"/>
              </a:rPr>
              <a:t> </a:t>
            </a:r>
            <a:r>
              <a:rPr lang="en-US" sz="3200" dirty="0" err="1" smtClean="0">
                <a:latin typeface="Amazone" panose="03020702060507090A04" pitchFamily="66" charset="0"/>
              </a:rPr>
              <a:t>vật</a:t>
            </a:r>
            <a:r>
              <a:rPr lang="en-US" sz="3200" dirty="0" smtClean="0">
                <a:latin typeface="Amazone" panose="03020702060507090A04" pitchFamily="66" charset="0"/>
              </a:rPr>
              <a:t> </a:t>
            </a:r>
            <a:r>
              <a:rPr lang="en-US" sz="3200" dirty="0" err="1" smtClean="0">
                <a:latin typeface="Amazone" panose="03020702060507090A04" pitchFamily="66" charset="0"/>
              </a:rPr>
              <a:t>với</a:t>
            </a:r>
            <a:r>
              <a:rPr lang="en-US" sz="3200" dirty="0" smtClean="0">
                <a:latin typeface="Amazone" panose="03020702060507090A04" pitchFamily="66" charset="0"/>
              </a:rPr>
              <a:t> </a:t>
            </a:r>
            <a:r>
              <a:rPr lang="en-US" sz="3200" dirty="0" err="1" smtClean="0">
                <a:latin typeface="Amazone" panose="03020702060507090A04" pitchFamily="66" charset="0"/>
              </a:rPr>
              <a:t>đời</a:t>
            </a:r>
            <a:r>
              <a:rPr lang="en-US" sz="3200" dirty="0" smtClean="0">
                <a:latin typeface="Amazone" panose="03020702060507090A04" pitchFamily="66" charset="0"/>
              </a:rPr>
              <a:t> </a:t>
            </a:r>
            <a:r>
              <a:rPr lang="en-US" sz="3200" dirty="0" err="1" smtClean="0">
                <a:latin typeface="Amazone" panose="03020702060507090A04" pitchFamily="66" charset="0"/>
              </a:rPr>
              <a:t>sống</a:t>
            </a:r>
            <a:r>
              <a:rPr lang="en-US" sz="3200" dirty="0" smtClean="0">
                <a:latin typeface="Amazone" panose="03020702060507090A04" pitchFamily="66" charset="0"/>
              </a:rPr>
              <a:t> </a:t>
            </a:r>
            <a:r>
              <a:rPr lang="en-US" sz="3200" dirty="0" err="1" smtClean="0">
                <a:latin typeface="Amazone" panose="03020702060507090A04" pitchFamily="66" charset="0"/>
              </a:rPr>
              <a:t>của</a:t>
            </a:r>
            <a:r>
              <a:rPr lang="en-US" sz="3200" dirty="0" smtClean="0">
                <a:latin typeface="Amazone" panose="03020702060507090A04" pitchFamily="66" charset="0"/>
              </a:rPr>
              <a:t> </a:t>
            </a:r>
            <a:r>
              <a:rPr lang="en-US" sz="3200" dirty="0" err="1" smtClean="0">
                <a:latin typeface="Amazone" panose="03020702060507090A04" pitchFamily="66" charset="0"/>
              </a:rPr>
              <a:t>động</a:t>
            </a:r>
            <a:r>
              <a:rPr lang="en-US" sz="3200" dirty="0" smtClean="0">
                <a:latin typeface="Amazone" panose="03020702060507090A04" pitchFamily="66" charset="0"/>
              </a:rPr>
              <a:t> </a:t>
            </a:r>
            <a:r>
              <a:rPr lang="en-US" sz="3200" dirty="0" err="1" smtClean="0">
                <a:latin typeface="Amazone" panose="03020702060507090A04" pitchFamily="66" charset="0"/>
              </a:rPr>
              <a:t>vật</a:t>
            </a:r>
            <a:endParaRPr lang="en-US" sz="3200" dirty="0">
              <a:latin typeface="Amazone" panose="03020702060507090A04" pitchFamily="66" charset="0"/>
            </a:endParaRPr>
          </a:p>
        </p:txBody>
      </p:sp>
      <p:sp>
        <p:nvSpPr>
          <p:cNvPr id="3" name="TextBox 2"/>
          <p:cNvSpPr txBox="1"/>
          <p:nvPr/>
        </p:nvSpPr>
        <p:spPr>
          <a:xfrm>
            <a:off x="1149531" y="1227909"/>
            <a:ext cx="9065623" cy="461665"/>
          </a:xfrm>
          <a:prstGeom prst="rect">
            <a:avLst/>
          </a:prstGeom>
          <a:noFill/>
        </p:spPr>
        <p:txBody>
          <a:bodyPr wrap="square" rtlCol="0">
            <a:spAutoFit/>
          </a:bodyPr>
          <a:lstStyle/>
          <a:p>
            <a:r>
              <a:rPr lang="en-US" sz="2400" i="1" dirty="0" err="1" smtClean="0">
                <a:solidFill>
                  <a:srgbClr val="FF0000"/>
                </a:solidFill>
              </a:rPr>
              <a:t>Thực</a:t>
            </a:r>
            <a:r>
              <a:rPr lang="en-US" sz="2400" i="1" dirty="0" smtClean="0">
                <a:solidFill>
                  <a:srgbClr val="FF0000"/>
                </a:solidFill>
              </a:rPr>
              <a:t> </a:t>
            </a:r>
            <a:r>
              <a:rPr lang="en-US" sz="2400" i="1" dirty="0" err="1" smtClean="0">
                <a:solidFill>
                  <a:srgbClr val="FF0000"/>
                </a:solidFill>
              </a:rPr>
              <a:t>vật</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vai</a:t>
            </a:r>
            <a:r>
              <a:rPr lang="en-US" sz="2400" i="1" dirty="0" smtClean="0">
                <a:solidFill>
                  <a:srgbClr val="FF0000"/>
                </a:solidFill>
              </a:rPr>
              <a:t> </a:t>
            </a:r>
            <a:r>
              <a:rPr lang="en-US" sz="2400" i="1" dirty="0" err="1" smtClean="0">
                <a:solidFill>
                  <a:srgbClr val="FF0000"/>
                </a:solidFill>
              </a:rPr>
              <a:t>trò</a:t>
            </a:r>
            <a:r>
              <a:rPr lang="en-US" sz="2400" i="1" dirty="0" smtClean="0">
                <a:solidFill>
                  <a:srgbClr val="FF0000"/>
                </a:solidFill>
              </a:rPr>
              <a:t> </a:t>
            </a:r>
            <a:r>
              <a:rPr lang="en-US" sz="2400" i="1" dirty="0" err="1" smtClean="0">
                <a:solidFill>
                  <a:srgbClr val="FF0000"/>
                </a:solidFill>
              </a:rPr>
              <a:t>gì</a:t>
            </a:r>
            <a:r>
              <a:rPr lang="en-US" sz="2400" i="1" dirty="0" smtClean="0">
                <a:solidFill>
                  <a:srgbClr val="FF0000"/>
                </a:solidFill>
              </a:rPr>
              <a:t> </a:t>
            </a:r>
            <a:r>
              <a:rPr lang="en-US" sz="2400" i="1" dirty="0" err="1" smtClean="0">
                <a:solidFill>
                  <a:srgbClr val="FF0000"/>
                </a:solidFill>
              </a:rPr>
              <a:t>với</a:t>
            </a:r>
            <a:r>
              <a:rPr lang="en-US" sz="2400" i="1" dirty="0" smtClean="0">
                <a:solidFill>
                  <a:srgbClr val="FF0000"/>
                </a:solidFill>
              </a:rPr>
              <a:t> </a:t>
            </a:r>
            <a:r>
              <a:rPr lang="en-US" sz="2400" i="1" dirty="0" err="1" smtClean="0">
                <a:solidFill>
                  <a:srgbClr val="FF0000"/>
                </a:solidFill>
              </a:rPr>
              <a:t>đời</a:t>
            </a:r>
            <a:r>
              <a:rPr lang="en-US" sz="2400" i="1" dirty="0" smtClean="0">
                <a:solidFill>
                  <a:srgbClr val="FF0000"/>
                </a:solidFill>
              </a:rPr>
              <a:t> </a:t>
            </a:r>
            <a:r>
              <a:rPr lang="en-US" sz="2400" i="1" dirty="0" err="1" smtClean="0">
                <a:solidFill>
                  <a:srgbClr val="FF0000"/>
                </a:solidFill>
              </a:rPr>
              <a:t>sống</a:t>
            </a:r>
            <a:r>
              <a:rPr lang="en-US" sz="2400" i="1" dirty="0" smtClean="0">
                <a:solidFill>
                  <a:srgbClr val="FF0000"/>
                </a:solidFill>
              </a:rPr>
              <a:t> </a:t>
            </a:r>
            <a:r>
              <a:rPr lang="en-US" sz="2400" i="1" dirty="0" err="1" smtClean="0">
                <a:solidFill>
                  <a:srgbClr val="FF0000"/>
                </a:solidFill>
              </a:rPr>
              <a:t>của</a:t>
            </a:r>
            <a:r>
              <a:rPr lang="en-US" sz="2400" i="1" dirty="0" smtClean="0">
                <a:solidFill>
                  <a:srgbClr val="FF0000"/>
                </a:solidFill>
              </a:rPr>
              <a:t> </a:t>
            </a:r>
            <a:r>
              <a:rPr lang="en-US" sz="2400" i="1" dirty="0" err="1" smtClean="0">
                <a:solidFill>
                  <a:srgbClr val="FF0000"/>
                </a:solidFill>
              </a:rPr>
              <a:t>động</a:t>
            </a:r>
            <a:r>
              <a:rPr lang="en-US" sz="2400" i="1" dirty="0" smtClean="0">
                <a:solidFill>
                  <a:srgbClr val="FF0000"/>
                </a:solidFill>
              </a:rPr>
              <a:t> </a:t>
            </a:r>
            <a:r>
              <a:rPr lang="en-US" sz="2400" i="1" dirty="0" err="1" smtClean="0">
                <a:solidFill>
                  <a:srgbClr val="FF0000"/>
                </a:solidFill>
              </a:rPr>
              <a:t>vật</a:t>
            </a:r>
            <a:r>
              <a:rPr lang="en-US" sz="2400" i="1" dirty="0" smtClean="0">
                <a:solidFill>
                  <a:srgbClr val="FF0000"/>
                </a:solidFill>
              </a:rPr>
              <a:t>? Cho </a:t>
            </a:r>
            <a:r>
              <a:rPr lang="en-US" sz="2400" i="1" dirty="0" err="1" smtClean="0">
                <a:solidFill>
                  <a:srgbClr val="FF0000"/>
                </a:solidFill>
              </a:rPr>
              <a:t>ví</a:t>
            </a:r>
            <a:r>
              <a:rPr lang="en-US" sz="2400" i="1" dirty="0" smtClean="0">
                <a:solidFill>
                  <a:srgbClr val="FF0000"/>
                </a:solidFill>
              </a:rPr>
              <a:t> </a:t>
            </a:r>
            <a:r>
              <a:rPr lang="en-US" sz="2400" i="1" dirty="0" err="1" smtClean="0">
                <a:solidFill>
                  <a:srgbClr val="FF0000"/>
                </a:solidFill>
              </a:rPr>
              <a:t>dụ</a:t>
            </a:r>
            <a:r>
              <a:rPr lang="en-US"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2027245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700" y="3414259"/>
            <a:ext cx="4519862" cy="30227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401" y="516587"/>
            <a:ext cx="5333074" cy="33695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543" y="3176685"/>
            <a:ext cx="3275200" cy="34064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85" y="516587"/>
            <a:ext cx="3563574" cy="2660098"/>
          </a:xfrm>
          <a:prstGeom prst="rect">
            <a:avLst/>
          </a:prstGeom>
        </p:spPr>
      </p:pic>
    </p:spTree>
    <p:extLst>
      <p:ext uri="{BB962C8B-B14F-4D97-AF65-F5344CB8AC3E}">
        <p14:creationId xmlns:p14="http://schemas.microsoft.com/office/powerpoint/2010/main" val="14664238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54" y="479344"/>
            <a:ext cx="4481516" cy="33611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692" y="3703733"/>
            <a:ext cx="4271108" cy="28474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695" y="479344"/>
            <a:ext cx="5343367" cy="30056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45" y="4027212"/>
            <a:ext cx="5521314" cy="2445549"/>
          </a:xfrm>
          <a:prstGeom prst="rect">
            <a:avLst/>
          </a:prstGeom>
        </p:spPr>
      </p:pic>
    </p:spTree>
    <p:extLst>
      <p:ext uri="{BB962C8B-B14F-4D97-AF65-F5344CB8AC3E}">
        <p14:creationId xmlns:p14="http://schemas.microsoft.com/office/powerpoint/2010/main" val="107524051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7434343" y="360567"/>
            <a:ext cx="4060972" cy="5411244"/>
          </a:xfrm>
          <a:custGeom>
            <a:avLst/>
            <a:gdLst>
              <a:gd name="connsiteX0" fmla="*/ 0 w 2243213"/>
              <a:gd name="connsiteY0" fmla="*/ 0 h 2989081"/>
              <a:gd name="connsiteX1" fmla="*/ 2243213 w 2243213"/>
              <a:gd name="connsiteY1" fmla="*/ 0 h 2989081"/>
              <a:gd name="connsiteX2" fmla="*/ 2243213 w 2243213"/>
              <a:gd name="connsiteY2" fmla="*/ 2989081 h 2989081"/>
              <a:gd name="connsiteX3" fmla="*/ 0 w 2243213"/>
              <a:gd name="connsiteY3" fmla="*/ 2989081 h 2989081"/>
            </a:gdLst>
            <a:ahLst/>
            <a:cxnLst>
              <a:cxn ang="0">
                <a:pos x="connsiteX0" y="connsiteY0"/>
              </a:cxn>
              <a:cxn ang="0">
                <a:pos x="connsiteX1" y="connsiteY1"/>
              </a:cxn>
              <a:cxn ang="0">
                <a:pos x="connsiteX2" y="connsiteY2"/>
              </a:cxn>
              <a:cxn ang="0">
                <a:pos x="connsiteX3" y="connsiteY3"/>
              </a:cxn>
            </a:cxnLst>
            <a:rect l="l" t="t" r="r" b="b"/>
            <a:pathLst>
              <a:path w="2243213" h="2989081">
                <a:moveTo>
                  <a:pt x="0" y="0"/>
                </a:moveTo>
                <a:lnTo>
                  <a:pt x="2243213" y="0"/>
                </a:lnTo>
                <a:lnTo>
                  <a:pt x="2243213" y="2989081"/>
                </a:lnTo>
                <a:lnTo>
                  <a:pt x="0" y="2989081"/>
                </a:lnTo>
                <a:close/>
              </a:path>
            </a:pathLst>
          </a:custGeom>
        </p:spPr>
      </p:pic>
      <p:sp>
        <p:nvSpPr>
          <p:cNvPr id="5" name="TextBox 4"/>
          <p:cNvSpPr txBox="1"/>
          <p:nvPr/>
        </p:nvSpPr>
        <p:spPr>
          <a:xfrm>
            <a:off x="1763484" y="565549"/>
            <a:ext cx="4271553" cy="523220"/>
          </a:xfrm>
          <a:prstGeom prst="rect">
            <a:avLst/>
          </a:prstGeom>
          <a:noFill/>
        </p:spPr>
        <p:txBody>
          <a:bodyPr wrap="square" rtlCol="0">
            <a:spAutoFit/>
          </a:bodyPr>
          <a:lstStyle/>
          <a:p>
            <a:pPr algn="ctr"/>
            <a:r>
              <a:rPr lang="en-US" sz="2800" dirty="0" err="1" smtClean="0"/>
              <a:t>Cà</a:t>
            </a:r>
            <a:r>
              <a:rPr lang="en-US" sz="2800" dirty="0" smtClean="0"/>
              <a:t> </a:t>
            </a:r>
            <a:r>
              <a:rPr lang="en-US" sz="2800" dirty="0" err="1" smtClean="0"/>
              <a:t>độc</a:t>
            </a:r>
            <a:r>
              <a:rPr lang="en-US" sz="2800" dirty="0" smtClean="0"/>
              <a:t> </a:t>
            </a:r>
            <a:r>
              <a:rPr lang="en-US" sz="2800" dirty="0" err="1" smtClean="0"/>
              <a:t>dược</a:t>
            </a:r>
            <a:r>
              <a:rPr lang="en-US" sz="2800" dirty="0" smtClean="0"/>
              <a:t> (</a:t>
            </a:r>
            <a:r>
              <a:rPr lang="en-US" sz="2800" dirty="0" err="1" smtClean="0"/>
              <a:t>Mạn</a:t>
            </a:r>
            <a:r>
              <a:rPr lang="en-US" sz="2800" dirty="0" smtClean="0"/>
              <a:t> </a:t>
            </a:r>
            <a:r>
              <a:rPr lang="en-US" sz="2800" dirty="0" err="1" smtClean="0"/>
              <a:t>đà</a:t>
            </a:r>
            <a:r>
              <a:rPr lang="en-US" sz="2800" dirty="0" smtClean="0"/>
              <a:t> la)</a:t>
            </a:r>
            <a:endParaRPr lang="en-US" sz="2800" dirty="0"/>
          </a:p>
        </p:txBody>
      </p:sp>
      <p:sp>
        <p:nvSpPr>
          <p:cNvPr id="6" name="TextBox 5"/>
          <p:cNvSpPr txBox="1"/>
          <p:nvPr/>
        </p:nvSpPr>
        <p:spPr>
          <a:xfrm>
            <a:off x="692330" y="1088769"/>
            <a:ext cx="6413863" cy="4524315"/>
          </a:xfrm>
          <a:prstGeom prst="rect">
            <a:avLst/>
          </a:prstGeom>
          <a:noFill/>
        </p:spPr>
        <p:txBody>
          <a:bodyPr wrap="square" rtlCol="0">
            <a:spAutoFit/>
          </a:bodyPr>
          <a:lstStyle/>
          <a:p>
            <a:pPr marL="285750" indent="-285750" algn="just">
              <a:lnSpc>
                <a:spcPct val="150000"/>
              </a:lnSpc>
              <a:buFontTx/>
              <a:buChar char="-"/>
            </a:pPr>
            <a:r>
              <a:rPr lang="en-US" sz="2400" dirty="0" err="1" smtClean="0">
                <a:latin typeface="+mj-lt"/>
              </a:rPr>
              <a:t>Cà</a:t>
            </a:r>
            <a:r>
              <a:rPr lang="en-US" sz="2400" dirty="0" smtClean="0">
                <a:latin typeface="+mj-lt"/>
              </a:rPr>
              <a:t> </a:t>
            </a:r>
            <a:r>
              <a:rPr lang="en-US" sz="2400" dirty="0" err="1" smtClean="0">
                <a:latin typeface="+mj-lt"/>
              </a:rPr>
              <a:t>độc</a:t>
            </a:r>
            <a:r>
              <a:rPr lang="en-US" sz="2400" dirty="0" smtClean="0">
                <a:latin typeface="+mj-lt"/>
              </a:rPr>
              <a:t> </a:t>
            </a:r>
            <a:r>
              <a:rPr lang="en-US" sz="2400" dirty="0" err="1" smtClean="0">
                <a:latin typeface="+mj-lt"/>
              </a:rPr>
              <a:t>dược</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tác</a:t>
            </a:r>
            <a:r>
              <a:rPr lang="en-US" sz="2400" dirty="0" smtClean="0">
                <a:latin typeface="+mj-lt"/>
              </a:rPr>
              <a:t> </a:t>
            </a:r>
            <a:r>
              <a:rPr lang="en-US" sz="2400" dirty="0" err="1" smtClean="0">
                <a:latin typeface="+mj-lt"/>
              </a:rPr>
              <a:t>dụng</a:t>
            </a:r>
            <a:r>
              <a:rPr lang="en-US" sz="2400" dirty="0" smtClean="0">
                <a:latin typeface="+mj-lt"/>
              </a:rPr>
              <a:t> </a:t>
            </a:r>
            <a:r>
              <a:rPr lang="en-US" sz="2400" dirty="0" err="1" smtClean="0">
                <a:latin typeface="+mj-lt"/>
              </a:rPr>
              <a:t>chữa</a:t>
            </a:r>
            <a:r>
              <a:rPr lang="en-US" sz="2400" dirty="0" smtClean="0">
                <a:latin typeface="+mj-lt"/>
              </a:rPr>
              <a:t> </a:t>
            </a:r>
            <a:r>
              <a:rPr lang="en-US" sz="2400" dirty="0" err="1" smtClean="0">
                <a:latin typeface="+mj-lt"/>
              </a:rPr>
              <a:t>bệnh</a:t>
            </a:r>
            <a:r>
              <a:rPr lang="en-US" sz="2400" dirty="0" smtClean="0">
                <a:latin typeface="+mj-lt"/>
              </a:rPr>
              <a:t> </a:t>
            </a:r>
            <a:r>
              <a:rPr lang="en-US" sz="2400" dirty="0" err="1" smtClean="0">
                <a:latin typeface="+mj-lt"/>
              </a:rPr>
              <a:t>viêm</a:t>
            </a:r>
            <a:r>
              <a:rPr lang="en-US" sz="2400" dirty="0" smtClean="0">
                <a:latin typeface="+mj-lt"/>
              </a:rPr>
              <a:t> </a:t>
            </a:r>
            <a:r>
              <a:rPr lang="en-US" sz="2400" dirty="0" err="1" smtClean="0">
                <a:latin typeface="+mj-lt"/>
              </a:rPr>
              <a:t>xoang</a:t>
            </a:r>
            <a:r>
              <a:rPr lang="en-US" sz="2400" dirty="0" smtClean="0">
                <a:latin typeface="+mj-lt"/>
              </a:rPr>
              <a:t>, </a:t>
            </a:r>
            <a:r>
              <a:rPr lang="en-US" sz="2400" dirty="0" err="1" smtClean="0">
                <a:latin typeface="+mj-lt"/>
              </a:rPr>
              <a:t>đau</a:t>
            </a:r>
            <a:r>
              <a:rPr lang="en-US" sz="2400" dirty="0" smtClean="0">
                <a:latin typeface="+mj-lt"/>
              </a:rPr>
              <a:t> </a:t>
            </a:r>
            <a:r>
              <a:rPr lang="en-US" sz="2400" dirty="0" err="1" smtClean="0">
                <a:latin typeface="+mj-lt"/>
              </a:rPr>
              <a:t>nhức</a:t>
            </a:r>
            <a:r>
              <a:rPr lang="en-US" sz="2400" dirty="0" smtClean="0">
                <a:latin typeface="+mj-lt"/>
              </a:rPr>
              <a:t> </a:t>
            </a:r>
            <a:r>
              <a:rPr lang="en-US" sz="2400" dirty="0" err="1" smtClean="0">
                <a:latin typeface="+mj-lt"/>
              </a:rPr>
              <a:t>xương</a:t>
            </a:r>
            <a:r>
              <a:rPr lang="en-US" sz="2400" dirty="0" smtClean="0">
                <a:latin typeface="+mj-lt"/>
              </a:rPr>
              <a:t>, </a:t>
            </a:r>
            <a:r>
              <a:rPr lang="en-US" sz="2400" dirty="0" err="1" smtClean="0">
                <a:latin typeface="+mj-lt"/>
              </a:rPr>
              <a:t>đau</a:t>
            </a:r>
            <a:r>
              <a:rPr lang="en-US" sz="2400" dirty="0" smtClean="0">
                <a:latin typeface="+mj-lt"/>
              </a:rPr>
              <a:t> </a:t>
            </a:r>
            <a:r>
              <a:rPr lang="en-US" sz="2400" dirty="0" err="1" smtClean="0">
                <a:latin typeface="+mj-lt"/>
              </a:rPr>
              <a:t>thần</a:t>
            </a:r>
            <a:r>
              <a:rPr lang="en-US" sz="2400" dirty="0" smtClean="0">
                <a:latin typeface="+mj-lt"/>
              </a:rPr>
              <a:t> </a:t>
            </a:r>
            <a:r>
              <a:rPr lang="en-US" sz="2400" dirty="0" err="1" smtClean="0">
                <a:latin typeface="+mj-lt"/>
              </a:rPr>
              <a:t>kinh</a:t>
            </a:r>
            <a:r>
              <a:rPr lang="en-US" sz="2400" dirty="0" smtClean="0">
                <a:latin typeface="+mj-lt"/>
              </a:rPr>
              <a:t> </a:t>
            </a:r>
            <a:r>
              <a:rPr lang="en-US" sz="2400" dirty="0" err="1" smtClean="0">
                <a:latin typeface="+mj-lt"/>
              </a:rPr>
              <a:t>tọa</a:t>
            </a:r>
            <a:r>
              <a:rPr lang="en-US" sz="2400" dirty="0" smtClean="0">
                <a:latin typeface="+mj-lt"/>
              </a:rPr>
              <a:t>, hen </a:t>
            </a:r>
            <a:r>
              <a:rPr lang="en-US" sz="2400" dirty="0" err="1" smtClean="0">
                <a:latin typeface="+mj-lt"/>
              </a:rPr>
              <a:t>suyễn</a:t>
            </a:r>
            <a:r>
              <a:rPr lang="en-US" sz="2400" dirty="0" smtClean="0">
                <a:latin typeface="+mj-lt"/>
              </a:rPr>
              <a:t>,…. </a:t>
            </a:r>
          </a:p>
          <a:p>
            <a:pPr marL="285750" indent="-285750" algn="just">
              <a:lnSpc>
                <a:spcPct val="150000"/>
              </a:lnSpc>
              <a:buFontTx/>
              <a:buChar char="-"/>
            </a:pPr>
            <a:r>
              <a:rPr lang="en-US" sz="2400" dirty="0" err="1" smtClean="0">
                <a:latin typeface="+mj-lt"/>
              </a:rPr>
              <a:t>Tuy</a:t>
            </a:r>
            <a:r>
              <a:rPr lang="en-US" sz="2400" dirty="0" smtClean="0">
                <a:latin typeface="+mj-lt"/>
              </a:rPr>
              <a:t> </a:t>
            </a:r>
            <a:r>
              <a:rPr lang="en-US" sz="2400" dirty="0" err="1" smtClean="0">
                <a:latin typeface="+mj-lt"/>
              </a:rPr>
              <a:t>nhiên</a:t>
            </a:r>
            <a:r>
              <a:rPr lang="en-US" sz="2400" dirty="0" smtClean="0">
                <a:latin typeface="+mj-lt"/>
              </a:rPr>
              <a:t>, </a:t>
            </a:r>
            <a:r>
              <a:rPr lang="en-US" sz="2400" dirty="0" err="1" smtClean="0">
                <a:latin typeface="+mj-lt"/>
              </a:rPr>
              <a:t>cà</a:t>
            </a:r>
            <a:r>
              <a:rPr lang="en-US" sz="2400" dirty="0" smtClean="0">
                <a:latin typeface="+mj-lt"/>
              </a:rPr>
              <a:t> </a:t>
            </a:r>
            <a:r>
              <a:rPr lang="en-US" sz="2400" dirty="0" err="1" smtClean="0">
                <a:latin typeface="+mj-lt"/>
              </a:rPr>
              <a:t>độc</a:t>
            </a:r>
            <a:r>
              <a:rPr lang="en-US" sz="2400" dirty="0" smtClean="0">
                <a:latin typeface="+mj-lt"/>
              </a:rPr>
              <a:t> </a:t>
            </a:r>
            <a:r>
              <a:rPr lang="en-US" sz="2400" dirty="0" err="1" smtClean="0">
                <a:latin typeface="+mj-lt"/>
              </a:rPr>
              <a:t>dược</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xếp</a:t>
            </a:r>
            <a:r>
              <a:rPr lang="en-US" sz="2400" dirty="0" smtClean="0">
                <a:latin typeface="+mj-lt"/>
              </a:rPr>
              <a:t> </a:t>
            </a:r>
            <a:r>
              <a:rPr lang="en-US" sz="2400" dirty="0" err="1" smtClean="0">
                <a:latin typeface="+mj-lt"/>
              </a:rPr>
              <a:t>vào</a:t>
            </a:r>
            <a:r>
              <a:rPr lang="en-US" sz="2400" dirty="0" smtClean="0">
                <a:latin typeface="+mj-lt"/>
              </a:rPr>
              <a:t> </a:t>
            </a:r>
            <a:r>
              <a:rPr lang="en-US" sz="2400" dirty="0" err="1" smtClean="0">
                <a:latin typeface="+mj-lt"/>
              </a:rPr>
              <a:t>danh</a:t>
            </a:r>
            <a:r>
              <a:rPr lang="en-US" sz="2400" dirty="0" smtClean="0">
                <a:latin typeface="+mj-lt"/>
              </a:rPr>
              <a:t> </a:t>
            </a:r>
            <a:r>
              <a:rPr lang="en-US" sz="2400" dirty="0" err="1" smtClean="0">
                <a:latin typeface="+mj-lt"/>
              </a:rPr>
              <a:t>sách</a:t>
            </a:r>
            <a:r>
              <a:rPr lang="en-US" sz="2400" dirty="0" smtClean="0">
                <a:latin typeface="+mj-lt"/>
              </a:rPr>
              <a:t> </a:t>
            </a:r>
            <a:r>
              <a:rPr lang="en-US" sz="2400" b="1" dirty="0" err="1" smtClean="0">
                <a:solidFill>
                  <a:srgbClr val="FF0000"/>
                </a:solidFill>
                <a:latin typeface="+mj-lt"/>
              </a:rPr>
              <a:t>thuộc</a:t>
            </a:r>
            <a:r>
              <a:rPr lang="en-US" sz="2400" b="1" dirty="0" smtClean="0">
                <a:solidFill>
                  <a:srgbClr val="FF0000"/>
                </a:solidFill>
                <a:latin typeface="+mj-lt"/>
              </a:rPr>
              <a:t> </a:t>
            </a:r>
            <a:r>
              <a:rPr lang="en-US" sz="2400" b="1" dirty="0" err="1" smtClean="0">
                <a:solidFill>
                  <a:srgbClr val="FF0000"/>
                </a:solidFill>
                <a:latin typeface="+mj-lt"/>
              </a:rPr>
              <a:t>độc</a:t>
            </a:r>
            <a:r>
              <a:rPr lang="en-US" sz="2400" b="1" dirty="0" smtClean="0">
                <a:solidFill>
                  <a:srgbClr val="FF0000"/>
                </a:solidFill>
                <a:latin typeface="+mj-lt"/>
              </a:rPr>
              <a:t> </a:t>
            </a:r>
            <a:r>
              <a:rPr lang="en-US" sz="2400" b="1" dirty="0" err="1" smtClean="0">
                <a:solidFill>
                  <a:srgbClr val="FF0000"/>
                </a:solidFill>
                <a:latin typeface="+mj-lt"/>
              </a:rPr>
              <a:t>bảng</a:t>
            </a:r>
            <a:r>
              <a:rPr lang="en-US" sz="2400" b="1" dirty="0" smtClean="0">
                <a:solidFill>
                  <a:srgbClr val="FF0000"/>
                </a:solidFill>
                <a:latin typeface="+mj-lt"/>
              </a:rPr>
              <a:t> A</a:t>
            </a:r>
            <a:r>
              <a:rPr lang="en-US" sz="2400" dirty="0" smtClean="0">
                <a:latin typeface="+mj-lt"/>
              </a:rPr>
              <a:t>. </a:t>
            </a:r>
            <a:r>
              <a:rPr lang="en-US" sz="2400" dirty="0" err="1" smtClean="0">
                <a:latin typeface="+mj-lt"/>
              </a:rPr>
              <a:t>Không</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tự</a:t>
            </a:r>
            <a:r>
              <a:rPr lang="en-US" sz="2400" dirty="0" smtClean="0">
                <a:latin typeface="+mj-lt"/>
              </a:rPr>
              <a:t> ý </a:t>
            </a:r>
            <a:r>
              <a:rPr lang="en-US" sz="2400" dirty="0" err="1" smtClean="0">
                <a:latin typeface="+mj-lt"/>
              </a:rPr>
              <a:t>sử</a:t>
            </a:r>
            <a:r>
              <a:rPr lang="en-US" sz="2400" dirty="0" smtClean="0">
                <a:latin typeface="+mj-lt"/>
              </a:rPr>
              <a:t> </a:t>
            </a:r>
            <a:r>
              <a:rPr lang="en-US" sz="2400" dirty="0" err="1" smtClean="0">
                <a:latin typeface="+mj-lt"/>
              </a:rPr>
              <a:t>dụng</a:t>
            </a:r>
            <a:r>
              <a:rPr lang="en-US" sz="2400" dirty="0" smtClean="0">
                <a:latin typeface="+mj-lt"/>
              </a:rPr>
              <a:t>, </a:t>
            </a:r>
            <a:r>
              <a:rPr lang="en-US" sz="2400" dirty="0" err="1" smtClean="0">
                <a:latin typeface="+mj-lt"/>
              </a:rPr>
              <a:t>một</a:t>
            </a:r>
            <a:r>
              <a:rPr lang="en-US" sz="2400" dirty="0" smtClean="0">
                <a:latin typeface="+mj-lt"/>
              </a:rPr>
              <a:t> </a:t>
            </a:r>
            <a:r>
              <a:rPr lang="en-US" sz="2400" dirty="0" err="1" smtClean="0">
                <a:latin typeface="+mj-lt"/>
              </a:rPr>
              <a:t>số</a:t>
            </a:r>
            <a:r>
              <a:rPr lang="en-US" sz="2400" dirty="0" smtClean="0">
                <a:latin typeface="+mj-lt"/>
              </a:rPr>
              <a:t> </a:t>
            </a:r>
            <a:r>
              <a:rPr lang="en-US" sz="2400" dirty="0" err="1" smtClean="0">
                <a:latin typeface="+mj-lt"/>
              </a:rPr>
              <a:t>đối</a:t>
            </a:r>
            <a:r>
              <a:rPr lang="en-US" sz="2400" dirty="0" smtClean="0">
                <a:latin typeface="+mj-lt"/>
              </a:rPr>
              <a:t> </a:t>
            </a:r>
            <a:r>
              <a:rPr lang="en-US" sz="2400" dirty="0" err="1" smtClean="0">
                <a:latin typeface="+mj-lt"/>
              </a:rPr>
              <a:t>tượng</a:t>
            </a:r>
            <a:r>
              <a:rPr lang="en-US" sz="2400" dirty="0" smtClean="0">
                <a:latin typeface="+mj-lt"/>
              </a:rPr>
              <a:t> </a:t>
            </a:r>
            <a:r>
              <a:rPr lang="en-US" sz="2400" dirty="0" err="1" smtClean="0">
                <a:latin typeface="+mj-lt"/>
              </a:rPr>
              <a:t>thể</a:t>
            </a:r>
            <a:r>
              <a:rPr lang="en-US" sz="2400" dirty="0" smtClean="0">
                <a:latin typeface="+mj-lt"/>
              </a:rPr>
              <a:t> </a:t>
            </a:r>
            <a:r>
              <a:rPr lang="en-US" sz="2400" dirty="0" err="1" smtClean="0">
                <a:latin typeface="+mj-lt"/>
              </a:rPr>
              <a:t>trạng</a:t>
            </a:r>
            <a:r>
              <a:rPr lang="en-US" sz="2400" dirty="0" smtClean="0">
                <a:latin typeface="+mj-lt"/>
              </a:rPr>
              <a:t> </a:t>
            </a:r>
            <a:r>
              <a:rPr lang="en-US" sz="2400" dirty="0" err="1" smtClean="0">
                <a:latin typeface="+mj-lt"/>
              </a:rPr>
              <a:t>cơ</a:t>
            </a:r>
            <a:r>
              <a:rPr lang="en-US" sz="2400" dirty="0" smtClean="0">
                <a:latin typeface="+mj-lt"/>
              </a:rPr>
              <a:t> </a:t>
            </a:r>
            <a:r>
              <a:rPr lang="en-US" sz="2400" dirty="0" err="1" smtClean="0">
                <a:latin typeface="+mj-lt"/>
              </a:rPr>
              <a:t>thể</a:t>
            </a:r>
            <a:r>
              <a:rPr lang="en-US" sz="2400" dirty="0" smtClean="0">
                <a:latin typeface="+mj-lt"/>
              </a:rPr>
              <a:t> </a:t>
            </a:r>
            <a:r>
              <a:rPr lang="en-US" sz="2400" dirty="0" err="1" smtClean="0">
                <a:latin typeface="+mj-lt"/>
              </a:rPr>
              <a:t>yếu</a:t>
            </a:r>
            <a:r>
              <a:rPr lang="en-US" sz="2400" dirty="0" smtClean="0">
                <a:latin typeface="+mj-lt"/>
              </a:rPr>
              <a:t> </a:t>
            </a:r>
            <a:r>
              <a:rPr lang="en-US" sz="2400" dirty="0" err="1" smtClean="0">
                <a:latin typeface="+mj-lt"/>
              </a:rPr>
              <a:t>không</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sử</a:t>
            </a:r>
            <a:r>
              <a:rPr lang="en-US" sz="2400" dirty="0" smtClean="0">
                <a:latin typeface="+mj-lt"/>
              </a:rPr>
              <a:t> </a:t>
            </a:r>
            <a:r>
              <a:rPr lang="en-US" sz="2400" dirty="0" err="1" smtClean="0">
                <a:latin typeface="+mj-lt"/>
              </a:rPr>
              <a:t>dụng</a:t>
            </a:r>
            <a:r>
              <a:rPr lang="en-US" sz="2400" dirty="0" smtClean="0">
                <a:latin typeface="+mj-lt"/>
              </a:rPr>
              <a:t>. </a:t>
            </a:r>
            <a:r>
              <a:rPr lang="en-US" sz="2400" dirty="0" err="1" smtClean="0">
                <a:latin typeface="+mj-lt"/>
              </a:rPr>
              <a:t>Dùng</a:t>
            </a:r>
            <a:r>
              <a:rPr lang="en-US" sz="2400" dirty="0" smtClean="0">
                <a:latin typeface="+mj-lt"/>
              </a:rPr>
              <a:t> </a:t>
            </a:r>
            <a:r>
              <a:rPr lang="en-US" sz="2400" dirty="0" err="1" smtClean="0">
                <a:latin typeface="+mj-lt"/>
              </a:rPr>
              <a:t>quá</a:t>
            </a:r>
            <a:r>
              <a:rPr lang="en-US" sz="2400" dirty="0" smtClean="0">
                <a:latin typeface="+mj-lt"/>
              </a:rPr>
              <a:t> </a:t>
            </a:r>
            <a:r>
              <a:rPr lang="en-US" sz="2400" dirty="0" err="1" smtClean="0">
                <a:latin typeface="+mj-lt"/>
              </a:rPr>
              <a:t>liều</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thể</a:t>
            </a:r>
            <a:r>
              <a:rPr lang="en-US" sz="2400" dirty="0" smtClean="0">
                <a:latin typeface="+mj-lt"/>
              </a:rPr>
              <a:t> </a:t>
            </a:r>
            <a:r>
              <a:rPr lang="en-US" sz="2400" dirty="0" err="1" smtClean="0">
                <a:latin typeface="+mj-lt"/>
              </a:rPr>
              <a:t>gây</a:t>
            </a:r>
            <a:r>
              <a:rPr lang="en-US" sz="2400" dirty="0" smtClean="0">
                <a:latin typeface="+mj-lt"/>
              </a:rPr>
              <a:t> </a:t>
            </a:r>
            <a:r>
              <a:rPr lang="en-US" sz="2400" dirty="0" err="1" smtClean="0">
                <a:latin typeface="+mj-lt"/>
              </a:rPr>
              <a:t>chết</a:t>
            </a:r>
            <a:r>
              <a:rPr lang="en-US" sz="2400" dirty="0" smtClean="0">
                <a:latin typeface="+mj-lt"/>
              </a:rPr>
              <a:t> </a:t>
            </a:r>
            <a:r>
              <a:rPr lang="en-US" sz="2400" dirty="0" err="1" smtClean="0">
                <a:latin typeface="+mj-lt"/>
              </a:rPr>
              <a:t>người</a:t>
            </a:r>
            <a:endParaRPr lang="en-US" sz="2400" dirty="0">
              <a:latin typeface="+mj-lt"/>
            </a:endParaRPr>
          </a:p>
        </p:txBody>
      </p:sp>
    </p:spTree>
    <p:extLst>
      <p:ext uri="{BB962C8B-B14F-4D97-AF65-F5344CB8AC3E}">
        <p14:creationId xmlns:p14="http://schemas.microsoft.com/office/powerpoint/2010/main" val="309625892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017" y="3984704"/>
            <a:ext cx="6458538" cy="2308324"/>
          </a:xfrm>
          <a:prstGeom prst="rect">
            <a:avLst/>
          </a:prstGeom>
        </p:spPr>
        <p:txBody>
          <a:bodyPr wrap="square">
            <a:spAutoFit/>
          </a:bodyPr>
          <a:lstStyle/>
          <a:p>
            <a:pPr algn="just"/>
            <a:r>
              <a:rPr lang="vi-VN" sz="2400" dirty="0">
                <a:latin typeface="+mj-lt"/>
              </a:rPr>
              <a:t>Triệu chứng ngộ độc</a:t>
            </a:r>
            <a:r>
              <a:rPr lang="vi-VN" sz="2400" dirty="0" smtClean="0">
                <a:latin typeface="+mj-lt"/>
              </a:rPr>
              <a:t>:</a:t>
            </a:r>
            <a:endParaRPr lang="en-US" sz="2400" dirty="0" smtClean="0">
              <a:latin typeface="+mj-lt"/>
            </a:endParaRPr>
          </a:p>
          <a:p>
            <a:pPr algn="just"/>
            <a:r>
              <a:rPr lang="vi-VN" sz="2400" dirty="0" smtClean="0">
                <a:latin typeface="+mj-lt"/>
              </a:rPr>
              <a:t> </a:t>
            </a:r>
            <a:r>
              <a:rPr lang="vi-VN" sz="2400" dirty="0">
                <a:latin typeface="+mj-lt"/>
              </a:rPr>
              <a:t>Đây là tình trạng ngộ độc Glocozide tim. Bệnh nhân có thể nôn dữ dội, sau đó mệt lả, không buồn nôn. Nhức đầu, chóng mặt, đau bụng. Mạch chậm dần, rối loạn nhịp tim, nặng hơn có thể trụy tim mạch, tụt huyết áp, hôn mê</a:t>
            </a:r>
            <a:r>
              <a:rPr lang="vi-VN" sz="2400" dirty="0" smtClean="0">
                <a:latin typeface="+mj-lt"/>
              </a:rPr>
              <a:t>.</a:t>
            </a:r>
            <a:endParaRPr lang="vi-VN" sz="24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35" y="3402650"/>
            <a:ext cx="4152682" cy="3109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164" y="457199"/>
            <a:ext cx="3929726" cy="2945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93382" y="591241"/>
            <a:ext cx="7096138" cy="2677656"/>
          </a:xfrm>
          <a:prstGeom prst="rect">
            <a:avLst/>
          </a:prstGeom>
        </p:spPr>
        <p:txBody>
          <a:bodyPr wrap="square">
            <a:spAutoFit/>
          </a:bodyPr>
          <a:lstStyle/>
          <a:p>
            <a:pPr algn="just"/>
            <a:r>
              <a:rPr lang="vi-VN" sz="2400" dirty="0">
                <a:latin typeface="+mj-lt"/>
              </a:rPr>
              <a:t>Trúc đào là một trong những loài thực vật có độc tính cao nhất và chứa nhiều hợp chất có độc, nhiều hợp chất trong số này có thể gây tử vong ở người, đặc biệt là trẻ em. Độc tính của trúc đào được coi là cực kỳ cao và đã có nhiều thông báo cho thấy trong một số trường hợp chỉ cần một lượng nhỏ cũng đã đủ gây hậu quả tử vong hay cận kề tử vong</a:t>
            </a:r>
            <a:endParaRPr lang="en-US" sz="2400" dirty="0">
              <a:latin typeface="+mj-lt"/>
            </a:endParaRPr>
          </a:p>
        </p:txBody>
      </p:sp>
    </p:spTree>
    <p:extLst>
      <p:ext uri="{BB962C8B-B14F-4D97-AF65-F5344CB8AC3E}">
        <p14:creationId xmlns:p14="http://schemas.microsoft.com/office/powerpoint/2010/main" val="16571589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49" y="91440"/>
            <a:ext cx="7835690" cy="6858000"/>
          </a:xfrm>
          <a:prstGeom prst="rect">
            <a:avLst/>
          </a:prstGeom>
        </p:spPr>
      </p:pic>
      <p:sp>
        <p:nvSpPr>
          <p:cNvPr id="3" name="TextBox 2"/>
          <p:cNvSpPr txBox="1"/>
          <p:nvPr/>
        </p:nvSpPr>
        <p:spPr>
          <a:xfrm>
            <a:off x="8778240" y="1946366"/>
            <a:ext cx="3069771" cy="1569660"/>
          </a:xfrm>
          <a:prstGeom prst="rect">
            <a:avLst/>
          </a:prstGeom>
          <a:noFill/>
        </p:spPr>
        <p:txBody>
          <a:bodyPr wrap="square" rtlCol="0">
            <a:spAutoFit/>
          </a:bodyPr>
          <a:lstStyle/>
          <a:p>
            <a:pPr algn="just"/>
            <a:r>
              <a:rPr lang="en-US" sz="2400" i="1" dirty="0" err="1" smtClean="0">
                <a:solidFill>
                  <a:srgbClr val="FF0000"/>
                </a:solidFill>
              </a:rPr>
              <a:t>Quan</a:t>
            </a:r>
            <a:r>
              <a:rPr lang="en-US" sz="2400" i="1" dirty="0" smtClean="0">
                <a:solidFill>
                  <a:srgbClr val="FF0000"/>
                </a:solidFill>
              </a:rPr>
              <a:t> </a:t>
            </a:r>
            <a:r>
              <a:rPr lang="en-US" sz="2400" i="1" dirty="0" err="1" smtClean="0">
                <a:solidFill>
                  <a:srgbClr val="FF0000"/>
                </a:solidFill>
              </a:rPr>
              <a:t>sát</a:t>
            </a:r>
            <a:r>
              <a:rPr lang="en-US" sz="2400" i="1" dirty="0" smtClean="0">
                <a:solidFill>
                  <a:srgbClr val="FF0000"/>
                </a:solidFill>
              </a:rPr>
              <a:t> </a:t>
            </a:r>
            <a:r>
              <a:rPr lang="en-US" sz="2400" i="1" dirty="0" err="1" smtClean="0">
                <a:solidFill>
                  <a:srgbClr val="FF0000"/>
                </a:solidFill>
              </a:rPr>
              <a:t>hình</a:t>
            </a:r>
            <a:r>
              <a:rPr lang="en-US" sz="2400" i="1" dirty="0" smtClean="0">
                <a:solidFill>
                  <a:srgbClr val="FF0000"/>
                </a:solidFill>
              </a:rPr>
              <a:t> 20.1, </a:t>
            </a:r>
            <a:r>
              <a:rPr lang="en-US" sz="2400" i="1" dirty="0" err="1" smtClean="0">
                <a:solidFill>
                  <a:srgbClr val="FF0000"/>
                </a:solidFill>
              </a:rPr>
              <a:t>cho</a:t>
            </a:r>
            <a:r>
              <a:rPr lang="en-US" sz="2400" i="1" dirty="0" smtClean="0">
                <a:solidFill>
                  <a:srgbClr val="FF0000"/>
                </a:solidFill>
              </a:rPr>
              <a:t> </a:t>
            </a:r>
            <a:r>
              <a:rPr lang="en-US" sz="2400" i="1" dirty="0" err="1" smtClean="0">
                <a:solidFill>
                  <a:srgbClr val="FF0000"/>
                </a:solidFill>
              </a:rPr>
              <a:t>biết</a:t>
            </a:r>
            <a:r>
              <a:rPr lang="en-US" sz="2400" i="1" dirty="0" smtClean="0">
                <a:solidFill>
                  <a:srgbClr val="FF0000"/>
                </a:solidFill>
              </a:rPr>
              <a:t> </a:t>
            </a:r>
            <a:r>
              <a:rPr lang="en-US" sz="2400" i="1" dirty="0" err="1" smtClean="0">
                <a:solidFill>
                  <a:srgbClr val="FF0000"/>
                </a:solidFill>
              </a:rPr>
              <a:t>vai</a:t>
            </a:r>
            <a:r>
              <a:rPr lang="en-US" sz="2400" i="1" dirty="0" smtClean="0">
                <a:solidFill>
                  <a:srgbClr val="FF0000"/>
                </a:solidFill>
              </a:rPr>
              <a:t> </a:t>
            </a:r>
            <a:r>
              <a:rPr lang="en-US" sz="2400" i="1" dirty="0" err="1" smtClean="0">
                <a:solidFill>
                  <a:srgbClr val="FF0000"/>
                </a:solidFill>
              </a:rPr>
              <a:t>trò</a:t>
            </a:r>
            <a:r>
              <a:rPr lang="en-US" sz="2400" i="1" dirty="0" smtClean="0">
                <a:solidFill>
                  <a:srgbClr val="FF0000"/>
                </a:solidFill>
              </a:rPr>
              <a:t> </a:t>
            </a:r>
            <a:r>
              <a:rPr lang="en-US" sz="2400" i="1" dirty="0" err="1" smtClean="0">
                <a:solidFill>
                  <a:srgbClr val="FF0000"/>
                </a:solidFill>
              </a:rPr>
              <a:t>của</a:t>
            </a:r>
            <a:r>
              <a:rPr lang="en-US" sz="2400" i="1" dirty="0" smtClean="0">
                <a:solidFill>
                  <a:srgbClr val="FF0000"/>
                </a:solidFill>
              </a:rPr>
              <a:t> </a:t>
            </a:r>
            <a:r>
              <a:rPr lang="en-US" sz="2400" i="1" dirty="0" err="1" smtClean="0">
                <a:solidFill>
                  <a:srgbClr val="FF0000"/>
                </a:solidFill>
              </a:rPr>
              <a:t>thực</a:t>
            </a:r>
            <a:r>
              <a:rPr lang="en-US" sz="2400" i="1" dirty="0" smtClean="0">
                <a:solidFill>
                  <a:srgbClr val="FF0000"/>
                </a:solidFill>
              </a:rPr>
              <a:t> </a:t>
            </a:r>
            <a:r>
              <a:rPr lang="en-US" sz="2400" i="1" dirty="0" err="1" smtClean="0">
                <a:solidFill>
                  <a:srgbClr val="FF0000"/>
                </a:solidFill>
              </a:rPr>
              <a:t>vật</a:t>
            </a:r>
            <a:r>
              <a:rPr lang="en-US" sz="2400" i="1" dirty="0" smtClean="0">
                <a:solidFill>
                  <a:srgbClr val="FF0000"/>
                </a:solidFill>
              </a:rPr>
              <a:t> </a:t>
            </a:r>
            <a:r>
              <a:rPr lang="en-US" sz="2400" i="1" dirty="0" err="1" smtClean="0">
                <a:solidFill>
                  <a:srgbClr val="FF0000"/>
                </a:solidFill>
              </a:rPr>
              <a:t>đối</a:t>
            </a:r>
            <a:r>
              <a:rPr lang="en-US" sz="2400" i="1" dirty="0" smtClean="0">
                <a:solidFill>
                  <a:srgbClr val="FF0000"/>
                </a:solidFill>
              </a:rPr>
              <a:t> </a:t>
            </a:r>
            <a:r>
              <a:rPr lang="en-US" sz="2400" i="1" dirty="0" err="1" smtClean="0">
                <a:solidFill>
                  <a:srgbClr val="FF0000"/>
                </a:solidFill>
              </a:rPr>
              <a:t>với</a:t>
            </a:r>
            <a:r>
              <a:rPr lang="en-US" sz="2400" i="1" dirty="0" smtClean="0">
                <a:solidFill>
                  <a:srgbClr val="FF0000"/>
                </a:solidFill>
              </a:rPr>
              <a:t> </a:t>
            </a:r>
            <a:r>
              <a:rPr lang="en-US" sz="2400" i="1" dirty="0" err="1" smtClean="0">
                <a:solidFill>
                  <a:srgbClr val="FF0000"/>
                </a:solidFill>
              </a:rPr>
              <a:t>đời</a:t>
            </a:r>
            <a:r>
              <a:rPr lang="en-US" sz="2400" i="1" dirty="0" smtClean="0">
                <a:solidFill>
                  <a:srgbClr val="FF0000"/>
                </a:solidFill>
              </a:rPr>
              <a:t> </a:t>
            </a:r>
            <a:r>
              <a:rPr lang="en-US" sz="2400" i="1" dirty="0" err="1" smtClean="0">
                <a:solidFill>
                  <a:srgbClr val="FF0000"/>
                </a:solidFill>
              </a:rPr>
              <a:t>sống</a:t>
            </a:r>
            <a:r>
              <a:rPr lang="en-US" sz="2400" i="1" dirty="0" smtClean="0">
                <a:solidFill>
                  <a:srgbClr val="FF0000"/>
                </a:solidFill>
              </a:rPr>
              <a:t> con </a:t>
            </a:r>
            <a:r>
              <a:rPr lang="en-US" sz="2400" i="1" dirty="0" err="1" smtClean="0">
                <a:solidFill>
                  <a:srgbClr val="FF0000"/>
                </a:solidFill>
              </a:rPr>
              <a:t>người</a:t>
            </a:r>
            <a:endParaRPr lang="en-US" sz="2400" i="1" dirty="0">
              <a:solidFill>
                <a:srgbClr val="FF0000"/>
              </a:solidFill>
            </a:endParaRPr>
          </a:p>
        </p:txBody>
      </p:sp>
    </p:spTree>
    <p:extLst>
      <p:ext uri="{BB962C8B-B14F-4D97-AF65-F5344CB8AC3E}">
        <p14:creationId xmlns:p14="http://schemas.microsoft.com/office/powerpoint/2010/main" val="2264983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39" y="487025"/>
            <a:ext cx="7145384" cy="6001643"/>
          </a:xfrm>
          <a:prstGeom prst="rect">
            <a:avLst/>
          </a:prstGeom>
        </p:spPr>
        <p:txBody>
          <a:bodyPr wrap="square">
            <a:spAutoFit/>
          </a:bodyPr>
          <a:lstStyle/>
          <a:p>
            <a:pPr algn="just"/>
            <a:r>
              <a:rPr lang="vi-VN" sz="2400" dirty="0">
                <a:latin typeface="+mj-lt"/>
              </a:rPr>
              <a:t>Theo tài liệu nước ngoài, bò ngựa ăn phải lá Trúc đào tươi cũng bị ngộ độc. Người ăn thịt súc vật bị chết vì lá Trúc đào cũng sẽ bị ngộ độc theo</a:t>
            </a:r>
            <a:r>
              <a:rPr lang="vi-VN" sz="2400" dirty="0" smtClean="0">
                <a:latin typeface="+mj-lt"/>
              </a:rPr>
              <a:t>.</a:t>
            </a:r>
            <a:endParaRPr lang="en-US" sz="2400" dirty="0" smtClean="0">
              <a:latin typeface="+mj-lt"/>
            </a:endParaRPr>
          </a:p>
          <a:p>
            <a:pPr algn="just"/>
            <a:r>
              <a:rPr lang="vi-VN" sz="2400" dirty="0" smtClean="0">
                <a:latin typeface="+mj-lt"/>
              </a:rPr>
              <a:t> </a:t>
            </a:r>
            <a:r>
              <a:rPr lang="vi-VN" sz="2400" dirty="0">
                <a:latin typeface="+mj-lt"/>
              </a:rPr>
              <a:t>- Chất độc ở cây Trúc đào không bị phá hủy khi đun sôi hoặc qua quá trình làm khô cây</a:t>
            </a:r>
            <a:r>
              <a:rPr lang="vi-VN" sz="2400" dirty="0" smtClean="0">
                <a:latin typeface="+mj-lt"/>
              </a:rPr>
              <a:t>.</a:t>
            </a:r>
            <a:endParaRPr lang="en-US" sz="2400" dirty="0" smtClean="0">
              <a:latin typeface="+mj-lt"/>
            </a:endParaRPr>
          </a:p>
          <a:p>
            <a:pPr algn="just"/>
            <a:r>
              <a:rPr lang="vi-VN" sz="2400" dirty="0" smtClean="0">
                <a:latin typeface="+mj-lt"/>
              </a:rPr>
              <a:t> </a:t>
            </a:r>
            <a:r>
              <a:rPr lang="vi-VN" sz="2400" dirty="0">
                <a:latin typeface="+mj-lt"/>
              </a:rPr>
              <a:t>- Hoa Trúc đào cũng độc, tuy lượng chất độc thấp hơn so với các bộ phận khác</a:t>
            </a:r>
            <a:r>
              <a:rPr lang="vi-VN" sz="2400" dirty="0" smtClean="0">
                <a:latin typeface="+mj-lt"/>
              </a:rPr>
              <a:t>.</a:t>
            </a:r>
            <a:endParaRPr lang="en-US" sz="2400" dirty="0" smtClean="0">
              <a:latin typeface="+mj-lt"/>
            </a:endParaRPr>
          </a:p>
          <a:p>
            <a:pPr algn="just"/>
            <a:r>
              <a:rPr lang="vi-VN" sz="2400" dirty="0" smtClean="0">
                <a:latin typeface="+mj-lt"/>
              </a:rPr>
              <a:t> </a:t>
            </a:r>
            <a:r>
              <a:rPr lang="vi-VN" sz="2400" dirty="0">
                <a:latin typeface="+mj-lt"/>
              </a:rPr>
              <a:t>- Dùng lá Trúc đào để chữa bệnh ngoài da để rửa cần chú ý. Có nơi giã nhỏ lá để đắp chữa ghẻ có thể bị ngộ độc, cần lưu ý. </a:t>
            </a:r>
            <a:endParaRPr lang="en-US" sz="2400" dirty="0" smtClean="0">
              <a:latin typeface="+mj-lt"/>
            </a:endParaRPr>
          </a:p>
          <a:p>
            <a:pPr marL="342900" indent="-342900" algn="just">
              <a:buFontTx/>
              <a:buChar char="-"/>
            </a:pPr>
            <a:r>
              <a:rPr lang="vi-VN" sz="2400" dirty="0" smtClean="0">
                <a:latin typeface="+mj-lt"/>
              </a:rPr>
              <a:t>Có </a:t>
            </a:r>
            <a:r>
              <a:rPr lang="vi-VN" sz="2400" dirty="0">
                <a:latin typeface="+mj-lt"/>
              </a:rPr>
              <a:t>nơi dùng bột vỏ thân cây Trúc đào để đánh bả chuột</a:t>
            </a:r>
            <a:r>
              <a:rPr lang="vi-VN" sz="2400" dirty="0" smtClean="0">
                <a:latin typeface="+mj-lt"/>
              </a:rPr>
              <a:t>.</a:t>
            </a:r>
            <a:endParaRPr lang="en-US" sz="2400" dirty="0" smtClean="0">
              <a:latin typeface="+mj-lt"/>
            </a:endParaRPr>
          </a:p>
          <a:p>
            <a:pPr marL="342900" indent="-342900" algn="just">
              <a:buFontTx/>
              <a:buChar char="-"/>
            </a:pPr>
            <a:r>
              <a:rPr lang="vi-VN" sz="2400" dirty="0" smtClean="0">
                <a:latin typeface="+mj-lt"/>
              </a:rPr>
              <a:t>Không </a:t>
            </a:r>
            <a:r>
              <a:rPr lang="vi-VN" sz="2400" dirty="0">
                <a:latin typeface="+mj-lt"/>
              </a:rPr>
              <a:t>nên trồng cây Trúc đào cạnh nguồn nước ăn (giếng bể nước) vì lá hoặc hoa Trúc đào rụng xuống làm nhiễm độc nước, uống lâu ngày sẽ ngộ độc.       </a:t>
            </a:r>
          </a:p>
          <a:p>
            <a:pPr algn="just"/>
            <a:endParaRPr lang="vi-VN" sz="24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66" y="613954"/>
            <a:ext cx="3120107" cy="5538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24956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24" y="470040"/>
            <a:ext cx="4147874" cy="31089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24" y="3717821"/>
            <a:ext cx="4331649" cy="28877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412" y="3801630"/>
            <a:ext cx="4486331" cy="28039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7281" y="1815514"/>
            <a:ext cx="3800060" cy="2534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7309" y="365759"/>
            <a:ext cx="4350382" cy="2447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4078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145" y="3997044"/>
            <a:ext cx="3144883" cy="419317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117" y="2877045"/>
            <a:ext cx="3144883" cy="4193177"/>
          </a:xfrm>
          <a:prstGeom prst="rect">
            <a:avLst/>
          </a:prstGeom>
        </p:spPr>
      </p:pic>
      <p:sp>
        <p:nvSpPr>
          <p:cNvPr id="2" name="TextBox 1"/>
          <p:cNvSpPr txBox="1"/>
          <p:nvPr/>
        </p:nvSpPr>
        <p:spPr>
          <a:xfrm>
            <a:off x="222067" y="418012"/>
            <a:ext cx="11390811" cy="584775"/>
          </a:xfrm>
          <a:prstGeom prst="rect">
            <a:avLst/>
          </a:prstGeom>
          <a:noFill/>
        </p:spPr>
        <p:txBody>
          <a:bodyPr wrap="square" rtlCol="0">
            <a:spAutoFit/>
          </a:bodyPr>
          <a:lstStyle/>
          <a:p>
            <a:r>
              <a:rPr lang="en-US" sz="3200" dirty="0">
                <a:latin typeface="Amazone" panose="03020702060507090A04" pitchFamily="66" charset="0"/>
              </a:rPr>
              <a:t>2</a:t>
            </a:r>
            <a:r>
              <a:rPr lang="en-US" sz="3200" dirty="0" smtClean="0">
                <a:latin typeface="Amazone" panose="03020702060507090A04" pitchFamily="66" charset="0"/>
              </a:rPr>
              <a:t>. </a:t>
            </a:r>
            <a:r>
              <a:rPr lang="en-US" sz="3200" dirty="0" err="1" smtClean="0">
                <a:latin typeface="Amazone" panose="03020702060507090A04" pitchFamily="66" charset="0"/>
              </a:rPr>
              <a:t>Vai</a:t>
            </a:r>
            <a:r>
              <a:rPr lang="en-US" sz="3200" dirty="0" smtClean="0">
                <a:latin typeface="Amazone" panose="03020702060507090A04" pitchFamily="66" charset="0"/>
              </a:rPr>
              <a:t> </a:t>
            </a:r>
            <a:r>
              <a:rPr lang="en-US" sz="3200" dirty="0" err="1" smtClean="0">
                <a:latin typeface="Amazone" panose="03020702060507090A04" pitchFamily="66" charset="0"/>
              </a:rPr>
              <a:t>trò</a:t>
            </a:r>
            <a:r>
              <a:rPr lang="en-US" sz="3200" dirty="0" smtClean="0">
                <a:latin typeface="Amazone" panose="03020702060507090A04" pitchFamily="66" charset="0"/>
              </a:rPr>
              <a:t> </a:t>
            </a:r>
            <a:r>
              <a:rPr lang="en-US" sz="3200" dirty="0" err="1" smtClean="0">
                <a:latin typeface="Amazone" panose="03020702060507090A04" pitchFamily="66" charset="0"/>
              </a:rPr>
              <a:t>thực</a:t>
            </a:r>
            <a:r>
              <a:rPr lang="en-US" sz="3200" dirty="0" smtClean="0">
                <a:latin typeface="Amazone" panose="03020702060507090A04" pitchFamily="66" charset="0"/>
              </a:rPr>
              <a:t> </a:t>
            </a:r>
            <a:r>
              <a:rPr lang="en-US" sz="3200" dirty="0" err="1" smtClean="0">
                <a:latin typeface="Amazone" panose="03020702060507090A04" pitchFamily="66" charset="0"/>
              </a:rPr>
              <a:t>vật</a:t>
            </a:r>
            <a:r>
              <a:rPr lang="en-US" sz="3200" dirty="0" smtClean="0">
                <a:latin typeface="Amazone" panose="03020702060507090A04" pitchFamily="66" charset="0"/>
              </a:rPr>
              <a:t> </a:t>
            </a:r>
            <a:r>
              <a:rPr lang="en-US" sz="3200" dirty="0" err="1" smtClean="0">
                <a:latin typeface="Amazone" panose="03020702060507090A04" pitchFamily="66" charset="0"/>
              </a:rPr>
              <a:t>góp</a:t>
            </a:r>
            <a:r>
              <a:rPr lang="en-US" sz="3200" dirty="0" smtClean="0">
                <a:latin typeface="Amazone" panose="03020702060507090A04" pitchFamily="66" charset="0"/>
              </a:rPr>
              <a:t> </a:t>
            </a:r>
            <a:r>
              <a:rPr lang="en-US" sz="3200" dirty="0" err="1" smtClean="0">
                <a:latin typeface="Amazone" panose="03020702060507090A04" pitchFamily="66" charset="0"/>
              </a:rPr>
              <a:t>phần</a:t>
            </a:r>
            <a:r>
              <a:rPr lang="en-US" sz="3200" dirty="0" smtClean="0">
                <a:latin typeface="Amazone" panose="03020702060507090A04" pitchFamily="66" charset="0"/>
              </a:rPr>
              <a:t> </a:t>
            </a:r>
            <a:r>
              <a:rPr lang="en-US" sz="3200" dirty="0" err="1" smtClean="0">
                <a:latin typeface="Amazone" panose="03020702060507090A04" pitchFamily="66" charset="0"/>
              </a:rPr>
              <a:t>làm</a:t>
            </a:r>
            <a:r>
              <a:rPr lang="en-US" sz="3200" dirty="0" smtClean="0">
                <a:latin typeface="Amazone" panose="03020702060507090A04" pitchFamily="66" charset="0"/>
              </a:rPr>
              <a:t> </a:t>
            </a:r>
            <a:r>
              <a:rPr lang="en-US" sz="3200" dirty="0" err="1" smtClean="0">
                <a:latin typeface="Amazone" panose="03020702060507090A04" pitchFamily="66" charset="0"/>
              </a:rPr>
              <a:t>giảm</a:t>
            </a:r>
            <a:r>
              <a:rPr lang="en-US" sz="3200" dirty="0" smtClean="0">
                <a:latin typeface="Amazone" panose="03020702060507090A04" pitchFamily="66" charset="0"/>
              </a:rPr>
              <a:t> ô </a:t>
            </a:r>
            <a:r>
              <a:rPr lang="en-US" sz="3200" dirty="0" err="1" smtClean="0">
                <a:latin typeface="Amazone" panose="03020702060507090A04" pitchFamily="66" charset="0"/>
              </a:rPr>
              <a:t>nhiễm</a:t>
            </a:r>
            <a:r>
              <a:rPr lang="en-US" sz="3200" dirty="0">
                <a:latin typeface="Amazone" panose="03020702060507090A04" pitchFamily="66" charset="0"/>
              </a:rPr>
              <a:t> </a:t>
            </a:r>
            <a:r>
              <a:rPr lang="en-US" sz="3200" dirty="0" err="1" smtClean="0">
                <a:latin typeface="Amazone" panose="03020702060507090A04" pitchFamily="66" charset="0"/>
              </a:rPr>
              <a:t>không</a:t>
            </a:r>
            <a:r>
              <a:rPr lang="en-US" sz="3200" dirty="0" smtClean="0">
                <a:latin typeface="Amazone" panose="03020702060507090A04" pitchFamily="66" charset="0"/>
              </a:rPr>
              <a:t> </a:t>
            </a:r>
            <a:r>
              <a:rPr lang="en-US" sz="3200" dirty="0" err="1" smtClean="0">
                <a:latin typeface="Amazone" panose="03020702060507090A04" pitchFamily="66" charset="0"/>
              </a:rPr>
              <a:t>khí</a:t>
            </a:r>
            <a:endParaRPr lang="en-US" sz="3200" dirty="0">
              <a:latin typeface="Amazone" panose="03020702060507090A04" pitchFamily="66" charset="0"/>
            </a:endParaRPr>
          </a:p>
        </p:txBody>
      </p:sp>
      <p:sp>
        <p:nvSpPr>
          <p:cNvPr id="3" name="TextBox 2"/>
          <p:cNvSpPr txBox="1"/>
          <p:nvPr/>
        </p:nvSpPr>
        <p:spPr>
          <a:xfrm>
            <a:off x="992777" y="1175657"/>
            <a:ext cx="10084526" cy="461665"/>
          </a:xfrm>
          <a:prstGeom prst="rect">
            <a:avLst/>
          </a:prstGeom>
          <a:noFill/>
        </p:spPr>
        <p:txBody>
          <a:bodyPr wrap="square" rtlCol="0">
            <a:spAutoFit/>
          </a:bodyPr>
          <a:lstStyle/>
          <a:p>
            <a:r>
              <a:rPr lang="en-US" sz="2400" dirty="0" smtClean="0">
                <a:latin typeface="+mj-lt"/>
              </a:rPr>
              <a:t>- TV </a:t>
            </a:r>
            <a:r>
              <a:rPr lang="en-US" sz="2400" dirty="0" err="1" smtClean="0">
                <a:latin typeface="+mj-lt"/>
              </a:rPr>
              <a:t>góp</a:t>
            </a:r>
            <a:r>
              <a:rPr lang="en-US" sz="2400" dirty="0">
                <a:latin typeface="+mj-lt"/>
              </a:rPr>
              <a:t> </a:t>
            </a:r>
            <a:r>
              <a:rPr lang="en-US" sz="2400" dirty="0" err="1" smtClean="0">
                <a:latin typeface="+mj-lt"/>
              </a:rPr>
              <a:t>phần</a:t>
            </a:r>
            <a:r>
              <a:rPr lang="en-US" sz="2400" dirty="0" smtClean="0">
                <a:latin typeface="+mj-lt"/>
              </a:rPr>
              <a:t> </a:t>
            </a:r>
            <a:r>
              <a:rPr lang="en-US" sz="2400" dirty="0" err="1" smtClean="0">
                <a:latin typeface="+mj-lt"/>
              </a:rPr>
              <a:t>làm</a:t>
            </a:r>
            <a:r>
              <a:rPr lang="en-US" sz="2400" dirty="0" smtClean="0">
                <a:latin typeface="+mj-lt"/>
              </a:rPr>
              <a:t> </a:t>
            </a:r>
            <a:r>
              <a:rPr lang="en-US" sz="2400" dirty="0" err="1" smtClean="0">
                <a:latin typeface="+mj-lt"/>
              </a:rPr>
              <a:t>giảm</a:t>
            </a:r>
            <a:r>
              <a:rPr lang="en-US" sz="2400" dirty="0" smtClean="0">
                <a:latin typeface="+mj-lt"/>
              </a:rPr>
              <a:t> ô </a:t>
            </a:r>
            <a:r>
              <a:rPr lang="en-US" sz="2400" dirty="0" err="1" smtClean="0">
                <a:latin typeface="+mj-lt"/>
              </a:rPr>
              <a:t>nhiễm</a:t>
            </a:r>
            <a:r>
              <a:rPr lang="en-US" sz="2400" dirty="0" smtClean="0">
                <a:latin typeface="+mj-lt"/>
              </a:rPr>
              <a:t> </a:t>
            </a:r>
            <a:r>
              <a:rPr lang="en-US" sz="2400" dirty="0" err="1" smtClean="0">
                <a:latin typeface="+mj-lt"/>
              </a:rPr>
              <a:t>không</a:t>
            </a:r>
            <a:r>
              <a:rPr lang="en-US" sz="2400" dirty="0" smtClean="0">
                <a:latin typeface="+mj-lt"/>
              </a:rPr>
              <a:t> </a:t>
            </a:r>
            <a:r>
              <a:rPr lang="en-US" sz="2400" dirty="0" err="1" smtClean="0">
                <a:latin typeface="+mj-lt"/>
              </a:rPr>
              <a:t>khí</a:t>
            </a:r>
            <a:r>
              <a:rPr lang="en-US" sz="2400" dirty="0" smtClean="0">
                <a:latin typeface="+mj-lt"/>
              </a:rPr>
              <a:t>, </a:t>
            </a:r>
            <a:r>
              <a:rPr lang="en-US" sz="2400" dirty="0" err="1" smtClean="0">
                <a:latin typeface="+mj-lt"/>
              </a:rPr>
              <a:t>ngăn</a:t>
            </a:r>
            <a:r>
              <a:rPr lang="en-US" sz="2400" dirty="0" smtClean="0">
                <a:latin typeface="+mj-lt"/>
              </a:rPr>
              <a:t> </a:t>
            </a:r>
            <a:r>
              <a:rPr lang="en-US" sz="2400" dirty="0" err="1" smtClean="0">
                <a:latin typeface="+mj-lt"/>
              </a:rPr>
              <a:t>bụi</a:t>
            </a:r>
            <a:r>
              <a:rPr lang="en-US" sz="2400" dirty="0" smtClean="0">
                <a:latin typeface="+mj-lt"/>
              </a:rPr>
              <a:t>, </a:t>
            </a:r>
            <a:r>
              <a:rPr lang="en-US" sz="2400" dirty="0" err="1" smtClean="0">
                <a:latin typeface="+mj-lt"/>
              </a:rPr>
              <a:t>hút</a:t>
            </a:r>
            <a:r>
              <a:rPr lang="en-US" sz="2400" dirty="0" smtClean="0">
                <a:latin typeface="+mj-lt"/>
              </a:rPr>
              <a:t> </a:t>
            </a:r>
            <a:r>
              <a:rPr lang="en-US" sz="2400" dirty="0" err="1" smtClean="0">
                <a:latin typeface="+mj-lt"/>
              </a:rPr>
              <a:t>khí</a:t>
            </a:r>
            <a:r>
              <a:rPr lang="en-US" sz="2400" dirty="0" smtClean="0">
                <a:latin typeface="+mj-lt"/>
              </a:rPr>
              <a:t> </a:t>
            </a:r>
            <a:r>
              <a:rPr lang="en-US" sz="2400" dirty="0" err="1" smtClean="0">
                <a:latin typeface="+mj-lt"/>
              </a:rPr>
              <a:t>độc</a:t>
            </a:r>
            <a:r>
              <a:rPr lang="en-US" sz="2400" dirty="0" smtClean="0">
                <a:latin typeface="+mj-lt"/>
              </a:rPr>
              <a:t> </a:t>
            </a:r>
            <a:r>
              <a:rPr lang="en-US" sz="2400" dirty="0" err="1" smtClean="0">
                <a:latin typeface="+mj-lt"/>
              </a:rPr>
              <a:t>hại</a:t>
            </a:r>
            <a:r>
              <a:rPr lang="en-US" sz="2400" dirty="0" smtClean="0">
                <a:latin typeface="+mj-lt"/>
              </a:rPr>
              <a:t>,…</a:t>
            </a:r>
            <a:endParaRPr lang="en-US" sz="2400" dirty="0">
              <a:latin typeface="+mj-lt"/>
            </a:endParaRPr>
          </a:p>
        </p:txBody>
      </p:sp>
      <p:sp>
        <p:nvSpPr>
          <p:cNvPr id="4" name="TextBox 3"/>
          <p:cNvSpPr txBox="1"/>
          <p:nvPr/>
        </p:nvSpPr>
        <p:spPr>
          <a:xfrm>
            <a:off x="222066" y="1757047"/>
            <a:ext cx="11390811" cy="584775"/>
          </a:xfrm>
          <a:prstGeom prst="rect">
            <a:avLst/>
          </a:prstGeom>
          <a:noFill/>
        </p:spPr>
        <p:txBody>
          <a:bodyPr wrap="square" rtlCol="0">
            <a:spAutoFit/>
          </a:bodyPr>
          <a:lstStyle/>
          <a:p>
            <a:r>
              <a:rPr lang="en-US" sz="3200" dirty="0" smtClean="0">
                <a:latin typeface="Amazone" panose="03020702060507090A04" pitchFamily="66" charset="0"/>
              </a:rPr>
              <a:t>3</a:t>
            </a:r>
            <a:r>
              <a:rPr lang="en-US" sz="3200" dirty="0" smtClean="0">
                <a:latin typeface="Amazone" panose="03020702060507090A04" pitchFamily="66" charset="0"/>
              </a:rPr>
              <a:t>. </a:t>
            </a:r>
            <a:r>
              <a:rPr lang="en-US" sz="3200" dirty="0" err="1" smtClean="0">
                <a:latin typeface="Amazone" panose="03020702060507090A04" pitchFamily="66" charset="0"/>
              </a:rPr>
              <a:t>Thực</a:t>
            </a:r>
            <a:r>
              <a:rPr lang="en-US" sz="3200" dirty="0" smtClean="0">
                <a:latin typeface="Amazone" panose="03020702060507090A04" pitchFamily="66" charset="0"/>
              </a:rPr>
              <a:t> </a:t>
            </a:r>
            <a:r>
              <a:rPr lang="en-US" sz="3200" dirty="0" err="1" smtClean="0">
                <a:latin typeface="Amazone" panose="03020702060507090A04" pitchFamily="66" charset="0"/>
              </a:rPr>
              <a:t>vật</a:t>
            </a:r>
            <a:r>
              <a:rPr lang="en-US" sz="3200" dirty="0" smtClean="0">
                <a:latin typeface="Amazone" panose="03020702060507090A04" pitchFamily="66" charset="0"/>
              </a:rPr>
              <a:t> </a:t>
            </a:r>
            <a:r>
              <a:rPr lang="en-US" sz="3200" dirty="0" err="1" smtClean="0">
                <a:latin typeface="Amazone" panose="03020702060507090A04" pitchFamily="66" charset="0"/>
              </a:rPr>
              <a:t>góp</a:t>
            </a:r>
            <a:r>
              <a:rPr lang="en-US" sz="3200" dirty="0" smtClean="0">
                <a:latin typeface="Amazone" panose="03020702060507090A04" pitchFamily="66" charset="0"/>
              </a:rPr>
              <a:t> </a:t>
            </a:r>
            <a:r>
              <a:rPr lang="en-US" sz="3200" dirty="0" err="1" smtClean="0">
                <a:latin typeface="Amazone" panose="03020702060507090A04" pitchFamily="66" charset="0"/>
              </a:rPr>
              <a:t>phần</a:t>
            </a:r>
            <a:r>
              <a:rPr lang="en-US" sz="3200" dirty="0" smtClean="0">
                <a:latin typeface="Amazone" panose="03020702060507090A04" pitchFamily="66" charset="0"/>
              </a:rPr>
              <a:t> </a:t>
            </a:r>
            <a:r>
              <a:rPr lang="en-US" sz="3200" dirty="0" err="1" smtClean="0">
                <a:latin typeface="Amazone" panose="03020702060507090A04" pitchFamily="66" charset="0"/>
              </a:rPr>
              <a:t>chống</a:t>
            </a:r>
            <a:r>
              <a:rPr lang="en-US" sz="3200" dirty="0" smtClean="0">
                <a:latin typeface="Amazone" panose="03020702060507090A04" pitchFamily="66" charset="0"/>
              </a:rPr>
              <a:t> </a:t>
            </a:r>
            <a:r>
              <a:rPr lang="en-US" sz="3200" dirty="0" err="1" smtClean="0">
                <a:latin typeface="Amazone" panose="03020702060507090A04" pitchFamily="66" charset="0"/>
              </a:rPr>
              <a:t>xói</a:t>
            </a:r>
            <a:r>
              <a:rPr lang="en-US" sz="3200" dirty="0" smtClean="0">
                <a:latin typeface="Amazone" panose="03020702060507090A04" pitchFamily="66" charset="0"/>
              </a:rPr>
              <a:t> </a:t>
            </a:r>
            <a:r>
              <a:rPr lang="en-US" sz="3200" dirty="0" err="1" smtClean="0">
                <a:latin typeface="Amazone" panose="03020702060507090A04" pitchFamily="66" charset="0"/>
              </a:rPr>
              <a:t>mòn</a:t>
            </a:r>
            <a:r>
              <a:rPr lang="en-US" sz="3200" dirty="0" smtClean="0">
                <a:latin typeface="Amazone" panose="03020702060507090A04" pitchFamily="66" charset="0"/>
              </a:rPr>
              <a:t> </a:t>
            </a:r>
            <a:r>
              <a:rPr lang="en-US" sz="3200" dirty="0" err="1" smtClean="0">
                <a:latin typeface="Amazone" panose="03020702060507090A04" pitchFamily="66" charset="0"/>
              </a:rPr>
              <a:t>đất</a:t>
            </a:r>
            <a:r>
              <a:rPr lang="en-US" sz="3200" dirty="0" smtClean="0">
                <a:latin typeface="Amazone" panose="03020702060507090A04" pitchFamily="66" charset="0"/>
              </a:rPr>
              <a:t> </a:t>
            </a:r>
            <a:r>
              <a:rPr lang="en-US" sz="3200" dirty="0" err="1" smtClean="0">
                <a:latin typeface="Amazone" panose="03020702060507090A04" pitchFamily="66" charset="0"/>
              </a:rPr>
              <a:t>và</a:t>
            </a:r>
            <a:r>
              <a:rPr lang="en-US" sz="3200" dirty="0" smtClean="0">
                <a:latin typeface="Amazone" panose="03020702060507090A04" pitchFamily="66" charset="0"/>
              </a:rPr>
              <a:t> </a:t>
            </a:r>
            <a:r>
              <a:rPr lang="en-US" sz="3200" dirty="0" err="1" smtClean="0">
                <a:latin typeface="Amazone" panose="03020702060507090A04" pitchFamily="66" charset="0"/>
              </a:rPr>
              <a:t>bảo</a:t>
            </a:r>
            <a:r>
              <a:rPr lang="en-US" sz="3200" dirty="0" smtClean="0">
                <a:latin typeface="Amazone" panose="03020702060507090A04" pitchFamily="66" charset="0"/>
              </a:rPr>
              <a:t> </a:t>
            </a:r>
            <a:r>
              <a:rPr lang="en-US" sz="3200" dirty="0" err="1" smtClean="0">
                <a:latin typeface="Amazone" panose="03020702060507090A04" pitchFamily="66" charset="0"/>
              </a:rPr>
              <a:t>vệ</a:t>
            </a:r>
            <a:r>
              <a:rPr lang="en-US" sz="3200" dirty="0" smtClean="0">
                <a:latin typeface="Amazone" panose="03020702060507090A04" pitchFamily="66" charset="0"/>
              </a:rPr>
              <a:t> </a:t>
            </a:r>
            <a:r>
              <a:rPr lang="en-US" sz="3200" dirty="0" err="1" smtClean="0">
                <a:latin typeface="Amazone" panose="03020702060507090A04" pitchFamily="66" charset="0"/>
              </a:rPr>
              <a:t>nguồn</a:t>
            </a:r>
            <a:r>
              <a:rPr lang="en-US" sz="3200" dirty="0" smtClean="0">
                <a:latin typeface="Amazone" panose="03020702060507090A04" pitchFamily="66" charset="0"/>
              </a:rPr>
              <a:t> </a:t>
            </a:r>
            <a:r>
              <a:rPr lang="en-US" sz="3200" dirty="0" err="1" smtClean="0">
                <a:latin typeface="Amazone" panose="03020702060507090A04" pitchFamily="66" charset="0"/>
              </a:rPr>
              <a:t>nước</a:t>
            </a:r>
            <a:endParaRPr lang="en-US" sz="3200" dirty="0">
              <a:latin typeface="Amazone" panose="03020702060507090A04" pitchFamily="66" charset="0"/>
            </a:endParaRPr>
          </a:p>
        </p:txBody>
      </p:sp>
      <p:sp>
        <p:nvSpPr>
          <p:cNvPr id="5" name="TextBox 4"/>
          <p:cNvSpPr txBox="1"/>
          <p:nvPr/>
        </p:nvSpPr>
        <p:spPr>
          <a:xfrm>
            <a:off x="992776" y="2461547"/>
            <a:ext cx="10620099" cy="830997"/>
          </a:xfrm>
          <a:prstGeom prst="rect">
            <a:avLst/>
          </a:prstGeom>
          <a:noFill/>
        </p:spPr>
        <p:txBody>
          <a:bodyPr wrap="square" rtlCol="0">
            <a:spAutoFit/>
          </a:bodyPr>
          <a:lstStyle/>
          <a:p>
            <a:pPr algn="just"/>
            <a:r>
              <a:rPr lang="en-US" sz="2400" dirty="0" smtClean="0">
                <a:latin typeface="+mj-lt"/>
              </a:rPr>
              <a:t>- TV </a:t>
            </a:r>
            <a:r>
              <a:rPr lang="en-US" sz="2400" dirty="0" err="1" smtClean="0">
                <a:latin typeface="+mj-lt"/>
              </a:rPr>
              <a:t>đặc</a:t>
            </a:r>
            <a:r>
              <a:rPr lang="en-US" sz="2400" dirty="0" smtClean="0">
                <a:latin typeface="+mj-lt"/>
              </a:rPr>
              <a:t> </a:t>
            </a:r>
            <a:r>
              <a:rPr lang="en-US" sz="2400" dirty="0" err="1" smtClean="0">
                <a:latin typeface="+mj-lt"/>
              </a:rPr>
              <a:t>biệt</a:t>
            </a:r>
            <a:r>
              <a:rPr lang="en-US" sz="2400" dirty="0" smtClean="0">
                <a:latin typeface="+mj-lt"/>
              </a:rPr>
              <a:t> </a:t>
            </a:r>
            <a:r>
              <a:rPr lang="en-US" sz="2400" dirty="0" err="1" smtClean="0">
                <a:latin typeface="+mj-lt"/>
              </a:rPr>
              <a:t>là</a:t>
            </a:r>
            <a:r>
              <a:rPr lang="en-US" sz="2400" dirty="0" smtClean="0">
                <a:latin typeface="+mj-lt"/>
              </a:rPr>
              <a:t> </a:t>
            </a:r>
            <a:r>
              <a:rPr lang="en-US" sz="2400" dirty="0" err="1" smtClean="0">
                <a:latin typeface="+mj-lt"/>
              </a:rPr>
              <a:t>thực</a:t>
            </a:r>
            <a:r>
              <a:rPr lang="en-US" sz="2400" dirty="0" smtClean="0">
                <a:latin typeface="+mj-lt"/>
              </a:rPr>
              <a:t> </a:t>
            </a:r>
            <a:r>
              <a:rPr lang="en-US" sz="2400" dirty="0" err="1" smtClean="0">
                <a:latin typeface="+mj-lt"/>
              </a:rPr>
              <a:t>vật</a:t>
            </a:r>
            <a:r>
              <a:rPr lang="en-US" sz="2400" dirty="0" smtClean="0">
                <a:latin typeface="+mj-lt"/>
              </a:rPr>
              <a:t> </a:t>
            </a:r>
            <a:r>
              <a:rPr lang="en-US" sz="2400" dirty="0" err="1" smtClean="0">
                <a:latin typeface="+mj-lt"/>
              </a:rPr>
              <a:t>rừng</a:t>
            </a:r>
            <a:r>
              <a:rPr lang="en-US" sz="2400" dirty="0" smtClean="0">
                <a:latin typeface="+mj-lt"/>
              </a:rPr>
              <a:t>, </a:t>
            </a:r>
            <a:r>
              <a:rPr lang="en-US" sz="2400" dirty="0" err="1" smtClean="0">
                <a:latin typeface="+mj-lt"/>
              </a:rPr>
              <a:t>nhờ</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hệ</a:t>
            </a:r>
            <a:r>
              <a:rPr lang="en-US" sz="2400" dirty="0" smtClean="0">
                <a:latin typeface="+mj-lt"/>
              </a:rPr>
              <a:t> </a:t>
            </a:r>
            <a:r>
              <a:rPr lang="en-US" sz="2400" dirty="0" err="1" smtClean="0">
                <a:latin typeface="+mj-lt"/>
              </a:rPr>
              <a:t>rễ</a:t>
            </a:r>
            <a:r>
              <a:rPr lang="en-US" sz="2400" dirty="0" smtClean="0">
                <a:latin typeface="+mj-lt"/>
              </a:rPr>
              <a:t> </a:t>
            </a:r>
            <a:r>
              <a:rPr lang="en-US" sz="2400" dirty="0" err="1" smtClean="0">
                <a:latin typeface="+mj-lt"/>
              </a:rPr>
              <a:t>giữ</a:t>
            </a:r>
            <a:r>
              <a:rPr lang="en-US" sz="2400" dirty="0" smtClean="0">
                <a:latin typeface="+mj-lt"/>
              </a:rPr>
              <a:t> </a:t>
            </a:r>
            <a:r>
              <a:rPr lang="en-US" sz="2400" dirty="0" err="1" smtClean="0">
                <a:latin typeface="+mj-lt"/>
              </a:rPr>
              <a:t>đất</a:t>
            </a:r>
            <a:r>
              <a:rPr lang="en-US" sz="2400" dirty="0" smtClean="0">
                <a:latin typeface="+mj-lt"/>
              </a:rPr>
              <a:t>, </a:t>
            </a:r>
            <a:r>
              <a:rPr lang="en-US" sz="2400" dirty="0" err="1" smtClean="0">
                <a:latin typeface="+mj-lt"/>
              </a:rPr>
              <a:t>tán</a:t>
            </a:r>
            <a:r>
              <a:rPr lang="en-US" sz="2400" dirty="0" smtClean="0">
                <a:latin typeface="+mj-lt"/>
              </a:rPr>
              <a:t> </a:t>
            </a:r>
            <a:r>
              <a:rPr lang="en-US" sz="2400" dirty="0" err="1" smtClean="0">
                <a:latin typeface="+mj-lt"/>
              </a:rPr>
              <a:t>cây</a:t>
            </a:r>
            <a:r>
              <a:rPr lang="en-US" sz="2400" dirty="0" smtClean="0">
                <a:latin typeface="+mj-lt"/>
              </a:rPr>
              <a:t> </a:t>
            </a:r>
            <a:r>
              <a:rPr lang="en-US" sz="2400" dirty="0" err="1" smtClean="0">
                <a:latin typeface="+mj-lt"/>
              </a:rPr>
              <a:t>cản</a:t>
            </a:r>
            <a:r>
              <a:rPr lang="en-US" sz="2400" dirty="0" smtClean="0">
                <a:latin typeface="+mj-lt"/>
              </a:rPr>
              <a:t> </a:t>
            </a:r>
            <a:r>
              <a:rPr lang="en-US" sz="2400" dirty="0" err="1" smtClean="0">
                <a:latin typeface="+mj-lt"/>
              </a:rPr>
              <a:t>sức</a:t>
            </a:r>
            <a:r>
              <a:rPr lang="en-US" sz="2400" dirty="0" smtClean="0">
                <a:latin typeface="+mj-lt"/>
              </a:rPr>
              <a:t> </a:t>
            </a:r>
            <a:r>
              <a:rPr lang="en-US" sz="2400" dirty="0" err="1" smtClean="0">
                <a:latin typeface="+mj-lt"/>
              </a:rPr>
              <a:t>nước</a:t>
            </a:r>
            <a:r>
              <a:rPr lang="en-US" sz="2400" dirty="0" smtClean="0">
                <a:latin typeface="+mj-lt"/>
              </a:rPr>
              <a:t> </a:t>
            </a:r>
            <a:r>
              <a:rPr lang="en-US" sz="2400" dirty="0" err="1" smtClean="0">
                <a:latin typeface="+mj-lt"/>
              </a:rPr>
              <a:t>chảy</a:t>
            </a:r>
            <a:r>
              <a:rPr lang="en-US" sz="2400" dirty="0" smtClean="0">
                <a:latin typeface="+mj-lt"/>
              </a:rPr>
              <a:t> </a:t>
            </a:r>
            <a:r>
              <a:rPr lang="en-US" sz="2400" dirty="0" err="1" smtClean="0">
                <a:latin typeface="+mj-lt"/>
              </a:rPr>
              <a:t>nên</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vai</a:t>
            </a:r>
            <a:r>
              <a:rPr lang="en-US" sz="2400" dirty="0" smtClean="0">
                <a:latin typeface="+mj-lt"/>
              </a:rPr>
              <a:t> </a:t>
            </a:r>
            <a:r>
              <a:rPr lang="en-US" sz="2400" dirty="0" err="1" smtClean="0">
                <a:latin typeface="+mj-lt"/>
              </a:rPr>
              <a:t>trò</a:t>
            </a:r>
            <a:r>
              <a:rPr lang="en-US" sz="2400" dirty="0" smtClean="0">
                <a:latin typeface="+mj-lt"/>
              </a:rPr>
              <a:t> </a:t>
            </a:r>
            <a:r>
              <a:rPr lang="en-US" sz="2400" dirty="0" err="1" smtClean="0">
                <a:latin typeface="+mj-lt"/>
              </a:rPr>
              <a:t>quan</a:t>
            </a:r>
            <a:r>
              <a:rPr lang="en-US" sz="2400" dirty="0" smtClean="0">
                <a:latin typeface="+mj-lt"/>
              </a:rPr>
              <a:t> </a:t>
            </a:r>
            <a:r>
              <a:rPr lang="en-US" sz="2400" dirty="0" err="1" smtClean="0">
                <a:latin typeface="+mj-lt"/>
              </a:rPr>
              <a:t>trọng</a:t>
            </a:r>
            <a:r>
              <a:rPr lang="en-US" sz="2400" dirty="0" smtClean="0">
                <a:latin typeface="+mj-lt"/>
              </a:rPr>
              <a:t> </a:t>
            </a:r>
            <a:r>
              <a:rPr lang="en-US" sz="2400" dirty="0" err="1" smtClean="0">
                <a:latin typeface="+mj-lt"/>
              </a:rPr>
              <a:t>trong</a:t>
            </a:r>
            <a:r>
              <a:rPr lang="en-US" sz="2400" dirty="0" smtClean="0">
                <a:latin typeface="+mj-lt"/>
              </a:rPr>
              <a:t> </a:t>
            </a:r>
            <a:r>
              <a:rPr lang="en-US" sz="2400" dirty="0" err="1" smtClean="0">
                <a:latin typeface="+mj-lt"/>
              </a:rPr>
              <a:t>việc</a:t>
            </a:r>
            <a:r>
              <a:rPr lang="en-US" sz="2400" dirty="0" smtClean="0">
                <a:latin typeface="+mj-lt"/>
              </a:rPr>
              <a:t> </a:t>
            </a:r>
            <a:r>
              <a:rPr lang="en-US" sz="2400" dirty="0" err="1" smtClean="0">
                <a:latin typeface="+mj-lt"/>
              </a:rPr>
              <a:t>giữ</a:t>
            </a:r>
            <a:r>
              <a:rPr lang="en-US" sz="2400" dirty="0" smtClean="0">
                <a:latin typeface="+mj-lt"/>
              </a:rPr>
              <a:t> </a:t>
            </a:r>
            <a:r>
              <a:rPr lang="en-US" sz="2400" dirty="0" err="1" smtClean="0">
                <a:latin typeface="+mj-lt"/>
              </a:rPr>
              <a:t>đất</a:t>
            </a:r>
            <a:r>
              <a:rPr lang="en-US" sz="2400" dirty="0" smtClean="0">
                <a:latin typeface="+mj-lt"/>
              </a:rPr>
              <a:t>, </a:t>
            </a:r>
            <a:r>
              <a:rPr lang="en-US" sz="2400" dirty="0" err="1" smtClean="0">
                <a:latin typeface="+mj-lt"/>
              </a:rPr>
              <a:t>chống</a:t>
            </a:r>
            <a:r>
              <a:rPr lang="en-US" sz="2400" dirty="0" smtClean="0">
                <a:latin typeface="+mj-lt"/>
              </a:rPr>
              <a:t> </a:t>
            </a:r>
            <a:r>
              <a:rPr lang="en-US" sz="2400" dirty="0" err="1" smtClean="0">
                <a:latin typeface="+mj-lt"/>
              </a:rPr>
              <a:t>xói</a:t>
            </a:r>
            <a:r>
              <a:rPr lang="en-US" sz="2400" dirty="0" smtClean="0">
                <a:latin typeface="+mj-lt"/>
              </a:rPr>
              <a:t> </a:t>
            </a:r>
            <a:r>
              <a:rPr lang="en-US" sz="2400" dirty="0" err="1" smtClean="0">
                <a:latin typeface="+mj-lt"/>
              </a:rPr>
              <a:t>mòn</a:t>
            </a:r>
            <a:r>
              <a:rPr lang="en-US" sz="2400" dirty="0" smtClean="0">
                <a:latin typeface="+mj-lt"/>
              </a:rPr>
              <a:t>, </a:t>
            </a:r>
            <a:r>
              <a:rPr lang="en-US" sz="2400" dirty="0" err="1" smtClean="0">
                <a:latin typeface="+mj-lt"/>
              </a:rPr>
              <a:t>bảo</a:t>
            </a:r>
            <a:r>
              <a:rPr lang="en-US" sz="2400" dirty="0" smtClean="0">
                <a:latin typeface="+mj-lt"/>
              </a:rPr>
              <a:t> </a:t>
            </a:r>
            <a:r>
              <a:rPr lang="en-US" sz="2400" dirty="0" err="1" smtClean="0">
                <a:latin typeface="+mj-lt"/>
              </a:rPr>
              <a:t>vệ</a:t>
            </a:r>
            <a:r>
              <a:rPr lang="en-US" sz="2400" dirty="0" smtClean="0">
                <a:latin typeface="+mj-lt"/>
              </a:rPr>
              <a:t> </a:t>
            </a:r>
            <a:r>
              <a:rPr lang="en-US" sz="2400" dirty="0" err="1" smtClean="0">
                <a:latin typeface="+mj-lt"/>
              </a:rPr>
              <a:t>nguồn</a:t>
            </a:r>
            <a:r>
              <a:rPr lang="en-US" sz="2400" dirty="0" smtClean="0">
                <a:latin typeface="+mj-lt"/>
              </a:rPr>
              <a:t> </a:t>
            </a:r>
            <a:r>
              <a:rPr lang="en-US" sz="2400" dirty="0" err="1" smtClean="0">
                <a:latin typeface="+mj-lt"/>
              </a:rPr>
              <a:t>nước</a:t>
            </a:r>
            <a:r>
              <a:rPr lang="en-US" sz="2400" dirty="0" smtClean="0">
                <a:latin typeface="+mj-lt"/>
              </a:rPr>
              <a:t> </a:t>
            </a:r>
            <a:r>
              <a:rPr lang="en-US" sz="2400" dirty="0" err="1" smtClean="0">
                <a:latin typeface="+mj-lt"/>
              </a:rPr>
              <a:t>ngầm</a:t>
            </a:r>
            <a:r>
              <a:rPr lang="en-US" sz="2400" dirty="0" smtClean="0">
                <a:latin typeface="+mj-lt"/>
              </a:rPr>
              <a:t>.</a:t>
            </a:r>
            <a:endParaRPr lang="en-US" sz="2400" dirty="0">
              <a:latin typeface="+mj-lt"/>
            </a:endParaRPr>
          </a:p>
        </p:txBody>
      </p:sp>
      <p:sp>
        <p:nvSpPr>
          <p:cNvPr id="7" name="TextBox 6"/>
          <p:cNvSpPr txBox="1"/>
          <p:nvPr/>
        </p:nvSpPr>
        <p:spPr>
          <a:xfrm>
            <a:off x="222066" y="3412269"/>
            <a:ext cx="11390811" cy="584775"/>
          </a:xfrm>
          <a:prstGeom prst="rect">
            <a:avLst/>
          </a:prstGeom>
          <a:noFill/>
        </p:spPr>
        <p:txBody>
          <a:bodyPr wrap="square" rtlCol="0">
            <a:spAutoFit/>
          </a:bodyPr>
          <a:lstStyle/>
          <a:p>
            <a:r>
              <a:rPr lang="en-US" sz="3200" dirty="0" smtClean="0">
                <a:latin typeface="Amazone" panose="03020702060507090A04" pitchFamily="66" charset="0"/>
              </a:rPr>
              <a:t>4</a:t>
            </a:r>
            <a:r>
              <a:rPr lang="en-US" sz="3200" dirty="0" smtClean="0">
                <a:latin typeface="Amazone" panose="03020702060507090A04" pitchFamily="66" charset="0"/>
              </a:rPr>
              <a:t>. </a:t>
            </a:r>
            <a:r>
              <a:rPr lang="en-US" sz="3200" dirty="0" err="1" smtClean="0">
                <a:latin typeface="Amazone" panose="03020702060507090A04" pitchFamily="66" charset="0"/>
              </a:rPr>
              <a:t>Vai</a:t>
            </a:r>
            <a:r>
              <a:rPr lang="en-US" sz="3200" dirty="0" smtClean="0">
                <a:latin typeface="Amazone" panose="03020702060507090A04" pitchFamily="66" charset="0"/>
              </a:rPr>
              <a:t> </a:t>
            </a:r>
            <a:r>
              <a:rPr lang="en-US" sz="3200" dirty="0" err="1" smtClean="0">
                <a:latin typeface="Amazone" panose="03020702060507090A04" pitchFamily="66" charset="0"/>
              </a:rPr>
              <a:t>trò</a:t>
            </a:r>
            <a:r>
              <a:rPr lang="en-US" sz="3200" dirty="0" smtClean="0">
                <a:latin typeface="Amazone" panose="03020702060507090A04" pitchFamily="66" charset="0"/>
              </a:rPr>
              <a:t> </a:t>
            </a:r>
            <a:r>
              <a:rPr lang="en-US" sz="3200" dirty="0" err="1" smtClean="0">
                <a:latin typeface="Amazone" panose="03020702060507090A04" pitchFamily="66" charset="0"/>
              </a:rPr>
              <a:t>của</a:t>
            </a:r>
            <a:r>
              <a:rPr lang="en-US" sz="3200" dirty="0" smtClean="0">
                <a:latin typeface="Amazone" panose="03020702060507090A04" pitchFamily="66" charset="0"/>
              </a:rPr>
              <a:t> </a:t>
            </a:r>
            <a:r>
              <a:rPr lang="en-US" sz="3200" dirty="0" err="1" smtClean="0">
                <a:latin typeface="Amazone" panose="03020702060507090A04" pitchFamily="66" charset="0"/>
              </a:rPr>
              <a:t>thực</a:t>
            </a:r>
            <a:r>
              <a:rPr lang="en-US" sz="3200" dirty="0" smtClean="0">
                <a:latin typeface="Amazone" panose="03020702060507090A04" pitchFamily="66" charset="0"/>
              </a:rPr>
              <a:t> </a:t>
            </a:r>
            <a:r>
              <a:rPr lang="en-US" sz="3200" dirty="0" err="1" smtClean="0">
                <a:latin typeface="Amazone" panose="03020702060507090A04" pitchFamily="66" charset="0"/>
              </a:rPr>
              <a:t>vật</a:t>
            </a:r>
            <a:r>
              <a:rPr lang="en-US" sz="3200" dirty="0" smtClean="0">
                <a:latin typeface="Amazone" panose="03020702060507090A04" pitchFamily="66" charset="0"/>
              </a:rPr>
              <a:t> </a:t>
            </a:r>
            <a:r>
              <a:rPr lang="en-US" sz="3200" dirty="0" err="1" smtClean="0">
                <a:latin typeface="Amazone" panose="03020702060507090A04" pitchFamily="66" charset="0"/>
              </a:rPr>
              <a:t>với</a:t>
            </a:r>
            <a:r>
              <a:rPr lang="en-US" sz="3200" dirty="0" smtClean="0">
                <a:latin typeface="Amazone" panose="03020702060507090A04" pitchFamily="66" charset="0"/>
              </a:rPr>
              <a:t> </a:t>
            </a:r>
            <a:r>
              <a:rPr lang="en-US" sz="3200" dirty="0" err="1" smtClean="0">
                <a:latin typeface="Amazone" panose="03020702060507090A04" pitchFamily="66" charset="0"/>
              </a:rPr>
              <a:t>đời</a:t>
            </a:r>
            <a:r>
              <a:rPr lang="en-US" sz="3200" dirty="0" smtClean="0">
                <a:latin typeface="Amazone" panose="03020702060507090A04" pitchFamily="66" charset="0"/>
              </a:rPr>
              <a:t> </a:t>
            </a:r>
            <a:r>
              <a:rPr lang="en-US" sz="3200" dirty="0" err="1" smtClean="0">
                <a:latin typeface="Amazone" panose="03020702060507090A04" pitchFamily="66" charset="0"/>
              </a:rPr>
              <a:t>sống</a:t>
            </a:r>
            <a:r>
              <a:rPr lang="en-US" sz="3200" dirty="0" smtClean="0">
                <a:latin typeface="Amazone" panose="03020702060507090A04" pitchFamily="66" charset="0"/>
              </a:rPr>
              <a:t> </a:t>
            </a:r>
            <a:r>
              <a:rPr lang="en-US" sz="3200" dirty="0" err="1" smtClean="0">
                <a:latin typeface="Amazone" panose="03020702060507090A04" pitchFamily="66" charset="0"/>
              </a:rPr>
              <a:t>của</a:t>
            </a:r>
            <a:r>
              <a:rPr lang="en-US" sz="3200" dirty="0" smtClean="0">
                <a:latin typeface="Amazone" panose="03020702060507090A04" pitchFamily="66" charset="0"/>
              </a:rPr>
              <a:t> </a:t>
            </a:r>
            <a:r>
              <a:rPr lang="en-US" sz="3200" dirty="0" err="1" smtClean="0">
                <a:latin typeface="Amazone" panose="03020702060507090A04" pitchFamily="66" charset="0"/>
              </a:rPr>
              <a:t>động</a:t>
            </a:r>
            <a:r>
              <a:rPr lang="en-US" sz="3200" dirty="0" smtClean="0">
                <a:latin typeface="Amazone" panose="03020702060507090A04" pitchFamily="66" charset="0"/>
              </a:rPr>
              <a:t> </a:t>
            </a:r>
            <a:r>
              <a:rPr lang="en-US" sz="3200" dirty="0" err="1" smtClean="0">
                <a:latin typeface="Amazone" panose="03020702060507090A04" pitchFamily="66" charset="0"/>
              </a:rPr>
              <a:t>vật</a:t>
            </a:r>
            <a:endParaRPr lang="en-US" sz="3200" dirty="0">
              <a:latin typeface="Amazone" panose="03020702060507090A04" pitchFamily="66" charset="0"/>
            </a:endParaRPr>
          </a:p>
        </p:txBody>
      </p:sp>
      <p:sp>
        <p:nvSpPr>
          <p:cNvPr id="8" name="TextBox 7"/>
          <p:cNvSpPr txBox="1"/>
          <p:nvPr/>
        </p:nvSpPr>
        <p:spPr>
          <a:xfrm>
            <a:off x="992776" y="4116769"/>
            <a:ext cx="9562014" cy="2308324"/>
          </a:xfrm>
          <a:prstGeom prst="rect">
            <a:avLst/>
          </a:prstGeom>
          <a:noFill/>
        </p:spPr>
        <p:txBody>
          <a:bodyPr wrap="square" rtlCol="0">
            <a:spAutoFit/>
          </a:bodyPr>
          <a:lstStyle/>
          <a:p>
            <a:pPr marL="342900" indent="-342900" algn="just">
              <a:buFontTx/>
              <a:buChar char="-"/>
            </a:pPr>
            <a:r>
              <a:rPr lang="en-US" sz="2400" dirty="0" smtClean="0">
                <a:latin typeface="+mj-lt"/>
              </a:rPr>
              <a:t>TV </a:t>
            </a:r>
            <a:r>
              <a:rPr lang="en-US" sz="2400" dirty="0" err="1" smtClean="0">
                <a:latin typeface="+mj-lt"/>
              </a:rPr>
              <a:t>cung</a:t>
            </a:r>
            <a:r>
              <a:rPr lang="en-US" sz="2400" dirty="0" smtClean="0">
                <a:latin typeface="+mj-lt"/>
              </a:rPr>
              <a:t> </a:t>
            </a:r>
            <a:r>
              <a:rPr lang="en-US" sz="2400" dirty="0" err="1" smtClean="0">
                <a:latin typeface="+mj-lt"/>
              </a:rPr>
              <a:t>cấp</a:t>
            </a:r>
            <a:r>
              <a:rPr lang="en-US" sz="2400" dirty="0" smtClean="0">
                <a:latin typeface="+mj-lt"/>
              </a:rPr>
              <a:t> oxygen </a:t>
            </a:r>
            <a:r>
              <a:rPr lang="en-US" sz="2400" dirty="0" err="1" smtClean="0">
                <a:latin typeface="+mj-lt"/>
              </a:rPr>
              <a:t>và</a:t>
            </a:r>
            <a:r>
              <a:rPr lang="en-US" sz="2400" dirty="0" smtClean="0">
                <a:latin typeface="+mj-lt"/>
              </a:rPr>
              <a:t> </a:t>
            </a:r>
            <a:r>
              <a:rPr lang="en-US" sz="2400" dirty="0" err="1" smtClean="0">
                <a:latin typeface="+mj-lt"/>
              </a:rPr>
              <a:t>thức</a:t>
            </a:r>
            <a:r>
              <a:rPr lang="en-US" sz="2400" dirty="0" smtClean="0">
                <a:latin typeface="+mj-lt"/>
              </a:rPr>
              <a:t> </a:t>
            </a:r>
            <a:r>
              <a:rPr lang="en-US" sz="2400" dirty="0" err="1" smtClean="0">
                <a:latin typeface="+mj-lt"/>
              </a:rPr>
              <a:t>ăn</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động</a:t>
            </a:r>
            <a:r>
              <a:rPr lang="en-US" sz="2400" dirty="0" smtClean="0">
                <a:latin typeface="+mj-lt"/>
              </a:rPr>
              <a:t> </a:t>
            </a:r>
            <a:r>
              <a:rPr lang="en-US" sz="2400" dirty="0" err="1" smtClean="0">
                <a:latin typeface="+mj-lt"/>
              </a:rPr>
              <a:t>vật</a:t>
            </a:r>
            <a:r>
              <a:rPr lang="en-US" sz="2400" dirty="0" smtClean="0">
                <a:latin typeface="+mj-lt"/>
              </a:rPr>
              <a:t>: 1 </a:t>
            </a:r>
            <a:r>
              <a:rPr lang="en-US" sz="2400" dirty="0" err="1" smtClean="0">
                <a:latin typeface="+mj-lt"/>
              </a:rPr>
              <a:t>số</a:t>
            </a:r>
            <a:r>
              <a:rPr lang="en-US" sz="2400" dirty="0" smtClean="0">
                <a:latin typeface="+mj-lt"/>
              </a:rPr>
              <a:t> </a:t>
            </a:r>
            <a:r>
              <a:rPr lang="en-US" sz="2400" dirty="0" err="1" smtClean="0">
                <a:latin typeface="+mj-lt"/>
              </a:rPr>
              <a:t>loài</a:t>
            </a:r>
            <a:r>
              <a:rPr lang="en-US" sz="2400" dirty="0" smtClean="0">
                <a:latin typeface="+mj-lt"/>
              </a:rPr>
              <a:t> </a:t>
            </a:r>
            <a:r>
              <a:rPr lang="en-US" sz="2400" dirty="0" err="1" smtClean="0">
                <a:latin typeface="+mj-lt"/>
              </a:rPr>
              <a:t>động</a:t>
            </a:r>
            <a:r>
              <a:rPr lang="en-US" sz="2400" dirty="0" smtClean="0">
                <a:latin typeface="+mj-lt"/>
              </a:rPr>
              <a:t> </a:t>
            </a:r>
            <a:r>
              <a:rPr lang="en-US" sz="2400" dirty="0" err="1" smtClean="0">
                <a:latin typeface="+mj-lt"/>
              </a:rPr>
              <a:t>vật</a:t>
            </a:r>
            <a:r>
              <a:rPr lang="en-US" sz="2400" dirty="0" smtClean="0">
                <a:latin typeface="+mj-lt"/>
              </a:rPr>
              <a:t> </a:t>
            </a:r>
            <a:r>
              <a:rPr lang="en-US" sz="2400" dirty="0" err="1" smtClean="0">
                <a:latin typeface="+mj-lt"/>
              </a:rPr>
              <a:t>ăn</a:t>
            </a:r>
            <a:r>
              <a:rPr lang="en-US" sz="2400" dirty="0" smtClean="0">
                <a:latin typeface="+mj-lt"/>
              </a:rPr>
              <a:t> </a:t>
            </a:r>
            <a:r>
              <a:rPr lang="en-US" sz="2400" dirty="0" err="1" smtClean="0">
                <a:latin typeface="+mj-lt"/>
              </a:rPr>
              <a:t>thực</a:t>
            </a:r>
            <a:r>
              <a:rPr lang="en-US" sz="2400" dirty="0" smtClean="0">
                <a:latin typeface="+mj-lt"/>
              </a:rPr>
              <a:t> </a:t>
            </a:r>
            <a:r>
              <a:rPr lang="en-US" sz="2400" dirty="0" err="1" smtClean="0">
                <a:latin typeface="+mj-lt"/>
              </a:rPr>
              <a:t>vật</a:t>
            </a:r>
            <a:r>
              <a:rPr lang="en-US" sz="2400" dirty="0" smtClean="0">
                <a:latin typeface="+mj-lt"/>
              </a:rPr>
              <a:t> </a:t>
            </a:r>
            <a:r>
              <a:rPr lang="en-US" sz="2400" dirty="0" err="1" smtClean="0">
                <a:latin typeface="+mj-lt"/>
              </a:rPr>
              <a:t>như</a:t>
            </a:r>
            <a:r>
              <a:rPr lang="en-US" sz="2400" dirty="0" smtClean="0">
                <a:latin typeface="+mj-lt"/>
              </a:rPr>
              <a:t> </a:t>
            </a:r>
            <a:r>
              <a:rPr lang="en-US" sz="2400" dirty="0" err="1" smtClean="0">
                <a:latin typeface="+mj-lt"/>
              </a:rPr>
              <a:t>thỏ</a:t>
            </a:r>
            <a:r>
              <a:rPr lang="en-US" sz="2400" dirty="0" smtClean="0">
                <a:latin typeface="+mj-lt"/>
              </a:rPr>
              <a:t>, </a:t>
            </a:r>
            <a:r>
              <a:rPr lang="en-US" sz="2400" dirty="0" err="1" smtClean="0">
                <a:latin typeface="+mj-lt"/>
              </a:rPr>
              <a:t>chim</a:t>
            </a:r>
            <a:r>
              <a:rPr lang="en-US" sz="2400" dirty="0" smtClean="0">
                <a:latin typeface="+mj-lt"/>
              </a:rPr>
              <a:t>, </a:t>
            </a:r>
            <a:r>
              <a:rPr lang="en-US" sz="2400" dirty="0" err="1" smtClean="0">
                <a:latin typeface="+mj-lt"/>
              </a:rPr>
              <a:t>hươu</a:t>
            </a:r>
            <a:r>
              <a:rPr lang="en-US" sz="2400" dirty="0" smtClean="0">
                <a:latin typeface="+mj-lt"/>
              </a:rPr>
              <a:t> </a:t>
            </a:r>
            <a:r>
              <a:rPr lang="en-US" sz="2400" dirty="0" err="1" smtClean="0">
                <a:latin typeface="+mj-lt"/>
              </a:rPr>
              <a:t>cao</a:t>
            </a:r>
            <a:r>
              <a:rPr lang="en-US" sz="2400" dirty="0" smtClean="0">
                <a:latin typeface="+mj-lt"/>
              </a:rPr>
              <a:t> </a:t>
            </a:r>
            <a:r>
              <a:rPr lang="en-US" sz="2400" dirty="0" err="1" smtClean="0">
                <a:latin typeface="+mj-lt"/>
              </a:rPr>
              <a:t>cổ</a:t>
            </a:r>
            <a:r>
              <a:rPr lang="en-US" sz="2400" dirty="0" smtClean="0">
                <a:latin typeface="+mj-lt"/>
              </a:rPr>
              <a:t>, </a:t>
            </a:r>
            <a:r>
              <a:rPr lang="en-US" sz="2400" dirty="0" err="1" smtClean="0">
                <a:latin typeface="+mj-lt"/>
              </a:rPr>
              <a:t>khỉ</a:t>
            </a:r>
            <a:r>
              <a:rPr lang="en-US" sz="2400" dirty="0" smtClean="0">
                <a:latin typeface="+mj-lt"/>
              </a:rPr>
              <a:t>, </a:t>
            </a:r>
            <a:r>
              <a:rPr lang="en-US" sz="2400" dirty="0" err="1" smtClean="0">
                <a:latin typeface="+mj-lt"/>
              </a:rPr>
              <a:t>chuột</a:t>
            </a:r>
            <a:r>
              <a:rPr lang="en-US" sz="2400" dirty="0" smtClean="0">
                <a:latin typeface="+mj-lt"/>
              </a:rPr>
              <a:t>,… </a:t>
            </a:r>
            <a:r>
              <a:rPr lang="en-US" sz="2400" dirty="0" err="1" smtClean="0">
                <a:latin typeface="+mj-lt"/>
              </a:rPr>
              <a:t>sử</a:t>
            </a:r>
            <a:r>
              <a:rPr lang="en-US" sz="2400" dirty="0" smtClean="0">
                <a:latin typeface="+mj-lt"/>
              </a:rPr>
              <a:t> </a:t>
            </a:r>
            <a:r>
              <a:rPr lang="en-US" sz="2400" dirty="0" err="1" smtClean="0">
                <a:latin typeface="+mj-lt"/>
              </a:rPr>
              <a:t>dụng</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cơ</a:t>
            </a:r>
            <a:r>
              <a:rPr lang="en-US" sz="2400" dirty="0" smtClean="0">
                <a:latin typeface="+mj-lt"/>
              </a:rPr>
              <a:t> </a:t>
            </a:r>
            <a:r>
              <a:rPr lang="en-US" sz="2400" dirty="0" err="1" smtClean="0">
                <a:latin typeface="+mj-lt"/>
              </a:rPr>
              <a:t>quan</a:t>
            </a:r>
            <a:r>
              <a:rPr lang="en-US" sz="2400" dirty="0" smtClean="0">
                <a:latin typeface="+mj-lt"/>
              </a:rPr>
              <a:t> </a:t>
            </a:r>
            <a:r>
              <a:rPr lang="en-US" sz="2400" dirty="0" err="1" smtClean="0">
                <a:latin typeface="+mj-lt"/>
              </a:rPr>
              <a:t>khác</a:t>
            </a:r>
            <a:r>
              <a:rPr lang="en-US" sz="2400" dirty="0" smtClean="0">
                <a:latin typeface="+mj-lt"/>
              </a:rPr>
              <a:t> </a:t>
            </a:r>
            <a:r>
              <a:rPr lang="en-US" sz="2400" dirty="0" err="1" smtClean="0">
                <a:latin typeface="+mj-lt"/>
              </a:rPr>
              <a:t>nhau</a:t>
            </a:r>
            <a:r>
              <a:rPr lang="en-US" sz="2400" dirty="0" smtClean="0">
                <a:latin typeface="+mj-lt"/>
              </a:rPr>
              <a:t> </a:t>
            </a:r>
            <a:r>
              <a:rPr lang="en-US" sz="2400" dirty="0" err="1" smtClean="0">
                <a:latin typeface="+mj-lt"/>
              </a:rPr>
              <a:t>của</a:t>
            </a:r>
            <a:r>
              <a:rPr lang="en-US" sz="2400" dirty="0" smtClean="0">
                <a:latin typeface="+mj-lt"/>
              </a:rPr>
              <a:t> TV </a:t>
            </a:r>
            <a:r>
              <a:rPr lang="en-US" sz="2400" dirty="0" err="1" smtClean="0">
                <a:latin typeface="+mj-lt"/>
              </a:rPr>
              <a:t>làm</a:t>
            </a:r>
            <a:r>
              <a:rPr lang="en-US" sz="2400" dirty="0" smtClean="0">
                <a:latin typeface="+mj-lt"/>
              </a:rPr>
              <a:t> </a:t>
            </a:r>
            <a:r>
              <a:rPr lang="en-US" sz="2400" dirty="0" err="1" smtClean="0">
                <a:latin typeface="+mj-lt"/>
              </a:rPr>
              <a:t>thức</a:t>
            </a:r>
            <a:r>
              <a:rPr lang="en-US" sz="2400" dirty="0" smtClean="0">
                <a:latin typeface="+mj-lt"/>
              </a:rPr>
              <a:t> </a:t>
            </a:r>
            <a:r>
              <a:rPr lang="en-US" sz="2400" dirty="0" err="1" smtClean="0">
                <a:latin typeface="+mj-lt"/>
              </a:rPr>
              <a:t>ăn</a:t>
            </a:r>
            <a:r>
              <a:rPr lang="en-US" sz="2400" dirty="0" smtClean="0">
                <a:latin typeface="+mj-lt"/>
              </a:rPr>
              <a:t>.</a:t>
            </a:r>
          </a:p>
          <a:p>
            <a:pPr marL="342900" indent="-342900" algn="just">
              <a:buFontTx/>
              <a:buChar char="-"/>
            </a:pPr>
            <a:r>
              <a:rPr lang="en-US" sz="2400" dirty="0" smtClean="0">
                <a:latin typeface="+mj-lt"/>
              </a:rPr>
              <a:t>TV </a:t>
            </a:r>
            <a:r>
              <a:rPr lang="en-US" sz="2400" dirty="0" err="1" smtClean="0">
                <a:latin typeface="+mj-lt"/>
              </a:rPr>
              <a:t>cung</a:t>
            </a:r>
            <a:r>
              <a:rPr lang="en-US" sz="2400" dirty="0" smtClean="0">
                <a:latin typeface="+mj-lt"/>
              </a:rPr>
              <a:t> </a:t>
            </a:r>
            <a:r>
              <a:rPr lang="en-US" sz="2400" dirty="0" err="1" smtClean="0">
                <a:latin typeface="+mj-lt"/>
              </a:rPr>
              <a:t>cấp</a:t>
            </a:r>
            <a:r>
              <a:rPr lang="en-US" sz="2400" dirty="0" smtClean="0">
                <a:latin typeface="+mj-lt"/>
              </a:rPr>
              <a:t> </a:t>
            </a:r>
            <a:r>
              <a:rPr lang="en-US" sz="2400" dirty="0" err="1" smtClean="0">
                <a:latin typeface="+mj-lt"/>
              </a:rPr>
              <a:t>nơi</a:t>
            </a:r>
            <a:r>
              <a:rPr lang="en-US" sz="2400" dirty="0" smtClean="0">
                <a:latin typeface="+mj-lt"/>
              </a:rPr>
              <a:t> ở </a:t>
            </a:r>
            <a:r>
              <a:rPr lang="en-US" sz="2400" dirty="0" err="1" smtClean="0">
                <a:latin typeface="+mj-lt"/>
              </a:rPr>
              <a:t>và</a:t>
            </a:r>
            <a:r>
              <a:rPr lang="en-US" sz="2400" dirty="0" smtClean="0">
                <a:latin typeface="+mj-lt"/>
              </a:rPr>
              <a:t> </a:t>
            </a:r>
            <a:r>
              <a:rPr lang="en-US" sz="2400" dirty="0" err="1" smtClean="0">
                <a:latin typeface="+mj-lt"/>
              </a:rPr>
              <a:t>nơi</a:t>
            </a:r>
            <a:r>
              <a:rPr lang="en-US" sz="2400" dirty="0" smtClean="0">
                <a:latin typeface="+mj-lt"/>
              </a:rPr>
              <a:t> </a:t>
            </a:r>
            <a:r>
              <a:rPr lang="en-US" sz="2400" dirty="0" err="1" smtClean="0">
                <a:latin typeface="+mj-lt"/>
              </a:rPr>
              <a:t>sinh</a:t>
            </a:r>
            <a:r>
              <a:rPr lang="en-US" sz="2400" dirty="0" smtClean="0">
                <a:latin typeface="+mj-lt"/>
              </a:rPr>
              <a:t> </a:t>
            </a:r>
            <a:r>
              <a:rPr lang="en-US" sz="2400" dirty="0" err="1" smtClean="0">
                <a:latin typeface="+mj-lt"/>
              </a:rPr>
              <a:t>sản</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động</a:t>
            </a:r>
            <a:r>
              <a:rPr lang="en-US" sz="2400" dirty="0" smtClean="0">
                <a:latin typeface="+mj-lt"/>
              </a:rPr>
              <a:t> </a:t>
            </a:r>
            <a:r>
              <a:rPr lang="en-US" sz="2400" dirty="0" err="1" smtClean="0">
                <a:latin typeface="+mj-lt"/>
              </a:rPr>
              <a:t>vật</a:t>
            </a:r>
            <a:r>
              <a:rPr lang="en-US" sz="2400" dirty="0" smtClean="0">
                <a:latin typeface="+mj-lt"/>
              </a:rPr>
              <a:t> </a:t>
            </a:r>
            <a:r>
              <a:rPr lang="en-US" sz="2400" dirty="0" err="1" smtClean="0">
                <a:latin typeface="+mj-lt"/>
              </a:rPr>
              <a:t>như</a:t>
            </a:r>
            <a:r>
              <a:rPr lang="en-US" sz="2400" dirty="0" smtClean="0">
                <a:latin typeface="+mj-lt"/>
              </a:rPr>
              <a:t> </a:t>
            </a:r>
            <a:r>
              <a:rPr lang="en-US" sz="2400" dirty="0" err="1" smtClean="0">
                <a:latin typeface="+mj-lt"/>
              </a:rPr>
              <a:t>chim</a:t>
            </a:r>
            <a:r>
              <a:rPr lang="en-US" sz="2400" dirty="0" smtClean="0">
                <a:latin typeface="+mj-lt"/>
              </a:rPr>
              <a:t>, </a:t>
            </a:r>
            <a:r>
              <a:rPr lang="en-US" sz="2400" dirty="0" err="1" smtClean="0">
                <a:latin typeface="+mj-lt"/>
              </a:rPr>
              <a:t>khỉ</a:t>
            </a:r>
            <a:r>
              <a:rPr lang="en-US" sz="2400" dirty="0" smtClean="0">
                <a:latin typeface="+mj-lt"/>
              </a:rPr>
              <a:t>, </a:t>
            </a:r>
            <a:r>
              <a:rPr lang="en-US" sz="2400" dirty="0" err="1" smtClean="0">
                <a:latin typeface="+mj-lt"/>
              </a:rPr>
              <a:t>sóc</a:t>
            </a:r>
            <a:r>
              <a:rPr lang="en-US" sz="2400" dirty="0" smtClean="0">
                <a:latin typeface="+mj-lt"/>
              </a:rPr>
              <a:t>,….</a:t>
            </a:r>
          </a:p>
          <a:p>
            <a:pPr marL="342900" indent="-342900" algn="just">
              <a:buFontTx/>
              <a:buChar char="-"/>
            </a:pPr>
            <a:r>
              <a:rPr lang="en-US" sz="2400" dirty="0" err="1" smtClean="0">
                <a:latin typeface="+mj-lt"/>
              </a:rPr>
              <a:t>Một</a:t>
            </a:r>
            <a:r>
              <a:rPr lang="en-US" sz="2400" dirty="0" smtClean="0">
                <a:latin typeface="+mj-lt"/>
              </a:rPr>
              <a:t> </a:t>
            </a:r>
            <a:r>
              <a:rPr lang="en-US" sz="2400" dirty="0" err="1" smtClean="0">
                <a:latin typeface="+mj-lt"/>
              </a:rPr>
              <a:t>số</a:t>
            </a:r>
            <a:r>
              <a:rPr lang="en-US" sz="2400" dirty="0" smtClean="0">
                <a:latin typeface="+mj-lt"/>
              </a:rPr>
              <a:t> TV </a:t>
            </a:r>
            <a:r>
              <a:rPr lang="en-US" sz="2400" dirty="0" err="1" smtClean="0">
                <a:latin typeface="+mj-lt"/>
              </a:rPr>
              <a:t>cũng</a:t>
            </a:r>
            <a:r>
              <a:rPr lang="en-US" sz="2400" dirty="0" smtClean="0">
                <a:latin typeface="+mj-lt"/>
              </a:rPr>
              <a:t> </a:t>
            </a:r>
            <a:r>
              <a:rPr lang="en-US" sz="2400" dirty="0" err="1" smtClean="0">
                <a:latin typeface="+mj-lt"/>
              </a:rPr>
              <a:t>gây</a:t>
            </a:r>
            <a:r>
              <a:rPr lang="en-US" sz="2400" dirty="0" smtClean="0">
                <a:latin typeface="+mj-lt"/>
              </a:rPr>
              <a:t> </a:t>
            </a:r>
            <a:r>
              <a:rPr lang="en-US" sz="2400" dirty="0" err="1" smtClean="0">
                <a:latin typeface="+mj-lt"/>
              </a:rPr>
              <a:t>hại</a:t>
            </a:r>
            <a:r>
              <a:rPr lang="en-US" sz="2400" dirty="0" smtClean="0">
                <a:latin typeface="+mj-lt"/>
              </a:rPr>
              <a:t> </a:t>
            </a:r>
            <a:r>
              <a:rPr lang="en-US" sz="2400" dirty="0" err="1" smtClean="0">
                <a:latin typeface="+mj-lt"/>
              </a:rPr>
              <a:t>cho</a:t>
            </a:r>
            <a:r>
              <a:rPr lang="en-US" sz="2400" dirty="0" smtClean="0">
                <a:latin typeface="+mj-lt"/>
              </a:rPr>
              <a:t> ĐV </a:t>
            </a:r>
            <a:r>
              <a:rPr lang="en-US" sz="2400" dirty="0" err="1" smtClean="0">
                <a:latin typeface="+mj-lt"/>
              </a:rPr>
              <a:t>như</a:t>
            </a:r>
            <a:r>
              <a:rPr lang="en-US" sz="2400" dirty="0" smtClean="0">
                <a:latin typeface="+mj-lt"/>
              </a:rPr>
              <a:t> </a:t>
            </a:r>
            <a:r>
              <a:rPr lang="en-US" sz="2400" dirty="0" err="1" smtClean="0">
                <a:latin typeface="+mj-lt"/>
              </a:rPr>
              <a:t>cây</a:t>
            </a:r>
            <a:r>
              <a:rPr lang="en-US" sz="2400" dirty="0" smtClean="0">
                <a:latin typeface="+mj-lt"/>
              </a:rPr>
              <a:t> </a:t>
            </a:r>
            <a:r>
              <a:rPr lang="en-US" sz="2400" dirty="0" err="1" smtClean="0">
                <a:latin typeface="+mj-lt"/>
              </a:rPr>
              <a:t>cà</a:t>
            </a:r>
            <a:r>
              <a:rPr lang="en-US" sz="2400" dirty="0" smtClean="0">
                <a:latin typeface="+mj-lt"/>
              </a:rPr>
              <a:t> </a:t>
            </a:r>
            <a:r>
              <a:rPr lang="en-US" sz="2400" dirty="0" err="1" smtClean="0">
                <a:latin typeface="+mj-lt"/>
              </a:rPr>
              <a:t>độc</a:t>
            </a:r>
            <a:r>
              <a:rPr lang="en-US" sz="2400" dirty="0" smtClean="0">
                <a:latin typeface="+mj-lt"/>
              </a:rPr>
              <a:t> </a:t>
            </a:r>
            <a:r>
              <a:rPr lang="en-US" sz="2400" dirty="0" err="1" smtClean="0">
                <a:latin typeface="+mj-lt"/>
              </a:rPr>
              <a:t>dược</a:t>
            </a:r>
            <a:r>
              <a:rPr lang="en-US" sz="2400" dirty="0" smtClean="0">
                <a:latin typeface="+mj-lt"/>
              </a:rPr>
              <a:t>, </a:t>
            </a:r>
            <a:r>
              <a:rPr lang="en-US" sz="2400" dirty="0" err="1" smtClean="0">
                <a:latin typeface="+mj-lt"/>
              </a:rPr>
              <a:t>trúc</a:t>
            </a:r>
            <a:r>
              <a:rPr lang="en-US" sz="2400" dirty="0" smtClean="0">
                <a:latin typeface="+mj-lt"/>
              </a:rPr>
              <a:t> </a:t>
            </a:r>
            <a:r>
              <a:rPr lang="en-US" sz="2400" dirty="0" err="1" smtClean="0">
                <a:latin typeface="+mj-lt"/>
              </a:rPr>
              <a:t>đào</a:t>
            </a:r>
            <a:r>
              <a:rPr lang="en-US" sz="2400" dirty="0" smtClean="0">
                <a:latin typeface="+mj-lt"/>
              </a:rPr>
              <a:t> do </a:t>
            </a:r>
            <a:r>
              <a:rPr lang="en-US" sz="2400" dirty="0" err="1" smtClean="0">
                <a:latin typeface="+mj-lt"/>
              </a:rPr>
              <a:t>chứa</a:t>
            </a:r>
            <a:r>
              <a:rPr lang="en-US" sz="2400" dirty="0" smtClean="0">
                <a:latin typeface="+mj-lt"/>
              </a:rPr>
              <a:t> </a:t>
            </a:r>
            <a:r>
              <a:rPr lang="en-US" sz="2400" dirty="0" err="1" smtClean="0">
                <a:latin typeface="+mj-lt"/>
              </a:rPr>
              <a:t>chất</a:t>
            </a:r>
            <a:r>
              <a:rPr lang="en-US" sz="2400" dirty="0" smtClean="0">
                <a:latin typeface="+mj-lt"/>
              </a:rPr>
              <a:t> </a:t>
            </a:r>
            <a:r>
              <a:rPr lang="en-US" sz="2400" dirty="0" err="1" smtClean="0">
                <a:latin typeface="+mj-lt"/>
              </a:rPr>
              <a:t>độc</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269317003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898" y="1194971"/>
            <a:ext cx="4762500" cy="2714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24" y="1194971"/>
            <a:ext cx="6096000" cy="457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898" y="4040031"/>
            <a:ext cx="4762500" cy="2403123"/>
          </a:xfrm>
          <a:prstGeom prst="rect">
            <a:avLst/>
          </a:prstGeom>
        </p:spPr>
      </p:pic>
      <p:sp>
        <p:nvSpPr>
          <p:cNvPr id="7" name="TextBox 6"/>
          <p:cNvSpPr txBox="1"/>
          <p:nvPr/>
        </p:nvSpPr>
        <p:spPr>
          <a:xfrm>
            <a:off x="557127" y="5981489"/>
            <a:ext cx="5734594" cy="461665"/>
          </a:xfrm>
          <a:prstGeom prst="rect">
            <a:avLst/>
          </a:prstGeom>
          <a:noFill/>
        </p:spPr>
        <p:txBody>
          <a:bodyPr wrap="square" rtlCol="0">
            <a:spAutoFit/>
          </a:bodyPr>
          <a:lstStyle/>
          <a:p>
            <a:pPr algn="ctr"/>
            <a:r>
              <a:rPr lang="en-US" sz="2400" dirty="0" err="1" smtClean="0">
                <a:solidFill>
                  <a:srgbClr val="00B050"/>
                </a:solidFill>
              </a:rPr>
              <a:t>Làm</a:t>
            </a:r>
            <a:r>
              <a:rPr lang="en-US" sz="2400" dirty="0" smtClean="0">
                <a:solidFill>
                  <a:srgbClr val="00B050"/>
                </a:solidFill>
              </a:rPr>
              <a:t> </a:t>
            </a:r>
            <a:r>
              <a:rPr lang="en-US" sz="2400" dirty="0" err="1" smtClean="0">
                <a:solidFill>
                  <a:srgbClr val="00B050"/>
                </a:solidFill>
              </a:rPr>
              <a:t>lương</a:t>
            </a:r>
            <a:r>
              <a:rPr lang="en-US" sz="2400" dirty="0" smtClean="0">
                <a:solidFill>
                  <a:srgbClr val="00B050"/>
                </a:solidFill>
              </a:rPr>
              <a:t> </a:t>
            </a:r>
            <a:r>
              <a:rPr lang="en-US" sz="2400" dirty="0" err="1" smtClean="0">
                <a:solidFill>
                  <a:srgbClr val="00B050"/>
                </a:solidFill>
              </a:rPr>
              <a:t>thực</a:t>
            </a:r>
            <a:r>
              <a:rPr lang="en-US" sz="2400" dirty="0" smtClean="0">
                <a:solidFill>
                  <a:srgbClr val="00B050"/>
                </a:solidFill>
              </a:rPr>
              <a:t>, </a:t>
            </a:r>
            <a:r>
              <a:rPr lang="en-US" sz="2400" dirty="0" err="1" smtClean="0">
                <a:solidFill>
                  <a:srgbClr val="00B050"/>
                </a:solidFill>
              </a:rPr>
              <a:t>thực</a:t>
            </a:r>
            <a:r>
              <a:rPr lang="en-US" sz="2400" dirty="0" smtClean="0">
                <a:solidFill>
                  <a:srgbClr val="00B050"/>
                </a:solidFill>
              </a:rPr>
              <a:t> </a:t>
            </a:r>
            <a:r>
              <a:rPr lang="en-US" sz="2400" dirty="0" err="1" smtClean="0">
                <a:solidFill>
                  <a:srgbClr val="00B050"/>
                </a:solidFill>
              </a:rPr>
              <a:t>phẩm</a:t>
            </a:r>
            <a:endParaRPr lang="en-US" sz="2400" dirty="0">
              <a:solidFill>
                <a:srgbClr val="00B050"/>
              </a:solidFill>
            </a:endParaRPr>
          </a:p>
        </p:txBody>
      </p:sp>
    </p:spTree>
    <p:extLst>
      <p:ext uri="{BB962C8B-B14F-4D97-AF65-F5344CB8AC3E}">
        <p14:creationId xmlns:p14="http://schemas.microsoft.com/office/powerpoint/2010/main" val="23941440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244" y="195942"/>
            <a:ext cx="10058400" cy="6411548"/>
          </a:xfrm>
          <a:prstGeom prst="rect">
            <a:avLst/>
          </a:prstGeom>
        </p:spPr>
      </p:pic>
    </p:spTree>
    <p:extLst>
      <p:ext uri="{BB962C8B-B14F-4D97-AF65-F5344CB8AC3E}">
        <p14:creationId xmlns:p14="http://schemas.microsoft.com/office/powerpoint/2010/main" val="22270536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759" y="5195892"/>
            <a:ext cx="6096000" cy="646331"/>
          </a:xfrm>
          <a:prstGeom prst="rect">
            <a:avLst/>
          </a:prstGeom>
        </p:spPr>
        <p:txBody>
          <a:bodyPr>
            <a:spAutoFit/>
          </a:bodyPr>
          <a:lstStyle/>
          <a:p>
            <a:r>
              <a:rPr lang="en-US" dirty="0" smtClean="0">
                <a:hlinkClick r:id="rId2"/>
              </a:rPr>
              <a:t>70 </a:t>
            </a:r>
            <a:r>
              <a:rPr lang="en-US" dirty="0" err="1" smtClean="0">
                <a:hlinkClick r:id="rId2"/>
              </a:rPr>
              <a:t>cây</a:t>
            </a:r>
            <a:r>
              <a:rPr lang="en-US" dirty="0" smtClean="0">
                <a:hlinkClick r:id="rId2"/>
              </a:rPr>
              <a:t> </a:t>
            </a:r>
            <a:r>
              <a:rPr lang="en-US" dirty="0" err="1" smtClean="0">
                <a:hlinkClick r:id="rId2"/>
              </a:rPr>
              <a:t>thuốc</a:t>
            </a:r>
            <a:r>
              <a:rPr lang="en-US" dirty="0" smtClean="0">
                <a:hlinkClick r:id="rId2"/>
              </a:rPr>
              <a:t> </a:t>
            </a:r>
            <a:r>
              <a:rPr lang="en-US" dirty="0" err="1" smtClean="0">
                <a:hlinkClick r:id="rId2"/>
              </a:rPr>
              <a:t>nam</a:t>
            </a:r>
            <a:r>
              <a:rPr lang="en-US" dirty="0" smtClean="0">
                <a:hlinkClick r:id="rId2"/>
              </a:rPr>
              <a:t> </a:t>
            </a:r>
            <a:r>
              <a:rPr lang="en-US" dirty="0" err="1" smtClean="0">
                <a:hlinkClick r:id="rId2"/>
              </a:rPr>
              <a:t>theo</a:t>
            </a:r>
            <a:r>
              <a:rPr lang="en-US" dirty="0" smtClean="0">
                <a:hlinkClick r:id="rId2"/>
              </a:rPr>
              <a:t> </a:t>
            </a:r>
            <a:r>
              <a:rPr lang="en-US" dirty="0" err="1" smtClean="0">
                <a:hlinkClick r:id="rId2"/>
              </a:rPr>
              <a:t>quy</a:t>
            </a:r>
            <a:r>
              <a:rPr lang="en-US" dirty="0" smtClean="0">
                <a:hlinkClick r:id="rId2"/>
              </a:rPr>
              <a:t> </a:t>
            </a:r>
            <a:r>
              <a:rPr lang="en-US" dirty="0" err="1" smtClean="0">
                <a:hlinkClick r:id="rId2"/>
              </a:rPr>
              <a:t>định</a:t>
            </a:r>
            <a:r>
              <a:rPr lang="en-US" dirty="0" smtClean="0">
                <a:hlinkClick r:id="rId2"/>
              </a:rPr>
              <a:t> </a:t>
            </a:r>
            <a:r>
              <a:rPr lang="en-US" dirty="0" err="1" smtClean="0">
                <a:hlinkClick r:id="rId2"/>
              </a:rPr>
              <a:t>của</a:t>
            </a:r>
            <a:r>
              <a:rPr lang="en-US" dirty="0" smtClean="0">
                <a:hlinkClick r:id="rId2"/>
              </a:rPr>
              <a:t> </a:t>
            </a:r>
            <a:r>
              <a:rPr lang="en-US" dirty="0" err="1" smtClean="0">
                <a:hlinkClick r:id="rId2"/>
              </a:rPr>
              <a:t>bộ</a:t>
            </a:r>
            <a:r>
              <a:rPr lang="en-US" dirty="0" smtClean="0">
                <a:hlinkClick r:id="rId2"/>
              </a:rPr>
              <a:t> y </a:t>
            </a:r>
            <a:r>
              <a:rPr lang="en-US" dirty="0" err="1" smtClean="0">
                <a:hlinkClick r:id="rId2"/>
              </a:rPr>
              <a:t>tế</a:t>
            </a:r>
            <a:r>
              <a:rPr lang="en-US" dirty="0" smtClean="0">
                <a:hlinkClick r:id="rId2"/>
              </a:rPr>
              <a:t> (11/2014) (healthvietnam.vn)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931" y="1029929"/>
            <a:ext cx="4210595" cy="23684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931" y="3517504"/>
            <a:ext cx="4053114" cy="292561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59" y="1029929"/>
            <a:ext cx="5238750" cy="3695700"/>
          </a:xfrm>
          <a:prstGeom prst="rect">
            <a:avLst/>
          </a:prstGeom>
        </p:spPr>
      </p:pic>
      <p:sp>
        <p:nvSpPr>
          <p:cNvPr id="6" name="TextBox 5"/>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sp>
        <p:nvSpPr>
          <p:cNvPr id="7" name="TextBox 6"/>
          <p:cNvSpPr txBox="1"/>
          <p:nvPr/>
        </p:nvSpPr>
        <p:spPr>
          <a:xfrm>
            <a:off x="977535" y="5958003"/>
            <a:ext cx="5103224" cy="461665"/>
          </a:xfrm>
          <a:prstGeom prst="rect">
            <a:avLst/>
          </a:prstGeom>
          <a:noFill/>
        </p:spPr>
        <p:txBody>
          <a:bodyPr wrap="square" rtlCol="0">
            <a:spAutoFit/>
          </a:bodyPr>
          <a:lstStyle/>
          <a:p>
            <a:pPr algn="ctr"/>
            <a:r>
              <a:rPr lang="en-US" sz="2400" dirty="0" err="1" smtClean="0">
                <a:solidFill>
                  <a:srgbClr val="00B050"/>
                </a:solidFill>
              </a:rPr>
              <a:t>Làm</a:t>
            </a:r>
            <a:r>
              <a:rPr lang="en-US" sz="2400" dirty="0" smtClean="0">
                <a:solidFill>
                  <a:srgbClr val="00B050"/>
                </a:solidFill>
              </a:rPr>
              <a:t> </a:t>
            </a:r>
            <a:r>
              <a:rPr lang="en-US" sz="2400" dirty="0" err="1" smtClean="0">
                <a:solidFill>
                  <a:srgbClr val="00B050"/>
                </a:solidFill>
              </a:rPr>
              <a:t>thuốc</a:t>
            </a:r>
            <a:r>
              <a:rPr lang="en-US" sz="2400" dirty="0" smtClean="0">
                <a:solidFill>
                  <a:srgbClr val="00B050"/>
                </a:solidFill>
              </a:rPr>
              <a:t>, </a:t>
            </a:r>
            <a:r>
              <a:rPr lang="en-US" sz="2400" dirty="0" err="1" smtClean="0">
                <a:solidFill>
                  <a:srgbClr val="00B050"/>
                </a:solidFill>
              </a:rPr>
              <a:t>gia</a:t>
            </a:r>
            <a:r>
              <a:rPr lang="en-US" sz="2400" dirty="0" smtClean="0">
                <a:solidFill>
                  <a:srgbClr val="00B050"/>
                </a:solidFill>
              </a:rPr>
              <a:t> </a:t>
            </a:r>
            <a:r>
              <a:rPr lang="en-US" sz="2400" dirty="0" err="1" smtClean="0">
                <a:solidFill>
                  <a:srgbClr val="00B050"/>
                </a:solidFill>
              </a:rPr>
              <a:t>vị</a:t>
            </a:r>
            <a:endParaRPr lang="en-US" sz="2400" dirty="0">
              <a:solidFill>
                <a:srgbClr val="00B050"/>
              </a:solidFill>
            </a:endParaRPr>
          </a:p>
        </p:txBody>
      </p:sp>
    </p:spTree>
    <p:extLst>
      <p:ext uri="{BB962C8B-B14F-4D97-AF65-F5344CB8AC3E}">
        <p14:creationId xmlns:p14="http://schemas.microsoft.com/office/powerpoint/2010/main" val="21802002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sp>
        <p:nvSpPr>
          <p:cNvPr id="3" name="TextBox 2"/>
          <p:cNvSpPr txBox="1"/>
          <p:nvPr/>
        </p:nvSpPr>
        <p:spPr>
          <a:xfrm>
            <a:off x="3353498" y="4705321"/>
            <a:ext cx="5103224" cy="461665"/>
          </a:xfrm>
          <a:prstGeom prst="rect">
            <a:avLst/>
          </a:prstGeom>
          <a:noFill/>
        </p:spPr>
        <p:txBody>
          <a:bodyPr wrap="square" rtlCol="0">
            <a:spAutoFit/>
          </a:bodyPr>
          <a:lstStyle/>
          <a:p>
            <a:pPr algn="ctr"/>
            <a:r>
              <a:rPr lang="en-US" sz="2400" dirty="0" err="1" smtClean="0">
                <a:solidFill>
                  <a:srgbClr val="00B050"/>
                </a:solidFill>
              </a:rPr>
              <a:t>Làm</a:t>
            </a:r>
            <a:r>
              <a:rPr lang="en-US" sz="2400" dirty="0" smtClean="0">
                <a:solidFill>
                  <a:srgbClr val="00B050"/>
                </a:solidFill>
              </a:rPr>
              <a:t> </a:t>
            </a:r>
            <a:r>
              <a:rPr lang="en-US" sz="2400" dirty="0" err="1" smtClean="0">
                <a:solidFill>
                  <a:srgbClr val="00B050"/>
                </a:solidFill>
              </a:rPr>
              <a:t>thuốc</a:t>
            </a:r>
            <a:r>
              <a:rPr lang="en-US" sz="2400" dirty="0" smtClean="0">
                <a:solidFill>
                  <a:srgbClr val="00B050"/>
                </a:solidFill>
              </a:rPr>
              <a:t>, </a:t>
            </a:r>
            <a:r>
              <a:rPr lang="en-US" sz="2400" dirty="0" err="1" smtClean="0">
                <a:solidFill>
                  <a:srgbClr val="00B050"/>
                </a:solidFill>
              </a:rPr>
              <a:t>gia</a:t>
            </a:r>
            <a:r>
              <a:rPr lang="en-US" sz="2400" dirty="0" smtClean="0">
                <a:solidFill>
                  <a:srgbClr val="00B050"/>
                </a:solidFill>
              </a:rPr>
              <a:t> </a:t>
            </a:r>
            <a:r>
              <a:rPr lang="en-US" sz="2400" dirty="0" err="1" smtClean="0">
                <a:solidFill>
                  <a:srgbClr val="00B050"/>
                </a:solidFill>
              </a:rPr>
              <a:t>vị</a:t>
            </a:r>
            <a:endParaRPr lang="en-US" sz="2400"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730" y="3805603"/>
            <a:ext cx="4091591" cy="27227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05786"/>
            <a:ext cx="3697089" cy="27224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626" y="1266713"/>
            <a:ext cx="2794000" cy="22047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053" y="1237918"/>
            <a:ext cx="2658947" cy="22335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5439" y="1280765"/>
            <a:ext cx="2810818" cy="2190668"/>
          </a:xfrm>
          <a:prstGeom prst="rect">
            <a:avLst/>
          </a:prstGeom>
        </p:spPr>
      </p:pic>
    </p:spTree>
    <p:extLst>
      <p:ext uri="{BB962C8B-B14F-4D97-AF65-F5344CB8AC3E}">
        <p14:creationId xmlns:p14="http://schemas.microsoft.com/office/powerpoint/2010/main" val="375303756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4" y="3226956"/>
            <a:ext cx="5715000" cy="3848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759" y="1150400"/>
            <a:ext cx="6226628" cy="4153112"/>
          </a:xfrm>
          <a:prstGeom prst="rect">
            <a:avLst/>
          </a:prstGeom>
        </p:spPr>
      </p:pic>
      <p:sp>
        <p:nvSpPr>
          <p:cNvPr id="5" name="TextBox 4"/>
          <p:cNvSpPr txBox="1"/>
          <p:nvPr/>
        </p:nvSpPr>
        <p:spPr>
          <a:xfrm>
            <a:off x="992776" y="1737360"/>
            <a:ext cx="4101737" cy="523220"/>
          </a:xfrm>
          <a:prstGeom prst="rect">
            <a:avLst/>
          </a:prstGeom>
          <a:noFill/>
        </p:spPr>
        <p:txBody>
          <a:bodyPr wrap="square" rtlCol="0">
            <a:spAutoFit/>
          </a:bodyPr>
          <a:lstStyle/>
          <a:p>
            <a:pPr algn="ctr"/>
            <a:r>
              <a:rPr lang="en-US" sz="2800" dirty="0" err="1" smtClean="0">
                <a:solidFill>
                  <a:schemeClr val="accent2">
                    <a:lumMod val="75000"/>
                  </a:schemeClr>
                </a:solidFill>
              </a:rPr>
              <a:t>Làm</a:t>
            </a:r>
            <a:r>
              <a:rPr lang="en-US" sz="2800" dirty="0" smtClean="0">
                <a:solidFill>
                  <a:schemeClr val="accent2">
                    <a:lumMod val="75000"/>
                  </a:schemeClr>
                </a:solidFill>
              </a:rPr>
              <a:t> </a:t>
            </a:r>
            <a:r>
              <a:rPr lang="en-US" sz="2800" dirty="0" err="1" smtClean="0">
                <a:solidFill>
                  <a:schemeClr val="accent2">
                    <a:lumMod val="75000"/>
                  </a:schemeClr>
                </a:solidFill>
              </a:rPr>
              <a:t>đồ</a:t>
            </a:r>
            <a:r>
              <a:rPr lang="en-US" sz="2800" dirty="0" smtClean="0">
                <a:solidFill>
                  <a:schemeClr val="accent2">
                    <a:lumMod val="75000"/>
                  </a:schemeClr>
                </a:solidFill>
              </a:rPr>
              <a:t> </a:t>
            </a:r>
            <a:r>
              <a:rPr lang="en-US" sz="2800" dirty="0" err="1" smtClean="0">
                <a:solidFill>
                  <a:schemeClr val="accent2">
                    <a:lumMod val="75000"/>
                  </a:schemeClr>
                </a:solidFill>
              </a:rPr>
              <a:t>dùng</a:t>
            </a:r>
            <a:r>
              <a:rPr lang="en-US" sz="2800" dirty="0" smtClean="0">
                <a:solidFill>
                  <a:schemeClr val="accent2">
                    <a:lumMod val="75000"/>
                  </a:schemeClr>
                </a:solidFill>
              </a:rPr>
              <a:t>, </a:t>
            </a:r>
            <a:r>
              <a:rPr lang="en-US" sz="2800" dirty="0" err="1" smtClean="0">
                <a:solidFill>
                  <a:schemeClr val="accent2">
                    <a:lumMod val="75000"/>
                  </a:schemeClr>
                </a:solidFill>
              </a:rPr>
              <a:t>vật</a:t>
            </a:r>
            <a:r>
              <a:rPr lang="en-US" sz="2800" dirty="0" smtClean="0">
                <a:solidFill>
                  <a:schemeClr val="accent2">
                    <a:lumMod val="75000"/>
                  </a:schemeClr>
                </a:solidFill>
              </a:rPr>
              <a:t> </a:t>
            </a:r>
            <a:r>
              <a:rPr lang="en-US" sz="2800" dirty="0" err="1" smtClean="0">
                <a:solidFill>
                  <a:schemeClr val="accent2">
                    <a:lumMod val="75000"/>
                  </a:schemeClr>
                </a:solidFill>
              </a:rPr>
              <a:t>trang</a:t>
            </a:r>
            <a:r>
              <a:rPr lang="en-US" sz="2800" dirty="0" smtClean="0">
                <a:solidFill>
                  <a:schemeClr val="accent2">
                    <a:lumMod val="75000"/>
                  </a:schemeClr>
                </a:solidFill>
              </a:rPr>
              <a:t> </a:t>
            </a:r>
            <a:r>
              <a:rPr lang="en-US" sz="2800" dirty="0" err="1" smtClean="0">
                <a:solidFill>
                  <a:schemeClr val="accent2">
                    <a:lumMod val="75000"/>
                  </a:schemeClr>
                </a:solidFill>
              </a:rPr>
              <a:t>trí</a:t>
            </a:r>
            <a:endParaRPr lang="en-US" sz="2800" dirty="0">
              <a:solidFill>
                <a:schemeClr val="accent2">
                  <a:lumMod val="75000"/>
                </a:schemeClr>
              </a:solidFill>
            </a:endParaRPr>
          </a:p>
        </p:txBody>
      </p:sp>
    </p:spTree>
    <p:extLst>
      <p:ext uri="{BB962C8B-B14F-4D97-AF65-F5344CB8AC3E}">
        <p14:creationId xmlns:p14="http://schemas.microsoft.com/office/powerpoint/2010/main" val="166774745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478" y="1041350"/>
            <a:ext cx="28575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95" y="3429000"/>
            <a:ext cx="3904668" cy="3123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11" y="1171380"/>
            <a:ext cx="3048000" cy="20330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692" y="3898850"/>
            <a:ext cx="4477321" cy="25184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862" y="4196003"/>
            <a:ext cx="2356731" cy="2356731"/>
          </a:xfrm>
          <a:prstGeom prst="rect">
            <a:avLst/>
          </a:prstGeom>
        </p:spPr>
      </p:pic>
      <p:sp>
        <p:nvSpPr>
          <p:cNvPr id="9" name="TextBox 8"/>
          <p:cNvSpPr txBox="1"/>
          <p:nvPr/>
        </p:nvSpPr>
        <p:spPr>
          <a:xfrm>
            <a:off x="7662483" y="1946880"/>
            <a:ext cx="4101737" cy="523220"/>
          </a:xfrm>
          <a:prstGeom prst="rect">
            <a:avLst/>
          </a:prstGeom>
          <a:noFill/>
        </p:spPr>
        <p:txBody>
          <a:bodyPr wrap="square" rtlCol="0">
            <a:spAutoFit/>
          </a:bodyPr>
          <a:lstStyle/>
          <a:p>
            <a:pPr algn="ctr"/>
            <a:r>
              <a:rPr lang="en-US" sz="2800" dirty="0" err="1" smtClean="0">
                <a:solidFill>
                  <a:schemeClr val="accent2">
                    <a:lumMod val="75000"/>
                  </a:schemeClr>
                </a:solidFill>
              </a:rPr>
              <a:t>Làm</a:t>
            </a:r>
            <a:r>
              <a:rPr lang="en-US" sz="2800" dirty="0" smtClean="0">
                <a:solidFill>
                  <a:schemeClr val="accent2">
                    <a:lumMod val="75000"/>
                  </a:schemeClr>
                </a:solidFill>
              </a:rPr>
              <a:t> </a:t>
            </a:r>
            <a:r>
              <a:rPr lang="en-US" sz="2800" dirty="0" err="1" smtClean="0">
                <a:solidFill>
                  <a:schemeClr val="accent2">
                    <a:lumMod val="75000"/>
                  </a:schemeClr>
                </a:solidFill>
              </a:rPr>
              <a:t>đồ</a:t>
            </a:r>
            <a:r>
              <a:rPr lang="en-US" sz="2800" dirty="0" smtClean="0">
                <a:solidFill>
                  <a:schemeClr val="accent2">
                    <a:lumMod val="75000"/>
                  </a:schemeClr>
                </a:solidFill>
              </a:rPr>
              <a:t> </a:t>
            </a:r>
            <a:r>
              <a:rPr lang="en-US" sz="2800" dirty="0" err="1" smtClean="0">
                <a:solidFill>
                  <a:schemeClr val="accent2">
                    <a:lumMod val="75000"/>
                  </a:schemeClr>
                </a:solidFill>
              </a:rPr>
              <a:t>dùng</a:t>
            </a:r>
            <a:r>
              <a:rPr lang="en-US" sz="2800" dirty="0" smtClean="0">
                <a:solidFill>
                  <a:schemeClr val="accent2">
                    <a:lumMod val="75000"/>
                  </a:schemeClr>
                </a:solidFill>
              </a:rPr>
              <a:t>, </a:t>
            </a:r>
            <a:r>
              <a:rPr lang="en-US" sz="2800" dirty="0" err="1" smtClean="0">
                <a:solidFill>
                  <a:schemeClr val="accent2">
                    <a:lumMod val="75000"/>
                  </a:schemeClr>
                </a:solidFill>
              </a:rPr>
              <a:t>vật</a:t>
            </a:r>
            <a:r>
              <a:rPr lang="en-US" sz="2800" dirty="0" smtClean="0">
                <a:solidFill>
                  <a:schemeClr val="accent2">
                    <a:lumMod val="75000"/>
                  </a:schemeClr>
                </a:solidFill>
              </a:rPr>
              <a:t> </a:t>
            </a:r>
            <a:r>
              <a:rPr lang="en-US" sz="2800" dirty="0" err="1" smtClean="0">
                <a:solidFill>
                  <a:schemeClr val="accent2">
                    <a:lumMod val="75000"/>
                  </a:schemeClr>
                </a:solidFill>
              </a:rPr>
              <a:t>trang</a:t>
            </a:r>
            <a:r>
              <a:rPr lang="en-US" sz="2800" dirty="0" smtClean="0">
                <a:solidFill>
                  <a:schemeClr val="accent2">
                    <a:lumMod val="75000"/>
                  </a:schemeClr>
                </a:solidFill>
              </a:rPr>
              <a:t> </a:t>
            </a:r>
            <a:r>
              <a:rPr lang="en-US" sz="2800" dirty="0" err="1" smtClean="0">
                <a:solidFill>
                  <a:schemeClr val="accent2">
                    <a:lumMod val="75000"/>
                  </a:schemeClr>
                </a:solidFill>
              </a:rPr>
              <a:t>trí</a:t>
            </a:r>
            <a:endParaRPr lang="en-US" sz="2800" dirty="0">
              <a:solidFill>
                <a:schemeClr val="accent2">
                  <a:lumMod val="75000"/>
                </a:schemeClr>
              </a:solidFill>
            </a:endParaRPr>
          </a:p>
        </p:txBody>
      </p:sp>
    </p:spTree>
    <p:extLst>
      <p:ext uri="{BB962C8B-B14F-4D97-AF65-F5344CB8AC3E}">
        <p14:creationId xmlns:p14="http://schemas.microsoft.com/office/powerpoint/2010/main" val="127621977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300446"/>
            <a:ext cx="7667897" cy="646331"/>
          </a:xfrm>
          <a:prstGeom prst="rect">
            <a:avLst/>
          </a:prstGeom>
          <a:noFill/>
        </p:spPr>
        <p:txBody>
          <a:bodyPr wrap="square" rtlCol="0">
            <a:spAutoFit/>
          </a:bodyPr>
          <a:lstStyle/>
          <a:p>
            <a:pPr algn="ctr"/>
            <a:r>
              <a:rPr lang="en-US" sz="3600" dirty="0" err="1" smtClean="0">
                <a:latin typeface="Amazone" panose="03020702060507090A04" pitchFamily="66" charset="0"/>
              </a:rPr>
              <a:t>Vai</a:t>
            </a:r>
            <a:r>
              <a:rPr lang="en-US" sz="3600" dirty="0" smtClean="0">
                <a:latin typeface="Amazone" panose="03020702060507090A04" pitchFamily="66" charset="0"/>
              </a:rPr>
              <a:t> </a:t>
            </a:r>
            <a:r>
              <a:rPr lang="en-US" sz="3600" dirty="0" err="1" smtClean="0">
                <a:latin typeface="Amazone" panose="03020702060507090A04" pitchFamily="66" charset="0"/>
              </a:rPr>
              <a:t>trò</a:t>
            </a:r>
            <a:r>
              <a:rPr lang="en-US" sz="3600" dirty="0" smtClean="0">
                <a:latin typeface="Amazone" panose="03020702060507090A04" pitchFamily="66" charset="0"/>
              </a:rPr>
              <a:t> </a:t>
            </a:r>
            <a:r>
              <a:rPr lang="en-US" sz="3600" dirty="0" err="1" smtClean="0">
                <a:latin typeface="Amazone" panose="03020702060507090A04" pitchFamily="66" charset="0"/>
              </a:rPr>
              <a:t>thực</a:t>
            </a:r>
            <a:r>
              <a:rPr lang="en-US" sz="3600" dirty="0" smtClean="0">
                <a:latin typeface="Amazone" panose="03020702060507090A04" pitchFamily="66" charset="0"/>
              </a:rPr>
              <a:t> </a:t>
            </a:r>
            <a:r>
              <a:rPr lang="en-US" sz="3600" dirty="0" err="1" smtClean="0">
                <a:latin typeface="Amazone" panose="03020702060507090A04" pitchFamily="66" charset="0"/>
              </a:rPr>
              <a:t>vật</a:t>
            </a:r>
            <a:r>
              <a:rPr lang="en-US" sz="3600" dirty="0" smtClean="0">
                <a:latin typeface="Amazone" panose="03020702060507090A04" pitchFamily="66" charset="0"/>
              </a:rPr>
              <a:t> </a:t>
            </a:r>
            <a:r>
              <a:rPr lang="en-US" sz="3600" dirty="0" err="1" smtClean="0">
                <a:latin typeface="Amazone" panose="03020702060507090A04" pitchFamily="66" charset="0"/>
              </a:rPr>
              <a:t>đối</a:t>
            </a:r>
            <a:r>
              <a:rPr lang="en-US" sz="3600" dirty="0" smtClean="0">
                <a:latin typeface="Amazone" panose="03020702060507090A04" pitchFamily="66" charset="0"/>
              </a:rPr>
              <a:t> </a:t>
            </a:r>
            <a:r>
              <a:rPr lang="en-US" sz="3600" dirty="0" err="1" smtClean="0">
                <a:latin typeface="Amazone" panose="03020702060507090A04" pitchFamily="66" charset="0"/>
              </a:rPr>
              <a:t>với</a:t>
            </a:r>
            <a:r>
              <a:rPr lang="en-US" sz="3600" dirty="0" smtClean="0">
                <a:latin typeface="Amazone" panose="03020702060507090A04" pitchFamily="66" charset="0"/>
              </a:rPr>
              <a:t> </a:t>
            </a:r>
            <a:r>
              <a:rPr lang="en-US" sz="3600" dirty="0" err="1" smtClean="0">
                <a:latin typeface="Amazone" panose="03020702060507090A04" pitchFamily="66" charset="0"/>
              </a:rPr>
              <a:t>đời</a:t>
            </a:r>
            <a:r>
              <a:rPr lang="en-US" sz="3600" dirty="0" smtClean="0">
                <a:latin typeface="Amazone" panose="03020702060507090A04" pitchFamily="66" charset="0"/>
              </a:rPr>
              <a:t> </a:t>
            </a:r>
            <a:r>
              <a:rPr lang="en-US" sz="3600" dirty="0" err="1" smtClean="0">
                <a:latin typeface="Amazone" panose="03020702060507090A04" pitchFamily="66" charset="0"/>
              </a:rPr>
              <a:t>sống</a:t>
            </a:r>
            <a:r>
              <a:rPr lang="en-US" sz="3600" dirty="0" smtClean="0">
                <a:latin typeface="Amazone" panose="03020702060507090A04" pitchFamily="66" charset="0"/>
              </a:rPr>
              <a:t> con </a:t>
            </a:r>
            <a:r>
              <a:rPr lang="en-US" sz="3600" dirty="0" err="1" smtClean="0">
                <a:latin typeface="Amazone" panose="03020702060507090A04" pitchFamily="66" charset="0"/>
              </a:rPr>
              <a:t>người</a:t>
            </a:r>
            <a:endParaRPr lang="en-US" sz="3600" dirty="0">
              <a:latin typeface="Amazone" panose="03020702060507090A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143" y="3354976"/>
            <a:ext cx="3852403" cy="33130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546" y="1162593"/>
            <a:ext cx="4514850" cy="5505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31" y="1162593"/>
            <a:ext cx="3802122" cy="3174093"/>
          </a:xfrm>
          <a:prstGeom prst="rect">
            <a:avLst/>
          </a:prstGeom>
        </p:spPr>
      </p:pic>
    </p:spTree>
    <p:extLst>
      <p:ext uri="{BB962C8B-B14F-4D97-AF65-F5344CB8AC3E}">
        <p14:creationId xmlns:p14="http://schemas.microsoft.com/office/powerpoint/2010/main" val="4150902042"/>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08376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860</Words>
  <Application>Microsoft Office PowerPoint</Application>
  <PresentationFormat>Widescreen</PresentationFormat>
  <Paragraphs>45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Amazone</vt:lpstr>
      <vt:lpstr>Arial</vt:lpstr>
      <vt:lpstr>Book Antiqua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2022-01-17T05:22:49Z</dcterms:created>
  <dcterms:modified xsi:type="dcterms:W3CDTF">2022-01-22T00:18:22Z</dcterms:modified>
</cp:coreProperties>
</file>