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9" r:id="rId5"/>
    <p:sldId id="259" r:id="rId6"/>
    <p:sldId id="260" r:id="rId7"/>
    <p:sldId id="261" r:id="rId8"/>
    <p:sldId id="262" r:id="rId9"/>
    <p:sldId id="263" r:id="rId10"/>
    <p:sldId id="273" r:id="rId11"/>
    <p:sldId id="264" r:id="rId12"/>
    <p:sldId id="266" r:id="rId13"/>
    <p:sldId id="267" r:id="rId14"/>
    <p:sldId id="268" r:id="rId15"/>
    <p:sldId id="265" r:id="rId16"/>
    <p:sldId id="270" r:id="rId17"/>
    <p:sldId id="271" r:id="rId18"/>
    <p:sldId id="272" r:id="rId19"/>
  </p:sldIdLst>
  <p:sldSz cx="9144000" cy="5143500" type="screen16x9"/>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4"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vi-VN"/>
        </a:p>
      </dgm:t>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vi-VN"/>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vi-VN"/>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vi-VN"/>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vi-VN"/>
        </a:p>
      </dgm:t>
    </dgm:pt>
  </dgm:ptLst>
  <dgm:cxnLst>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BFD297BA-E1C9-4B3A-AE76-707424A5C220}" srcId="{9D58DDF7-F74E-49F9-B16F-EF79EAC79D6C}" destId="{A08A8505-34FE-4253-9A13-E9757D2E79C1}" srcOrd="2" destOrd="0" parTransId="{380CFA77-8043-4508-9E42-AC8AEAB99014}" sibTransId="{8C41BD13-CA90-4A41-9789-D8AFEC506427}"/>
    <dgm:cxn modelId="{7144BD06-DF0E-4568-A582-204DA9057FE4}" srcId="{9D58DDF7-F74E-49F9-B16F-EF79EAC79D6C}" destId="{85FBF4FF-E9DF-4986-81C0-22EE5E9D1277}" srcOrd="1" destOrd="0" parTransId="{9DD2613C-DDBF-447F-B737-FEDF1DEC6478}" sibTransId="{54659726-6526-4163-8B9E-84FFE127EB54}"/>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FE372345-9794-4477-80AE-AC15C9614ABF}" type="presOf" srcId="{9D58DDF7-F74E-49F9-B16F-EF79EAC79D6C}" destId="{6D8A467A-3B13-46E3-A390-DA1D59598374}"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vi-VN"/>
        </a:p>
      </dgm:t>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vi-VN"/>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vi-VN"/>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vi-VN"/>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vi-VN"/>
        </a:p>
      </dgm:t>
    </dgm:pt>
  </dgm:ptLst>
  <dgm:cxnLst>
    <dgm:cxn modelId="{6E824E03-158D-4B50-B0C3-0A411CEAB00F}" type="presOf" srcId="{40013629-9018-4055-9581-D7E4BE917E58}" destId="{06C84D3B-386D-4338-94F9-7F7F4E7B49A0}" srcOrd="0" destOrd="0" presId="urn:microsoft.com/office/officeart/2005/8/layout/matrix3"/>
    <dgm:cxn modelId="{BFD297BA-E1C9-4B3A-AE76-707424A5C220}" srcId="{9D58DDF7-F74E-49F9-B16F-EF79EAC79D6C}" destId="{A08A8505-34FE-4253-9A13-E9757D2E79C1}" srcOrd="2" destOrd="0" parTransId="{380CFA77-8043-4508-9E42-AC8AEAB99014}" sibTransId="{8C41BD13-CA90-4A41-9789-D8AFEC506427}"/>
    <dgm:cxn modelId="{D999B8AD-11B0-4C97-AA5D-552F214123E6}" srcId="{9D58DDF7-F74E-49F9-B16F-EF79EAC79D6C}" destId="{41E353F8-AB8B-42AE-9857-15ECAB049A12}" srcOrd="3" destOrd="0" parTransId="{5B0ED7C7-1A5E-42B4-9B94-B605741E8312}" sibTransId="{7DAC3680-5D16-42D5-A1FA-1DA119436841}"/>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B3332-F785-4696-9BC0-75F3E0C9EFA0}" type="datetimeFigureOut">
              <a:rPr lang="vi-VN" smtClean="0"/>
              <a:t>05/01/2022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1A0B9-8007-4A27-B76C-9B73E5322814}" type="slidenum">
              <a:rPr lang="vi-VN" smtClean="0"/>
              <a:t>‹#›</a:t>
            </a:fld>
            <a:endParaRPr lang="vi-VN"/>
          </a:p>
        </p:txBody>
      </p:sp>
    </p:spTree>
    <p:extLst>
      <p:ext uri="{BB962C8B-B14F-4D97-AF65-F5344CB8AC3E}">
        <p14:creationId xmlns:p14="http://schemas.microsoft.com/office/powerpoint/2010/main" val="303685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561A0B9-8007-4A27-B76C-9B73E5322814}" type="slidenum">
              <a:rPr lang="vi-VN" smtClean="0"/>
              <a:t>18</a:t>
            </a:fld>
            <a:endParaRPr lang="vi-VN"/>
          </a:p>
        </p:txBody>
      </p:sp>
    </p:spTree>
    <p:extLst>
      <p:ext uri="{BB962C8B-B14F-4D97-AF65-F5344CB8AC3E}">
        <p14:creationId xmlns:p14="http://schemas.microsoft.com/office/powerpoint/2010/main" val="287598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05/01/2022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05/01/2022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05/01/2022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05/01/2022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05/01/2022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05/01/2022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05/01/2022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532291" y="2217807"/>
            <a:ext cx="2079415"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a:t>
            </a: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6</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latin typeface="+mj-lt"/>
              </a:rPr>
              <a:t>TÔN TRỌNG SỰ THẬT</a:t>
            </a:r>
            <a:endParaRPr lang="vi-VN" sz="2400" dirty="0">
              <a:latin typeface="+mj-lt"/>
            </a:endParaRPr>
          </a:p>
        </p:txBody>
      </p:sp>
      <p:sp>
        <p:nvSpPr>
          <p:cNvPr id="5" name="Rectangle 4"/>
          <p:cNvSpPr/>
          <p:nvPr/>
        </p:nvSpPr>
        <p:spPr>
          <a:xfrm>
            <a:off x="107504" y="1059582"/>
            <a:ext cx="1512168"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Khái niệm</a:t>
            </a:r>
            <a:endParaRPr lang="vi-VN" sz="2400" dirty="0">
              <a:solidFill>
                <a:schemeClr val="tx1"/>
              </a:solidFill>
              <a:latin typeface="+mj-lt"/>
            </a:endParaRPr>
          </a:p>
        </p:txBody>
      </p:sp>
      <p:sp>
        <p:nvSpPr>
          <p:cNvPr id="6" name="Rectangle 5"/>
          <p:cNvSpPr/>
          <p:nvPr/>
        </p:nvSpPr>
        <p:spPr>
          <a:xfrm>
            <a:off x="2015716" y="1060385"/>
            <a:ext cx="1512168" cy="43204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Biểu hiện</a:t>
            </a:r>
            <a:endParaRPr lang="vi-VN" sz="2400" dirty="0">
              <a:solidFill>
                <a:schemeClr val="tx1"/>
              </a:solidFill>
              <a:latin typeface="+mj-lt"/>
            </a:endParaRPr>
          </a:p>
        </p:txBody>
      </p:sp>
      <p:sp>
        <p:nvSpPr>
          <p:cNvPr id="7" name="Rectangle 6"/>
          <p:cNvSpPr/>
          <p:nvPr/>
        </p:nvSpPr>
        <p:spPr>
          <a:xfrm>
            <a:off x="4572000" y="1060385"/>
            <a:ext cx="1512168" cy="43204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Ý</a:t>
            </a:r>
            <a:r>
              <a:rPr lang="vi-VN" sz="2400" dirty="0" smtClean="0">
                <a:latin typeface="+mj-lt"/>
              </a:rPr>
              <a:t> nghĩa</a:t>
            </a:r>
            <a:endParaRPr lang="vi-VN" sz="2400" dirty="0">
              <a:latin typeface="+mj-lt"/>
            </a:endParaRPr>
          </a:p>
        </p:txBody>
      </p:sp>
      <p:sp>
        <p:nvSpPr>
          <p:cNvPr id="8" name="Rectangle 7"/>
          <p:cNvSpPr/>
          <p:nvPr/>
        </p:nvSpPr>
        <p:spPr>
          <a:xfrm>
            <a:off x="6850530" y="1060385"/>
            <a:ext cx="1800200" cy="432048"/>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Hành động</a:t>
            </a:r>
            <a:endParaRPr lang="vi-VN" sz="2400" dirty="0">
              <a:solidFill>
                <a:schemeClr val="tx1"/>
              </a:solidFill>
              <a:latin typeface="+mj-lt"/>
            </a:endParaRPr>
          </a:p>
        </p:txBody>
      </p:sp>
      <p:sp>
        <p:nvSpPr>
          <p:cNvPr id="9" name="Rectangle 8"/>
          <p:cNvSpPr/>
          <p:nvPr/>
        </p:nvSpPr>
        <p:spPr>
          <a:xfrm>
            <a:off x="125125" y="1919045"/>
            <a:ext cx="1475656" cy="316835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Tôn trọng sự thật là suy nghĩ, nói và làm theo đúng sự thật, bảo vệ </a:t>
            </a:r>
            <a:r>
              <a:rPr lang="vi-VN" sz="2400" dirty="0" smtClean="0">
                <a:solidFill>
                  <a:schemeClr val="tx1"/>
                </a:solidFill>
                <a:latin typeface="+mj-lt"/>
              </a:rPr>
              <a:t>sự thật</a:t>
            </a:r>
            <a:r>
              <a:rPr lang="vi-VN" i="1" dirty="0">
                <a:solidFill>
                  <a:schemeClr val="tx1"/>
                </a:solidFill>
              </a:rPr>
              <a:t>.</a:t>
            </a:r>
            <a:endParaRPr lang="vi-VN" dirty="0">
              <a:solidFill>
                <a:schemeClr val="tx1"/>
              </a:solidFill>
            </a:endParaRPr>
          </a:p>
          <a:p>
            <a:pPr algn="ctr"/>
            <a:endParaRPr lang="vi-VN" dirty="0">
              <a:solidFill>
                <a:schemeClr val="tx1"/>
              </a:solidFill>
            </a:endParaRPr>
          </a:p>
        </p:txBody>
      </p:sp>
      <p:sp>
        <p:nvSpPr>
          <p:cNvPr id="10" name="Rectangle 9"/>
          <p:cNvSpPr/>
          <p:nvPr/>
        </p:nvSpPr>
        <p:spPr>
          <a:xfrm>
            <a:off x="2015716" y="1919045"/>
            <a:ext cx="1475656" cy="316835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smtClean="0">
                <a:solidFill>
                  <a:schemeClr val="tx1"/>
                </a:solidFill>
                <a:latin typeface="+mj-lt"/>
              </a:rPr>
              <a:t>Là người sống ngay thẳng, thật thà, nhận lỗi khi có khuyết điểm.</a:t>
            </a:r>
            <a:endParaRPr lang="vi-VN" dirty="0">
              <a:solidFill>
                <a:schemeClr val="tx1"/>
              </a:solidFill>
            </a:endParaRPr>
          </a:p>
        </p:txBody>
      </p:sp>
      <p:sp>
        <p:nvSpPr>
          <p:cNvPr id="12" name="Rectangle 11"/>
          <p:cNvSpPr/>
          <p:nvPr/>
        </p:nvSpPr>
        <p:spPr>
          <a:xfrm>
            <a:off x="4146587"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000" dirty="0" smtClean="0">
                <a:latin typeface="+mj-lt"/>
              </a:rPr>
              <a:t>Là đức tính cần thiết, quý báu</a:t>
            </a:r>
            <a:endParaRPr lang="vi-VN" sz="2000" dirty="0">
              <a:latin typeface="+mj-lt"/>
            </a:endParaRPr>
          </a:p>
        </p:txBody>
      </p:sp>
      <p:sp>
        <p:nvSpPr>
          <p:cNvPr id="13" name="Rectangle 12"/>
          <p:cNvSpPr/>
          <p:nvPr/>
        </p:nvSpPr>
        <p:spPr>
          <a:xfrm>
            <a:off x="4938675"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smtClean="0">
                <a:latin typeface="+mj-lt"/>
              </a:rPr>
              <a:t>Tạo ra các mối quan hệ xã hội tốt đẹp</a:t>
            </a:r>
            <a:endParaRPr lang="vi-VN" dirty="0">
              <a:latin typeface="+mj-lt"/>
            </a:endParaRPr>
          </a:p>
        </p:txBody>
      </p:sp>
      <p:sp>
        <p:nvSpPr>
          <p:cNvPr id="14" name="Rectangle 13"/>
          <p:cNvSpPr/>
          <p:nvPr/>
        </p:nvSpPr>
        <p:spPr>
          <a:xfrm>
            <a:off x="5730763" y="2135069"/>
            <a:ext cx="720080"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Đ</a:t>
            </a:r>
            <a:r>
              <a:rPr lang="vi-VN" dirty="0" smtClean="0">
                <a:latin typeface="+mj-lt"/>
              </a:rPr>
              <a:t>ược mọi người tin yêu, quý trọng.</a:t>
            </a:r>
          </a:p>
        </p:txBody>
      </p:sp>
      <p:sp>
        <p:nvSpPr>
          <p:cNvPr id="16" name="Rectangle 15"/>
          <p:cNvSpPr/>
          <p:nvPr/>
        </p:nvSpPr>
        <p:spPr>
          <a:xfrm>
            <a:off x="6821829" y="2135068"/>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Nhận thức đúng</a:t>
            </a:r>
            <a:endParaRPr lang="vi-VN" dirty="0">
              <a:solidFill>
                <a:schemeClr val="tx1"/>
              </a:solidFill>
              <a:latin typeface="+mj-lt"/>
            </a:endParaRPr>
          </a:p>
        </p:txBody>
      </p:sp>
      <p:sp>
        <p:nvSpPr>
          <p:cNvPr id="19" name="Rectangle 18"/>
          <p:cNvSpPr/>
          <p:nvPr/>
        </p:nvSpPr>
        <p:spPr>
          <a:xfrm>
            <a:off x="6819927" y="3179184"/>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Hành động</a:t>
            </a:r>
          </a:p>
          <a:p>
            <a:pPr algn="ctr"/>
            <a:r>
              <a:rPr lang="vi-VN" dirty="0" smtClean="0">
                <a:solidFill>
                  <a:schemeClr val="tx1"/>
                </a:solidFill>
                <a:latin typeface="+mj-lt"/>
              </a:rPr>
              <a:t>đúng</a:t>
            </a:r>
            <a:endParaRPr lang="vi-VN" dirty="0">
              <a:solidFill>
                <a:schemeClr val="tx1"/>
              </a:solidFill>
              <a:latin typeface="+mj-lt"/>
            </a:endParaRPr>
          </a:p>
        </p:txBody>
      </p:sp>
      <p:sp>
        <p:nvSpPr>
          <p:cNvPr id="20" name="Rectangle 19"/>
          <p:cNvSpPr/>
          <p:nvPr/>
        </p:nvSpPr>
        <p:spPr>
          <a:xfrm>
            <a:off x="6821829" y="4257327"/>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Thái độ</a:t>
            </a:r>
          </a:p>
          <a:p>
            <a:pPr algn="ctr"/>
            <a:r>
              <a:rPr lang="vi-VN" dirty="0" smtClean="0">
                <a:solidFill>
                  <a:schemeClr val="tx1"/>
                </a:solidFill>
                <a:latin typeface="+mj-lt"/>
              </a:rPr>
              <a:t>đúng</a:t>
            </a:r>
            <a:endParaRPr lang="vi-VN" dirty="0">
              <a:solidFill>
                <a:schemeClr val="tx1"/>
              </a:solidFill>
              <a:latin typeface="+mj-lt"/>
            </a:endParaRPr>
          </a:p>
        </p:txBody>
      </p:sp>
      <p:sp>
        <p:nvSpPr>
          <p:cNvPr id="21" name="Rectangle 20"/>
          <p:cNvSpPr/>
          <p:nvPr/>
        </p:nvSpPr>
        <p:spPr>
          <a:xfrm>
            <a:off x="8066290" y="2135069"/>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smtClean="0">
                <a:solidFill>
                  <a:schemeClr val="tx1"/>
                </a:solidFill>
                <a:latin typeface="+mj-lt"/>
              </a:rPr>
              <a:t>Bảo vệ sự thật</a:t>
            </a:r>
            <a:endParaRPr lang="vi-VN" dirty="0">
              <a:solidFill>
                <a:schemeClr val="tx1"/>
              </a:solidFill>
              <a:latin typeface="+mj-lt"/>
            </a:endParaRPr>
          </a:p>
        </p:txBody>
      </p:sp>
      <p:sp>
        <p:nvSpPr>
          <p:cNvPr id="22" name="Rectangle 21"/>
          <p:cNvSpPr/>
          <p:nvPr/>
        </p:nvSpPr>
        <p:spPr>
          <a:xfrm>
            <a:off x="8064388" y="3179185"/>
            <a:ext cx="792088" cy="190821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Lên án, phê phán điều sai</a:t>
            </a:r>
          </a:p>
          <a:p>
            <a:pPr algn="ctr"/>
            <a:r>
              <a:rPr lang="vi-VN" dirty="0" smtClean="0">
                <a:solidFill>
                  <a:schemeClr val="tx1"/>
                </a:solidFill>
                <a:latin typeface="+mj-lt"/>
              </a:rPr>
              <a:t>trái</a:t>
            </a:r>
            <a:endParaRPr lang="vi-VN" dirty="0">
              <a:solidFill>
                <a:schemeClr val="tx1"/>
              </a:solidFill>
              <a:latin typeface="+mj-lt"/>
            </a:endParaRP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037" y="485410"/>
            <a:ext cx="3280007" cy="57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863588" y="1491630"/>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741233" y="1522171"/>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7" idx="2"/>
            <a:endCxn id="12" idx="0"/>
          </p:cNvCxnSpPr>
          <p:nvPr/>
        </p:nvCxnSpPr>
        <p:spPr>
          <a:xfrm flipH="1">
            <a:off x="4470623" y="1492433"/>
            <a:ext cx="857461"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7215971" y="4074095"/>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8447830" y="3003798"/>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12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smtClean="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1.3</a:t>
            </a:r>
          </a:p>
          <a:p>
            <a:r>
              <a:rPr lang="vi-VN" sz="2400" dirty="0" smtClean="0">
                <a:latin typeface="+mj-lt"/>
              </a:rPr>
              <a:t>+ N4: </a:t>
            </a:r>
            <a:r>
              <a:rPr lang="vi-VN" sz="2400" b="1" dirty="0" smtClean="0">
                <a:latin typeface="+mj-lt"/>
              </a:rPr>
              <a:t>BT 2</a:t>
            </a:r>
            <a:endParaRPr lang="vi-VN" sz="2400" b="1"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1235047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24353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Em đồng ý với ý kiến bạn bạn Huyền.  Vì còn là học sinh chúng ta nên nói đúng sự thật dù là việc nhỏ nhất.</a:t>
            </a:r>
            <a:endParaRPr lang="vi-VN" sz="2800" dirty="0">
              <a:latin typeface="+mj-lt"/>
            </a:endParaRP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smtClean="0">
                <a:solidFill>
                  <a:schemeClr val="bg1"/>
                </a:solidFill>
                <a:latin typeface="+mj-lt"/>
              </a:rPr>
              <a:t>BT 1.2:  </a:t>
            </a:r>
            <a:r>
              <a:rPr lang="vi-VN" sz="2800" dirty="0" smtClean="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smtClean="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1.3</a:t>
            </a:r>
            <a:r>
              <a:rPr lang="vi-VN" sz="2400" b="1" dirty="0" smtClean="0">
                <a:latin typeface="+mj-lt"/>
              </a:rPr>
              <a:t>: </a:t>
            </a:r>
            <a:r>
              <a:rPr lang="vi-VN" sz="2400" dirty="0" smtClean="0">
                <a:latin typeface="+mj-lt"/>
              </a:rPr>
              <a:t>Thái độ của em với hành động của bạn Hà: bạn rất đáng được tuyên dương, bạn đã dũng cảm chỉ ra lỗi, cái sai của người khác.</a:t>
            </a:r>
            <a:endParaRPr lang="vi-VN" sz="2400" dirty="0">
              <a:latin typeface="+mj-lt"/>
            </a:endParaRP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3"/>
          <a:stretch/>
        </p:blipFill>
        <p:spPr>
          <a:xfrm>
            <a:off x="179512" y="1707654"/>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a:t>
            </a:r>
            <a:r>
              <a:rPr lang="en-US" sz="2800" dirty="0" smtClean="0">
                <a:solidFill>
                  <a:schemeClr val="bg1"/>
                </a:solidFill>
                <a:latin typeface="Times New Roman" panose="02020603050405020304" pitchFamily="18" charset="0"/>
                <a:cs typeface="Times New Roman" panose="02020603050405020304" pitchFamily="18" charset="0"/>
              </a:rPr>
              <a:t>Vũ Huy Cảng là </a:t>
            </a:r>
            <a:r>
              <a:rPr lang="en-US" sz="2800" dirty="0">
                <a:solidFill>
                  <a:schemeClr val="bg1"/>
                </a:solidFill>
                <a:latin typeface="Times New Roman" panose="02020603050405020304" pitchFamily="18" charset="0"/>
                <a:cs typeface="Times New Roman" panose="02020603050405020304" pitchFamily="18" charset="0"/>
              </a:rPr>
              <a:t>một người </a:t>
            </a:r>
            <a:r>
              <a:rPr lang="en-US" sz="2800" dirty="0" smtClean="0">
                <a:solidFill>
                  <a:schemeClr val="bg1"/>
                </a:solidFill>
                <a:latin typeface="Times New Roman" panose="02020603050405020304" pitchFamily="18" charset="0"/>
                <a:cs typeface="Times New Roman" panose="02020603050405020304" pitchFamily="18" charset="0"/>
              </a:rPr>
              <a:t>không tham lam, không gian </a:t>
            </a:r>
            <a:r>
              <a:rPr lang="en-US" sz="2800" dirty="0">
                <a:solidFill>
                  <a:schemeClr val="bg1"/>
                </a:solidFill>
                <a:latin typeface="Times New Roman" panose="02020603050405020304" pitchFamily="18" charset="0"/>
                <a:cs typeface="Times New Roman" panose="02020603050405020304" pitchFamily="18" charset="0"/>
              </a:rPr>
              <a:t>dối, </a:t>
            </a:r>
            <a:r>
              <a:rPr lang="en-US" sz="2800" dirty="0" smtClean="0">
                <a:solidFill>
                  <a:schemeClr val="bg1"/>
                </a:solidFill>
                <a:latin typeface="Times New Roman" panose="02020603050405020304" pitchFamily="18" charset="0"/>
                <a:cs typeface="Times New Roman" panose="02020603050405020304" pitchFamily="18" charset="0"/>
              </a:rPr>
              <a:t>rất trung thực, biết </a:t>
            </a:r>
            <a:r>
              <a:rPr lang="en-US" sz="2800" dirty="0">
                <a:solidFill>
                  <a:schemeClr val="bg1"/>
                </a:solidFill>
                <a:latin typeface="Times New Roman" panose="02020603050405020304" pitchFamily="18" charset="0"/>
                <a:cs typeface="Times New Roman" panose="02020603050405020304" pitchFamily="18" charset="0"/>
              </a:rPr>
              <a:t>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70318"/>
          </a:xfrm>
          <a:prstGeom prst="rect">
            <a:avLst/>
          </a:prstGeom>
          <a:noFill/>
        </p:spPr>
        <p:txBody>
          <a:bodyPr wrap="square" rtlCol="0">
            <a:spAutoFit/>
          </a:bodyPr>
          <a:lstStyle/>
          <a:p>
            <a:endParaRPr lang="vi-VN" sz="2400" dirty="0" smtClean="0">
              <a:latin typeface="+mj-lt"/>
            </a:endParaRPr>
          </a:p>
          <a:p>
            <a:pPr algn="ctr"/>
            <a:r>
              <a:rPr lang="vi-VN" sz="3600" b="1" dirty="0" smtClean="0">
                <a:solidFill>
                  <a:srgbClr val="002060"/>
                </a:solidFill>
                <a:latin typeface="+mj-lt"/>
              </a:rPr>
              <a:t>Hoạt động vận dụng:</a:t>
            </a:r>
          </a:p>
          <a:p>
            <a:endParaRPr lang="vi-VN" sz="2400" dirty="0" smtClean="0">
              <a:latin typeface="+mj-lt"/>
            </a:endParaRPr>
          </a:p>
          <a:p>
            <a:r>
              <a:rPr lang="vi-VN" sz="2400" dirty="0" smtClean="0">
                <a:latin typeface="+mj-lt"/>
              </a:rPr>
              <a:t> Viết cảm nhận của em về một trong 2 câu ca dao:</a:t>
            </a:r>
          </a:p>
          <a:p>
            <a:pPr algn="ctr"/>
            <a:r>
              <a:rPr lang="vi-VN" sz="2400" dirty="0" smtClean="0">
                <a:latin typeface="+mj-lt"/>
              </a:rPr>
              <a:t>           1.  Những người tính nết thật thà</a:t>
            </a:r>
          </a:p>
          <a:p>
            <a:pPr algn="ctr"/>
            <a:r>
              <a:rPr lang="vi-VN" sz="2400" dirty="0" smtClean="0">
                <a:latin typeface="+mj-lt"/>
              </a:rPr>
              <a:t>            Đi đâu cũng được người ta tin dùng</a:t>
            </a:r>
          </a:p>
          <a:p>
            <a:pPr algn="ctr"/>
            <a:r>
              <a:rPr lang="vi-VN" sz="2400" dirty="0" smtClean="0">
                <a:latin typeface="+mj-lt"/>
              </a:rPr>
              <a:t>2. Của phi nghĩa có giàu đâu</a:t>
            </a:r>
          </a:p>
          <a:p>
            <a:pPr algn="ctr"/>
            <a:r>
              <a:rPr lang="vi-VN" sz="2400" dirty="0" smtClean="0">
                <a:latin typeface="+mj-lt"/>
              </a:rPr>
              <a:t>Ở cho ngay thẳng giàu sau mới bền.</a:t>
            </a:r>
          </a:p>
          <a:p>
            <a:endParaRPr lang="vi-VN" sz="2400" dirty="0" smtClean="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smtClean="0">
              <a:latin typeface="+mj-lt"/>
            </a:endParaRPr>
          </a:p>
          <a:p>
            <a:pPr algn="ctr"/>
            <a:r>
              <a:rPr lang="vi-VN" sz="3200" b="1" dirty="0" smtClean="0">
                <a:solidFill>
                  <a:srgbClr val="002060"/>
                </a:solidFill>
                <a:latin typeface="+mj-lt"/>
              </a:rPr>
              <a:t>Hoạt động vận dụng:</a:t>
            </a:r>
            <a:endParaRPr lang="vi-VN" sz="2400" dirty="0" smtClean="0">
              <a:latin typeface="+mj-lt"/>
            </a:endParaRPr>
          </a:p>
          <a:p>
            <a:pPr algn="ctr"/>
            <a:r>
              <a:rPr lang="vi-VN" sz="2400" dirty="0" smtClean="0">
                <a:latin typeface="+mj-lt"/>
              </a:rPr>
              <a:t> </a:t>
            </a:r>
            <a:r>
              <a:rPr lang="vi-VN" sz="2800" b="1" dirty="0">
                <a:latin typeface="+mj-lt"/>
              </a:rPr>
              <a:t>Em hãy thiết kế tấm thiệp và cam kết thực hiện thông điệp trong tấm thiệp đó</a:t>
            </a:r>
            <a:r>
              <a:rPr lang="vi-VN" sz="2800" b="1" dirty="0" smtClean="0">
                <a:latin typeface="+mj-lt"/>
              </a:rPr>
              <a:t>.</a:t>
            </a:r>
          </a:p>
          <a:p>
            <a:pPr marL="457200" indent="-457200">
              <a:buFontTx/>
              <a:buChar char="-"/>
            </a:pPr>
            <a:r>
              <a:rPr lang="vi-VN" sz="2800" b="1" dirty="0" smtClean="0">
                <a:latin typeface="+mj-lt"/>
              </a:rPr>
              <a:t>Hình thức tự do sáng tạo</a:t>
            </a:r>
          </a:p>
          <a:p>
            <a:pPr marL="457200" indent="-457200">
              <a:buFontTx/>
              <a:buChar char="-"/>
            </a:pPr>
            <a:r>
              <a:rPr lang="vi-VN" sz="2800" b="1" dirty="0" smtClean="0">
                <a:latin typeface="+mj-lt"/>
              </a:rPr>
              <a:t>Có thể làm thiệp thủ công hoặc thiệp điện tử</a:t>
            </a:r>
          </a:p>
          <a:p>
            <a:pPr marL="457200" indent="-457200">
              <a:buFontTx/>
              <a:buChar char="-"/>
            </a:pPr>
            <a:r>
              <a:rPr lang="vi-VN" sz="2800" b="1" i="1" dirty="0" smtClean="0">
                <a:latin typeface="+mj-lt"/>
              </a:rPr>
              <a:t>Thời gian nộp: Tiết sau</a:t>
            </a:r>
            <a:endParaRPr lang="vi-VN" sz="2800" b="1" i="1" dirty="0">
              <a:latin typeface="+mj-lt"/>
            </a:endParaRPr>
          </a:p>
          <a:p>
            <a:endParaRPr lang="vi-VN" sz="2400" dirty="0" smtClean="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467544" y="555526"/>
            <a:ext cx="8196475" cy="1107996"/>
          </a:xfrm>
          <a:prstGeom prst="rect">
            <a:avLst/>
          </a:prstGeom>
          <a:noFill/>
        </p:spPr>
        <p:txBody>
          <a:bodyPr wrap="none" lIns="91440" tIns="45720" rIns="91440" bIns="45720">
            <a:spAutoFit/>
            <a:scene3d>
              <a:camera prst="perspectiveRelaxedModerately"/>
              <a:lightRig rig="threePt" dir="t"/>
            </a:scene3d>
          </a:bodyPr>
          <a:lstStyle/>
          <a:p>
            <a:pPr algn="ctr"/>
            <a:r>
              <a:rPr lang="vi-VN"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Xin chào và hẹn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457715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smtClean="0">
                <a:latin typeface="+mj-lt"/>
              </a:rPr>
              <a:t>Trao Đổi cặp đôi với bạn, chia sẻ suy nghĩ của mình về việc làm của bạn HS trong tình huống</a:t>
            </a:r>
            <a:endParaRPr lang="vi-VN" sz="2600" dirty="0">
              <a:latin typeface="+mj-lt"/>
            </a:endParaRP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t> </a:t>
            </a:r>
            <a:endParaRPr lang="vi-VN" dirty="0" smtClean="0"/>
          </a:p>
          <a:p>
            <a:pPr algn="ctr"/>
            <a:endParaRPr lang="vi-VN"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Việc </a:t>
            </a:r>
            <a:r>
              <a:rPr lang="nl-NL" sz="2400" dirty="0">
                <a:latin typeface="Times New Roman" panose="02020603050405020304" pitchFamily="18" charset="0"/>
                <a:cs typeface="Times New Roman" panose="02020603050405020304" pitchFamily="18" charset="0"/>
              </a:rPr>
              <a:t>chấp nhận cái chết của nhà thơ cho thấy ông là người như thế </a:t>
            </a:r>
            <a:r>
              <a:rPr lang="vi-VN"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nào</a:t>
            </a:r>
            <a:r>
              <a:rPr lang="nl-NL"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T</a:t>
            </a:r>
            <a:r>
              <a:rPr lang="nl-NL" sz="2800" dirty="0" smtClean="0">
                <a:latin typeface="Times New Roman" panose="02020603050405020304" pitchFamily="18" charset="0"/>
                <a:cs typeface="Times New Roman" panose="02020603050405020304" pitchFamily="18" charset="0"/>
              </a:rPr>
              <a:t>hế nào</a:t>
            </a:r>
            <a:r>
              <a:rPr lang="vi-VN" sz="2800" dirty="0" smtClean="0">
                <a:latin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cs typeface="Times New Roman" panose="02020603050405020304" pitchFamily="18" charset="0"/>
              </a:rPr>
              <a:t>là </a:t>
            </a:r>
            <a:r>
              <a:rPr lang="nl-NL" sz="2800" dirty="0">
                <a:latin typeface="Times New Roman" panose="02020603050405020304" pitchFamily="18" charset="0"/>
                <a:cs typeface="Times New Roman" panose="02020603050405020304" pitchFamily="18" charset="0"/>
              </a:rPr>
              <a:t>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a:t>
            </a:r>
            <a:r>
              <a:rPr lang="en-US" sz="2400" dirty="0" smtClean="0">
                <a:solidFill>
                  <a:srgbClr val="002060"/>
                </a:solidFill>
                <a:latin typeface="Times New Roman" panose="02020603050405020304" pitchFamily="18" charset="0"/>
                <a:cs typeface="Times New Roman" panose="02020603050405020304" pitchFamily="18" charset="0"/>
              </a:rPr>
              <a:t>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smtClean="0">
                <a:latin typeface="+mj-lt"/>
              </a:rPr>
              <a:t>- Lớp chia thành </a:t>
            </a:r>
            <a:r>
              <a:rPr lang="vi-VN" sz="2600" dirty="0">
                <a:latin typeface="+mj-lt"/>
              </a:rPr>
              <a:t>2 đội </a:t>
            </a:r>
            <a:r>
              <a:rPr lang="vi-VN" sz="2600" dirty="0" smtClean="0">
                <a:latin typeface="+mj-lt"/>
              </a:rPr>
              <a:t>xếp </a:t>
            </a:r>
            <a:r>
              <a:rPr lang="vi-VN" sz="2600" dirty="0">
                <a:latin typeface="+mj-lt"/>
              </a:rPr>
              <a:t>thành 2 hàng dọc đứng song song nhau. </a:t>
            </a:r>
            <a:endParaRPr lang="vi-VN" sz="2600" dirty="0" smtClean="0">
              <a:latin typeface="+mj-lt"/>
            </a:endParaRPr>
          </a:p>
          <a:p>
            <a:r>
              <a:rPr lang="vi-VN" sz="2600" dirty="0" smtClean="0">
                <a:latin typeface="+mj-lt"/>
              </a:rPr>
              <a:t>-Trong </a:t>
            </a:r>
            <a:r>
              <a:rPr lang="vi-VN" sz="2600" dirty="0">
                <a:latin typeface="+mj-lt"/>
              </a:rPr>
              <a:t>vòng 1 phút, </a:t>
            </a:r>
            <a:r>
              <a:rPr lang="vi-VN" sz="2600" dirty="0" smtClean="0">
                <a:latin typeface="+mj-lt"/>
              </a:rPr>
              <a:t>từng </a:t>
            </a:r>
            <a:r>
              <a:rPr lang="vi-VN" sz="2600" dirty="0">
                <a:latin typeface="+mj-lt"/>
              </a:rPr>
              <a:t>thành viên trong đội </a:t>
            </a:r>
            <a:r>
              <a:rPr lang="vi-VN" sz="2600" dirty="0" smtClean="0">
                <a:latin typeface="+mj-lt"/>
              </a:rPr>
              <a:t>chạy lên </a:t>
            </a:r>
            <a:r>
              <a:rPr lang="vi-VN" sz="2600" dirty="0">
                <a:latin typeface="+mj-lt"/>
              </a:rPr>
              <a:t>viết các biểu hiện của tôn trọng sự thật lên </a:t>
            </a:r>
            <a:r>
              <a:rPr lang="vi-VN" sz="2600" dirty="0" smtClean="0">
                <a:latin typeface="+mj-lt"/>
              </a:rPr>
              <a:t>bảng . </a:t>
            </a:r>
          </a:p>
          <a:p>
            <a:r>
              <a:rPr lang="vi-VN" sz="2600" dirty="0" smtClean="0">
                <a:latin typeface="+mj-lt"/>
              </a:rPr>
              <a:t>- Đội </a:t>
            </a:r>
            <a:r>
              <a:rPr lang="vi-VN" sz="2600" dirty="0">
                <a:latin typeface="+mj-lt"/>
              </a:rPr>
              <a:t>nào ghi được nhiều biểu hiện đúng hơn </a:t>
            </a:r>
            <a:r>
              <a:rPr lang="vi-VN" sz="2600" dirty="0" smtClean="0">
                <a:latin typeface="+mj-lt"/>
              </a:rPr>
              <a:t>chiến thắng..</a:t>
            </a:r>
            <a:endParaRPr lang="vi-VN" sz="2600" dirty="0">
              <a:latin typeface="+mj-lt"/>
            </a:endParaRP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 </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Sống ngay thẳng, thật thà</a:t>
            </a: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smtClean="0">
                <a:latin typeface="+mj-lt"/>
              </a:rPr>
              <a:t>Vì sao chúng ta phải tôn trọng sự thật?</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Tree>
    <p:extLst>
      <p:ext uri="{BB962C8B-B14F-4D97-AF65-F5344CB8AC3E}">
        <p14:creationId xmlns:p14="http://schemas.microsoft.com/office/powerpoint/2010/main" val="7040099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smtClean="0">
                <a:latin typeface="+mj-lt"/>
              </a:rPr>
              <a:t>Mọi người đều phải tôn trọng sự thật vì:</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Gợi ý 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smtClean="0">
                <a:solidFill>
                  <a:schemeClr val="bg1"/>
                </a:solidFill>
                <a:latin typeface="+mj-lt"/>
              </a:rPr>
              <a:t>Góp phần bảo vệ cuộc sống, bảo vệ giá trị đúng đắn, tránh nhầm lẫn, oan sai;</a:t>
            </a:r>
            <a:endParaRPr lang="vi-VN" sz="2600" b="1" dirty="0">
              <a:solidFill>
                <a:schemeClr val="bg1"/>
              </a:solidFill>
              <a:latin typeface="+mj-lt"/>
            </a:endParaRP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smtClean="0">
                <a:latin typeface="+mj-lt"/>
              </a:rPr>
              <a:t>Làm cho cuộc sống trở nên tốt đẹp hơn, xã hội yên bình, văn minh hơn.</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smtClean="0">
                <a:solidFill>
                  <a:schemeClr val="bg1"/>
                </a:solidFill>
                <a:latin typeface="+mj-lt"/>
              </a:rPr>
              <a:t>Giúp con người nâng cao phẩm giá bản thân, tin tưởng; gắn kết với nhau hơn;</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smtClean="0">
                <a:latin typeface="+mj-lt"/>
              </a:rPr>
              <a:t>Làm cho tâm hồn ta thanh thản bình an, góp phần làm cho sức khỏe tốt hơn;</a:t>
            </a:r>
            <a:endParaRPr lang="vi-VN" sz="2600" b="1" dirty="0">
              <a:latin typeface="+mj-lt"/>
            </a:endParaRP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1008</Words>
  <Application>Microsoft Office PowerPoint</Application>
  <PresentationFormat>On-screen Show (16:9)</PresentationFormat>
  <Paragraphs>125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29</cp:revision>
  <dcterms:created xsi:type="dcterms:W3CDTF">2021-07-22T02:28:40Z</dcterms:created>
  <dcterms:modified xsi:type="dcterms:W3CDTF">2022-01-05T12:13:14Z</dcterms:modified>
</cp:coreProperties>
</file>