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762" r:id="rId2"/>
    <p:sldId id="262" r:id="rId3"/>
    <p:sldId id="256" r:id="rId4"/>
    <p:sldId id="257" r:id="rId5"/>
    <p:sldId id="258" r:id="rId6"/>
    <p:sldId id="261" r:id="rId7"/>
    <p:sldId id="260" r:id="rId8"/>
    <p:sldId id="259" r:id="rId9"/>
    <p:sldId id="263" r:id="rId10"/>
    <p:sldId id="284" r:id="rId11"/>
    <p:sldId id="367" r:id="rId12"/>
    <p:sldId id="368" r:id="rId13"/>
    <p:sldId id="369" r:id="rId14"/>
    <p:sldId id="370" r:id="rId15"/>
    <p:sldId id="281" r:id="rId16"/>
    <p:sldId id="282" r:id="rId17"/>
    <p:sldId id="7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18" Type="http://schemas.openxmlformats.org/officeDocument/2006/relationships/image" Target="../media/image32.png"/><Relationship Id="rId26" Type="http://schemas.openxmlformats.org/officeDocument/2006/relationships/slide" Target="slide14.xml"/><Relationship Id="rId3" Type="http://schemas.openxmlformats.org/officeDocument/2006/relationships/slideLayout" Target="../slideLayouts/slideLayout2.xml"/><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gif"/><Relationship Id="rId25" Type="http://schemas.openxmlformats.org/officeDocument/2006/relationships/image" Target="../media/image36.png"/><Relationship Id="rId2" Type="http://schemas.openxmlformats.org/officeDocument/2006/relationships/audio" Target="../media/media1.wma"/><Relationship Id="rId16" Type="http://schemas.openxmlformats.org/officeDocument/2006/relationships/image" Target="../media/image30.png"/><Relationship Id="rId20" Type="http://schemas.openxmlformats.org/officeDocument/2006/relationships/slide" Target="slide11.xml"/><Relationship Id="rId29" Type="http://schemas.openxmlformats.org/officeDocument/2006/relationships/image" Target="../media/image38.png"/><Relationship Id="rId1" Type="http://schemas.microsoft.com/office/2007/relationships/media" Target="../media/media1.wma"/><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slide" Target="slide13.xml"/><Relationship Id="rId5" Type="http://schemas.openxmlformats.org/officeDocument/2006/relationships/image" Target="../media/image19.png"/><Relationship Id="rId15" Type="http://schemas.openxmlformats.org/officeDocument/2006/relationships/image" Target="../media/image29.gif"/><Relationship Id="rId23" Type="http://schemas.openxmlformats.org/officeDocument/2006/relationships/image" Target="../media/image35.png"/><Relationship Id="rId28" Type="http://schemas.openxmlformats.org/officeDocument/2006/relationships/slide" Target="slide15.xml"/><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8.gif"/><Relationship Id="rId22" Type="http://schemas.openxmlformats.org/officeDocument/2006/relationships/slide" Target="slide12.xml"/><Relationship Id="rId27" Type="http://schemas.openxmlformats.org/officeDocument/2006/relationships/image" Target="../media/image37.png"/><Relationship Id="rId30"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4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wmf"/><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C78995-68FA-3B7C-5D72-8FB77D10585A}"/>
              </a:ext>
            </a:extLst>
          </p:cNvPr>
          <p:cNvPicPr>
            <a:picLocks noChangeAspect="1"/>
          </p:cNvPicPr>
          <p:nvPr/>
        </p:nvPicPr>
        <p:blipFill rotWithShape="1">
          <a:blip r:embed="rId2">
            <a:extLst>
              <a:ext uri="{28A0092B-C50C-407E-A947-70E740481C1C}">
                <a14:useLocalDpi xmlns:a14="http://schemas.microsoft.com/office/drawing/2010/main" val="0"/>
              </a:ext>
            </a:extLst>
          </a:blip>
          <a:srcRect t="4873" b="4873"/>
          <a:stretch/>
        </p:blipFill>
        <p:spPr>
          <a:xfrm>
            <a:off x="105472" y="94130"/>
            <a:ext cx="11938745" cy="6715544"/>
          </a:xfrm>
          <a:prstGeom prst="rect">
            <a:avLst/>
          </a:prstGeom>
        </p:spPr>
      </p:pic>
      <p:sp>
        <p:nvSpPr>
          <p:cNvPr id="12" name="Rectangle 11">
            <a:extLst>
              <a:ext uri="{FF2B5EF4-FFF2-40B4-BE49-F238E27FC236}">
                <a16:creationId xmlns:a16="http://schemas.microsoft.com/office/drawing/2014/main" id="{56D9AEC7-5DB4-8FD0-5E9B-617A73901183}"/>
              </a:ext>
            </a:extLst>
          </p:cNvPr>
          <p:cNvSpPr/>
          <p:nvPr/>
        </p:nvSpPr>
        <p:spPr>
          <a:xfrm>
            <a:off x="92364" y="101600"/>
            <a:ext cx="11988800" cy="6659418"/>
          </a:xfrm>
          <a:prstGeom prst="rect">
            <a:avLst/>
          </a:prstGeom>
          <a:solidFill>
            <a:schemeClr val="accent6">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ãnh địa phong kiến | SGK Lịch sử lớp 7">
            <a:extLst>
              <a:ext uri="{FF2B5EF4-FFF2-40B4-BE49-F238E27FC236}">
                <a16:creationId xmlns:a16="http://schemas.microsoft.com/office/drawing/2014/main" id="{846A2150-E138-69B7-0255-E0D6BCBE4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080" y="1322918"/>
            <a:ext cx="6325840" cy="4227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1F0098C-0DFD-CCC8-188B-55EF21B13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846" y="4542684"/>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F115119-8F53-CF23-157A-585F68109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30" y="48326"/>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1E59202-55A3-5795-EF74-B007669EE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81" y="4418053"/>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5F35FE0-6FB2-FA15-2EEB-201B116BF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03" y="71182"/>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82A807-FC25-0EF4-27A3-9187F9910B7F}"/>
              </a:ext>
            </a:extLst>
          </p:cNvPr>
          <p:cNvSpPr txBox="1"/>
          <p:nvPr/>
        </p:nvSpPr>
        <p:spPr>
          <a:xfrm>
            <a:off x="1730806" y="516497"/>
            <a:ext cx="8883403"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CHÀO MỪNG QUÝ THẦY (CÔ) VỀ DỰ GIỜ MÔN LỊCH SỬ</a:t>
            </a:r>
          </a:p>
        </p:txBody>
      </p:sp>
      <p:sp>
        <p:nvSpPr>
          <p:cNvPr id="10" name="TextBox 9">
            <a:extLst>
              <a:ext uri="{FF2B5EF4-FFF2-40B4-BE49-F238E27FC236}">
                <a16:creationId xmlns:a16="http://schemas.microsoft.com/office/drawing/2014/main" id="{B756C45F-CBB6-3C6C-6FD3-7A3933559094}"/>
              </a:ext>
            </a:extLst>
          </p:cNvPr>
          <p:cNvSpPr txBox="1"/>
          <p:nvPr/>
        </p:nvSpPr>
        <p:spPr>
          <a:xfrm>
            <a:off x="2810566" y="5904905"/>
            <a:ext cx="7307335"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Người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dạy</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098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id="{081B60F0-6662-2481-34BC-ECE5E8901987}"/>
              </a:ext>
            </a:extLst>
          </p:cNvPr>
          <p:cNvSpPr/>
          <p:nvPr/>
        </p:nvSpPr>
        <p:spPr>
          <a:xfrm>
            <a:off x="5770179" y="3363249"/>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17</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6" name="TextBox 15">
            <a:extLst>
              <a:ext uri="{FF2B5EF4-FFF2-40B4-BE49-F238E27FC236}">
                <a16:creationId xmlns:a16="http://schemas.microsoft.com/office/drawing/2014/main" id="{CFA0FBA6-9890-1EE5-BDA5-5A3A4FD74475}"/>
              </a:ext>
            </a:extLst>
          </p:cNvPr>
          <p:cNvSpPr txBox="1"/>
          <p:nvPr/>
        </p:nvSpPr>
        <p:spPr>
          <a:xfrm>
            <a:off x="268945" y="2036988"/>
            <a:ext cx="5979455" cy="2951064"/>
          </a:xfrm>
          <a:prstGeom prst="rect">
            <a:avLst/>
          </a:prstGeom>
          <a:noFill/>
        </p:spPr>
        <p:txBody>
          <a:bodyPr wrap="square">
            <a:spAutoFit/>
          </a:bodyPr>
          <a:lstStyle/>
          <a:p>
            <a:pPr algn="just">
              <a:lnSpc>
                <a:spcPct val="150000"/>
              </a:lnSpc>
            </a:pPr>
            <a:r>
              <a:rPr lang="vi-VN" sz="1800" dirty="0">
                <a:effectLst/>
                <a:latin typeface="Times New Roman" panose="02020603050405020304" pitchFamily="18" charset="0"/>
                <a:ea typeface="Times New Roman" panose="02020603050405020304" pitchFamily="18" charset="0"/>
              </a:rPr>
              <a:t>- Thế kỉ thứ III, đế quốc La Mã lâm vào tình trạng khủng hoảng. Các cuộc đấu tranh cảu nô lệ dẫn đến tình trạng sản xuất sút kém, xã hội ngày càng rối ren.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dirty="0">
                <a:effectLst/>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b="1" i="1" dirty="0">
                <a:effectLst/>
                <a:latin typeface="Times New Roman" panose="02020603050405020304" pitchFamily="18" charset="0"/>
                <a:ea typeface="Times New Roman" panose="02020603050405020304" pitchFamily="18" charset="0"/>
              </a:rPr>
              <a:t>=&gt; Chế độ phong kiến từng bước được hình thành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74565" y="2777739"/>
            <a:ext cx="6204204" cy="3987054"/>
          </a:xfrm>
          <a:prstGeom prst="rect">
            <a:avLst/>
          </a:prstGeom>
          <a:noFill/>
        </p:spPr>
        <p:txBody>
          <a:bodyPr wrap="square">
            <a:spAutoFit/>
          </a:bodyPr>
          <a:lstStyle/>
          <a:p>
            <a:r>
              <a:rPr lang="en-US" sz="1900" b="1" dirty="0">
                <a:latin typeface="Times New Roman" panose="02020603050405020304" pitchFamily="18" charset="0"/>
                <a:cs typeface="Times New Roman" panose="02020603050405020304" pitchFamily="18" charset="0"/>
              </a:rPr>
              <a:t>a.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kiến</a:t>
            </a:r>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cha </a:t>
            </a:r>
            <a:r>
              <a:rPr lang="en-US" sz="1900" dirty="0" err="1">
                <a:latin typeface="Times New Roman" panose="02020603050405020304" pitchFamily="18" charset="0"/>
                <a:cs typeface="Times New Roman" panose="02020603050405020304" pitchFamily="18" charset="0"/>
              </a:rPr>
              <a:t>truyền</a:t>
            </a:r>
            <a:r>
              <a:rPr lang="en-US" sz="1900" dirty="0">
                <a:latin typeface="Times New Roman" panose="02020603050405020304" pitchFamily="18" charset="0"/>
                <a:cs typeface="Times New Roman" panose="02020603050405020304" pitchFamily="18" charset="0"/>
              </a:rPr>
              <a:t> con </a:t>
            </a:r>
            <a:r>
              <a:rPr lang="en-US" sz="1900" dirty="0" err="1">
                <a:latin typeface="Times New Roman" panose="02020603050405020304" pitchFamily="18" charset="0"/>
                <a:cs typeface="Times New Roman" panose="02020603050405020304" pitchFamily="18" charset="0"/>
              </a:rPr>
              <a:t>nối</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Thời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gian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giữa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kỉ</a:t>
            </a:r>
            <a:r>
              <a:rPr lang="en-US" sz="1900" dirty="0">
                <a:latin typeface="Times New Roman" panose="02020603050405020304" pitchFamily="18" charset="0"/>
                <a:cs typeface="Times New Roman" panose="02020603050405020304" pitchFamily="18" charset="0"/>
              </a:rPr>
              <a:t> IX.</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xây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thờ</a:t>
            </a:r>
            <a:r>
              <a:rPr lang="en-US" sz="1900" dirty="0">
                <a:latin typeface="Times New Roman" panose="02020603050405020304" pitchFamily="18" charset="0"/>
                <a:cs typeface="Times New Roman" panose="02020603050405020304" pitchFamily="18" charset="0"/>
              </a:rPr>
              <a:t>…</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tường</a:t>
            </a:r>
            <a:r>
              <a:rPr lang="en-US" sz="1900" dirty="0">
                <a:latin typeface="Times New Roman" panose="02020603050405020304" pitchFamily="18" charset="0"/>
                <a:cs typeface="Times New Roman" panose="02020603050405020304" pitchFamily="18" charset="0"/>
              </a:rPr>
              <a:t> bao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đồng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cỏ</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rừng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Mỗi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toàn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như</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vua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nhỏ</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Hoạt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động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tế</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yếu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nghiệp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cấp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dệt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rèn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đúc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vũ</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khí</a:t>
            </a:r>
            <a:r>
              <a:rPr lang="en-US" sz="1900" dirty="0">
                <a:latin typeface="Times New Roman" panose="02020603050405020304" pitchFamily="18" charset="0"/>
                <a:cs typeface="Times New Roman" panose="02020603050405020304" pitchFamily="18" charset="0"/>
              </a:rPr>
              <a:t>…</a:t>
            </a:r>
          </a:p>
          <a:p>
            <a:pPr>
              <a:lnSpc>
                <a:spcPct val="150000"/>
              </a:lnSpc>
            </a:pP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barn(inVertic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barn(inVertical)">
                                      <p:cBhvr>
                                        <p:cTn id="33" dur="500"/>
                                        <p:tgtEl>
                                          <p:spTgt spid="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barn(inVertical)">
                                      <p:cBhvr>
                                        <p:cTn id="38" dur="500"/>
                                        <p:tgtEl>
                                          <p:spTgt spid="1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Effect transition="in" filter="barn(inVertical)">
                                      <p:cBhvr>
                                        <p:cTn id="4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E434815-F397-FDFB-A182-98E13300569B}"/>
              </a:ext>
            </a:extLst>
          </p:cNvPr>
          <p:cNvSpPr txBox="1"/>
          <p:nvPr/>
        </p:nvSpPr>
        <p:spPr>
          <a:xfrm>
            <a:off x="129312" y="2968040"/>
            <a:ext cx="5779655"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sung </a:t>
            </a:r>
            <a:r>
              <a:rPr lang="en-US" sz="1800" dirty="0" err="1">
                <a:effectLst/>
                <a:latin typeface="Times New Roman" panose="02020603050405020304" pitchFamily="18" charset="0"/>
                <a:ea typeface="Times New Roman" panose="02020603050405020304" pitchFamily="18" charset="0"/>
              </a:rPr>
              <a:t>sướng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trọt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nộp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i="1" dirty="0">
                <a:effectLst/>
                <a:latin typeface="Times New Roman" panose="02020603050405020304" pitchFamily="18" charset="0"/>
                <a:ea typeface="Times New Roman" panose="02020603050405020304" pitchFamily="18" charset="0"/>
              </a:rPr>
              <a:t>=&gt; </a:t>
            </a:r>
            <a:r>
              <a:rPr lang="en-US" sz="1800" b="1" i="1" dirty="0" err="1">
                <a:effectLst/>
                <a:latin typeface="Times New Roman" panose="02020603050405020304" pitchFamily="18" charset="0"/>
                <a:ea typeface="Times New Roman" panose="02020603050405020304" pitchFamily="18" charset="0"/>
              </a:rPr>
              <a:t>Đây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giữa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lãnh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với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sp>
        <p:nvSpPr>
          <p:cNvPr id="22" name="TextBox 21">
            <a:extLst>
              <a:ext uri="{FF2B5EF4-FFF2-40B4-BE49-F238E27FC236}">
                <a16:creationId xmlns:a16="http://schemas.microsoft.com/office/drawing/2014/main" id="{26BA5195-53F8-FBC3-3250-8E4FDFC22074}"/>
              </a:ext>
            </a:extLst>
          </p:cNvPr>
          <p:cNvSpPr txBox="1"/>
          <p:nvPr/>
        </p:nvSpPr>
        <p:spPr>
          <a:xfrm>
            <a:off x="198966" y="2252657"/>
            <a:ext cx="6158484" cy="3970318"/>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Giu-đê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Giê-ru-sa-lem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Palestin</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Mã</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Nguồn gốc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Quá trình</a:t>
            </a:r>
            <a:r>
              <a:rPr lang="vi-VN"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Khi mới ra đời, Thiên Chúa giáo bị đế quốc La Mã ngăn cản.</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vi-VN" sz="1800" b="1" i="1" dirty="0">
                <a:effectLst/>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64E56D80-8B1C-983D-B50E-1E4DE9C88C93}"/>
              </a:ext>
            </a:extLst>
          </p:cNvPr>
          <p:cNvPicPr>
            <a:picLocks noChangeAspect="1"/>
          </p:cNvPicPr>
          <p:nvPr/>
        </p:nvPicPr>
        <p:blipFill>
          <a:blip r:embed="rId2"/>
          <a:stretch>
            <a:fillRect/>
          </a:stretch>
        </p:blipFill>
        <p:spPr>
          <a:xfrm>
            <a:off x="6539327" y="2252657"/>
            <a:ext cx="5247288" cy="3597825"/>
          </a:xfrm>
          <a:prstGeom prst="rect">
            <a:avLst/>
          </a:prstGeom>
          <a:ln>
            <a:noFill/>
          </a:ln>
          <a:effectLst>
            <a:softEdge rad="112500"/>
          </a:effectLst>
        </p:spPr>
      </p:pic>
    </p:spTree>
    <p:extLst>
      <p:ext uri="{BB962C8B-B14F-4D97-AF65-F5344CB8AC3E}">
        <p14:creationId xmlns:p14="http://schemas.microsoft.com/office/powerpoint/2010/main" val="241476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barn(inVertic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barn(inVertic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barn(inVertic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barn(inVertical)">
                                      <p:cBhvr>
                                        <p:cTn id="4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706854"/>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id="{C828CBB1-0837-03F3-8F27-BADE63D6759C}"/>
              </a:ext>
            </a:extLst>
          </p:cNvPr>
          <p:cNvSpPr txBox="1"/>
          <p:nvPr/>
        </p:nvSpPr>
        <p:spPr>
          <a:xfrm>
            <a:off x="212821" y="2036988"/>
            <a:ext cx="6119772"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XI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Quá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C646B30-4A80-E8EC-1202-E725770256A9}"/>
              </a:ext>
            </a:extLst>
          </p:cNvPr>
          <p:cNvSpPr txBox="1"/>
          <p:nvPr/>
        </p:nvSpPr>
        <p:spPr>
          <a:xfrm>
            <a:off x="198966" y="4505394"/>
            <a:ext cx="6211454"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chủ</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5518DB3-2CE1-C0C0-43EA-17098845CBAA}"/>
              </a:ext>
            </a:extLst>
          </p:cNvPr>
          <p:cNvPicPr>
            <a:picLocks noChangeAspect="1"/>
          </p:cNvPicPr>
          <p:nvPr/>
        </p:nvPicPr>
        <p:blipFill>
          <a:blip r:embed="rId2"/>
          <a:stretch>
            <a:fillRect/>
          </a:stretch>
        </p:blipFill>
        <p:spPr>
          <a:xfrm>
            <a:off x="6199093" y="2036988"/>
            <a:ext cx="5707875" cy="4115157"/>
          </a:xfrm>
          <a:prstGeom prst="rect">
            <a:avLst/>
          </a:prstGeom>
          <a:ln>
            <a:noFill/>
          </a:ln>
          <a:effectLst>
            <a:softEdge rad="112500"/>
          </a:effectLst>
        </p:spPr>
      </p:pic>
    </p:spTree>
    <p:extLst>
      <p:ext uri="{BB962C8B-B14F-4D97-AF65-F5344CB8AC3E}">
        <p14:creationId xmlns:p14="http://schemas.microsoft.com/office/powerpoint/2010/main" val="214300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id="{5D682B16-CC44-16E6-C138-CF5EFCF16E3C}"/>
              </a:ext>
            </a:extLst>
          </p:cNvPr>
          <p:cNvSpPr txBox="1"/>
          <p:nvPr/>
        </p:nvSpPr>
        <p:spPr>
          <a:xfrm>
            <a:off x="169889" y="3051786"/>
            <a:ext cx="5898725" cy="2862322"/>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a:effectLst/>
                <a:latin typeface="Times New Roman" panose="02020603050405020304" pitchFamily="18" charset="0"/>
                <a:ea typeface="Times New Roman" panose="02020603050405020304" pitchFamily="18" charset="0"/>
              </a:rPr>
              <a:t>nghĩa</a:t>
            </a:r>
            <a:r>
              <a:rPr lang="en-US" sz="1800" b="1" dirty="0">
                <a:effectLst/>
                <a:latin typeface="Times New Roman" panose="02020603050405020304" pitchFamily="18" charset="0"/>
                <a:ea typeface="Times New Roman" panose="02020603050405020304" pitchFamily="18" charset="0"/>
              </a:rPr>
              <a:t>: </a:t>
            </a:r>
            <a:br>
              <a:rPr lang="en-US" sz="1800" b="1"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P.K </a:t>
            </a:r>
            <a:r>
              <a:rPr lang="en-US" sz="1800" dirty="0" err="1">
                <a:effectLst/>
                <a:latin typeface="Times New Roman" panose="02020603050405020304" pitchFamily="18" charset="0"/>
                <a:ea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nền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t>
            </a:r>
            <a:r>
              <a:rPr lang="en-US" sz="1800" dirty="0" err="1">
                <a:effectLst/>
                <a:latin typeface="Times New Roman" panose="02020603050405020304" pitchFamily="18" charset="0"/>
                <a:ea typeface="Times New Roman" panose="02020603050405020304" pitchFamily="18" charset="0"/>
              </a:rPr>
              <a:t>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ĐH </a:t>
            </a:r>
            <a:r>
              <a:rPr lang="en-US" sz="1800" dirty="0" err="1">
                <a:effectLst/>
                <a:latin typeface="Times New Roman" panose="02020603050405020304" pitchFamily="18" charset="0"/>
                <a:ea typeface="Times New Roman" panose="02020603050405020304" pitchFamily="18" charset="0"/>
              </a:rPr>
              <a:t>lớn</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cởi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rPr>
              <a:t>+ </a:t>
            </a:r>
            <a:r>
              <a:rPr lang="en-US" dirty="0" err="1">
                <a:latin typeface="Times New Roman" panose="02020603050405020304" pitchFamily="18" charset="0"/>
              </a:rPr>
              <a:t>Đưa</a:t>
            </a:r>
            <a:r>
              <a:rPr lang="en-US" dirty="0">
                <a:latin typeface="Times New Roman" panose="02020603050405020304" pitchFamily="18" charset="0"/>
              </a:rPr>
              <a:t> </a:t>
            </a:r>
            <a:r>
              <a:rPr lang="en-US" dirty="0" err="1">
                <a:latin typeface="Times New Roman" panose="02020603050405020304" pitchFamily="18" charset="0"/>
              </a:rPr>
              <a:t>đến</a:t>
            </a:r>
            <a:r>
              <a:rPr lang="en-US" dirty="0">
                <a:latin typeface="Times New Roman" panose="02020603050405020304" pitchFamily="18" charset="0"/>
              </a:rPr>
              <a:t> </a:t>
            </a:r>
            <a:r>
              <a:rPr lang="en-US" dirty="0" err="1">
                <a:latin typeface="Times New Roman" panose="02020603050405020304" pitchFamily="18" charset="0"/>
              </a:rPr>
              <a:t>sự</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tầng</a:t>
            </a:r>
            <a:r>
              <a:rPr lang="en-US" dirty="0">
                <a:latin typeface="Times New Roman" panose="02020603050405020304" pitchFamily="18" charset="0"/>
              </a:rPr>
              <a:t> </a:t>
            </a:r>
            <a:r>
              <a:rPr lang="en-US" dirty="0" err="1">
                <a:latin typeface="Times New Roman" panose="02020603050405020304" pitchFamily="18" charset="0"/>
              </a:rPr>
              <a:t>lớp</a:t>
            </a:r>
            <a:r>
              <a:rPr lang="en-US" dirty="0">
                <a:latin typeface="Times New Roman" panose="02020603050405020304" pitchFamily="18" charset="0"/>
              </a:rPr>
              <a:t> </a:t>
            </a:r>
            <a:r>
              <a:rPr lang="en-US" dirty="0" err="1">
                <a:latin typeface="Times New Roman" panose="02020603050405020304" pitchFamily="18" charset="0"/>
              </a:rPr>
              <a:t>thị</a:t>
            </a:r>
            <a:r>
              <a:rPr lang="en-US" dirty="0">
                <a:latin typeface="Times New Roman" panose="02020603050405020304" pitchFamily="18" charset="0"/>
              </a:rPr>
              <a:t> </a:t>
            </a:r>
            <a:r>
              <a:rPr lang="en-US" dirty="0" err="1">
                <a:latin typeface="Times New Roman" panose="02020603050405020304" pitchFamily="18" charset="0"/>
              </a:rPr>
              <a:t>dân</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3D4BCF8-5876-8C06-C4EE-B91ADF23F9B6}"/>
              </a:ext>
            </a:extLst>
          </p:cNvPr>
          <p:cNvSpPr txBox="1"/>
          <p:nvPr/>
        </p:nvSpPr>
        <p:spPr>
          <a:xfrm>
            <a:off x="7854696"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3" end="3"/>
                                            </p:txEl>
                                          </p:spTgt>
                                        </p:tgtEl>
                                        <p:attrNameLst>
                                          <p:attrName>style.visibility</p:attrName>
                                        </p:attrNameLst>
                                      </p:cBhvr>
                                      <p:to>
                                        <p:strVal val="visible"/>
                                      </p:to>
                                    </p:set>
                                    <p:animEffect transition="in" filter="barn(inVertical)">
                                      <p:cBhvr>
                                        <p:cTn id="6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1288</Words>
  <Application>Microsoft Office PowerPoint</Application>
  <PresentationFormat>Widescreen</PresentationFormat>
  <Paragraphs>94</Paragraphs>
  <Slides>17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Hoang Thi Ha GV</cp:lastModifiedBy>
  <cp:revision>7</cp:revision>
  <dcterms:created xsi:type="dcterms:W3CDTF">2022-06-19T11:40:22Z</dcterms:created>
  <dcterms:modified xsi:type="dcterms:W3CDTF">2022-07-20T03:21:43Z</dcterms:modified>
</cp:coreProperties>
</file>