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  <p:sldMasterId id="2147483699" r:id="rId3"/>
    <p:sldMasterId id="2147483724" r:id="rId4"/>
    <p:sldMasterId id="2147483750" r:id="rId5"/>
    <p:sldMasterId id="2147483776" r:id="rId6"/>
    <p:sldMasterId id="2147483789" r:id="rId7"/>
    <p:sldMasterId id="2147483803" r:id="rId8"/>
  </p:sldMasterIdLst>
  <p:notesMasterIdLst>
    <p:notesMasterId r:id="rId56"/>
  </p:notesMasterIdLst>
  <p:sldIdLst>
    <p:sldId id="289" r:id="rId9"/>
    <p:sldId id="290" r:id="rId10"/>
    <p:sldId id="286" r:id="rId11"/>
    <p:sldId id="291" r:id="rId12"/>
    <p:sldId id="293" r:id="rId13"/>
    <p:sldId id="295" r:id="rId14"/>
    <p:sldId id="294" r:id="rId15"/>
    <p:sldId id="296" r:id="rId16"/>
    <p:sldId id="326" r:id="rId17"/>
    <p:sldId id="327" r:id="rId18"/>
    <p:sldId id="328" r:id="rId19"/>
    <p:sldId id="256" r:id="rId20"/>
    <p:sldId id="330" r:id="rId21"/>
    <p:sldId id="331" r:id="rId22"/>
    <p:sldId id="267" r:id="rId23"/>
    <p:sldId id="270" r:id="rId24"/>
    <p:sldId id="273" r:id="rId25"/>
    <p:sldId id="319" r:id="rId26"/>
    <p:sldId id="274" r:id="rId27"/>
    <p:sldId id="320" r:id="rId28"/>
    <p:sldId id="321" r:id="rId29"/>
    <p:sldId id="309" r:id="rId30"/>
    <p:sldId id="310" r:id="rId31"/>
    <p:sldId id="311" r:id="rId32"/>
    <p:sldId id="306" r:id="rId33"/>
    <p:sldId id="303" r:id="rId34"/>
    <p:sldId id="302" r:id="rId35"/>
    <p:sldId id="329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347" r:id="rId52"/>
    <p:sldId id="348" r:id="rId53"/>
    <p:sldId id="349" r:id="rId54"/>
    <p:sldId id="279" r:id="rId55"/>
  </p:sldIdLst>
  <p:sldSz cx="12192000" cy="6858000"/>
  <p:notesSz cx="6858000" cy="9144000"/>
  <p:embeddedFontLst>
    <p:embeddedFont>
      <p:font typeface=".VnTime" panose="020B7200000000000000" pitchFamily="34" charset="0"/>
      <p:regular r:id="rId57"/>
      <p:bold r:id="rId58"/>
      <p:italic r:id="rId59"/>
      <p:boldItalic r:id="rId60"/>
    </p:embeddedFont>
    <p:embeddedFont>
      <p:font typeface="Calibri Light" panose="020F0302020204030204" pitchFamily="34" charset="0"/>
      <p:regular r:id="rId61"/>
      <p:italic r:id="rId62"/>
    </p:embeddedFon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宋体" panose="02010600030101010101" pitchFamily="2" charset="-122"/>
      <p:regular r:id="rId67"/>
    </p:embeddedFont>
    <p:embeddedFont>
      <p:font typeface="Comic Sans MS" panose="030F0702030302020204" pitchFamily="66" charset="0"/>
      <p:regular r:id="rId68"/>
      <p:bold r:id="rId69"/>
      <p:italic r:id="rId70"/>
      <p:boldItalic r:id="rId7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h Phuong" initials="HP" lastIdx="5" clrIdx="0">
    <p:extLst>
      <p:ext uri="{19B8F6BF-5375-455C-9EA6-DF929625EA0E}">
        <p15:presenceInfo xmlns:p15="http://schemas.microsoft.com/office/powerpoint/2012/main" userId="Hanh Ph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99FF"/>
    <a:srgbClr val="99CCFF"/>
    <a:srgbClr val="3399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5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font" Target="fonts/font1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50C7F-7246-4D22-A995-3C2214F19DEF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7D0E8-DD56-405C-A6B1-C9D2CBBEA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8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006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38EA7-0663-4645-A747-0755ECA628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39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31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4E47-B7FB-487F-873F-C89A4CAD335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537E-0C8C-4132-92DA-6309AC852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8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4E47-B7FB-487F-873F-C89A4CAD335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537E-0C8C-4132-92DA-6309AC852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3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4E47-B7FB-487F-873F-C89A4CAD335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537E-0C8C-4132-92DA-6309AC852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8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51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06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72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7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74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28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48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1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4E47-B7FB-487F-873F-C89A4CAD335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537E-0C8C-4132-92DA-6309AC852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6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2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5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58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2A073-47E3-4296-9239-AF89F2266D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6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18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52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31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60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11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45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4E47-B7FB-487F-873F-C89A4CAD335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537E-0C8C-4132-92DA-6309AC852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17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18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27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9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26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2A073-47E3-4296-9239-AF89F2266D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91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34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14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99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70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4E47-B7FB-487F-873F-C89A4CAD335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537E-0C8C-4132-92DA-6309AC852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0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56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54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62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7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21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21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07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2A073-47E3-4296-9239-AF89F2266D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69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24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58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4E47-B7FB-487F-873F-C89A4CAD335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537E-0C8C-4132-92DA-6309AC852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2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54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3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2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84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28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99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24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10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98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2A073-47E3-4296-9239-AF89F2266D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74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4E47-B7FB-487F-873F-C89A4CAD335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537E-0C8C-4132-92DA-6309AC852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7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184C4-75EF-4C6B-B2A5-161062467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380270-9BCF-4CDA-80A5-9498B4BFC2E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524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D592B-EF25-43D6-B373-D89222ABA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30FB6B-7A32-49FC-B769-EA4FA06661CF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783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8EFE0-97FE-4B06-A949-84E39E6CD4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6F659E-106A-40CB-924A-03F2BF662A4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201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7074E-68D5-4D50-BFD3-D4AD073D1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723F51-0A31-43EC-B4F7-48898CBD2EB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4431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1E920-0605-4AEF-8F5C-F8068BDD16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FACDE0-3271-4806-A4AC-2AFB6429C2E2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4901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6C626-B792-4E49-BA16-B87EF05FD2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9E749B-0286-4B41-9EB6-7F11B64CBDA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426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E7F27-B605-4B9B-878F-E8D237B9CD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3D9A2D-D2CA-47A7-8AEF-766545216598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682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1A77C-F96B-479E-B975-599481224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4B672D-E86E-444B-97F9-EC5914086839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0614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3B394-15E1-42F1-B78F-8CBCA0E528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6E7E3A-B966-4EE0-8C9B-D0619E408E8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7840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061D5-E198-4437-8CB9-040BDA15CB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D9464B-0AD3-4B29-A53F-CF4C9B5A875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5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4E47-B7FB-487F-873F-C89A4CAD335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537E-0C8C-4132-92DA-6309AC852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4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206E-D405-428A-86F7-7AC73BA9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D17064-F32D-4ED2-97CC-E14F16FDFAA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1042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4D07D4-FB3E-4C4C-9D1E-3D859570514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659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8F3233-C88A-4363-8C4F-59C7427CF4B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700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E08825-A0FD-4F86-BFE3-406A7E96634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196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E02C47-589C-412F-B8DD-17D852D2247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996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DA3336-BBC8-468A-B36C-F9CD7669B72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671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9F92C8-7E21-440E-8079-8E0340A175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72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11FCB0-5BCA-4C7B-A76A-DB8CA933B9C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714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945B2C-F648-4C98-BE16-778F88C8542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288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46CDE6-A830-4ED3-AF41-1279F5A6ACC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52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4E47-B7FB-487F-873F-C89A4CAD335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537E-0C8C-4132-92DA-6309AC852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5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45F7DB-C706-419B-AB5D-56F6490AE54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679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891739-FF8C-4360-9F68-C6C77C99A0B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143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26177E-B4F5-44B5-97BD-23EF807E572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239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20D74A-483F-484B-8D7D-9332987E15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903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D17D7D-FEBA-43FB-940F-FDEF6027C57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523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06C3F7-3DBE-404E-B1BA-D18524E5AB8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567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8B4278-9FB3-42B4-874E-E6731AC6BF2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950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CECCA5-C5E6-47F2-9CFB-A3C767730CB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514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246406-2C80-41D5-A8D8-577E2F79F5F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535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59B960-8DBC-492F-A7E2-2D81CED716E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2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4E47-B7FB-487F-873F-C89A4CAD335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537E-0C8C-4132-92DA-6309AC852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7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A06D34-1F52-4BAE-B591-B6C76F8EC34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108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BF52CD-A700-4EC8-8534-675CBF20F8D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825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54753B-1BDA-4154-B280-2B30DDEBC66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417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EE0339-A1BF-4FC8-8C3F-29449B077F9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042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2507DE-769C-42E8-A7AA-14BB190EE5E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544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9FF4C0-E6D0-49FF-8D7A-E8E05B09F5B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001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02A494-1C2F-4F5A-AAF9-FE62B678697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7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E4E47-B7FB-487F-873F-C89A4CAD335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C537E-0C8C-4132-92DA-6309AC852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9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2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37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7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25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64F054-0E5B-4681-8E98-A54DE4A834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A7FF06-2CCB-4FF4-B411-7D710329C59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06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 u="none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 u="none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 u="none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605DEB-24A7-4A85-A6F4-CE201285F49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6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CE9E03-885B-4E7E-A4D0-71B2E5549B9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3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.jpeg"/><Relationship Id="rId7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6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6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ộ hình nền PowerPoint đẹp, đơn giản và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795326" y="1897270"/>
            <a:ext cx="43524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alt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CHƠI:</a:t>
            </a:r>
            <a:endParaRPr lang="en-US" alt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843322" y="2912933"/>
            <a:ext cx="819833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8800" b="1" dirty="0" smtClean="0">
                <a:solidFill>
                  <a:srgbClr val="FF0000"/>
                </a:solidFill>
                <a:latin typeface="+mj-lt"/>
              </a:rPr>
              <a:t>Ô CỬA BÍ MẬT</a:t>
            </a:r>
            <a:endParaRPr lang="en-US" altLang="en-US" sz="8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909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Wave 44"/>
          <p:cNvSpPr/>
          <p:nvPr/>
        </p:nvSpPr>
        <p:spPr>
          <a:xfrm>
            <a:off x="2134118" y="5090967"/>
            <a:ext cx="9368130" cy="147306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8" descr="anhtran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4"/>
          <a:stretch>
            <a:fillRect/>
          </a:stretch>
        </p:blipFill>
        <p:spPr bwMode="auto">
          <a:xfrm>
            <a:off x="7128990" y="904444"/>
            <a:ext cx="4121311" cy="325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5"/>
          <p:cNvSpPr txBox="1">
            <a:spLocks noChangeArrowheads="1"/>
          </p:cNvSpPr>
          <p:nvPr/>
        </p:nvSpPr>
        <p:spPr bwMode="auto">
          <a:xfrm>
            <a:off x="7406528" y="1204594"/>
            <a:ext cx="36576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u="sng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Hồi</a:t>
            </a:r>
            <a:r>
              <a:rPr lang="en-US" altLang="en-US" sz="2800" b="1" i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800" b="1" i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800" b="1" i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đồng</a:t>
            </a:r>
            <a:endParaRPr lang="en-US" altLang="en-US" sz="2800" b="1" i="1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u="sng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800" b="1" i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b="1" i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i="1" u="sng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bể</a:t>
            </a:r>
            <a:endParaRPr lang="en-US" altLang="en-US" sz="2800" b="1" i="1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u="sng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hồi</a:t>
            </a:r>
            <a:r>
              <a:rPr lang="en-US" altLang="en-US" sz="2800" b="1" i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chiến</a:t>
            </a:r>
            <a:r>
              <a:rPr lang="en-US" altLang="en-US" sz="2800" b="1" i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800" b="1" i="1" dirty="0">
                <a:solidFill>
                  <a:srgbClr val="FFFF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i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rừng</a:t>
            </a:r>
            <a:endParaRPr lang="en-US" altLang="en-US" sz="2800" b="1" i="1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vầng</a:t>
            </a:r>
            <a:r>
              <a:rPr lang="en-US" altLang="en-US" sz="2800" b="1" i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800" b="1" i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i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u="sng" dirty="0">
                <a:solidFill>
                  <a:srgbClr val="FFFFFF"/>
                </a:solidFill>
                <a:latin typeface="Times New Roman" panose="02020603050405020304" pitchFamily="18" charset="0"/>
              </a:rPr>
              <a:t>tri </a:t>
            </a:r>
            <a:r>
              <a:rPr lang="en-US" altLang="en-US" sz="2800" b="1" i="1" u="sng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kỉ</a:t>
            </a:r>
            <a:endParaRPr lang="en-US" altLang="en-US" sz="2800" b="1" i="1" u="sng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46"/>
          <p:cNvSpPr txBox="1">
            <a:spLocks noChangeArrowheads="1"/>
          </p:cNvSpPr>
          <p:nvPr/>
        </p:nvSpPr>
        <p:spPr bwMode="auto">
          <a:xfrm>
            <a:off x="10013419" y="1206016"/>
            <a:ext cx="11368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đồng</a:t>
            </a:r>
            <a:endParaRPr lang="en-US" altLang="en-US" sz="2800" b="1" i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47"/>
          <p:cNvSpPr txBox="1">
            <a:spLocks noChangeArrowheads="1"/>
          </p:cNvSpPr>
          <p:nvPr/>
        </p:nvSpPr>
        <p:spPr bwMode="auto">
          <a:xfrm>
            <a:off x="7923510" y="1848600"/>
            <a:ext cx="12614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sông</a:t>
            </a:r>
            <a:endParaRPr lang="en-US" altLang="en-US" sz="2800" b="1" i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48"/>
          <p:cNvSpPr txBox="1">
            <a:spLocks noChangeArrowheads="1"/>
          </p:cNvSpPr>
          <p:nvPr/>
        </p:nvSpPr>
        <p:spPr bwMode="auto">
          <a:xfrm>
            <a:off x="9748508" y="1862248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bể</a:t>
            </a:r>
            <a:endParaRPr lang="en-US" altLang="en-US" sz="2800" b="1" i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49"/>
          <p:cNvSpPr txBox="1">
            <a:spLocks noChangeArrowheads="1"/>
          </p:cNvSpPr>
          <p:nvPr/>
        </p:nvSpPr>
        <p:spPr bwMode="auto">
          <a:xfrm>
            <a:off x="9765000" y="2492606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rừng</a:t>
            </a:r>
            <a:endParaRPr lang="en-US" altLang="en-US" sz="2800" b="1" i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50"/>
          <p:cNvSpPr txBox="1">
            <a:spLocks noChangeArrowheads="1"/>
          </p:cNvSpPr>
          <p:nvPr/>
        </p:nvSpPr>
        <p:spPr bwMode="auto">
          <a:xfrm>
            <a:off x="8207992" y="3132663"/>
            <a:ext cx="274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tri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kỉ</a:t>
            </a:r>
            <a:endParaRPr lang="en-US" altLang="en-US" sz="2800" b="1" i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882555" y="1495546"/>
            <a:ext cx="14785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nhỏ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3201331" y="989672"/>
            <a:ext cx="13151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đồng</a:t>
            </a:r>
            <a:endParaRPr lang="en-US" altLang="en-US" sz="2800" b="1" i="1" dirty="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3229971" y="1520617"/>
            <a:ext cx="12055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sông</a:t>
            </a:r>
            <a:endParaRPr lang="en-US" altLang="en-US" sz="2800" b="1" i="1" dirty="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229972" y="2079041"/>
            <a:ext cx="8767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bể</a:t>
            </a:r>
            <a:endParaRPr lang="en-US" altLang="en-US" sz="2800" b="1" i="1" dirty="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4626591" y="812016"/>
            <a:ext cx="215634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hoà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thiết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nhiên</a:t>
            </a:r>
            <a:endParaRPr lang="en-US" altLang="en-US" sz="2800" b="1" i="1" dirty="0">
              <a:solidFill>
                <a:srgbClr val="CC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805216" y="2854640"/>
            <a:ext cx="26476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chiến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4444622" y="2854638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rgbClr val="333399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2800" b="1" i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rừng</a:t>
            </a:r>
            <a:endParaRPr lang="en-US" altLang="en-US" sz="2800" b="1" i="1" dirty="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2354240" y="3682399"/>
            <a:ext cx="300933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</a:rPr>
              <a:t> tri </a:t>
            </a:r>
            <a:r>
              <a:rPr lang="en-US" alt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kỉ</a:t>
            </a:r>
            <a:endParaRPr lang="en-US" altLang="en-US" sz="2800" b="1" i="1" dirty="0">
              <a:solidFill>
                <a:srgbClr val="CC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41"/>
          <p:cNvSpPr txBox="1">
            <a:spLocks noChangeArrowheads="1"/>
          </p:cNvSpPr>
          <p:nvPr/>
        </p:nvSpPr>
        <p:spPr bwMode="auto">
          <a:xfrm>
            <a:off x="1332060" y="4396566"/>
            <a:ext cx="602093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altLang="en-US" sz="28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Liệt</a:t>
            </a:r>
            <a:r>
              <a:rPr lang="en-US" altLang="en-US" sz="28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kê</a:t>
            </a:r>
            <a:r>
              <a:rPr lang="en-US" altLang="en-US" sz="28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điệp</a:t>
            </a:r>
            <a:r>
              <a:rPr lang="en-US" altLang="en-US" sz="28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” , </a:t>
            </a:r>
            <a:r>
              <a:rPr lang="en-US" alt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hoá</a:t>
            </a:r>
            <a:endParaRPr lang="en-US" altLang="en-US" sz="2800" b="1" i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 Box 44"/>
          <p:cNvSpPr txBox="1">
            <a:spLocks noChangeArrowheads="1"/>
          </p:cNvSpPr>
          <p:nvPr/>
        </p:nvSpPr>
        <p:spPr bwMode="auto">
          <a:xfrm>
            <a:off x="2301919" y="5264048"/>
            <a:ext cx="9200329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tri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kỉ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thiết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ân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gắn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thăng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trầm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lao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5" name="Right Brace 24"/>
          <p:cNvSpPr/>
          <p:nvPr/>
        </p:nvSpPr>
        <p:spPr>
          <a:xfrm>
            <a:off x="4203508" y="859805"/>
            <a:ext cx="368490" cy="17196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15" idx="3"/>
            <a:endCxn id="16" idx="1"/>
          </p:cNvCxnSpPr>
          <p:nvPr/>
        </p:nvCxnSpPr>
        <p:spPr>
          <a:xfrm flipV="1">
            <a:off x="2361063" y="1251282"/>
            <a:ext cx="840268" cy="505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5" idx="3"/>
            <a:endCxn id="17" idx="1"/>
          </p:cNvCxnSpPr>
          <p:nvPr/>
        </p:nvCxnSpPr>
        <p:spPr>
          <a:xfrm>
            <a:off x="2361063" y="1757156"/>
            <a:ext cx="868908" cy="250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3"/>
            <a:endCxn id="18" idx="1"/>
          </p:cNvCxnSpPr>
          <p:nvPr/>
        </p:nvCxnSpPr>
        <p:spPr>
          <a:xfrm>
            <a:off x="2361063" y="1757156"/>
            <a:ext cx="868909" cy="5834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3"/>
            <a:endCxn id="21" idx="1"/>
          </p:cNvCxnSpPr>
          <p:nvPr/>
        </p:nvCxnSpPr>
        <p:spPr>
          <a:xfrm flipV="1">
            <a:off x="3452884" y="3116248"/>
            <a:ext cx="991738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Arrow 29"/>
          <p:cNvSpPr/>
          <p:nvPr/>
        </p:nvSpPr>
        <p:spPr>
          <a:xfrm>
            <a:off x="1596788" y="3864382"/>
            <a:ext cx="409433" cy="177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1201004" y="5384938"/>
            <a:ext cx="641445" cy="491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utoShape 4" descr="star trăng sao png PNG dây design Sticker by nhylynhh"/>
          <p:cNvSpPr>
            <a:spLocks noChangeAspect="1" noChangeArrowheads="1"/>
          </p:cNvSpPr>
          <p:nvPr/>
        </p:nvSpPr>
        <p:spPr bwMode="auto">
          <a:xfrm>
            <a:off x="-17970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4" b="94928" l="0" r="100000">
                        <a14:foregroundMark x1="30612" y1="13768" x2="32653" y2="87862"/>
                        <a14:foregroundMark x1="14031" y1="10507" x2="14031" y2="561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2600" y="-84890"/>
            <a:ext cx="942340" cy="132696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4" b="94928" l="0" r="100000">
                        <a14:foregroundMark x1="30612" y1="13768" x2="32653" y2="87862"/>
                        <a14:foregroundMark x1="14031" y1="10507" x2="14031" y2="561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9944" y="-106019"/>
            <a:ext cx="942340" cy="132696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4" b="94928" l="0" r="100000">
                        <a14:foregroundMark x1="30612" y1="13768" x2="32653" y2="87862"/>
                        <a14:foregroundMark x1="14031" y1="10507" x2="14031" y2="561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2320" y="-115719"/>
            <a:ext cx="942340" cy="132696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4" b="94928" l="0" r="100000">
                        <a14:foregroundMark x1="30612" y1="13768" x2="32653" y2="87862"/>
                        <a14:foregroundMark x1="14031" y1="10507" x2="14031" y2="561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7636" y="-78209"/>
            <a:ext cx="942340" cy="132696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4" b="94928" l="0" r="100000">
                        <a14:foregroundMark x1="30612" y1="13768" x2="32653" y2="87862"/>
                        <a14:foregroundMark x1="14031" y1="10507" x2="14031" y2="561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7514" y="-106020"/>
            <a:ext cx="942340" cy="132696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4" b="94928" l="0" r="100000">
                        <a14:foregroundMark x1="30612" y1="13768" x2="32653" y2="87862"/>
                        <a14:foregroundMark x1="14031" y1="10507" x2="14031" y2="561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1906" y="-86922"/>
            <a:ext cx="942340" cy="132696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4" b="94928" l="0" r="100000">
                        <a14:foregroundMark x1="30612" y1="13768" x2="32653" y2="87862"/>
                        <a14:foregroundMark x1="14031" y1="10507" x2="14031" y2="561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8225" y="-86922"/>
            <a:ext cx="942340" cy="132696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4" b="94928" l="0" r="100000">
                        <a14:foregroundMark x1="30612" y1="13768" x2="32653" y2="87862"/>
                        <a14:foregroundMark x1="14031" y1="10507" x2="14031" y2="561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00487" y="-78209"/>
            <a:ext cx="942340" cy="132696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4" b="94928" l="0" r="100000">
                        <a14:foregroundMark x1="30612" y1="13768" x2="32653" y2="87862"/>
                        <a14:foregroundMark x1="14031" y1="10507" x2="14031" y2="561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3765" y="-78209"/>
            <a:ext cx="942340" cy="132696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4" b="94928" l="0" r="100000">
                        <a14:foregroundMark x1="30612" y1="13768" x2="32653" y2="87862"/>
                        <a14:foregroundMark x1="14031" y1="10507" x2="14031" y2="561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159" y="-106020"/>
            <a:ext cx="942340" cy="132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0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/>
      <p:bldP spid="25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6536060" y="2787487"/>
            <a:ext cx="419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trụi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altLang="en-US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8"/>
          <p:cNvSpPr>
            <a:spLocks noChangeArrowheads="1"/>
          </p:cNvSpPr>
          <p:nvPr/>
        </p:nvSpPr>
        <p:spPr bwMode="auto">
          <a:xfrm>
            <a:off x="6590036" y="3408607"/>
            <a:ext cx="444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endParaRPr lang="en-US" altLang="en-US" sz="28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6383660" y="4019999"/>
            <a:ext cx="49926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i="1" u="sng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endParaRPr lang="en-US" altLang="en-US" sz="28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0"/>
          <p:cNvSpPr>
            <a:spLocks noChangeArrowheads="1"/>
          </p:cNvSpPr>
          <p:nvPr/>
        </p:nvSpPr>
        <p:spPr bwMode="auto">
          <a:xfrm>
            <a:off x="6576695" y="4641119"/>
            <a:ext cx="48228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u="sng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vầng</a:t>
            </a:r>
            <a:r>
              <a:rPr lang="en-US" altLang="en-US" sz="2800" b="1" i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u="sng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altLang="en-US" sz="2800" b="1" i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u="sng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2800" b="1" i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u="sng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altLang="en-US" sz="2800" b="1" i="1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896288" y="1683052"/>
            <a:ext cx="47244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>
                <a:latin typeface="Times New Roman" panose="02020603050405020304" pitchFamily="18" charset="0"/>
              </a:rPr>
              <a:t>- NT: </a:t>
            </a:r>
            <a:r>
              <a:rPr lang="en-US" altLang="en-US" sz="2800" i="1" dirty="0">
                <a:latin typeface="Times New Roman" panose="02020603050405020304" pitchFamily="18" charset="0"/>
              </a:rPr>
              <a:t>So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sánh</a:t>
            </a:r>
            <a:endParaRPr lang="en-US" altLang="en-US" sz="2800" i="1" dirty="0">
              <a:latin typeface="Times New Roman" panose="02020603050405020304" pitchFamily="18" charset="0"/>
            </a:endParaRPr>
          </a:p>
        </p:txBody>
      </p:sp>
      <p:sp>
        <p:nvSpPr>
          <p:cNvPr id="13" name="Text Box 42"/>
          <p:cNvSpPr txBox="1">
            <a:spLocks noChangeArrowheads="1"/>
          </p:cNvSpPr>
          <p:nvPr/>
        </p:nvSpPr>
        <p:spPr bwMode="auto">
          <a:xfrm>
            <a:off x="896288" y="4216011"/>
            <a:ext cx="47244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Vầng</a:t>
            </a:r>
            <a:r>
              <a:rPr lang="en-US" altLang="en-US" sz="2800" b="1" i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800" b="1" i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i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2800" b="1" i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i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</a:rPr>
              <a:t> tri </a:t>
            </a:r>
            <a:r>
              <a:rPr lang="en-US" alt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kỉ</a:t>
            </a:r>
            <a:r>
              <a:rPr lang="en-US" altLang="en-US" sz="2800" b="1" i="1" dirty="0">
                <a:solidFill>
                  <a:srgbClr val="66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b="1" i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2800" b="1" i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i="1" dirty="0">
                <a:solidFill>
                  <a:srgbClr val="660066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vầng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</a:rPr>
              <a:t>”</a:t>
            </a:r>
            <a:r>
              <a:rPr lang="en-US" altLang="en-US" sz="2800" b="1" i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800" b="1" i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2800" b="1" i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2800" b="1" i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khứ</a:t>
            </a:r>
            <a:r>
              <a:rPr lang="en-US" altLang="en-US" sz="2800" b="1" i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800" b="1" i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b="1" i="1" dirty="0">
                <a:solidFill>
                  <a:srgbClr val="66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" name="AutoShape 43"/>
          <p:cNvSpPr>
            <a:spLocks noChangeArrowheads="1"/>
          </p:cNvSpPr>
          <p:nvPr/>
        </p:nvSpPr>
        <p:spPr bwMode="auto">
          <a:xfrm rot="5400000">
            <a:off x="2780422" y="3466138"/>
            <a:ext cx="675225" cy="667441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33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b="1" i="1" u="sng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 Box 41"/>
          <p:cNvSpPr txBox="1">
            <a:spLocks noChangeArrowheads="1"/>
          </p:cNvSpPr>
          <p:nvPr/>
        </p:nvSpPr>
        <p:spPr bwMode="auto">
          <a:xfrm>
            <a:off x="896288" y="2310433"/>
            <a:ext cx="472440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gũi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chan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vầng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trăng</a:t>
            </a:r>
            <a:endParaRPr lang="en-US" altLang="en-US" sz="28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AutoShape 4" descr="star trăng sao png PNG dây design Sticker by nhylynhh"/>
          <p:cNvSpPr>
            <a:spLocks noChangeAspect="1" noChangeArrowheads="1"/>
          </p:cNvSpPr>
          <p:nvPr/>
        </p:nvSpPr>
        <p:spPr bwMode="auto">
          <a:xfrm>
            <a:off x="-17970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4" b="94928" l="0" r="100000">
                        <a14:foregroundMark x1="30612" y1="13768" x2="32653" y2="87862"/>
                        <a14:foregroundMark x1="14031" y1="10507" x2="14031" y2="561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2600" y="-84890"/>
            <a:ext cx="942340" cy="13269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4" b="94928" l="0" r="100000">
                        <a14:foregroundMark x1="30612" y1="13768" x2="32653" y2="87862"/>
                        <a14:foregroundMark x1="14031" y1="10507" x2="14031" y2="561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9944" y="-106019"/>
            <a:ext cx="942340" cy="13269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4" b="94928" l="0" r="100000">
                        <a14:foregroundMark x1="30612" y1="13768" x2="32653" y2="87862"/>
                        <a14:foregroundMark x1="14031" y1="10507" x2="14031" y2="561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2320" y="-115719"/>
            <a:ext cx="942340" cy="13269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4" b="94928" l="0" r="100000">
                        <a14:foregroundMark x1="30612" y1="13768" x2="32653" y2="87862"/>
                        <a14:foregroundMark x1="14031" y1="10507" x2="14031" y2="561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7636" y="-78209"/>
            <a:ext cx="942340" cy="132696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4" b="94928" l="0" r="100000">
                        <a14:foregroundMark x1="30612" y1="13768" x2="32653" y2="87862"/>
                        <a14:foregroundMark x1="14031" y1="10507" x2="14031" y2="561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7514" y="-106020"/>
            <a:ext cx="942340" cy="13269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4" b="94928" l="0" r="100000">
                        <a14:foregroundMark x1="30612" y1="13768" x2="32653" y2="87862"/>
                        <a14:foregroundMark x1="14031" y1="10507" x2="14031" y2="561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1906" y="-86922"/>
            <a:ext cx="942340" cy="132696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4" b="94928" l="0" r="100000">
                        <a14:foregroundMark x1="30612" y1="13768" x2="32653" y2="87862"/>
                        <a14:foregroundMark x1="14031" y1="10507" x2="14031" y2="561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8225" y="-86922"/>
            <a:ext cx="942340" cy="132696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4" b="94928" l="0" r="100000">
                        <a14:foregroundMark x1="30612" y1="13768" x2="32653" y2="87862"/>
                        <a14:foregroundMark x1="14031" y1="10507" x2="14031" y2="561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00487" y="-78209"/>
            <a:ext cx="942340" cy="132696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4" b="94928" l="0" r="100000">
                        <a14:foregroundMark x1="30612" y1="13768" x2="32653" y2="87862"/>
                        <a14:foregroundMark x1="14031" y1="10507" x2="14031" y2="561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3765" y="-78209"/>
            <a:ext cx="942340" cy="132696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4" b="94928" l="0" r="100000">
                        <a14:foregroundMark x1="30612" y1="13768" x2="32653" y2="87862"/>
                        <a14:foregroundMark x1="14031" y1="10507" x2="14031" y2="561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159" y="-106020"/>
            <a:ext cx="942340" cy="132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6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nền đẹp Powerpoint 116 | Hình nền, Hình ảnh, Thiên nhi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"/>
            <a:ext cx="12192000" cy="68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6071" y="258678"/>
            <a:ext cx="84930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ầng trăng hiện tại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76401" y="1298227"/>
            <a:ext cx="5302375" cy="42115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3200" b="1" dirty="0">
                <a:solidFill>
                  <a:srgbClr val="002060"/>
                </a:solidFill>
              </a:rPr>
              <a:t>Từ hồi về thành phố</a:t>
            </a:r>
            <a:br>
              <a:rPr lang="vi-VN" sz="3200" b="1" dirty="0">
                <a:solidFill>
                  <a:srgbClr val="002060"/>
                </a:solidFill>
              </a:rPr>
            </a:br>
            <a:r>
              <a:rPr lang="vi-VN" sz="3200" b="1" dirty="0">
                <a:solidFill>
                  <a:srgbClr val="002060"/>
                </a:solidFill>
              </a:rPr>
              <a:t>quen ánh điện cửa gương</a:t>
            </a:r>
            <a:br>
              <a:rPr lang="vi-VN" sz="3200" b="1" dirty="0">
                <a:solidFill>
                  <a:srgbClr val="002060"/>
                </a:solidFill>
              </a:rPr>
            </a:br>
            <a:r>
              <a:rPr lang="vi-VN" sz="3200" b="1" dirty="0">
                <a:solidFill>
                  <a:srgbClr val="002060"/>
                </a:solidFill>
              </a:rPr>
              <a:t>vầng trăng đi qua ngõ</a:t>
            </a:r>
            <a:br>
              <a:rPr lang="vi-VN" sz="3200" b="1" dirty="0">
                <a:solidFill>
                  <a:srgbClr val="002060"/>
                </a:solidFill>
              </a:rPr>
            </a:br>
            <a:r>
              <a:rPr lang="vi-VN" sz="3200" b="1" dirty="0">
                <a:solidFill>
                  <a:srgbClr val="002060"/>
                </a:solidFill>
              </a:rPr>
              <a:t>như người dưng qua đường</a:t>
            </a:r>
            <a:r>
              <a:rPr lang="en-SG" sz="3200" b="1" dirty="0">
                <a:solidFill>
                  <a:srgbClr val="002060"/>
                </a:solidFill>
              </a:rPr>
              <a:t>.</a:t>
            </a:r>
          </a:p>
          <a:p>
            <a:endParaRPr lang="en-SG" sz="3200" b="1" dirty="0">
              <a:solidFill>
                <a:srgbClr val="00206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92587" y="1790796"/>
            <a:ext cx="5302375" cy="42115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SG" sz="3200" b="1" dirty="0">
              <a:solidFill>
                <a:srgbClr val="002060"/>
              </a:solidFill>
            </a:endParaRPr>
          </a:p>
          <a:p>
            <a:r>
              <a:rPr lang="vi-VN" sz="3200" b="1" dirty="0">
                <a:solidFill>
                  <a:srgbClr val="002060"/>
                </a:solidFill>
                <a:cs typeface="Times New Roman" pitchFamily="18" charset="0"/>
              </a:rPr>
              <a:t>Thình lình đèn điện tắt</a:t>
            </a:r>
          </a:p>
          <a:p>
            <a:r>
              <a:rPr lang="vi-VN" sz="3200" b="1" dirty="0">
                <a:solidFill>
                  <a:srgbClr val="002060"/>
                </a:solidFill>
                <a:cs typeface="Times New Roman" pitchFamily="18" charset="0"/>
              </a:rPr>
              <a:t>phòng buyn-đinh tối om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>
                <a:solidFill>
                  <a:srgbClr val="002060"/>
                </a:solidFill>
                <a:cs typeface="Times New Roman" pitchFamily="18" charset="0"/>
              </a:rPr>
              <a:t>đột ngột vầng trăng tròn </a:t>
            </a:r>
          </a:p>
        </p:txBody>
      </p:sp>
    </p:spTree>
    <p:extLst>
      <p:ext uri="{BB962C8B-B14F-4D97-AF65-F5344CB8AC3E}">
        <p14:creationId xmlns:p14="http://schemas.microsoft.com/office/powerpoint/2010/main" val="199325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별, 달, 꽃, 사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61" y="0"/>
            <a:ext cx="12257521" cy="690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òa Nhà Và đường Phố Hình ảnh | Định dạng hình ảnh PNG 400179342| 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4323" y="3437681"/>
            <a:ext cx="7212386" cy="442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276985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374555" y="1427195"/>
            <a:ext cx="28581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phố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4070479" y="868773"/>
            <a:ext cx="38727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800" b="1" i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b="1" i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sz="2800" b="1" i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bình</a:t>
            </a:r>
            <a:endParaRPr lang="en-US" altLang="en-US" sz="2800" b="1" i="1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4070479" y="1452266"/>
            <a:ext cx="42229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Xa</a:t>
            </a:r>
            <a:r>
              <a:rPr lang="en-US" altLang="en-US" sz="2800" b="1" i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rời</a:t>
            </a:r>
            <a:r>
              <a:rPr lang="en-US" altLang="en-US" sz="2800" b="1" i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sz="2800" b="1" i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800" b="1" i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giản</a:t>
            </a:r>
            <a:r>
              <a:rPr lang="en-US" altLang="en-US" sz="2800" b="1" i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dị</a:t>
            </a:r>
            <a:endParaRPr lang="en-US" altLang="en-US" sz="2800" b="1" i="1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070480" y="2010690"/>
            <a:ext cx="44085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800" b="1" i="1" dirty="0">
                <a:solidFill>
                  <a:srgbClr val="FFC000"/>
                </a:solidFill>
                <a:latin typeface="Times New Roman" panose="02020603050405020304" pitchFamily="18" charset="0"/>
              </a:rPr>
              <a:t> sung </a:t>
            </a:r>
            <a:r>
              <a:rPr lang="en-US" altLang="en-US" sz="2800" b="1" i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túc</a:t>
            </a:r>
            <a:r>
              <a:rPr lang="en-US" altLang="en-US" sz="2800" b="1" i="1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tiện</a:t>
            </a:r>
            <a:r>
              <a:rPr lang="en-US" altLang="en-US" sz="2800" b="1" i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nghi</a:t>
            </a:r>
            <a:endParaRPr lang="en-US" altLang="en-US" sz="2800" b="1" i="1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8690592" y="743665"/>
            <a:ext cx="215634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lãng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quên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dĩ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vãng</a:t>
            </a:r>
            <a:endParaRPr lang="en-US" altLang="en-US" sz="2800" b="1" i="1" dirty="0">
              <a:solidFill>
                <a:srgbClr val="CC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8119728" y="791454"/>
            <a:ext cx="368490" cy="17196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11" name="Straight Arrow Connector 10"/>
          <p:cNvCxnSpPr>
            <a:stCxn id="5" idx="3"/>
            <a:endCxn id="6" idx="1"/>
          </p:cNvCxnSpPr>
          <p:nvPr/>
        </p:nvCxnSpPr>
        <p:spPr>
          <a:xfrm flipV="1">
            <a:off x="3232727" y="1130383"/>
            <a:ext cx="837752" cy="558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7" idx="1"/>
          </p:cNvCxnSpPr>
          <p:nvPr/>
        </p:nvCxnSpPr>
        <p:spPr>
          <a:xfrm>
            <a:off x="3232727" y="1688805"/>
            <a:ext cx="837752" cy="250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3"/>
            <a:endCxn id="8" idx="1"/>
          </p:cNvCxnSpPr>
          <p:nvPr/>
        </p:nvCxnSpPr>
        <p:spPr>
          <a:xfrm>
            <a:off x="3232727" y="1688805"/>
            <a:ext cx="837753" cy="5834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C685223-03DD-4560-A790-AA353CCA5D87}"/>
              </a:ext>
            </a:extLst>
          </p:cNvPr>
          <p:cNvSpPr txBox="1"/>
          <p:nvPr/>
        </p:nvSpPr>
        <p:spPr>
          <a:xfrm>
            <a:off x="646546" y="2942983"/>
            <a:ext cx="9615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so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5EF8D9-ACD4-4C76-8906-B63E037485B8}"/>
              </a:ext>
            </a:extLst>
          </p:cNvPr>
          <p:cNvSpPr txBox="1"/>
          <p:nvPr/>
        </p:nvSpPr>
        <p:spPr>
          <a:xfrm>
            <a:off x="646546" y="3530961"/>
            <a:ext cx="1020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khứ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ình ảnh Thành Phố Cao ốc Vector, Ngôi Nhà, Thành Phố., Tòa Nhà Vector và  PNG với nền trong suốt để tải xuống miễn phí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6" b="8960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8" t="892" r="-10708" b="-892"/>
          <a:stretch/>
        </p:blipFill>
        <p:spPr bwMode="auto">
          <a:xfrm>
            <a:off x="5509549" y="2919284"/>
            <a:ext cx="7587859" cy="519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40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ảnh Mặt Trăng Hình Cầu, Hào Quang, Quả Cầu, Mặt Trăng miễn phí tải tập  tin PNG PSDComment và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748"/>
            <a:ext cx="12431211" cy="708758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: 圆角 1">
            <a:extLst>
              <a:ext uri="{FF2B5EF4-FFF2-40B4-BE49-F238E27FC236}">
                <a16:creationId xmlns:a16="http://schemas.microsoft.com/office/drawing/2014/main" id="{FC182FDA-B441-454F-98DC-0A91881A41FA}"/>
              </a:ext>
            </a:extLst>
          </p:cNvPr>
          <p:cNvSpPr/>
          <p:nvPr/>
        </p:nvSpPr>
        <p:spPr>
          <a:xfrm>
            <a:off x="467111" y="544005"/>
            <a:ext cx="11118882" cy="5746841"/>
          </a:xfrm>
          <a:prstGeom prst="roundRect">
            <a:avLst>
              <a:gd name="adj" fmla="val 855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Rectangle: Rounded Corners 24">
            <a:extLst>
              <a:ext uri="{FF2B5EF4-FFF2-40B4-BE49-F238E27FC236}">
                <a16:creationId xmlns:a16="http://schemas.microsoft.com/office/drawing/2014/main" id="{D9223B33-8A29-4C6C-8C64-4F6F04843219}"/>
              </a:ext>
            </a:extLst>
          </p:cNvPr>
          <p:cNvSpPr/>
          <p:nvPr/>
        </p:nvSpPr>
        <p:spPr>
          <a:xfrm>
            <a:off x="737018" y="846894"/>
            <a:ext cx="3932612" cy="219925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Thình lình 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đèn điện tắt</a:t>
            </a:r>
          </a:p>
          <a:p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phòng buyn-đinh tối om</a:t>
            </a:r>
          </a:p>
          <a:p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endParaRPr lang="en-US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đột ngột </a:t>
            </a:r>
            <a:r>
              <a:rPr lang="vi-VN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vầng trăng tròn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F0E83C-DCAC-4BB8-ABF6-B93A00F819CD}"/>
              </a:ext>
            </a:extLst>
          </p:cNvPr>
          <p:cNvSpPr/>
          <p:nvPr/>
        </p:nvSpPr>
        <p:spPr>
          <a:xfrm>
            <a:off x="4859857" y="1688786"/>
            <a:ext cx="639303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S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SG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S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S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S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S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S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S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S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endParaRPr lang="en-SG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A0ACAA-FD14-4552-A1F1-3B1157185425}"/>
              </a:ext>
            </a:extLst>
          </p:cNvPr>
          <p:cNvSpPr txBox="1"/>
          <p:nvPr/>
        </p:nvSpPr>
        <p:spPr>
          <a:xfrm>
            <a:off x="737017" y="3431007"/>
            <a:ext cx="656229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C51463-3097-48AF-8672-65495F4DF311}"/>
              </a:ext>
            </a:extLst>
          </p:cNvPr>
          <p:cNvSpPr txBox="1"/>
          <p:nvPr/>
        </p:nvSpPr>
        <p:spPr>
          <a:xfrm>
            <a:off x="737016" y="4112677"/>
            <a:ext cx="656229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261001-9D8F-4ADE-AF3C-74C19E927837}"/>
              </a:ext>
            </a:extLst>
          </p:cNvPr>
          <p:cNvSpPr txBox="1"/>
          <p:nvPr/>
        </p:nvSpPr>
        <p:spPr>
          <a:xfrm>
            <a:off x="737017" y="4754982"/>
            <a:ext cx="656229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DD1D73-5E68-4FC9-A454-28FF4101599A}"/>
              </a:ext>
            </a:extLst>
          </p:cNvPr>
          <p:cNvSpPr txBox="1"/>
          <p:nvPr/>
        </p:nvSpPr>
        <p:spPr>
          <a:xfrm>
            <a:off x="737016" y="5376250"/>
            <a:ext cx="656229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051E0C-D5FB-4741-B250-DD5EE173DC37}"/>
              </a:ext>
            </a:extLst>
          </p:cNvPr>
          <p:cNvSpPr txBox="1"/>
          <p:nvPr/>
        </p:nvSpPr>
        <p:spPr>
          <a:xfrm>
            <a:off x="8094889" y="3353752"/>
            <a:ext cx="3206852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con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vẹn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09F5E749-5679-4064-963B-2F15FD56CF22}"/>
              </a:ext>
            </a:extLst>
          </p:cNvPr>
          <p:cNvSpPr/>
          <p:nvPr/>
        </p:nvSpPr>
        <p:spPr>
          <a:xfrm>
            <a:off x="7178695" y="3331700"/>
            <a:ext cx="636102" cy="2729695"/>
          </a:xfrm>
          <a:prstGeom prst="rightBrace">
            <a:avLst/>
          </a:prstGeom>
          <a:noFill/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3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6258" y="248678"/>
            <a:ext cx="673774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lgDash"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40" name="Picture 4" descr="Từ bài thơ &quot;Ánh trăng&quot; của Nguyễn Duy, hãy phân tích và làm rõ &quot;ánh sáng  riêng&quot; mà tác phẩm này đã soi rọi vào tâm hồn em - Theki.v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00" b="89764" l="26254" r="67109">
                        <a14:foregroundMark x1="36136" y1="20997" x2="43658" y2="78478"/>
                        <a14:foregroundMark x1="29941" y1="57480" x2="29646" y2="78740"/>
                        <a14:foregroundMark x1="39381" y1="47244" x2="31563" y2="74541"/>
                        <a14:foregroundMark x1="36283" y1="80052" x2="62537" y2="80840"/>
                        <a14:foregroundMark x1="58112" y1="55381" x2="67109" y2="80577"/>
                        <a14:foregroundMark x1="55752" y1="69291" x2="65929" y2="51969"/>
                        <a14:foregroundMark x1="65782" y1="56168" x2="66372" y2="78215"/>
                        <a14:foregroundMark x1="27286" y1="9186" x2="38201" y2="80840"/>
                        <a14:foregroundMark x1="32743" y1="32808" x2="27729" y2="84514"/>
                        <a14:foregroundMark x1="32006" y1="78740" x2="55752" y2="80052"/>
                        <a14:foregroundMark x1="42478" y1="43045" x2="51770" y2="87402"/>
                        <a14:foregroundMark x1="35841" y1="87927" x2="56047" y2="86877"/>
                        <a14:foregroundMark x1="28909" y1="55906" x2="26401" y2="82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96" t="14738" r="34287" b="16867"/>
          <a:stretch/>
        </p:blipFill>
        <p:spPr bwMode="auto">
          <a:xfrm>
            <a:off x="7046994" y="1272196"/>
            <a:ext cx="5590114" cy="5726251"/>
          </a:xfrm>
          <a:prstGeom prst="rect">
            <a:avLst/>
          </a:prstGeom>
          <a:ln>
            <a:noFill/>
          </a:ln>
          <a:effectLst>
            <a:softEdge rad="812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B1DDD2-4F8C-497A-BEF6-9346246A04C2}"/>
              </a:ext>
            </a:extLst>
          </p:cNvPr>
          <p:cNvSpPr/>
          <p:nvPr/>
        </p:nvSpPr>
        <p:spPr>
          <a:xfrm>
            <a:off x="600865" y="1430878"/>
            <a:ext cx="3717136" cy="1815882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264D"/>
                </a:solidFill>
                <a:latin typeface="+mj-lt"/>
              </a:rPr>
              <a:t>Ngửa mặt lên nhìn mặt</a:t>
            </a:r>
            <a:r>
              <a:rPr lang="vi-VN" sz="2800" b="1" dirty="0">
                <a:latin typeface="+mj-lt"/>
              </a:rPr>
              <a:t/>
            </a:r>
            <a:br>
              <a:rPr lang="vi-VN" sz="2800" b="1" dirty="0">
                <a:latin typeface="+mj-lt"/>
              </a:rPr>
            </a:br>
            <a:r>
              <a:rPr lang="vi-VN" sz="2800" b="1" dirty="0">
                <a:solidFill>
                  <a:srgbClr val="00264D"/>
                </a:solidFill>
                <a:latin typeface="+mj-lt"/>
              </a:rPr>
              <a:t>có cái gì rưng rưng</a:t>
            </a:r>
            <a:r>
              <a:rPr lang="vi-VN" sz="2800" b="1" dirty="0">
                <a:latin typeface="+mj-lt"/>
              </a:rPr>
              <a:t/>
            </a:r>
            <a:br>
              <a:rPr lang="vi-VN" sz="2800" b="1" dirty="0">
                <a:latin typeface="+mj-lt"/>
              </a:rPr>
            </a:br>
            <a:r>
              <a:rPr lang="vi-VN" sz="2800" b="1" dirty="0">
                <a:solidFill>
                  <a:srgbClr val="00264D"/>
                </a:solidFill>
                <a:latin typeface="+mj-lt"/>
              </a:rPr>
              <a:t>như là đồng là bể</a:t>
            </a:r>
            <a:r>
              <a:rPr lang="vi-VN" sz="2800" b="1" dirty="0">
                <a:latin typeface="+mj-lt"/>
              </a:rPr>
              <a:t/>
            </a:r>
            <a:br>
              <a:rPr lang="vi-VN" sz="2800" b="1" dirty="0">
                <a:latin typeface="+mj-lt"/>
              </a:rPr>
            </a:br>
            <a:r>
              <a:rPr lang="vi-VN" sz="2800" b="1" dirty="0">
                <a:solidFill>
                  <a:srgbClr val="00264D"/>
                </a:solidFill>
                <a:latin typeface="+mj-lt"/>
              </a:rPr>
              <a:t>như là sông là </a:t>
            </a:r>
            <a:r>
              <a:rPr lang="vi-VN" sz="2800" b="1" dirty="0" smtClean="0">
                <a:solidFill>
                  <a:srgbClr val="00264D"/>
                </a:solidFill>
                <a:latin typeface="+mj-lt"/>
              </a:rPr>
              <a:t>rừng</a:t>
            </a:r>
            <a:endParaRPr lang="en-SG" sz="2800" b="1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B1DDD2-4F8C-497A-BEF6-9346246A04C2}"/>
              </a:ext>
            </a:extLst>
          </p:cNvPr>
          <p:cNvSpPr/>
          <p:nvPr/>
        </p:nvSpPr>
        <p:spPr>
          <a:xfrm>
            <a:off x="3471059" y="3672167"/>
            <a:ext cx="4040409" cy="1815882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00264D"/>
                </a:solidFill>
                <a:latin typeface="+mj-lt"/>
              </a:rPr>
              <a:t>Trăng </a:t>
            </a:r>
            <a:r>
              <a:rPr lang="vi-VN" sz="2800" b="1" dirty="0">
                <a:solidFill>
                  <a:srgbClr val="00264D"/>
                </a:solidFill>
                <a:latin typeface="+mj-lt"/>
              </a:rPr>
              <a:t>cứ tròn vành vạnh</a:t>
            </a:r>
            <a:r>
              <a:rPr lang="vi-VN" sz="2800" b="1" dirty="0">
                <a:latin typeface="+mj-lt"/>
              </a:rPr>
              <a:t/>
            </a:r>
            <a:br>
              <a:rPr lang="vi-VN" sz="2800" b="1" dirty="0">
                <a:latin typeface="+mj-lt"/>
              </a:rPr>
            </a:br>
            <a:r>
              <a:rPr lang="vi-VN" sz="2800" b="1" dirty="0">
                <a:solidFill>
                  <a:srgbClr val="00264D"/>
                </a:solidFill>
                <a:latin typeface="+mj-lt"/>
              </a:rPr>
              <a:t>kể chi người vô tình</a:t>
            </a:r>
            <a:r>
              <a:rPr lang="vi-VN" sz="2800" b="1" dirty="0">
                <a:latin typeface="+mj-lt"/>
              </a:rPr>
              <a:t/>
            </a:r>
            <a:br>
              <a:rPr lang="vi-VN" sz="2800" b="1" dirty="0">
                <a:latin typeface="+mj-lt"/>
              </a:rPr>
            </a:br>
            <a:r>
              <a:rPr lang="vi-VN" sz="2800" b="1" dirty="0">
                <a:solidFill>
                  <a:srgbClr val="00264D"/>
                </a:solidFill>
                <a:latin typeface="+mj-lt"/>
              </a:rPr>
              <a:t>ánh trăng im phăng phắc</a:t>
            </a:r>
            <a:r>
              <a:rPr lang="vi-VN" sz="2800" b="1" dirty="0">
                <a:latin typeface="+mj-lt"/>
              </a:rPr>
              <a:t/>
            </a:r>
            <a:br>
              <a:rPr lang="vi-VN" sz="2800" b="1" dirty="0">
                <a:latin typeface="+mj-lt"/>
              </a:rPr>
            </a:br>
            <a:r>
              <a:rPr lang="vi-VN" sz="2800" b="1" dirty="0">
                <a:solidFill>
                  <a:srgbClr val="00264D"/>
                </a:solidFill>
                <a:latin typeface="+mj-lt"/>
              </a:rPr>
              <a:t>đủ cho ta giật mình</a:t>
            </a:r>
            <a:endParaRPr lang="en-SG" sz="2800" b="1" dirty="0">
              <a:latin typeface="+mj-lt"/>
            </a:endParaRPr>
          </a:p>
        </p:txBody>
      </p:sp>
      <p:pic>
        <p:nvPicPr>
          <p:cNvPr id="9" name="Picture 2" descr="Bài thơ Ánh trăng - Tác giả: Nguyễn Du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9" r="8667" b="32377"/>
          <a:stretch/>
        </p:blipFill>
        <p:spPr bwMode="auto">
          <a:xfrm>
            <a:off x="8403220" y="170650"/>
            <a:ext cx="3593398" cy="2576092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hu Dân Cư Cao Cấp Cartoon Wind City Hình ảnh | Định dạng hình ảnh PSD  611743981| vn.lovepik.com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47" r="95814">
                        <a14:foregroundMark x1="34302" y1="48256" x2="45465" y2="79651"/>
                        <a14:foregroundMark x1="37558" y1="81977" x2="47791" y2="51628"/>
                        <a14:foregroundMark x1="38256" y1="46977" x2="50465" y2="48256"/>
                        <a14:foregroundMark x1="50814" y1="59884" x2="49767" y2="80233"/>
                        <a14:foregroundMark x1="53372" y1="66163" x2="69302" y2="83605"/>
                        <a14:foregroundMark x1="56395" y1="83256" x2="68605" y2="66163"/>
                        <a14:foregroundMark x1="55116" y1="63837" x2="69302" y2="67791"/>
                        <a14:foregroundMark x1="71279" y1="66395" x2="72907" y2="85581"/>
                        <a14:foregroundMark x1="54070" y1="71395" x2="54070" y2="83953"/>
                        <a14:foregroundMark x1="35930" y1="62093" x2="37209" y2="836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1" y="3515361"/>
            <a:ext cx="3706079" cy="370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1845" y="174395"/>
            <a:ext cx="673774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lgDash"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7" y="3614495"/>
            <a:ext cx="4308106" cy="3016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1DDD2-4F8C-497A-BEF6-9346246A04C2}"/>
              </a:ext>
            </a:extLst>
          </p:cNvPr>
          <p:cNvSpPr/>
          <p:nvPr/>
        </p:nvSpPr>
        <p:spPr>
          <a:xfrm>
            <a:off x="483990" y="1311693"/>
            <a:ext cx="3739742" cy="1815882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264D"/>
                </a:solidFill>
                <a:latin typeface="+mj-lt"/>
              </a:rPr>
              <a:t>Ngửa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mặt</a:t>
            </a:r>
            <a:r>
              <a:rPr lang="vi-VN" sz="2800" b="1" dirty="0">
                <a:solidFill>
                  <a:srgbClr val="00264D"/>
                </a:solidFill>
                <a:latin typeface="+mj-lt"/>
              </a:rPr>
              <a:t> lên nhìn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mặt</a:t>
            </a:r>
            <a:r>
              <a:rPr lang="vi-VN" sz="2800" b="1" dirty="0">
                <a:latin typeface="+mj-lt"/>
              </a:rPr>
              <a:t/>
            </a:r>
            <a:br>
              <a:rPr lang="vi-VN" sz="2800" b="1" dirty="0">
                <a:latin typeface="+mj-lt"/>
              </a:rPr>
            </a:br>
            <a:r>
              <a:rPr lang="vi-VN" sz="2800" b="1" dirty="0">
                <a:solidFill>
                  <a:srgbClr val="00264D"/>
                </a:solidFill>
                <a:latin typeface="+mj-lt"/>
              </a:rPr>
              <a:t>có cái gì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rưng rưng</a:t>
            </a:r>
            <a:r>
              <a:rPr lang="vi-VN" sz="2800" b="1" dirty="0">
                <a:latin typeface="+mj-lt"/>
              </a:rPr>
              <a:t/>
            </a:r>
            <a:br>
              <a:rPr lang="vi-VN" sz="2800" b="1" dirty="0">
                <a:latin typeface="+mj-lt"/>
              </a:rPr>
            </a:br>
            <a:r>
              <a:rPr lang="vi-VN" sz="2800" b="1" dirty="0">
                <a:solidFill>
                  <a:srgbClr val="00264D"/>
                </a:solidFill>
                <a:latin typeface="+mj-lt"/>
              </a:rPr>
              <a:t>như là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đồng</a:t>
            </a:r>
            <a:r>
              <a:rPr lang="vi-VN" sz="2800" b="1" dirty="0">
                <a:solidFill>
                  <a:srgbClr val="00264D"/>
                </a:solidFill>
                <a:latin typeface="+mj-lt"/>
              </a:rPr>
              <a:t> là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bể</a:t>
            </a:r>
            <a:r>
              <a:rPr lang="vi-VN" sz="2800" b="1" dirty="0">
                <a:latin typeface="+mj-lt"/>
              </a:rPr>
              <a:t/>
            </a:r>
            <a:br>
              <a:rPr lang="vi-VN" sz="2800" b="1" dirty="0">
                <a:latin typeface="+mj-lt"/>
              </a:rPr>
            </a:br>
            <a:r>
              <a:rPr lang="vi-VN" sz="2800" b="1" dirty="0">
                <a:solidFill>
                  <a:srgbClr val="00264D"/>
                </a:solidFill>
                <a:latin typeface="+mj-lt"/>
              </a:rPr>
              <a:t>như là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sông</a:t>
            </a:r>
            <a:r>
              <a:rPr lang="vi-VN" sz="2800" b="1" dirty="0">
                <a:solidFill>
                  <a:srgbClr val="00264D"/>
                </a:solidFill>
                <a:latin typeface="+mj-lt"/>
              </a:rPr>
              <a:t> là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rừng</a:t>
            </a:r>
            <a:endParaRPr lang="en-SG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32960" y="1097280"/>
            <a:ext cx="7345680" cy="5628640"/>
          </a:xfrm>
          <a:prstGeom prst="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FF6CBF-9951-4418-8B02-6D9A594C9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6883" y="1147295"/>
            <a:ext cx="26998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- Mặt nhìn mặt: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495BF3-E286-4AE5-940B-C16C30A70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7410" y="2050831"/>
            <a:ext cx="2378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Rưng </a:t>
            </a:r>
            <a:r>
              <a:rPr kumimoji="0" lang="pt-B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rưng: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7ACDEDA9-00A3-4B37-9E29-9E59766B4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076" y="1100406"/>
            <a:ext cx="47230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 </a:t>
            </a:r>
            <a:r>
              <a:rPr kumimoji="0" lang="pt-B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trăng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pt-BR" altLang="en-US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cảm xúc thành kính, ngưỡng vọng</a:t>
            </a:r>
            <a:endParaRPr kumimoji="0" lang="pt-B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752802-561E-4229-AF96-DAAAB75A0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5776" y="2044023"/>
            <a:ext cx="52128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 láy gợi tả, diễn tả nỗi xúc động nghẹn </a:t>
            </a:r>
            <a:r>
              <a:rPr kumimoji="0" lang="pt-B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ngào.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64772D-875C-4744-B864-652879F62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7410" y="3116988"/>
            <a:ext cx="7342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Hình 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ảnh lặp </a:t>
            </a:r>
            <a:r>
              <a:rPr kumimoji="0" lang="pt-B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lại: 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đồng, bể, sông, rừng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52B379FE-7EE7-4B0D-BD8D-84C96990A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7410" y="3838015"/>
            <a:ext cx="687346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pt-BR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t-BR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Cấu 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trúc thơ song hành (như là, là) cùng với phép so sánh, liệt </a:t>
            </a:r>
            <a:r>
              <a:rPr kumimoji="0" lang="pt-B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kê, giọng 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 xúc động, nhịp thơ hối hả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5B5B05-A453-486B-8DAF-19A4C404F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306" y="5420817"/>
            <a:ext cx="701649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pt-B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t-BR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Tâm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trạng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xúc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nghẹn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ngào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kỉ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niệm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đánh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thức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nhớ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quá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khứ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.</a:t>
            </a:r>
            <a:endParaRPr kumimoji="0" lang="pt-B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33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iệt Nam sắp đón &quot;siêu trăng&quot; vào đầu tuần tới - Tạp chí điện tử Môi trường  &amp; Cuộc s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367" y="2063889"/>
            <a:ext cx="5353342" cy="3533776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B1DDD2-4F8C-497A-BEF6-9346246A04C2}"/>
              </a:ext>
            </a:extLst>
          </p:cNvPr>
          <p:cNvSpPr/>
          <p:nvPr/>
        </p:nvSpPr>
        <p:spPr>
          <a:xfrm>
            <a:off x="299100" y="2643780"/>
            <a:ext cx="40404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Trăng </a:t>
            </a: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cứ tròn vành vạnh</a:t>
            </a:r>
            <a:b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kể chi người vô tình</a:t>
            </a:r>
            <a:b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ánh trăng im phăng phắc</a:t>
            </a:r>
            <a:b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đủ cho ta giật mình</a:t>
            </a:r>
            <a:endParaRPr lang="en-SG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18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37503"/>
              </p:ext>
            </p:extLst>
          </p:nvPr>
        </p:nvGraphicFramePr>
        <p:xfrm>
          <a:off x="4634931" y="1639026"/>
          <a:ext cx="7399225" cy="4158050"/>
        </p:xfrm>
        <a:graphic>
          <a:graphicData uri="http://schemas.openxmlformats.org/drawingml/2006/table">
            <a:tbl>
              <a:tblPr/>
              <a:tblGrid>
                <a:gridCol w="3716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2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46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5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cứ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tròn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vành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vạnh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ánh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phăng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phắc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giật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mình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Cloud Callout 3"/>
          <p:cNvSpPr/>
          <p:nvPr/>
        </p:nvSpPr>
        <p:spPr>
          <a:xfrm>
            <a:off x="102689" y="0"/>
            <a:ext cx="4727508" cy="2288180"/>
          </a:xfrm>
          <a:prstGeom prst="cloudCallout">
            <a:avLst>
              <a:gd name="adj1" fmla="val 45541"/>
              <a:gd name="adj2" fmla="val 66168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hình ảnh  trong 4 câu thơ sau có ý nghĩa biểu tượng gì?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66480" y="156754"/>
            <a:ext cx="49632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2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iệt Nam sắp đón &quot;siêu trăng&quot; vào đầu tuần tới - Tạp chí điện tử Môi trường  &amp; Cuộc s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00" y="1126042"/>
            <a:ext cx="5987125" cy="395214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B1DDD2-4F8C-497A-BEF6-9346246A04C2}"/>
              </a:ext>
            </a:extLst>
          </p:cNvPr>
          <p:cNvSpPr/>
          <p:nvPr/>
        </p:nvSpPr>
        <p:spPr>
          <a:xfrm>
            <a:off x="486668" y="1705933"/>
            <a:ext cx="48342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Trăng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cứ tròn vành vạnh</a:t>
            </a:r>
            <a:b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kể chi người vô tình</a:t>
            </a:r>
            <a:b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ánh trăng im phăng phắc</a:t>
            </a:r>
            <a:b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đủ cho ta giật mình</a:t>
            </a:r>
            <a:endParaRPr kumimoji="0" lang="en-SG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2088" y="152233"/>
            <a:ext cx="7468711" cy="707886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suy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ngẫm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9336" y="1947950"/>
            <a:ext cx="61174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41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182FDA-B441-454F-98DC-0A91881A41FA}"/>
              </a:ext>
            </a:extLst>
          </p:cNvPr>
          <p:cNvSpPr/>
          <p:nvPr/>
        </p:nvSpPr>
        <p:spPr>
          <a:xfrm>
            <a:off x="536559" y="555580"/>
            <a:ext cx="11118882" cy="5746841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A2030B3-7851-49E7-8042-DF0079658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07135"/>
              </p:ext>
            </p:extLst>
          </p:nvPr>
        </p:nvGraphicFramePr>
        <p:xfrm>
          <a:off x="826000" y="921899"/>
          <a:ext cx="10510482" cy="32285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90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0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41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Vầng</a:t>
                      </a:r>
                      <a:r>
                        <a:rPr lang="en-US" sz="3200" b="1" baseline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endParaRPr 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Ánh</a:t>
                      </a:r>
                      <a:r>
                        <a:rPr lang="en-US" sz="3200" b="1" baseline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endParaRPr 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9462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46E7824-860C-4892-8584-50BC918D4F75}"/>
              </a:ext>
            </a:extLst>
          </p:cNvPr>
          <p:cNvSpPr txBox="1"/>
          <p:nvPr/>
        </p:nvSpPr>
        <p:spPr>
          <a:xfrm>
            <a:off x="954078" y="1969082"/>
            <a:ext cx="33024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Vầng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A4F799-79E5-4801-A7F2-71D79FB547A2}"/>
              </a:ext>
            </a:extLst>
          </p:cNvPr>
          <p:cNvSpPr txBox="1"/>
          <p:nvPr/>
        </p:nvSpPr>
        <p:spPr>
          <a:xfrm>
            <a:off x="4495496" y="1698915"/>
            <a:ext cx="66955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khuất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hướng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đẹp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B58373-A90D-4782-B21A-B6692F0D55B7}"/>
              </a:ext>
            </a:extLst>
          </p:cNvPr>
          <p:cNvSpPr/>
          <p:nvPr/>
        </p:nvSpPr>
        <p:spPr>
          <a:xfrm>
            <a:off x="954078" y="5182962"/>
            <a:ext cx="3325091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Mang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 ý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nghĩa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tượng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sâu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sắc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Calibri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04143F-3C36-484E-9432-2CF3E901E350}"/>
              </a:ext>
            </a:extLst>
          </p:cNvPr>
          <p:cNvSpPr/>
          <p:nvPr/>
        </p:nvSpPr>
        <p:spPr>
          <a:xfrm>
            <a:off x="4696688" y="5158297"/>
            <a:ext cx="6328067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tư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tưởng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chủ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đề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cũng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chất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triết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lí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rõ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Calibri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Calibri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418080" y="4389120"/>
            <a:ext cx="416560" cy="518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634972" y="4350898"/>
            <a:ext cx="416560" cy="518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6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ộ hình nền PowerPoint đẹp, đơn giản và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2540" y="316939"/>
            <a:ext cx="6127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HƯỚNG DẪN TRÒ CHƠI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813" y="970551"/>
            <a:ext cx="1140106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600" dirty="0" smtClean="0">
                <a:solidFill>
                  <a:srgbClr val="002060"/>
                </a:solidFill>
                <a:latin typeface="+mj-lt"/>
              </a:rPr>
              <a:t>Có 4 miếng ghép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vi-VN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KEY: ĐÂY LÀ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TƯỢNG THIÊN NHIÊN NÀO?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17631" y="3429000"/>
            <a:ext cx="4439681" cy="2850183"/>
            <a:chOff x="1474982" y="-2740"/>
            <a:chExt cx="8882063" cy="6757552"/>
          </a:xfrm>
        </p:grpSpPr>
        <p:pic>
          <p:nvPicPr>
            <p:cNvPr id="5" name="Picture 2" descr="Để đi tảo mộ được hanh thông, rước vận tốt vào nhà, cần ghi nhớ điều dưới  đây!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090" y="652518"/>
              <a:ext cx="7738288" cy="5323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55"/>
            <p:cNvSpPr>
              <a:spLocks/>
            </p:cNvSpPr>
            <p:nvPr/>
          </p:nvSpPr>
          <p:spPr bwMode="auto">
            <a:xfrm>
              <a:off x="5856483" y="11112"/>
              <a:ext cx="4479925" cy="3357563"/>
            </a:xfrm>
            <a:custGeom>
              <a:avLst/>
              <a:gdLst>
                <a:gd name="T0" fmla="*/ 1107 w 1107"/>
                <a:gd name="T1" fmla="*/ 780 h 780"/>
                <a:gd name="T2" fmla="*/ 0 w 1107"/>
                <a:gd name="T3" fmla="*/ 0 h 780"/>
                <a:gd name="T4" fmla="*/ 0 w 1107"/>
                <a:gd name="T5" fmla="*/ 780 h 780"/>
                <a:gd name="T6" fmla="*/ 1107 w 1107"/>
                <a:gd name="T7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7" h="780">
                  <a:moveTo>
                    <a:pt x="1107" y="78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107" y="780"/>
                  </a:lnTo>
                  <a:close/>
                </a:path>
              </a:pathLst>
            </a:custGeom>
            <a:solidFill>
              <a:srgbClr val="72A00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000" kern="0" dirty="0">
                <a:solidFill>
                  <a:sysClr val="windowText" lastClr="000000"/>
                </a:solidFill>
                <a:latin typeface="Myriad Pro" panose="020B0503030403020204" pitchFamily="34" charset="0"/>
                <a:cs typeface="Arial" charset="0"/>
              </a:endParaRPr>
            </a:p>
          </p:txBody>
        </p:sp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5863736" y="-2740"/>
              <a:ext cx="4479925" cy="3357563"/>
            </a:xfrm>
            <a:custGeom>
              <a:avLst/>
              <a:gdLst>
                <a:gd name="T0" fmla="*/ 695 w 695"/>
                <a:gd name="T1" fmla="*/ 489 h 489"/>
                <a:gd name="T2" fmla="*/ 695 w 695"/>
                <a:gd name="T3" fmla="*/ 93 h 489"/>
                <a:gd name="T4" fmla="*/ 605 w 695"/>
                <a:gd name="T5" fmla="*/ 0 h 489"/>
                <a:gd name="T6" fmla="*/ 0 w 695"/>
                <a:gd name="T7" fmla="*/ 0 h 489"/>
                <a:gd name="T8" fmla="*/ 0 w 695"/>
                <a:gd name="T9" fmla="*/ 489 h 489"/>
                <a:gd name="T10" fmla="*/ 695 w 695"/>
                <a:gd name="T11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5" h="489">
                  <a:moveTo>
                    <a:pt x="695" y="489"/>
                  </a:moveTo>
                  <a:cubicBezTo>
                    <a:pt x="695" y="93"/>
                    <a:pt x="695" y="93"/>
                    <a:pt x="695" y="93"/>
                  </a:cubicBezTo>
                  <a:cubicBezTo>
                    <a:pt x="695" y="42"/>
                    <a:pt x="655" y="0"/>
                    <a:pt x="6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9"/>
                    <a:pt x="0" y="489"/>
                    <a:pt x="0" y="489"/>
                  </a:cubicBezTo>
                  <a:lnTo>
                    <a:pt x="695" y="489"/>
                  </a:lnTo>
                  <a:close/>
                </a:path>
              </a:pathLst>
            </a:custGeom>
            <a:solidFill>
              <a:srgbClr val="74AE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000" kern="0" dirty="0">
                <a:solidFill>
                  <a:sysClr val="windowText" lastClr="000000"/>
                </a:solidFill>
                <a:latin typeface="Myriad Pro" panose="020B0503030403020204" pitchFamily="34" charset="0"/>
                <a:cs typeface="Arial" charset="0"/>
              </a:endParaRPr>
            </a:p>
          </p:txBody>
        </p:sp>
        <p:sp>
          <p:nvSpPr>
            <p:cNvPr id="8" name="Freeform 56"/>
            <p:cNvSpPr>
              <a:spLocks/>
            </p:cNvSpPr>
            <p:nvPr/>
          </p:nvSpPr>
          <p:spPr bwMode="auto">
            <a:xfrm>
              <a:off x="1474982" y="11112"/>
              <a:ext cx="4479925" cy="3357563"/>
            </a:xfrm>
            <a:custGeom>
              <a:avLst/>
              <a:gdLst>
                <a:gd name="T0" fmla="*/ 695 w 695"/>
                <a:gd name="T1" fmla="*/ 0 h 489"/>
                <a:gd name="T2" fmla="*/ 90 w 695"/>
                <a:gd name="T3" fmla="*/ 0 h 489"/>
                <a:gd name="T4" fmla="*/ 0 w 695"/>
                <a:gd name="T5" fmla="*/ 93 h 489"/>
                <a:gd name="T6" fmla="*/ 0 w 695"/>
                <a:gd name="T7" fmla="*/ 489 h 489"/>
                <a:gd name="T8" fmla="*/ 695 w 695"/>
                <a:gd name="T9" fmla="*/ 489 h 489"/>
                <a:gd name="T10" fmla="*/ 695 w 695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5" h="489">
                  <a:moveTo>
                    <a:pt x="695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40" y="0"/>
                    <a:pt x="0" y="42"/>
                    <a:pt x="0" y="93"/>
                  </a:cubicBezTo>
                  <a:cubicBezTo>
                    <a:pt x="0" y="489"/>
                    <a:pt x="0" y="489"/>
                    <a:pt x="0" y="489"/>
                  </a:cubicBezTo>
                  <a:cubicBezTo>
                    <a:pt x="695" y="489"/>
                    <a:pt x="695" y="489"/>
                    <a:pt x="695" y="489"/>
                  </a:cubicBezTo>
                  <a:lnTo>
                    <a:pt x="695" y="0"/>
                  </a:lnTo>
                  <a:close/>
                </a:path>
              </a:pathLst>
            </a:custGeom>
            <a:solidFill>
              <a:srgbClr val="FFC217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000" kern="0" dirty="0">
                <a:solidFill>
                  <a:sysClr val="windowText" lastClr="000000"/>
                </a:solidFill>
                <a:latin typeface="Myriad Pro" panose="020B0503030403020204" pitchFamily="34" charset="0"/>
                <a:cs typeface="Arial" charset="0"/>
              </a:endParaRPr>
            </a:p>
          </p:txBody>
        </p:sp>
        <p:sp>
          <p:nvSpPr>
            <p:cNvPr id="9" name="Freeform 57"/>
            <p:cNvSpPr>
              <a:spLocks/>
            </p:cNvSpPr>
            <p:nvPr/>
          </p:nvSpPr>
          <p:spPr bwMode="auto">
            <a:xfrm>
              <a:off x="1513083" y="77786"/>
              <a:ext cx="4403725" cy="3328988"/>
            </a:xfrm>
            <a:custGeom>
              <a:avLst/>
              <a:gdLst>
                <a:gd name="T0" fmla="*/ 33 w 695"/>
                <a:gd name="T1" fmla="*/ 12 h 481"/>
                <a:gd name="T2" fmla="*/ 0 w 695"/>
                <a:gd name="T3" fmla="*/ 85 h 481"/>
                <a:gd name="T4" fmla="*/ 0 w 695"/>
                <a:gd name="T5" fmla="*/ 481 h 481"/>
                <a:gd name="T6" fmla="*/ 695 w 695"/>
                <a:gd name="T7" fmla="*/ 481 h 481"/>
                <a:gd name="T8" fmla="*/ 33 w 695"/>
                <a:gd name="T9" fmla="*/ 12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481">
                  <a:moveTo>
                    <a:pt x="33" y="12"/>
                  </a:moveTo>
                  <a:cubicBezTo>
                    <a:pt x="13" y="30"/>
                    <a:pt x="0" y="56"/>
                    <a:pt x="0" y="85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695" y="481"/>
                    <a:pt x="695" y="481"/>
                    <a:pt x="695" y="481"/>
                  </a:cubicBezTo>
                  <a:cubicBezTo>
                    <a:pt x="695" y="481"/>
                    <a:pt x="49" y="0"/>
                    <a:pt x="33" y="12"/>
                  </a:cubicBezTo>
                  <a:close/>
                </a:path>
              </a:pathLst>
            </a:custGeom>
            <a:solidFill>
              <a:srgbClr val="F4B31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000" kern="0" dirty="0">
                <a:solidFill>
                  <a:sysClr val="windowText" lastClr="000000"/>
                </a:solidFill>
                <a:latin typeface="Myriad Pro" panose="020B0503030403020204" pitchFamily="34" charset="0"/>
                <a:cs typeface="Arial" charset="0"/>
              </a:endParaRPr>
            </a:p>
          </p:txBody>
        </p:sp>
        <p:sp>
          <p:nvSpPr>
            <p:cNvPr id="10" name="Freeform 58"/>
            <p:cNvSpPr>
              <a:spLocks/>
            </p:cNvSpPr>
            <p:nvPr/>
          </p:nvSpPr>
          <p:spPr bwMode="auto">
            <a:xfrm>
              <a:off x="5910458" y="3211511"/>
              <a:ext cx="4441825" cy="3538538"/>
            </a:xfrm>
            <a:custGeom>
              <a:avLst/>
              <a:gdLst>
                <a:gd name="T0" fmla="*/ 0 w 695"/>
                <a:gd name="T1" fmla="*/ 0 h 516"/>
                <a:gd name="T2" fmla="*/ 0 w 695"/>
                <a:gd name="T3" fmla="*/ 516 h 516"/>
                <a:gd name="T4" fmla="*/ 605 w 695"/>
                <a:gd name="T5" fmla="*/ 516 h 516"/>
                <a:gd name="T6" fmla="*/ 695 w 695"/>
                <a:gd name="T7" fmla="*/ 423 h 516"/>
                <a:gd name="T8" fmla="*/ 695 w 695"/>
                <a:gd name="T9" fmla="*/ 0 h 516"/>
                <a:gd name="T10" fmla="*/ 0 w 695"/>
                <a:gd name="T11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5" h="516">
                  <a:moveTo>
                    <a:pt x="0" y="0"/>
                  </a:moveTo>
                  <a:cubicBezTo>
                    <a:pt x="0" y="516"/>
                    <a:pt x="0" y="516"/>
                    <a:pt x="0" y="516"/>
                  </a:cubicBezTo>
                  <a:cubicBezTo>
                    <a:pt x="605" y="516"/>
                    <a:pt x="605" y="516"/>
                    <a:pt x="605" y="516"/>
                  </a:cubicBezTo>
                  <a:cubicBezTo>
                    <a:pt x="655" y="516"/>
                    <a:pt x="695" y="474"/>
                    <a:pt x="695" y="423"/>
                  </a:cubicBezTo>
                  <a:cubicBezTo>
                    <a:pt x="695" y="0"/>
                    <a:pt x="695" y="0"/>
                    <a:pt x="69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C7A1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000" kern="0" dirty="0">
                <a:solidFill>
                  <a:sysClr val="windowText" lastClr="000000"/>
                </a:solidFill>
                <a:latin typeface="Myriad Pro" panose="020B0503030403020204" pitchFamily="34" charset="0"/>
                <a:cs typeface="Arial" charset="0"/>
              </a:endParaRPr>
            </a:p>
          </p:txBody>
        </p:sp>
        <p:sp>
          <p:nvSpPr>
            <p:cNvPr id="11" name="Freeform 59"/>
            <p:cNvSpPr>
              <a:spLocks/>
            </p:cNvSpPr>
            <p:nvPr/>
          </p:nvSpPr>
          <p:spPr bwMode="auto">
            <a:xfrm>
              <a:off x="5942207" y="3140075"/>
              <a:ext cx="4414838" cy="3538537"/>
            </a:xfrm>
            <a:custGeom>
              <a:avLst/>
              <a:gdLst>
                <a:gd name="T0" fmla="*/ 0 w 685"/>
                <a:gd name="T1" fmla="*/ 0 h 516"/>
                <a:gd name="T2" fmla="*/ 0 w 685"/>
                <a:gd name="T3" fmla="*/ 516 h 516"/>
                <a:gd name="T4" fmla="*/ 605 w 685"/>
                <a:gd name="T5" fmla="*/ 516 h 516"/>
                <a:gd name="T6" fmla="*/ 669 w 685"/>
                <a:gd name="T7" fmla="*/ 489 h 516"/>
                <a:gd name="T8" fmla="*/ 0 w 685"/>
                <a:gd name="T9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5" h="516">
                  <a:moveTo>
                    <a:pt x="0" y="0"/>
                  </a:moveTo>
                  <a:cubicBezTo>
                    <a:pt x="0" y="13"/>
                    <a:pt x="0" y="516"/>
                    <a:pt x="0" y="516"/>
                  </a:cubicBezTo>
                  <a:cubicBezTo>
                    <a:pt x="605" y="516"/>
                    <a:pt x="605" y="516"/>
                    <a:pt x="605" y="516"/>
                  </a:cubicBezTo>
                  <a:cubicBezTo>
                    <a:pt x="630" y="516"/>
                    <a:pt x="653" y="506"/>
                    <a:pt x="669" y="489"/>
                  </a:cubicBezTo>
                  <a:cubicBezTo>
                    <a:pt x="685" y="472"/>
                    <a:pt x="149" y="125"/>
                    <a:pt x="0" y="0"/>
                  </a:cubicBezTo>
                  <a:close/>
                </a:path>
              </a:pathLst>
            </a:custGeom>
            <a:solidFill>
              <a:srgbClr val="EF6F1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000" kern="0" dirty="0">
                <a:solidFill>
                  <a:sysClr val="windowText" lastClr="000000"/>
                </a:solidFill>
                <a:latin typeface="Myriad Pro" panose="020B0503030403020204" pitchFamily="34" charset="0"/>
                <a:cs typeface="Arial" charset="0"/>
              </a:endParaRPr>
            </a:p>
          </p:txBody>
        </p:sp>
        <p:sp>
          <p:nvSpPr>
            <p:cNvPr id="12" name="Freeform 60"/>
            <p:cNvSpPr>
              <a:spLocks/>
            </p:cNvSpPr>
            <p:nvPr/>
          </p:nvSpPr>
          <p:spPr bwMode="auto">
            <a:xfrm>
              <a:off x="1476571" y="3216275"/>
              <a:ext cx="4479925" cy="3538537"/>
            </a:xfrm>
            <a:custGeom>
              <a:avLst/>
              <a:gdLst>
                <a:gd name="T0" fmla="*/ 0 w 695"/>
                <a:gd name="T1" fmla="*/ 0 h 516"/>
                <a:gd name="T2" fmla="*/ 0 w 695"/>
                <a:gd name="T3" fmla="*/ 423 h 516"/>
                <a:gd name="T4" fmla="*/ 90 w 695"/>
                <a:gd name="T5" fmla="*/ 516 h 516"/>
                <a:gd name="T6" fmla="*/ 695 w 695"/>
                <a:gd name="T7" fmla="*/ 516 h 516"/>
                <a:gd name="T8" fmla="*/ 695 w 695"/>
                <a:gd name="T9" fmla="*/ 0 h 516"/>
                <a:gd name="T10" fmla="*/ 0 w 695"/>
                <a:gd name="T11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5" h="516">
                  <a:moveTo>
                    <a:pt x="0" y="0"/>
                  </a:moveTo>
                  <a:cubicBezTo>
                    <a:pt x="0" y="423"/>
                    <a:pt x="0" y="423"/>
                    <a:pt x="0" y="423"/>
                  </a:cubicBezTo>
                  <a:cubicBezTo>
                    <a:pt x="0" y="474"/>
                    <a:pt x="40" y="516"/>
                    <a:pt x="90" y="516"/>
                  </a:cubicBezTo>
                  <a:cubicBezTo>
                    <a:pt x="695" y="516"/>
                    <a:pt x="695" y="516"/>
                    <a:pt x="695" y="516"/>
                  </a:cubicBezTo>
                  <a:cubicBezTo>
                    <a:pt x="695" y="0"/>
                    <a:pt x="695" y="0"/>
                    <a:pt x="69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BCB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000" kern="0" dirty="0">
                <a:solidFill>
                  <a:sysClr val="windowText" lastClr="000000"/>
                </a:solidFill>
                <a:latin typeface="Myriad Pro" panose="020B0503030403020204" pitchFamily="34" charset="0"/>
                <a:cs typeface="Arial" charset="0"/>
              </a:endParaRPr>
            </a:p>
          </p:txBody>
        </p:sp>
        <p:sp>
          <p:nvSpPr>
            <p:cNvPr id="13" name="Freeform 61"/>
            <p:cNvSpPr>
              <a:spLocks/>
            </p:cNvSpPr>
            <p:nvPr/>
          </p:nvSpPr>
          <p:spPr bwMode="auto">
            <a:xfrm>
              <a:off x="1513083" y="3216275"/>
              <a:ext cx="4537075" cy="3500437"/>
            </a:xfrm>
            <a:custGeom>
              <a:avLst/>
              <a:gdLst>
                <a:gd name="T0" fmla="*/ 0 w 695"/>
                <a:gd name="T1" fmla="*/ 0 h 516"/>
                <a:gd name="T2" fmla="*/ 0 w 695"/>
                <a:gd name="T3" fmla="*/ 423 h 516"/>
                <a:gd name="T4" fmla="*/ 90 w 695"/>
                <a:gd name="T5" fmla="*/ 516 h 516"/>
                <a:gd name="T6" fmla="*/ 695 w 695"/>
                <a:gd name="T7" fmla="*/ 516 h 516"/>
                <a:gd name="T8" fmla="*/ 0 w 695"/>
                <a:gd name="T9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516">
                  <a:moveTo>
                    <a:pt x="0" y="0"/>
                  </a:moveTo>
                  <a:cubicBezTo>
                    <a:pt x="0" y="423"/>
                    <a:pt x="0" y="423"/>
                    <a:pt x="0" y="423"/>
                  </a:cubicBezTo>
                  <a:cubicBezTo>
                    <a:pt x="0" y="474"/>
                    <a:pt x="40" y="516"/>
                    <a:pt x="90" y="516"/>
                  </a:cubicBezTo>
                  <a:cubicBezTo>
                    <a:pt x="695" y="516"/>
                    <a:pt x="695" y="516"/>
                    <a:pt x="695" y="5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BB2A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000" kern="0" dirty="0">
                <a:solidFill>
                  <a:sysClr val="windowText" lastClr="000000"/>
                </a:solidFill>
                <a:latin typeface="Myriad Pro" panose="020B0503030403020204" pitchFamily="34" charset="0"/>
                <a:cs typeface="Arial" charset="0"/>
              </a:endParaRPr>
            </a:p>
          </p:txBody>
        </p:sp>
        <p:sp>
          <p:nvSpPr>
            <p:cNvPr id="14" name="Oval 62"/>
            <p:cNvSpPr>
              <a:spLocks noChangeArrowheads="1"/>
            </p:cNvSpPr>
            <p:nvPr/>
          </p:nvSpPr>
          <p:spPr bwMode="auto">
            <a:xfrm>
              <a:off x="5034158" y="4365624"/>
              <a:ext cx="1198563" cy="1325562"/>
            </a:xfrm>
            <a:prstGeom prst="ellipse">
              <a:avLst/>
            </a:prstGeom>
            <a:solidFill>
              <a:srgbClr val="EF6F1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000" kern="0" dirty="0">
                <a:solidFill>
                  <a:sysClr val="windowText" lastClr="000000"/>
                </a:solidFill>
                <a:latin typeface="Myriad Pro" panose="020B0503030403020204" pitchFamily="34" charset="0"/>
                <a:cs typeface="Arial" charset="0"/>
              </a:endParaRPr>
            </a:p>
          </p:txBody>
        </p:sp>
        <p:sp>
          <p:nvSpPr>
            <p:cNvPr id="15" name="Oval 63"/>
            <p:cNvSpPr>
              <a:spLocks noChangeArrowheads="1"/>
            </p:cNvSpPr>
            <p:nvPr/>
          </p:nvSpPr>
          <p:spPr bwMode="auto">
            <a:xfrm>
              <a:off x="5553271" y="1095374"/>
              <a:ext cx="1201737" cy="1320800"/>
            </a:xfrm>
            <a:prstGeom prst="ellipse">
              <a:avLst/>
            </a:prstGeom>
            <a:solidFill>
              <a:srgbClr val="FFC217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000" kern="0" dirty="0">
                <a:solidFill>
                  <a:sysClr val="windowText" lastClr="000000"/>
                </a:solidFill>
                <a:latin typeface="Myriad Pro" panose="020B0503030403020204" pitchFamily="34" charset="0"/>
                <a:cs typeface="Arial" charset="0"/>
              </a:endParaRPr>
            </a:p>
          </p:txBody>
        </p:sp>
        <p:sp>
          <p:nvSpPr>
            <p:cNvPr id="16" name="Oval 64"/>
            <p:cNvSpPr>
              <a:spLocks noChangeArrowheads="1"/>
            </p:cNvSpPr>
            <p:nvPr/>
          </p:nvSpPr>
          <p:spPr bwMode="auto">
            <a:xfrm>
              <a:off x="7532883" y="2830512"/>
              <a:ext cx="1198563" cy="1317625"/>
            </a:xfrm>
            <a:prstGeom prst="ellipse">
              <a:avLst/>
            </a:prstGeom>
            <a:solidFill>
              <a:srgbClr val="72A00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000" kern="0" dirty="0">
                <a:solidFill>
                  <a:sysClr val="windowText" lastClr="000000"/>
                </a:solidFill>
                <a:latin typeface="Myriad Pro" panose="020B0503030403020204" pitchFamily="34" charset="0"/>
                <a:cs typeface="Arial" charset="0"/>
              </a:endParaRPr>
            </a:p>
          </p:txBody>
        </p:sp>
        <p:sp>
          <p:nvSpPr>
            <p:cNvPr id="17" name="Oval 65"/>
            <p:cNvSpPr>
              <a:spLocks noChangeArrowheads="1"/>
            </p:cNvSpPr>
            <p:nvPr/>
          </p:nvSpPr>
          <p:spPr bwMode="auto">
            <a:xfrm>
              <a:off x="3048196" y="2247899"/>
              <a:ext cx="1196975" cy="1320800"/>
            </a:xfrm>
            <a:prstGeom prst="ellipse">
              <a:avLst/>
            </a:prstGeom>
            <a:solidFill>
              <a:srgbClr val="11BCB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000" kern="0" dirty="0">
                <a:solidFill>
                  <a:sysClr val="windowText" lastClr="000000"/>
                </a:solidFill>
                <a:latin typeface="Myriad Pro" panose="020B0503030403020204" pitchFamily="34" charset="0"/>
                <a:cs typeface="Arial" charset="0"/>
              </a:endParaRPr>
            </a:p>
          </p:txBody>
        </p:sp>
        <p:sp>
          <p:nvSpPr>
            <p:cNvPr id="18" name="Rectangle 66"/>
            <p:cNvSpPr>
              <a:spLocks noChangeArrowheads="1"/>
            </p:cNvSpPr>
            <p:nvPr/>
          </p:nvSpPr>
          <p:spPr bwMode="auto">
            <a:xfrm>
              <a:off x="2768795" y="374648"/>
              <a:ext cx="1506658" cy="22499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6000" kern="0" dirty="0">
                  <a:solidFill>
                    <a:srgbClr val="FFFFFF"/>
                  </a:solidFill>
                  <a:latin typeface="Comic Sans MS" pitchFamily="66" charset="0"/>
                  <a:cs typeface="Arial" charset="0"/>
                  <a:hlinkClick r:id="rId4" action="ppaction://hlinksldjump"/>
                </a:rPr>
                <a:t>01</a:t>
              </a:r>
              <a:endParaRPr lang="en-US" altLang="en-US" sz="4000" kern="0" dirty="0">
                <a:solidFill>
                  <a:srgbClr val="3F3F3F"/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19" name="Rectangle 66"/>
            <p:cNvSpPr>
              <a:spLocks noChangeArrowheads="1"/>
            </p:cNvSpPr>
            <p:nvPr/>
          </p:nvSpPr>
          <p:spPr bwMode="auto">
            <a:xfrm>
              <a:off x="7415408" y="649288"/>
              <a:ext cx="1734581" cy="22499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6000" kern="0" dirty="0">
                  <a:solidFill>
                    <a:srgbClr val="FFFFFF"/>
                  </a:solidFill>
                  <a:latin typeface="Comic Sans MS" pitchFamily="66" charset="0"/>
                  <a:cs typeface="Arial" charset="0"/>
                  <a:hlinkClick r:id="rId5" action="ppaction://hlinksldjump"/>
                </a:rPr>
                <a:t>02</a:t>
              </a:r>
              <a:endParaRPr lang="en-US" altLang="en-US" sz="4000" kern="0" dirty="0">
                <a:solidFill>
                  <a:srgbClr val="3F3F3F"/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20" name="Rectangle 66"/>
            <p:cNvSpPr>
              <a:spLocks noChangeArrowheads="1"/>
            </p:cNvSpPr>
            <p:nvPr/>
          </p:nvSpPr>
          <p:spPr bwMode="auto">
            <a:xfrm>
              <a:off x="2864044" y="3956049"/>
              <a:ext cx="1734581" cy="22499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6000" kern="0" dirty="0">
                  <a:solidFill>
                    <a:srgbClr val="FFFFFF"/>
                  </a:solidFill>
                  <a:latin typeface="Comic Sans MS" pitchFamily="66" charset="0"/>
                  <a:cs typeface="Arial" charset="0"/>
                  <a:hlinkClick r:id="rId6" action="ppaction://hlinksldjump"/>
                </a:rPr>
                <a:t>03</a:t>
              </a:r>
              <a:endParaRPr lang="en-US" altLang="en-US" sz="4000" kern="0" dirty="0">
                <a:solidFill>
                  <a:srgbClr val="3F3F3F"/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21" name="Rectangle 66"/>
            <p:cNvSpPr>
              <a:spLocks noChangeArrowheads="1"/>
            </p:cNvSpPr>
            <p:nvPr/>
          </p:nvSpPr>
          <p:spPr bwMode="auto">
            <a:xfrm>
              <a:off x="7223320" y="4146549"/>
              <a:ext cx="1734581" cy="22499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6000" kern="0" dirty="0">
                  <a:solidFill>
                    <a:srgbClr val="FFFFFF"/>
                  </a:solidFill>
                  <a:latin typeface="Comic Sans MS" pitchFamily="66" charset="0"/>
                  <a:cs typeface="Arial" charset="0"/>
                  <a:hlinkClick r:id="rId7" action="ppaction://hlinksldjump"/>
                </a:rPr>
                <a:t>04</a:t>
              </a:r>
              <a:endParaRPr lang="en-US" altLang="en-US" sz="4000" kern="0" dirty="0">
                <a:solidFill>
                  <a:srgbClr val="3F3F3F"/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4637283" y="3592512"/>
              <a:ext cx="442913" cy="392113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9398195" y="225424"/>
              <a:ext cx="442912" cy="392112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4865883" y="849312"/>
              <a:ext cx="442913" cy="392113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9437883" y="3563937"/>
              <a:ext cx="442913" cy="392113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Notched Right Arrow 25">
              <a:hlinkClick r:id="rId8" action="ppaction://hlinksldjump"/>
            </p:cNvPr>
            <p:cNvSpPr/>
            <p:nvPr/>
          </p:nvSpPr>
          <p:spPr>
            <a:xfrm>
              <a:off x="1970282" y="6259511"/>
              <a:ext cx="1066800" cy="45720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 dirty="0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55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98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8449"/>
              </p:ext>
            </p:extLst>
          </p:nvPr>
        </p:nvGraphicFramePr>
        <p:xfrm>
          <a:off x="657496" y="1132115"/>
          <a:ext cx="7519852" cy="5077100"/>
        </p:xfrm>
        <a:graphic>
          <a:graphicData uri="http://schemas.openxmlformats.org/drawingml/2006/table">
            <a:tbl>
              <a:tblPr/>
              <a:tblGrid>
                <a:gridCol w="3759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9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16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THỨC NGHỆ THUẬT TIÊU BIỂU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 XUYÊN SUỐT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8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THƠ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 PHÁP TU TỪ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 ĐIỆU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0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CẤU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0010" name="Text Box 26"/>
          <p:cNvSpPr txBox="1">
            <a:spLocks noChangeArrowheads="1"/>
          </p:cNvSpPr>
          <p:nvPr/>
        </p:nvSpPr>
        <p:spPr bwMode="auto">
          <a:xfrm>
            <a:off x="8863149" y="3888378"/>
            <a:ext cx="27205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 trăng</a:t>
            </a:r>
          </a:p>
        </p:txBody>
      </p:sp>
      <p:sp>
        <p:nvSpPr>
          <p:cNvPr id="170011" name="Text Box 27"/>
          <p:cNvSpPr txBox="1">
            <a:spLocks noChangeArrowheads="1"/>
          </p:cNvSpPr>
          <p:nvPr/>
        </p:nvSpPr>
        <p:spPr bwMode="auto">
          <a:xfrm>
            <a:off x="8653598" y="4269378"/>
            <a:ext cx="31456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 chẽ, theo mạch cảm xúc.</a:t>
            </a: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8558349" y="3050178"/>
            <a:ext cx="33156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013" name="Text Box 29"/>
          <p:cNvSpPr txBox="1">
            <a:spLocks noChangeArrowheads="1"/>
          </p:cNvSpPr>
          <p:nvPr/>
        </p:nvSpPr>
        <p:spPr bwMode="auto">
          <a:xfrm>
            <a:off x="8634549" y="5031378"/>
            <a:ext cx="32306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 ngữ, nhân hoá, ẩn dụ, so sánh</a:t>
            </a: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8482149" y="5717178"/>
            <a:ext cx="2975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từng lời ru</a:t>
            </a:r>
          </a:p>
        </p:txBody>
      </p:sp>
      <p:sp>
        <p:nvSpPr>
          <p:cNvPr id="170015" name="Text Box 31"/>
          <p:cNvSpPr txBox="1">
            <a:spLocks noChangeArrowheads="1"/>
          </p:cNvSpPr>
          <p:nvPr/>
        </p:nvSpPr>
        <p:spPr bwMode="auto">
          <a:xfrm>
            <a:off x="8786948" y="2592978"/>
            <a:ext cx="30606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8329748" y="1166587"/>
            <a:ext cx="340069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CHỌN VÀ ĐIỀN TRONG 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TỪ, CỤM TỪ 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ĐÂY VÀO Ô TRỐNG SAO CHO ĐÚNG NHẤT?</a:t>
            </a:r>
          </a:p>
        </p:txBody>
      </p:sp>
      <p:sp>
        <p:nvSpPr>
          <p:cNvPr id="170017" name="Text Box 33"/>
          <p:cNvSpPr txBox="1">
            <a:spLocks noChangeArrowheads="1"/>
          </p:cNvSpPr>
          <p:nvPr/>
        </p:nvSpPr>
        <p:spPr bwMode="auto">
          <a:xfrm>
            <a:off x="8898419" y="3439832"/>
            <a:ext cx="26355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21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-0.0368 C 0.03672 -0.1368 0.0461 -0.29699 -0.00169 -0.39236 C -0.0043 -0.40648 -0.01068 -0.41736 -0.01419 -0.43125 C -0.01979 -0.4537 -0.02708 -0.47453 -0.03502 -0.49514 C -0.0401 -0.5081 -0.0444 -0.52014 -0.05377 -0.5287 C -0.06172 -0.54421 -0.05338 -0.53055 -0.07044 -0.54514 C -0.07422 -0.54861 -0.07721 -0.55277 -0.08086 -0.55625 C -0.08346 -0.55856 -0.08646 -0.55949 -0.08919 -0.56203 C -0.10547 -0.5743 -0.11927 -0.58912 -0.13711 -0.59768 C -0.18463 -0.62083 -0.23568 -0.62361 -0.28502 -0.63634 C -0.30338 -0.63541 -0.34401 -0.64676 -0.36211 -0.62014 C -0.37474 -0.60115 -0.3793 -0.57916 -0.38502 -0.55625 C -0.38672 -0.54884 -0.38919 -0.53379 -0.38919 -0.53356 C -0.39453 -0.43055 -0.39531 -0.45416 -0.39127 -0.33102 C -0.39088 -0.32268 -0.38815 -0.32268 -0.38294 -0.31736 C -0.38151 -0.31504 -0.38047 -0.31111 -0.37877 -0.30902 C -0.37708 -0.3074 -0.37409 -0.30578 -0.37252 -0.3037 C -0.37057 -0.30023 -0.37005 -0.29583 -0.36836 -0.29259 C -0.36263 -0.28148 -0.36094 -0.28541 -0.35377 -0.27569 C -0.35208 -0.27361 -0.3513 -0.26944 -0.34961 -0.26713 C -0.34544 -0.2618 -0.33958 -0.25856 -0.33502 -0.25393 C -0.32877 -0.24652 -0.3237 -0.24236 -0.31627 -0.2368 C -0.31432 -0.23518 -0.31002 -0.23472 -0.31002 -0.23356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170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89" y="-3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06 0.27523 C 0.06146 0.29606 0.05925 0.31412 0.05365 0.33356 C 0.05156 0.34074 0.05208 0.34629 0.04948 0.353 C 0.04544 0.36388 0.03945 0.37037 0.03281 0.378 C 0.02096 0.39143 0.00794 0.40671 -0.00677 0.41412 C -0.01003 0.41574 -0.01367 0.41574 -0.01719 0.41689 C -0.03854 0.42476 -0.03685 0.42523 -0.06302 0.428 C -0.11575 0.4456 -0.18633 0.43541 -0.24219 0.41689 C -0.26263 0.40995 -0.28177 0.39745 -0.3026 0.39189 C -0.31497 0.38101 -0.32982 0.37453 -0.34427 0.36967 C -0.35833 0.35856 -0.37604 0.34907 -0.39219 0.34467 C -0.39427 0.34097 -0.3957 0.33634 -0.39844 0.33356 C -0.40065 0.33125 -0.40417 0.3324 -0.40677 0.33078 C -0.41406 0.32592 -0.4207 0.31967 -0.4276 0.31412 C -0.44323 0.30162 -0.45586 0.28333 -0.47135 0.26967 C -0.47695 0.25486 -0.48555 0.24513 -0.49427 0.23356 C -0.49792 0.2287 -0.50156 0.2199 -0.50469 0.21412 C -0.51029 0.20393 -0.51719 0.1949 -0.52135 0.18356 C -0.53164 0.15625 -0.53711 0.12731 -0.54219 0.09745 C -0.54154 0.05763 -0.54128 0.01782 -0.5401 -0.022 C -0.53971 -0.03149 -0.53476 -0.05139 -0.52969 -0.05811 C -0.52148 -0.06899 -0.51302 -0.0713 -0.5026 -0.07477 C -0.4582 -0.07385 -0.41367 -0.07362 -0.36927 -0.072 C -0.35404 -0.0713 -0.33906 -0.06644 -0.32344 -0.06644 " pathEditMode="relative" rAng="0" ptsTypes="AAAAAAAAAAAAAAAAAAAAAAAA">
                                      <p:cBhvr>
                                        <p:cTn id="10" dur="2000" fill="hold"/>
                                        <p:tgtEl>
                                          <p:spTgt spid="1700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12" y="-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2569 C -0.00781 -0.04143 -0.00742 -0.05671 -0.01041 -0.07569 C -0.01158 -0.0831 -0.01354 -0.09051 -0.01458 -0.09791 C -0.0177 -0.12106 -0.02018 -0.14421 -0.02291 -0.16736 C -0.02434 -0.17847 -0.02708 -0.20069 -0.02708 -0.20046 C -0.0358 -0.38356 -0.01992 -0.32106 -0.04166 -0.39791 C -0.04999 -0.4875 -0.06757 -0.57453 -0.07499 -0.66458 C -0.07877 -0.71018 -0.08333 -0.75115 -0.09166 -0.7949 C -0.09388 -0.80671 -0.09726 -0.82477 -0.10417 -0.83379 C -0.11524 -0.84884 -0.13581 -0.85162 -0.15 -0.85625 C -0.16667 -0.85532 -0.18386 -0.85902 -0.2 -0.85347 C -0.20665 -0.85115 -0.20977 -0.84027 -0.21459 -0.83379 C -0.21771 -0.82916 -0.22188 -0.82708 -0.225 -0.82268 C -0.23503 -0.80949 -0.2418 -0.79213 -0.25209 -0.77847 C -0.25925 -0.75486 -0.26862 -0.73171 -0.27709 -0.70902 C -0.28477 -0.68865 -0.27813 -0.71574 -0.28542 -0.6868 C -0.2875 -0.6787 -0.28737 -0.6699 -0.28959 -0.6618 C -0.29258 -0.65162 -0.29649 -0.6456 -0.29792 -0.63402 C -0.30014 -0.61551 -0.30196 -0.59699 -0.30417 -0.57847 C -0.30248 -0.50301 -0.30222 -0.42916 -0.30625 -0.35347 C -0.30691 -0.31458 -0.30665 -0.27569 -0.30834 -0.2368 C -0.30899 -0.22152 -0.31459 -0.21342 -0.31459 -0.19791 " pathEditMode="relative" rAng="0" ptsTypes="AAAAAAAAAAAAAAAAAAAAAA">
                                      <p:cBhvr>
                                        <p:cTn id="14" dur="2000" fill="hold"/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29" y="-4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83 -0.01226 C 0.0461 -0.02176 0.03763 -0.02592 0.03191 -0.03518 C 0.02579 -0.04513 0.0306 -0.0493 0.02006 -0.05324 C 0.01602 -0.06713 0.00508 -0.07384 -0.0039 -0.08287 C -0.01432 -0.09305 -0.02278 -0.10208 -0.03554 -0.1081 C -0.05078 -0.12453 -0.07044 -0.12731 -0.08919 -0.13495 C -0.10963 -0.13426 -0.13033 -0.13402 -0.15078 -0.13263 C -0.16836 -0.13148 -0.17877 -0.10694 -0.19244 -0.09884 C -0.1944 -0.09583 -0.19557 -0.09236 -0.19817 -0.08981 C -0.21367 -0.07523 -0.19557 -0.1 -0.20846 -0.08287 C -0.21445 -0.07407 -0.22161 -0.06898 -0.22799 -0.06018 C -0.23502 -0.05069 -0.24192 -0.04143 -0.25013 -0.03263 C -0.25546 -0.01435 -0.24713 -0.03634 -0.25794 -0.02384 C -0.26119 -0.01967 -0.26067 -0.01226 -0.2638 -0.00787 C -0.26653 -0.00347 -0.27148 -0.00092 -0.27369 0.00371 C -0.27838 0.01459 -0.2819 0.02709 -0.28971 0.03542 C -0.29518 0.05533 -0.29244 0.04445 -0.29752 0.06737 C -0.29817 0.07037 -0.30026 0.07199 -0.30143 0.07454 C -0.30234 0.07639 -0.30494 0.08565 -0.30546 0.08774 C -0.3095 0.15232 -0.32317 0.21991 -0.30546 0.28334 C -0.30351 0.30047 -0.3082 0.29931 -0.30143 0.29931 " pathEditMode="relative" rAng="0" ptsTypes="AAAAAAAAAAAAAAAAAAAAA">
                                      <p:cBhvr>
                                        <p:cTn id="18" dur="2000" fill="hold"/>
                                        <p:tgtEl>
                                          <p:spTgt spid="170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7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7 -0.0037 C 0.06081 -0.01597 0.06615 -0.02731 0.06927 -0.03981 C 0.06784 -0.06944 0.06862 -0.0993 0.06511 -0.1287 C 0.06029 -0.16967 0.04805 -0.20139 0.03177 -0.23426 C 0.0224 -0.25324 0.02084 -0.26944 0.00261 -0.28148 C -0.00377 -0.28565 -0.0095 -0.2919 -0.01614 -0.29537 C -0.02799 -0.30139 -0.04153 -0.30393 -0.05364 -0.30926 C -0.06523 -0.30764 -0.07226 -0.30717 -0.08281 -0.3037 C -0.09023 -0.30116 -0.09635 -0.29537 -0.10364 -0.29259 C -0.11419 -0.28866 -0.12877 -0.28727 -0.13906 -0.28148 C -0.1526 -0.27384 -0.16419 -0.26412 -0.17864 -0.25926 C -0.19166 -0.24629 -0.20872 -0.23842 -0.22448 -0.23426 C -0.23906 -0.22454 -0.25221 -0.21204 -0.26614 -0.20092 C -0.27604 -0.19305 -0.28333 -0.1919 -0.29114 -0.18148 C -0.297 -0.17361 -0.30221 -0.16227 -0.30781 -0.1537 C -0.31601 -0.14097 -0.32148 -0.12546 -0.32448 -0.10926 C -0.32591 -0.10185 -0.32864 -0.08704 -0.32864 -0.0868 C -0.32721 -0.06574 -0.32669 -0.04421 -0.32448 -0.02315 C -0.32357 -0.01435 -0.30781 0.01482 -0.30364 0.02408 C -0.29935 0.05834 -0.29857 0.08796 -0.29739 0.12408 C -0.30039 0.17107 -0.29114 0.15139 -0.30781 0.16019 C -0.30872 0.16065 -0.30924 0.16204 -0.30989 0.16296 " pathEditMode="relative" rAng="0" ptsTypes="AAAAAAAAAAAAAAAAAAAAAA">
                                      <p:cBhvr>
                                        <p:cTn id="22" dur="2000" fill="hold"/>
                                        <p:tgtEl>
                                          <p:spTgt spid="1700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10" grpId="0"/>
      <p:bldP spid="170011" grpId="0"/>
      <p:bldP spid="170013" grpId="0"/>
      <p:bldP spid="170015" grpId="0"/>
      <p:bldP spid="1700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01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034356"/>
              </p:ext>
            </p:extLst>
          </p:nvPr>
        </p:nvGraphicFramePr>
        <p:xfrm>
          <a:off x="976449" y="1184366"/>
          <a:ext cx="6568802" cy="5233851"/>
        </p:xfrm>
        <a:graphic>
          <a:graphicData uri="http://schemas.openxmlformats.org/drawingml/2006/table">
            <a:tbl>
              <a:tblPr/>
              <a:tblGrid>
                <a:gridCol w="3284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4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223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THỨC NGHỆ THUẬT TIÊU BIỂU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 XUYÊN SUỐT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THƠ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 PHÁP TU TỪ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8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 ĐIỆU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8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CẤU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4692825" y="2249557"/>
            <a:ext cx="2438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4461507" y="5457499"/>
            <a:ext cx="282483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4264299" y="3762103"/>
            <a:ext cx="331905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4368443" y="4802454"/>
            <a:ext cx="32657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4692825" y="3057438"/>
            <a:ext cx="236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8448401" y="1506485"/>
            <a:ext cx="243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7596050" y="1184366"/>
            <a:ext cx="4143103" cy="523385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 flipV="1">
            <a:off x="7557951" y="2168841"/>
            <a:ext cx="4143102" cy="172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1040" name="Text Box 32"/>
          <p:cNvSpPr txBox="1">
            <a:spLocks noChangeArrowheads="1"/>
          </p:cNvSpPr>
          <p:nvPr/>
        </p:nvSpPr>
        <p:spPr bwMode="auto">
          <a:xfrm>
            <a:off x="7634151" y="2548201"/>
            <a:ext cx="3990702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2000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6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50+ Mẫu background powerpoint đẹp cho bài thuyết tr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4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90880" y="1598599"/>
            <a:ext cx="10556240" cy="48902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algn="just" eaLnBrk="1" hangingPunct="1">
              <a:buNone/>
              <a:defRPr/>
            </a:pP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just" eaLnBrk="1" hangingPunct="1">
              <a:buNone/>
              <a:defRPr/>
            </a:pPr>
            <a:r>
              <a:rPr lang="en-US" alt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1" hangingPunct="1">
              <a:buNone/>
              <a:defRPr/>
            </a:pP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B.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1" hangingPunct="1">
              <a:buNone/>
              <a:defRPr/>
            </a:pP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C.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1" hangingPunct="1">
              <a:buNone/>
              <a:defRPr/>
            </a:pP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D.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1" hangingPunct="1">
              <a:defRPr/>
            </a:pPr>
            <a:endParaRPr lang="en-US" altLang="en-US" sz="4400" b="1" kern="0" dirty="0">
              <a:solidFill>
                <a:srgbClr val="000000"/>
              </a:solidFill>
              <a:latin typeface="Arial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2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44320" y="4876801"/>
            <a:ext cx="751840" cy="711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5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ình nền powerpoint đơn giản tinh tế 2017 | Hình nền, Hình ảnh, Họa t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45625" y="979507"/>
            <a:ext cx="11464724" cy="489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b="1" i="0" u="none" strike="noStrike" kern="0" cap="none" spc="0" normalizeH="0" baseline="0" noProof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:</a:t>
            </a: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 </a:t>
            </a:r>
            <a:r>
              <a:rPr kumimoji="0" lang="en-US" alt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kumimoji="0" lang="en-US" altLang="en-US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B. Con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D.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tan,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1495" y="2573439"/>
            <a:ext cx="751840" cy="711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0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40000">
              <a:schemeClr val="bg1"/>
            </a:gs>
            <a:gs pos="100000">
              <a:schemeClr val="bg1">
                <a:lumMod val="95000"/>
              </a:schemeClr>
            </a:gs>
            <a:gs pos="100000">
              <a:srgbClr val="FFFF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463458" y="733587"/>
            <a:ext cx="1161723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Hữu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246818" name="Group 3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52075467"/>
              </p:ext>
            </p:extLst>
          </p:nvPr>
        </p:nvGraphicFramePr>
        <p:xfrm>
          <a:off x="508906" y="1910080"/>
          <a:ext cx="11526339" cy="4691016"/>
        </p:xfrm>
        <a:graphic>
          <a:graphicData uri="http://schemas.openxmlformats.org/drawingml/2006/table">
            <a:tbl>
              <a:tblPr/>
              <a:tblGrid>
                <a:gridCol w="1855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9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trăng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2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807" name="Text Box 23"/>
          <p:cNvSpPr txBox="1">
            <a:spLocks noChangeArrowheads="1"/>
          </p:cNvSpPr>
          <p:nvPr/>
        </p:nvSpPr>
        <p:spPr bwMode="auto">
          <a:xfrm>
            <a:off x="547007" y="2477284"/>
            <a:ext cx="1600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Giống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6808" name="Text Box 24"/>
          <p:cNvSpPr txBox="1">
            <a:spLocks noChangeArrowheads="1"/>
          </p:cNvSpPr>
          <p:nvPr/>
        </p:nvSpPr>
        <p:spPr bwMode="auto">
          <a:xfrm>
            <a:off x="547007" y="4500251"/>
            <a:ext cx="152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6809" name="Text Box 25"/>
          <p:cNvSpPr txBox="1">
            <a:spLocks noChangeArrowheads="1"/>
          </p:cNvSpPr>
          <p:nvPr/>
        </p:nvSpPr>
        <p:spPr bwMode="auto">
          <a:xfrm>
            <a:off x="3336925" y="263366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1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811" name="Text Box 27"/>
          <p:cNvSpPr txBox="1">
            <a:spLocks noChangeArrowheads="1"/>
          </p:cNvSpPr>
          <p:nvPr/>
        </p:nvSpPr>
        <p:spPr bwMode="auto">
          <a:xfrm>
            <a:off x="2895600" y="5486400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1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812" name="Text Box 28"/>
          <p:cNvSpPr txBox="1">
            <a:spLocks noChangeArrowheads="1"/>
          </p:cNvSpPr>
          <p:nvPr/>
        </p:nvSpPr>
        <p:spPr bwMode="auto">
          <a:xfrm>
            <a:off x="3048000" y="51054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1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4948" y="198329"/>
            <a:ext cx="3594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906" y="60673"/>
            <a:ext cx="3515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66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8" grpId="0"/>
      <p:bldP spid="246807" grpId="0"/>
      <p:bldP spid="24680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40000">
              <a:schemeClr val="bg1"/>
            </a:gs>
            <a:gs pos="100000">
              <a:schemeClr val="bg1">
                <a:lumMod val="95000"/>
              </a:schemeClr>
            </a:gs>
            <a:gs pos="100000">
              <a:srgbClr val="FFFF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401683" y="213598"/>
            <a:ext cx="1161723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246818" name="Group 3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58095369"/>
              </p:ext>
            </p:extLst>
          </p:nvPr>
        </p:nvGraphicFramePr>
        <p:xfrm>
          <a:off x="348343" y="1419867"/>
          <a:ext cx="11686903" cy="5181230"/>
        </p:xfrm>
        <a:graphic>
          <a:graphicData uri="http://schemas.openxmlformats.org/drawingml/2006/table">
            <a:tbl>
              <a:tblPr/>
              <a:tblGrid>
                <a:gridCol w="1881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0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4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7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trăng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4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807" name="Text Box 23"/>
          <p:cNvSpPr txBox="1">
            <a:spLocks noChangeArrowheads="1"/>
          </p:cNvSpPr>
          <p:nvPr/>
        </p:nvSpPr>
        <p:spPr bwMode="auto">
          <a:xfrm>
            <a:off x="508907" y="2156609"/>
            <a:ext cx="1600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808" name="Text Box 24"/>
          <p:cNvSpPr txBox="1">
            <a:spLocks noChangeArrowheads="1"/>
          </p:cNvSpPr>
          <p:nvPr/>
        </p:nvSpPr>
        <p:spPr bwMode="auto">
          <a:xfrm>
            <a:off x="547007" y="4500251"/>
            <a:ext cx="152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809" name="Text Box 25"/>
          <p:cNvSpPr txBox="1">
            <a:spLocks noChangeArrowheads="1"/>
          </p:cNvSpPr>
          <p:nvPr/>
        </p:nvSpPr>
        <p:spPr bwMode="auto">
          <a:xfrm>
            <a:off x="3336925" y="263366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600" b="1" i="1" u="sng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6811" name="Text Box 27"/>
          <p:cNvSpPr txBox="1">
            <a:spLocks noChangeArrowheads="1"/>
          </p:cNvSpPr>
          <p:nvPr/>
        </p:nvSpPr>
        <p:spPr bwMode="auto">
          <a:xfrm>
            <a:off x="2895600" y="5486400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vi-VN" sz="3200" b="1" i="1" u="sng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6812" name="Text Box 28"/>
          <p:cNvSpPr txBox="1">
            <a:spLocks noChangeArrowheads="1"/>
          </p:cNvSpPr>
          <p:nvPr/>
        </p:nvSpPr>
        <p:spPr bwMode="auto">
          <a:xfrm>
            <a:off x="3048000" y="51054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vi-VN" sz="2400" b="1" i="1" u="sng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6813" name="Text Box 29"/>
          <p:cNvSpPr txBox="1">
            <a:spLocks noChangeArrowheads="1"/>
          </p:cNvSpPr>
          <p:nvPr/>
        </p:nvSpPr>
        <p:spPr bwMode="auto">
          <a:xfrm>
            <a:off x="2628899" y="2064713"/>
            <a:ext cx="9206049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800" b="1" i="1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815" name="Text Box 31"/>
          <p:cNvSpPr txBox="1">
            <a:spLocks noChangeArrowheads="1"/>
          </p:cNvSpPr>
          <p:nvPr/>
        </p:nvSpPr>
        <p:spPr bwMode="auto">
          <a:xfrm>
            <a:off x="2309405" y="3275013"/>
            <a:ext cx="5007972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800" b="1" i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000" b="1" i="1" u="sng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6820" name="Text Box 36"/>
          <p:cNvSpPr txBox="1">
            <a:spLocks noChangeArrowheads="1"/>
          </p:cNvSpPr>
          <p:nvPr/>
        </p:nvSpPr>
        <p:spPr bwMode="auto">
          <a:xfrm>
            <a:off x="7465423" y="3338649"/>
            <a:ext cx="4500154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2800" b="1" i="1" u="sng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i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000" b="1" i="1" u="sng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94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4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4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4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8" grpId="0"/>
      <p:bldP spid="246807" grpId="0"/>
      <p:bldP spid="246808" grpId="0"/>
      <p:bldP spid="246813" grpId="0"/>
      <p:bldP spid="246815" grpId="0"/>
      <p:bldP spid="2468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áo Quân Khu 7 Onl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40"/>
          <a:stretch/>
        </p:blipFill>
        <p:spPr bwMode="auto">
          <a:xfrm>
            <a:off x="5415580" y="3977476"/>
            <a:ext cx="2366980" cy="2465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m có suy nghĩ gì về lòng biết ơn thầy cô qua bài hát bụi phấn có câu: &quot;Em  yêu phút giây này/ Thầy em tóc như bạc thêm/ Bạc thêm v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112" y="1652426"/>
            <a:ext cx="3244515" cy="2135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hứng minh và giải thích câu tục ngữ: &quot;Ăn quả nhớ kẻ trồng cây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2" y="3977476"/>
            <a:ext cx="5113790" cy="2524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u Lan báo hiếu: Tặng quà dinh dưỡng đong đầy yêu thương - Mật ong Tam Đả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69" y="4010804"/>
            <a:ext cx="4025802" cy="2490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Di tích đền Hùng - Di tích lịch sử quốc gia của Phú Thọ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497" y="1652426"/>
            <a:ext cx="3485136" cy="2135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ọc tiếng Anh qua Tam Tự Kinh: Uống nước nhớ nguồn - Tri Thức - Tài Nguyê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3" y="1652426"/>
            <a:ext cx="3949065" cy="225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746587" y="234239"/>
            <a:ext cx="10972800" cy="119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2/3 </a:t>
            </a:r>
            <a:r>
              <a:rPr lang="en-US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26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36" name="Picture 32" descr="Cover">
            <a:extLst>
              <a:ext uri="{FF2B5EF4-FFF2-40B4-BE49-F238E27FC236}">
                <a16:creationId xmlns:a16="http://schemas.microsoft.com/office/drawing/2014/main" id="{E4E0CC4D-FA47-4F5E-B428-5EAFAF889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960">
            <a:off x="2121949" y="3444210"/>
            <a:ext cx="4250820" cy="7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5" descr="Cover">
            <a:extLst>
              <a:ext uri="{FF2B5EF4-FFF2-40B4-BE49-F238E27FC236}">
                <a16:creationId xmlns:a16="http://schemas.microsoft.com/office/drawing/2014/main" id="{3AFCC05D-0D58-4F47-96BA-684761F28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185" y="3842583"/>
            <a:ext cx="3262349" cy="177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Cover">
            <a:extLst>
              <a:ext uri="{FF2B5EF4-FFF2-40B4-BE49-F238E27FC236}">
                <a16:creationId xmlns:a16="http://schemas.microsoft.com/office/drawing/2014/main" id="{DA9C5FFB-EE3A-49FE-8495-D55F60B2B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303" y="3730320"/>
            <a:ext cx="2883861" cy="328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19" descr="Cover">
            <a:extLst>
              <a:ext uri="{FF2B5EF4-FFF2-40B4-BE49-F238E27FC236}">
                <a16:creationId xmlns:a16="http://schemas.microsoft.com/office/drawing/2014/main" id="{98A83799-8F77-4112-B4D5-3F39F6C51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169">
            <a:off x="1933776" y="1895274"/>
            <a:ext cx="4762206" cy="175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>
            <a:extLst>
              <a:ext uri="{FF2B5EF4-FFF2-40B4-BE49-F238E27FC236}">
                <a16:creationId xmlns:a16="http://schemas.microsoft.com/office/drawing/2014/main" id="{BD618659-288B-4A7B-ABD0-30211C9CD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661" y="1830340"/>
            <a:ext cx="2606003" cy="109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>
            <a:extLst>
              <a:ext uri="{FF2B5EF4-FFF2-40B4-BE49-F238E27FC236}">
                <a16:creationId xmlns:a16="http://schemas.microsoft.com/office/drawing/2014/main" id="{9C788275-00E0-4B34-9D7F-2BBE40FD0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77" y="2758229"/>
            <a:ext cx="1833147" cy="181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>
            <a:extLst>
              <a:ext uri="{FF2B5EF4-FFF2-40B4-BE49-F238E27FC236}">
                <a16:creationId xmlns:a16="http://schemas.microsoft.com/office/drawing/2014/main" id="{D7807503-2B41-43D3-9BDD-AC7635832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443" y="1118160"/>
            <a:ext cx="3251120" cy="180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>
            <a:extLst>
              <a:ext uri="{FF2B5EF4-FFF2-40B4-BE49-F238E27FC236}">
                <a16:creationId xmlns:a16="http://schemas.microsoft.com/office/drawing/2014/main" id="{2A5DC22B-1F6F-4D4C-BE98-12B41D846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914" y="2711581"/>
            <a:ext cx="3778070" cy="159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>
            <a:extLst>
              <a:ext uri="{FF2B5EF4-FFF2-40B4-BE49-F238E27FC236}">
                <a16:creationId xmlns:a16="http://schemas.microsoft.com/office/drawing/2014/main" id="{9604A09F-56DF-4A9E-8EAB-D6B214D87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573" y="3640964"/>
            <a:ext cx="2018377" cy="77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1" name="AutoShape 37" descr="Káº¿t quáº£ hÃ¬nh áº£nh cho quen Ã¡nh Äiá»n cá»­a gÆ°Æ¡ng">
            <a:extLst>
              <a:ext uri="{FF2B5EF4-FFF2-40B4-BE49-F238E27FC236}">
                <a16:creationId xmlns:a16="http://schemas.microsoft.com/office/drawing/2014/main" id="{481F85D1-0034-463E-BE25-907631EB6D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2933" y="638715"/>
            <a:ext cx="397933" cy="39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5" name="Picture 30" descr="Cover">
            <a:extLst>
              <a:ext uri="{FF2B5EF4-FFF2-40B4-BE49-F238E27FC236}">
                <a16:creationId xmlns:a16="http://schemas.microsoft.com/office/drawing/2014/main" id="{1ED5B081-3FB5-4094-878C-A9CCC9388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" y="5273894"/>
            <a:ext cx="3336292" cy="73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8" descr="Cover">
            <a:extLst>
              <a:ext uri="{FF2B5EF4-FFF2-40B4-BE49-F238E27FC236}">
                <a16:creationId xmlns:a16="http://schemas.microsoft.com/office/drawing/2014/main" id="{DF541A0C-D7AF-406B-A384-3A6E9F055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765" y="5317466"/>
            <a:ext cx="1373520" cy="137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6" descr="Cover">
            <a:extLst>
              <a:ext uri="{FF2B5EF4-FFF2-40B4-BE49-F238E27FC236}">
                <a16:creationId xmlns:a16="http://schemas.microsoft.com/office/drawing/2014/main" id="{FCBB8EBF-4B6F-457A-8F06-1FF85ED06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600" y="5263846"/>
            <a:ext cx="3568664" cy="13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0093" y="140070"/>
            <a:ext cx="7178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7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ình ảnh Thành Phố Cao ốc Vector, Ngôi Nhà, Thành Phố., Tòa Nhà Vector và  PNG với nền trong suốt để tải xuống miễn phí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6" b="8960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8" t="892" r="-10708" b="-892"/>
          <a:stretch/>
        </p:blipFill>
        <p:spPr bwMode="auto">
          <a:xfrm>
            <a:off x="5509549" y="2919284"/>
            <a:ext cx="7587859" cy="519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ình ảnh Mặt Trăng Hình Cầu, Hào Quang, Quả Cầu, Mặt Trăng miễn phí tải tập  tin PNG PSDComment và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405" y="0"/>
            <a:ext cx="3990352" cy="267763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9758" y="622132"/>
            <a:ext cx="112968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Ngửa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391" y="141668"/>
            <a:ext cx="3515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6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별, 달, 꽃, 사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61" y="0"/>
            <a:ext cx="12257521" cy="690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52080" y="932408"/>
            <a:ext cx="8125428" cy="407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40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Ngửa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40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40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40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dưng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dưng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40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40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0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đằng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bể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0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40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0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sz="4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7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ổng hợp hình ảnh Mặt Trăng đẹp nhất trong 2020 | Hình ảnh, Mặt trăng, Thực  v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299" y="1115232"/>
            <a:ext cx="7055628" cy="491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54"/>
          <p:cNvSpPr>
            <a:spLocks/>
          </p:cNvSpPr>
          <p:nvPr/>
        </p:nvSpPr>
        <p:spPr bwMode="auto">
          <a:xfrm>
            <a:off x="5883479" y="55853"/>
            <a:ext cx="4479925" cy="3357563"/>
          </a:xfrm>
          <a:custGeom>
            <a:avLst/>
            <a:gdLst>
              <a:gd name="T0" fmla="*/ 695 w 695"/>
              <a:gd name="T1" fmla="*/ 489 h 489"/>
              <a:gd name="T2" fmla="*/ 695 w 695"/>
              <a:gd name="T3" fmla="*/ 93 h 489"/>
              <a:gd name="T4" fmla="*/ 605 w 695"/>
              <a:gd name="T5" fmla="*/ 0 h 489"/>
              <a:gd name="T6" fmla="*/ 0 w 695"/>
              <a:gd name="T7" fmla="*/ 0 h 489"/>
              <a:gd name="T8" fmla="*/ 0 w 695"/>
              <a:gd name="T9" fmla="*/ 489 h 489"/>
              <a:gd name="T10" fmla="*/ 695 w 695"/>
              <a:gd name="T11" fmla="*/ 489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5" h="489">
                <a:moveTo>
                  <a:pt x="695" y="489"/>
                </a:moveTo>
                <a:cubicBezTo>
                  <a:pt x="695" y="93"/>
                  <a:pt x="695" y="93"/>
                  <a:pt x="695" y="93"/>
                </a:cubicBezTo>
                <a:cubicBezTo>
                  <a:pt x="695" y="42"/>
                  <a:pt x="655" y="0"/>
                  <a:pt x="60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9"/>
                  <a:pt x="0" y="489"/>
                  <a:pt x="0" y="489"/>
                </a:cubicBezTo>
                <a:lnTo>
                  <a:pt x="695" y="489"/>
                </a:lnTo>
                <a:close/>
              </a:path>
            </a:pathLst>
          </a:custGeom>
          <a:solidFill>
            <a:srgbClr val="74AE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  <a:latin typeface="Myriad Pro" panose="020B0503030403020204" pitchFamily="34" charset="0"/>
              <a:cs typeface="Arial" charset="0"/>
            </a:endParaRPr>
          </a:p>
        </p:txBody>
      </p:sp>
      <p:sp>
        <p:nvSpPr>
          <p:cNvPr id="24" name="Freeform 58"/>
          <p:cNvSpPr>
            <a:spLocks/>
          </p:cNvSpPr>
          <p:nvPr/>
        </p:nvSpPr>
        <p:spPr bwMode="auto">
          <a:xfrm>
            <a:off x="5921579" y="3336394"/>
            <a:ext cx="4441825" cy="3484910"/>
          </a:xfrm>
          <a:custGeom>
            <a:avLst/>
            <a:gdLst>
              <a:gd name="T0" fmla="*/ 0 w 695"/>
              <a:gd name="T1" fmla="*/ 0 h 516"/>
              <a:gd name="T2" fmla="*/ 0 w 695"/>
              <a:gd name="T3" fmla="*/ 516 h 516"/>
              <a:gd name="T4" fmla="*/ 605 w 695"/>
              <a:gd name="T5" fmla="*/ 516 h 516"/>
              <a:gd name="T6" fmla="*/ 695 w 695"/>
              <a:gd name="T7" fmla="*/ 423 h 516"/>
              <a:gd name="T8" fmla="*/ 695 w 695"/>
              <a:gd name="T9" fmla="*/ 0 h 516"/>
              <a:gd name="T10" fmla="*/ 0 w 695"/>
              <a:gd name="T11" fmla="*/ 0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5" h="516">
                <a:moveTo>
                  <a:pt x="0" y="0"/>
                </a:moveTo>
                <a:cubicBezTo>
                  <a:pt x="0" y="516"/>
                  <a:pt x="0" y="516"/>
                  <a:pt x="0" y="516"/>
                </a:cubicBezTo>
                <a:cubicBezTo>
                  <a:pt x="605" y="516"/>
                  <a:pt x="605" y="516"/>
                  <a:pt x="605" y="516"/>
                </a:cubicBezTo>
                <a:cubicBezTo>
                  <a:pt x="655" y="516"/>
                  <a:pt x="695" y="474"/>
                  <a:pt x="695" y="423"/>
                </a:cubicBezTo>
                <a:cubicBezTo>
                  <a:pt x="695" y="0"/>
                  <a:pt x="695" y="0"/>
                  <a:pt x="69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C7A18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  <a:latin typeface="Myriad Pro" panose="020B0503030403020204" pitchFamily="34" charset="0"/>
              <a:cs typeface="Arial" charset="0"/>
            </a:endParaRPr>
          </a:p>
        </p:txBody>
      </p:sp>
      <p:sp>
        <p:nvSpPr>
          <p:cNvPr id="27" name="Freeform 60"/>
          <p:cNvSpPr>
            <a:spLocks/>
          </p:cNvSpPr>
          <p:nvPr/>
        </p:nvSpPr>
        <p:spPr bwMode="auto">
          <a:xfrm>
            <a:off x="1480325" y="3282767"/>
            <a:ext cx="4479925" cy="3538537"/>
          </a:xfrm>
          <a:custGeom>
            <a:avLst/>
            <a:gdLst>
              <a:gd name="T0" fmla="*/ 0 w 695"/>
              <a:gd name="T1" fmla="*/ 0 h 516"/>
              <a:gd name="T2" fmla="*/ 0 w 695"/>
              <a:gd name="T3" fmla="*/ 423 h 516"/>
              <a:gd name="T4" fmla="*/ 90 w 695"/>
              <a:gd name="T5" fmla="*/ 516 h 516"/>
              <a:gd name="T6" fmla="*/ 695 w 695"/>
              <a:gd name="T7" fmla="*/ 516 h 516"/>
              <a:gd name="T8" fmla="*/ 695 w 695"/>
              <a:gd name="T9" fmla="*/ 0 h 516"/>
              <a:gd name="T10" fmla="*/ 0 w 695"/>
              <a:gd name="T11" fmla="*/ 0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5" h="516">
                <a:moveTo>
                  <a:pt x="0" y="0"/>
                </a:moveTo>
                <a:cubicBezTo>
                  <a:pt x="0" y="423"/>
                  <a:pt x="0" y="423"/>
                  <a:pt x="0" y="423"/>
                </a:cubicBezTo>
                <a:cubicBezTo>
                  <a:pt x="0" y="474"/>
                  <a:pt x="40" y="516"/>
                  <a:pt x="90" y="516"/>
                </a:cubicBezTo>
                <a:cubicBezTo>
                  <a:pt x="695" y="516"/>
                  <a:pt x="695" y="516"/>
                  <a:pt x="695" y="516"/>
                </a:cubicBezTo>
                <a:cubicBezTo>
                  <a:pt x="695" y="0"/>
                  <a:pt x="695" y="0"/>
                  <a:pt x="69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1BCB3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  <a:latin typeface="Myriad Pro" panose="020B0503030403020204" pitchFamily="34" charset="0"/>
              <a:cs typeface="Arial" charset="0"/>
            </a:endParaRPr>
          </a:p>
        </p:txBody>
      </p:sp>
      <p:sp>
        <p:nvSpPr>
          <p:cNvPr id="28" name="Oval 62"/>
          <p:cNvSpPr>
            <a:spLocks noChangeArrowheads="1"/>
          </p:cNvSpPr>
          <p:nvPr/>
        </p:nvSpPr>
        <p:spPr bwMode="auto">
          <a:xfrm>
            <a:off x="5044486" y="4410365"/>
            <a:ext cx="1198563" cy="1325562"/>
          </a:xfrm>
          <a:prstGeom prst="ellipse">
            <a:avLst/>
          </a:prstGeom>
          <a:solidFill>
            <a:srgbClr val="EF6F18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  <a:latin typeface="Myriad Pro" panose="020B0503030403020204" pitchFamily="34" charset="0"/>
              <a:cs typeface="Arial" charset="0"/>
            </a:endParaRPr>
          </a:p>
        </p:txBody>
      </p:sp>
      <p:sp>
        <p:nvSpPr>
          <p:cNvPr id="29" name="Oval 64"/>
          <p:cNvSpPr>
            <a:spLocks noChangeArrowheads="1"/>
          </p:cNvSpPr>
          <p:nvPr/>
        </p:nvSpPr>
        <p:spPr bwMode="auto">
          <a:xfrm>
            <a:off x="7543211" y="2875253"/>
            <a:ext cx="1198563" cy="1317625"/>
          </a:xfrm>
          <a:prstGeom prst="ellipse">
            <a:avLst/>
          </a:prstGeom>
          <a:solidFill>
            <a:srgbClr val="72A002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  <a:latin typeface="Myriad Pro" panose="020B0503030403020204" pitchFamily="34" charset="0"/>
              <a:cs typeface="Arial" charset="0"/>
            </a:endParaRPr>
          </a:p>
        </p:txBody>
      </p:sp>
      <p:sp>
        <p:nvSpPr>
          <p:cNvPr id="32" name="Freeform 56"/>
          <p:cNvSpPr>
            <a:spLocks/>
          </p:cNvSpPr>
          <p:nvPr/>
        </p:nvSpPr>
        <p:spPr bwMode="auto">
          <a:xfrm>
            <a:off x="1496344" y="55853"/>
            <a:ext cx="4479925" cy="3305611"/>
          </a:xfrm>
          <a:custGeom>
            <a:avLst/>
            <a:gdLst>
              <a:gd name="T0" fmla="*/ 695 w 695"/>
              <a:gd name="T1" fmla="*/ 0 h 489"/>
              <a:gd name="T2" fmla="*/ 90 w 695"/>
              <a:gd name="T3" fmla="*/ 0 h 489"/>
              <a:gd name="T4" fmla="*/ 0 w 695"/>
              <a:gd name="T5" fmla="*/ 93 h 489"/>
              <a:gd name="T6" fmla="*/ 0 w 695"/>
              <a:gd name="T7" fmla="*/ 489 h 489"/>
              <a:gd name="T8" fmla="*/ 695 w 695"/>
              <a:gd name="T9" fmla="*/ 489 h 489"/>
              <a:gd name="T10" fmla="*/ 695 w 695"/>
              <a:gd name="T11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5" h="489">
                <a:moveTo>
                  <a:pt x="695" y="0"/>
                </a:moveTo>
                <a:cubicBezTo>
                  <a:pt x="90" y="0"/>
                  <a:pt x="90" y="0"/>
                  <a:pt x="90" y="0"/>
                </a:cubicBezTo>
                <a:cubicBezTo>
                  <a:pt x="40" y="0"/>
                  <a:pt x="0" y="42"/>
                  <a:pt x="0" y="93"/>
                </a:cubicBezTo>
                <a:cubicBezTo>
                  <a:pt x="0" y="489"/>
                  <a:pt x="0" y="489"/>
                  <a:pt x="0" y="489"/>
                </a:cubicBezTo>
                <a:cubicBezTo>
                  <a:pt x="695" y="489"/>
                  <a:pt x="695" y="489"/>
                  <a:pt x="695" y="489"/>
                </a:cubicBezTo>
                <a:lnTo>
                  <a:pt x="695" y="0"/>
                </a:lnTo>
                <a:close/>
              </a:path>
            </a:pathLst>
          </a:custGeom>
          <a:solidFill>
            <a:srgbClr val="FFC217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  <a:latin typeface="Myriad Pro" panose="020B0503030403020204" pitchFamily="34" charset="0"/>
              <a:cs typeface="Arial" charset="0"/>
            </a:endParaRPr>
          </a:p>
        </p:txBody>
      </p:sp>
      <p:sp>
        <p:nvSpPr>
          <p:cNvPr id="34" name="Oval 63"/>
          <p:cNvSpPr>
            <a:spLocks noChangeArrowheads="1"/>
          </p:cNvSpPr>
          <p:nvPr/>
        </p:nvSpPr>
        <p:spPr bwMode="auto">
          <a:xfrm>
            <a:off x="5551137" y="1148907"/>
            <a:ext cx="1201737" cy="1320800"/>
          </a:xfrm>
          <a:prstGeom prst="ellipse">
            <a:avLst/>
          </a:prstGeom>
          <a:solidFill>
            <a:srgbClr val="FFC217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  <a:latin typeface="Myriad Pro" panose="020B0503030403020204" pitchFamily="34" charset="0"/>
              <a:cs typeface="Arial" charset="0"/>
            </a:endParaRPr>
          </a:p>
        </p:txBody>
      </p:sp>
      <p:sp>
        <p:nvSpPr>
          <p:cNvPr id="36" name="Rectangle 6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66662" y="428182"/>
            <a:ext cx="1563687" cy="17700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1500" kern="0" dirty="0">
                <a:solidFill>
                  <a:srgbClr val="FFFFFF"/>
                </a:solidFill>
                <a:latin typeface="Comic Sans MS" pitchFamily="66" charset="0"/>
                <a:cs typeface="Arial" charset="0"/>
                <a:hlinkClick r:id="rId3" action="ppaction://hlinksldjump"/>
              </a:rPr>
              <a:t>01</a:t>
            </a:r>
            <a:endParaRPr lang="en-US" altLang="en-US" sz="7200" kern="0" dirty="0">
              <a:solidFill>
                <a:srgbClr val="3F3F3F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40" name="Rectangle 66"/>
          <p:cNvSpPr>
            <a:spLocks noChangeArrowheads="1"/>
          </p:cNvSpPr>
          <p:nvPr/>
        </p:nvSpPr>
        <p:spPr bwMode="auto">
          <a:xfrm>
            <a:off x="7425736" y="694028"/>
            <a:ext cx="1801813" cy="1770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1500" kern="0" dirty="0">
                <a:solidFill>
                  <a:srgbClr val="FFFFFF"/>
                </a:solidFill>
                <a:latin typeface="Comic Sans MS" pitchFamily="66" charset="0"/>
                <a:cs typeface="Arial" charset="0"/>
                <a:hlinkClick r:id="rId4" action="ppaction://hlinksldjump"/>
              </a:rPr>
              <a:t>02</a:t>
            </a:r>
            <a:endParaRPr lang="en-US" altLang="en-US" sz="7200" kern="0" dirty="0">
              <a:solidFill>
                <a:srgbClr val="3F3F3F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50" name="Rectangle 66"/>
          <p:cNvSpPr>
            <a:spLocks noChangeArrowheads="1"/>
          </p:cNvSpPr>
          <p:nvPr/>
        </p:nvSpPr>
        <p:spPr bwMode="auto">
          <a:xfrm>
            <a:off x="2874373" y="4000790"/>
            <a:ext cx="1801812" cy="17700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1500" kern="0" dirty="0">
                <a:solidFill>
                  <a:srgbClr val="FFFFFF"/>
                </a:solidFill>
                <a:latin typeface="Comic Sans MS" pitchFamily="66" charset="0"/>
                <a:cs typeface="Arial" charset="0"/>
                <a:hlinkClick r:id="rId5" action="ppaction://hlinksldjump"/>
              </a:rPr>
              <a:t>03</a:t>
            </a:r>
            <a:endParaRPr lang="en-US" altLang="en-US" sz="7200" kern="0" dirty="0">
              <a:solidFill>
                <a:srgbClr val="3F3F3F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51" name="Rectangle 66"/>
          <p:cNvSpPr>
            <a:spLocks noChangeArrowheads="1"/>
          </p:cNvSpPr>
          <p:nvPr/>
        </p:nvSpPr>
        <p:spPr bwMode="auto">
          <a:xfrm>
            <a:off x="7233648" y="4191290"/>
            <a:ext cx="1801812" cy="17700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1500" kern="0" dirty="0">
                <a:solidFill>
                  <a:srgbClr val="FFFFFF"/>
                </a:solidFill>
                <a:latin typeface="Comic Sans MS" pitchFamily="66" charset="0"/>
                <a:cs typeface="Arial" charset="0"/>
                <a:hlinkClick r:id="rId6" action="ppaction://hlinksldjump"/>
              </a:rPr>
              <a:t>04</a:t>
            </a:r>
            <a:endParaRPr lang="en-US" altLang="en-US" sz="7200" kern="0" dirty="0">
              <a:solidFill>
                <a:srgbClr val="3F3F3F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52" name="5-Point Star 51"/>
          <p:cNvSpPr/>
          <p:nvPr/>
        </p:nvSpPr>
        <p:spPr>
          <a:xfrm>
            <a:off x="4647611" y="3637253"/>
            <a:ext cx="442913" cy="392113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5-Point Star 52"/>
          <p:cNvSpPr/>
          <p:nvPr/>
        </p:nvSpPr>
        <p:spPr>
          <a:xfrm>
            <a:off x="9408523" y="270165"/>
            <a:ext cx="442912" cy="392112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5-Point Star 53"/>
          <p:cNvSpPr/>
          <p:nvPr/>
        </p:nvSpPr>
        <p:spPr>
          <a:xfrm>
            <a:off x="4876211" y="894053"/>
            <a:ext cx="442913" cy="392113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5-Point Star 54"/>
          <p:cNvSpPr/>
          <p:nvPr/>
        </p:nvSpPr>
        <p:spPr>
          <a:xfrm>
            <a:off x="9448211" y="3608678"/>
            <a:ext cx="442913" cy="392113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Oval 62"/>
          <p:cNvSpPr>
            <a:spLocks noChangeArrowheads="1"/>
          </p:cNvSpPr>
          <p:nvPr/>
        </p:nvSpPr>
        <p:spPr bwMode="auto">
          <a:xfrm>
            <a:off x="3201111" y="2673613"/>
            <a:ext cx="1198563" cy="1325562"/>
          </a:xfrm>
          <a:prstGeom prst="ellipse">
            <a:avLst/>
          </a:prstGeom>
          <a:solidFill>
            <a:srgbClr val="00B0F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  <a:latin typeface="Myriad Pro" panose="020B0503030403020204" pitchFamily="34" charset="0"/>
              <a:cs typeface="Arial" charset="0"/>
            </a:endParaRPr>
          </a:p>
        </p:txBody>
      </p:sp>
      <p:sp>
        <p:nvSpPr>
          <p:cNvPr id="57" name="Notched Right Arrow 56">
            <a:hlinkClick r:id="rId7" action="ppaction://hlinksldjump"/>
          </p:cNvPr>
          <p:cNvSpPr/>
          <p:nvPr/>
        </p:nvSpPr>
        <p:spPr>
          <a:xfrm>
            <a:off x="250982" y="6028041"/>
            <a:ext cx="1344845" cy="67584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chemeClr val="tx1"/>
              </a:solidFill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25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  <p:bldP spid="28" grpId="0" animBg="1"/>
      <p:bldP spid="29" grpId="0" animBg="1"/>
      <p:bldP spid="32" grpId="0" animBg="1"/>
      <p:bldP spid="34" grpId="0" animBg="1"/>
      <p:bldP spid="36" grpId="0"/>
      <p:bldP spid="40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Mẫu Nền Cảnh Quan Xanh, Chương Trình Nền, Bông Hoa, Cây Hình nền Vector để 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17" y="0"/>
            <a:ext cx="12314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9286" y="242204"/>
            <a:ext cx="1120429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390" y="1885731"/>
            <a:ext cx="11482086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haỉ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Ngửa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Hai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3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ây cỏ và hoa cúc trắng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ình ảnh cây cỏ và hoa trồng vườn -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Vuminhnga (vuminhnga) - Hồ sơ | Pinte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37"/>
            <a:ext cx="12192000" cy="6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7975" y="160337"/>
            <a:ext cx="11304905" cy="6621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“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thuỷ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vẹn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phăng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phắc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thuỷ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giật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giật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lương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thề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dồn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hối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day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dứt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Qua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Khồ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triết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95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ẽ Tay Cảnh Quan Thiên Nhiên Xanh, Phong Cảnh Thiên Nhiên, Quang Cảnh đẹp,  Xinh đẹp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3860" y="759624"/>
            <a:ext cx="5288280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bể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2140" y="280445"/>
            <a:ext cx="6370320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Theo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phăng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phắc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”?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6078" y="280445"/>
            <a:ext cx="2781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97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ập Trung Vào Sức Khỏe Phổi Nền Cảnh Quan Vật Liệu Nền Bảng Nền, Nền Cảnh  Quan, Chú, Cảnh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67400" y="1196503"/>
            <a:ext cx="6096000" cy="39497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”;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“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Ngửa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rưng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rưng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bể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06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ảnh đẹp Vẽ Tay Phong Cảnh Minh Họa Nền, Nền Vào Mùa Xuân, Nền ấm, Nền  Tuyệt đẹp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2480" y="1734437"/>
            <a:ext cx="109118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chợt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ùa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280" y="460242"/>
            <a:ext cx="1075944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bể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ở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54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ỏ Xanh Nền Cỏ Lá Xanh Thiên Nhiên Trong Lành, Cỏ Xanh, Thiên Nhiên Trong  Lành, Thông Qua Tàu Hỏa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1694" y="621330"/>
            <a:ext cx="10668305" cy="699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0605" y="1757289"/>
            <a:ext cx="9372600" cy="197182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thủy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850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ự Nhiên Vườn Trái Cây Psd Lớp Lớp Vật Liệu Nền Chính, Phong Cách Tối Giản  Nền, Nền Của Tự Nhiên, Nền Vườn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891" y="470952"/>
            <a:ext cx="108900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trữ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7890" y="1221853"/>
            <a:ext cx="11538349" cy="413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trữ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trữ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vỉệc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ngoặt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5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01040"/>
            <a:ext cx="3764280" cy="54107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Theo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trữ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45280" y="243840"/>
            <a:ext cx="7879080" cy="61986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</a:p>
          <a:p>
            <a:pPr algn="just"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buyn-đinh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</a:p>
          <a:p>
            <a:pPr algn="just">
              <a:lnSpc>
                <a:spcPct val="120000"/>
              </a:lnSpc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vội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pPr algn="just"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Ý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ngẫm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6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ượng đài Hình ảnh | Định dạng hình ảnh PNG 401543513| vn.lovepik.co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931" l="0" r="100000">
                        <a14:foregroundMark x1="4651" y1="63103" x2="8721" y2="65172"/>
                        <a14:foregroundMark x1="48372" y1="80862" x2="54419" y2="97931"/>
                        <a14:foregroundMark x1="49651" y1="45172" x2="49767" y2="73103"/>
                        <a14:foregroundMark x1="21163" y1="91034" x2="85930" y2="91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" y="259181"/>
            <a:ext cx="11109960" cy="1232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Theo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" y="1491378"/>
            <a:ext cx="11597640" cy="2263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chở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đừng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21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rong Bầu Trời đêm Trăng Lưỡi Liềm Hình ảnh | Định dạng hình ảnh PNG  400243758| vn.lovepi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" y="1256488"/>
            <a:ext cx="11490960" cy="4934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con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lãng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quên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trăng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thuỷ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khăn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nữa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trăng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lặng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hề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trách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cứ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lặng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thượng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vầng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trăng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tỉnh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giật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tỉnh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hối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thiện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960" y="65013"/>
            <a:ext cx="1175004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7: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bải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giật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phăng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phắc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”? </a:t>
            </a:r>
            <a:endParaRPr lang="en-US" sz="20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05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White Wallpaper - Hình nền trắng - Hình nền máy tính đẹp trong 2020 | Hình  nền, Hình,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18" y="554397"/>
            <a:ext cx="4205726" cy="57492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084237" y="263097"/>
            <a:ext cx="38202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5400" b="1" dirty="0" smtClean="0">
                <a:solidFill>
                  <a:srgbClr val="C00000"/>
                </a:solidFill>
                <a:latin typeface="+mj-lt"/>
              </a:rPr>
              <a:t>Câu hỏi số 1</a:t>
            </a:r>
            <a:endParaRPr lang="en-US" altLang="en-US" sz="5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649" y="1186427"/>
            <a:ext cx="59529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dirty="0" smtClean="0">
                <a:solidFill>
                  <a:srgbClr val="002060"/>
                </a:solidFill>
                <a:latin typeface="+mj-lt"/>
              </a:rPr>
              <a:t>Đây là chân dung của nhà thơ nào?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04839" y="2960673"/>
            <a:ext cx="3179075" cy="76944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Nguyễn Duy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9977377" y="5863764"/>
            <a:ext cx="2002420" cy="8796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VỀ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83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8056" y="90152"/>
            <a:ext cx="4134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820" y="734096"/>
            <a:ext cx="119601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phắc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2/3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9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8659" y="128789"/>
            <a:ext cx="4159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062" y="978794"/>
            <a:ext cx="11526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335" y="1815921"/>
            <a:ext cx="11578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phăng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phắc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062" y="2768961"/>
            <a:ext cx="116811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phăng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phắc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40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7127" y="425003"/>
            <a:ext cx="10715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63662" y="1519705"/>
            <a:ext cx="7598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304" y="2150769"/>
            <a:ext cx="116296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9" y="4353056"/>
            <a:ext cx="116682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rọi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qua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0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668" y="347724"/>
            <a:ext cx="119258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thành.Có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‘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4406" y="-103035"/>
            <a:ext cx="8834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9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09" y="115910"/>
            <a:ext cx="1187432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“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….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“tri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Hai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8213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8642" y="360608"/>
            <a:ext cx="97493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1369" y="1609859"/>
            <a:ext cx="103803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con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b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Cho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8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034" y="321971"/>
            <a:ext cx="106121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"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b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792" y="1416674"/>
            <a:ext cx="112303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bẽo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1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별 달 이미지 _사진 401589484 무료 다운로드_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12800" y="3094160"/>
            <a:ext cx="10301687" cy="954107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Sưu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+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Duy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812800" y="4319725"/>
            <a:ext cx="10117311" cy="954107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Tưởng tượng mình là nhân vật trữ tình trong “Ánh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trăng”, diễn tả dòng cảm nghĩ trong bài thơ thành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ngắn</a:t>
            </a:r>
            <a:r>
              <a:rPr lang="en-US" sz="28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1AD7186-6594-471C-B52E-FE4F89C81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5545290"/>
            <a:ext cx="6390658" cy="553998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Soạn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“…”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E79EDA-4636-4314-A94B-1AA6F603DA85}"/>
              </a:ext>
            </a:extLst>
          </p:cNvPr>
          <p:cNvSpPr/>
          <p:nvPr/>
        </p:nvSpPr>
        <p:spPr>
          <a:xfrm>
            <a:off x="3635304" y="2026727"/>
            <a:ext cx="463493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Hướng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dẫn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7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Năm 2020 sẽ xuất hiện 13 lần trăng tròn - KhoaHoc.t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2" r="35671" b="49420"/>
          <a:stretch/>
        </p:blipFill>
        <p:spPr bwMode="auto">
          <a:xfrm>
            <a:off x="9039350" y="-229221"/>
            <a:ext cx="3437679" cy="3252486"/>
          </a:xfrm>
          <a:prstGeom prst="rect">
            <a:avLst/>
          </a:prstGeom>
          <a:noFill/>
          <a:effectLst>
            <a:softEdge rad="838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261886" y="81917"/>
            <a:ext cx="42258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6000" b="1" dirty="0" smtClean="0">
                <a:solidFill>
                  <a:schemeClr val="bg1"/>
                </a:solidFill>
                <a:latin typeface="+mj-lt"/>
              </a:rPr>
              <a:t>Câu hỏi số 2</a:t>
            </a:r>
            <a:endParaRPr lang="en-US" altLang="en-US" sz="6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396" y="1021677"/>
            <a:ext cx="92785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b="1" dirty="0" smtClean="0">
                <a:solidFill>
                  <a:srgbClr val="FFC000"/>
                </a:solidFill>
                <a:latin typeface="+mj-lt"/>
              </a:rPr>
              <a:t>Hãy kể tên ít nhất 2 bài thơ có hình ảnh trăng của Hồ Chí Minh?</a:t>
            </a:r>
            <a:endParaRPr lang="en-US" sz="48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24578" name="Picture 2" descr="Tiểu sử Chủ tịch Hồ Chí Minh | C. Mác; Ph. Ăngghen; V. I. Lênin; Hồ Chí M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4" y="2777422"/>
            <a:ext cx="3468966" cy="413038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26025" y="3573660"/>
            <a:ext cx="4868640" cy="2123658"/>
          </a:xfrm>
          <a:prstGeom prst="rect">
            <a:avLst/>
          </a:prstGeom>
          <a:noFill/>
          <a:ln>
            <a:solidFill>
              <a:schemeClr val="bg1"/>
            </a:solidFill>
            <a:prstDash val="lgDashDot"/>
          </a:ln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4400" b="1" dirty="0" smtClean="0">
                <a:solidFill>
                  <a:schemeClr val="bg1"/>
                </a:solidFill>
                <a:latin typeface="+mj-lt"/>
              </a:rPr>
              <a:t>Cảnh khuya</a:t>
            </a:r>
          </a:p>
          <a:p>
            <a:pPr marL="571500" indent="-571500">
              <a:buFontTx/>
              <a:buChar char="-"/>
            </a:pPr>
            <a:r>
              <a:rPr lang="vi-VN" sz="4400" b="1" dirty="0" smtClean="0">
                <a:solidFill>
                  <a:schemeClr val="bg1"/>
                </a:solidFill>
                <a:latin typeface="+mj-lt"/>
              </a:rPr>
              <a:t>Rằm tháng giêng</a:t>
            </a:r>
          </a:p>
          <a:p>
            <a:pPr marL="571500" indent="-571500">
              <a:buFontTx/>
              <a:buChar char="-"/>
            </a:pPr>
            <a:r>
              <a:rPr lang="vi-VN" sz="4400" b="1" dirty="0" smtClean="0">
                <a:solidFill>
                  <a:schemeClr val="bg1"/>
                </a:solidFill>
                <a:latin typeface="+mj-lt"/>
              </a:rPr>
              <a:t>Ngắm trăng</a:t>
            </a:r>
            <a:endParaRPr lang="en-US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Left Arrow 7">
            <a:hlinkClick r:id="rId4" action="ppaction://hlinksldjump"/>
          </p:cNvPr>
          <p:cNvSpPr/>
          <p:nvPr/>
        </p:nvSpPr>
        <p:spPr>
          <a:xfrm>
            <a:off x="9977377" y="5863764"/>
            <a:ext cx="2002420" cy="8796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VỀ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50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Tổng hợp các hình nền powerpoint đẹp đơn giản tinh tế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28845" y="246364"/>
            <a:ext cx="341792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4800" b="1" dirty="0" smtClean="0">
                <a:solidFill>
                  <a:srgbClr val="C00000"/>
                </a:solidFill>
                <a:latin typeface="+mj-lt"/>
              </a:rPr>
              <a:t>Câu hỏi số 3</a:t>
            </a:r>
            <a:endParaRPr lang="en-US" altLang="en-US" sz="4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32538"/>
            <a:ext cx="121456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002060"/>
                </a:solidFill>
                <a:latin typeface="+mj-lt"/>
              </a:rPr>
              <a:t>Xác định mạch cảm xúc trong bài thơ Ánh trăng – Nguyễn Duy?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9693" y="3452149"/>
            <a:ext cx="2327881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Quá khứ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702779" y="3677639"/>
            <a:ext cx="520861" cy="346804"/>
          </a:xfrm>
          <a:prstGeom prst="rightArrow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28845" y="3452149"/>
            <a:ext cx="2113079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Hiện tại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161931" y="3677639"/>
            <a:ext cx="520861" cy="346804"/>
          </a:xfrm>
          <a:prstGeom prst="rightArrow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57069" y="3466320"/>
            <a:ext cx="2584362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Suy ngẫm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Left Arrow 11">
            <a:hlinkClick r:id="rId3" action="ppaction://hlinksldjump"/>
          </p:cNvPr>
          <p:cNvSpPr/>
          <p:nvPr/>
        </p:nvSpPr>
        <p:spPr>
          <a:xfrm>
            <a:off x="9977377" y="5863764"/>
            <a:ext cx="2002420" cy="8796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VỀ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53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Phân tích bài thơ Ánh Trăng của Nguyễn Duy (Dàn ý + 10 Mẫu) - Download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686" y="994894"/>
            <a:ext cx="6336246" cy="34631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31904" y="163897"/>
            <a:ext cx="341792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4800" b="1" dirty="0" smtClean="0">
                <a:solidFill>
                  <a:srgbClr val="C00000"/>
                </a:solidFill>
                <a:latin typeface="+mj-lt"/>
              </a:rPr>
              <a:t>Câu hỏi số 4</a:t>
            </a:r>
            <a:endParaRPr lang="en-US" altLang="en-US" sz="4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157" y="4079966"/>
            <a:ext cx="12258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dirty="0" smtClean="0">
                <a:solidFill>
                  <a:srgbClr val="002060"/>
                </a:solidFill>
                <a:latin typeface="+mj-lt"/>
              </a:rPr>
              <a:t>Vầng trăng trong quá khứ đại diện cho điều gì?</a:t>
            </a:r>
            <a:endParaRPr lang="en-US" sz="4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597" y="5094323"/>
            <a:ext cx="12011622" cy="76944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Vầng trăng là biểu tượng của quá khứ nghĩa tình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9977377" y="5863764"/>
            <a:ext cx="2002420" cy="8796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VỀ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1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SuperLuna viermilor, prima Lună plină din martie - Descopera.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77869" y="312162"/>
            <a:ext cx="39244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vi-VN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9744" y="216318"/>
            <a:ext cx="2038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63: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2341" y="1347599"/>
            <a:ext cx="38363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91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ackground hình nền powerpoint đẹp về địa l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2"/>
          <a:stretch/>
        </p:blipFill>
        <p:spPr bwMode="auto">
          <a:xfrm>
            <a:off x="0" y="-1"/>
            <a:ext cx="12192000" cy="677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55540" y="1959445"/>
            <a:ext cx="3923785" cy="40251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630" y="1351815"/>
            <a:ext cx="1890410" cy="17551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325" y="3803692"/>
            <a:ext cx="2561620" cy="26141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íşļïḋê">
            <a:extLst>
              <a:ext uri="{FF2B5EF4-FFF2-40B4-BE49-F238E27FC236}">
                <a16:creationId xmlns:a16="http://schemas.microsoft.com/office/drawing/2014/main" id="{CAFB002C-398C-4252-A0C0-F38CF5CD2C5B}"/>
              </a:ext>
            </a:extLst>
          </p:cNvPr>
          <p:cNvSpPr txBox="1"/>
          <p:nvPr/>
        </p:nvSpPr>
        <p:spPr>
          <a:xfrm>
            <a:off x="2517432" y="547905"/>
            <a:ext cx="2561620" cy="24450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vầng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altLang="zh-C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zh-C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zh-C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khứ</a:t>
            </a:r>
            <a:endParaRPr lang="zh-CN" alt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Trẻ Em Ngắm Trăng Hình ảnh | Định dạng hình ảnh PSD 401516580|  vn.lovepik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912" y="3004457"/>
            <a:ext cx="3055358" cy="27167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01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sng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sng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5872</TotalTime>
  <Words>3714</Words>
  <Application>Microsoft Office PowerPoint</Application>
  <PresentationFormat>Widescreen</PresentationFormat>
  <Paragraphs>300</Paragraphs>
  <Slides>47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47</vt:i4>
      </vt:variant>
    </vt:vector>
  </HeadingPairs>
  <TitlesOfParts>
    <vt:vector size="67" baseType="lpstr">
      <vt:lpstr>.VnTime</vt:lpstr>
      <vt:lpstr>Calibri Light</vt:lpstr>
      <vt:lpstr>Times New Roman</vt:lpstr>
      <vt:lpstr>Wingdings</vt:lpstr>
      <vt:lpstr>iCiel Crocante</vt:lpstr>
      <vt:lpstr>Symbol</vt:lpstr>
      <vt:lpstr>Calibri</vt:lpstr>
      <vt:lpstr>等线</vt:lpstr>
      <vt:lpstr>Arial</vt:lpstr>
      <vt:lpstr>Myriad Pro</vt:lpstr>
      <vt:lpstr>宋体</vt:lpstr>
      <vt:lpstr>Comic Sans MS</vt:lpstr>
      <vt:lpstr>Office Theme</vt:lpstr>
      <vt:lpstr>2_Office Theme</vt:lpstr>
      <vt:lpstr>4_Office Theme</vt:lpstr>
      <vt:lpstr>6_Office Theme</vt:lpstr>
      <vt:lpstr>8_Office Theme</vt:lpstr>
      <vt:lpstr>7_Office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121</cp:revision>
  <cp:lastPrinted>2020-11-24T15:32:01Z</cp:lastPrinted>
  <dcterms:created xsi:type="dcterms:W3CDTF">2020-11-03T16:18:41Z</dcterms:created>
  <dcterms:modified xsi:type="dcterms:W3CDTF">2022-11-28T11:43:46Z</dcterms:modified>
</cp:coreProperties>
</file>