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7" r:id="rId3"/>
    <p:sldMasterId id="2147483700" r:id="rId4"/>
    <p:sldMasterId id="2147483712" r:id="rId5"/>
    <p:sldMasterId id="2147483724" r:id="rId6"/>
  </p:sldMasterIdLst>
  <p:notesMasterIdLst>
    <p:notesMasterId r:id="rId59"/>
  </p:notesMasterIdLst>
  <p:sldIdLst>
    <p:sldId id="256" r:id="rId7"/>
    <p:sldId id="287" r:id="rId8"/>
    <p:sldId id="288" r:id="rId9"/>
    <p:sldId id="289" r:id="rId10"/>
    <p:sldId id="290" r:id="rId11"/>
    <p:sldId id="291" r:id="rId12"/>
    <p:sldId id="293" r:id="rId13"/>
    <p:sldId id="295" r:id="rId14"/>
    <p:sldId id="294"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Lst>
  <p:sldSz cx="12192000" cy="6858000"/>
  <p:notesSz cx="6858000" cy="9144000"/>
  <p:embeddedFontLst>
    <p:embeddedFont>
      <p:font typeface="Verdana" pitchFamily="34" charset="0"/>
      <p:regular r:id="rId60"/>
      <p:bold r:id="rId61"/>
      <p:italic r:id="rId62"/>
      <p:boldItalic r:id="rId63"/>
    </p:embeddedFont>
    <p:embeddedFont>
      <p:font typeface="Calibri Light" pitchFamily="34" charset="0"/>
      <p:regular r:id="rId64"/>
      <p:italic r:id="rId65"/>
    </p:embeddedFont>
    <p:embeddedFont>
      <p:font typeface="Calibri" pitchFamily="34" charset="0"/>
      <p:regular r:id="rId66"/>
      <p:bold r:id="rId67"/>
      <p:italic r:id="rId68"/>
      <p:boldItalic r:id="rId69"/>
    </p:embeddedFont>
    <p:embeddedFont>
      <p:font typeface=".VnTime" pitchFamily="34" charset="0"/>
      <p:regular r:id="rId70"/>
      <p:bold r:id="rId71"/>
      <p:italic r:id="rId72"/>
      <p:boldItalic r:id="rId73"/>
    </p:embeddedFont>
    <p:embeddedFont>
      <p:font typeface="맑은 고딕" pitchFamily="34" charset="-127"/>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0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24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61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46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35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525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6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90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50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17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60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6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64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6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2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90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6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17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60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6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452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01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4339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66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811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5/12/2022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3.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53.xml"/><Relationship Id="rId5" Type="http://schemas.microsoft.com/office/2007/relationships/hdphoto" Target="../media/hdphoto9.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53.xml"/><Relationship Id="rId6" Type="http://schemas.microsoft.com/office/2007/relationships/hdphoto" Target="../media/hdphoto11.wdp"/><Relationship Id="rId5" Type="http://schemas.openxmlformats.org/officeDocument/2006/relationships/image" Target="../media/image33.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3.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3.xml"/><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2" Type="http://schemas.openxmlformats.org/officeDocument/2006/relationships/notesSlide" Target="../notesSlides/notesSlide2.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4.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jpe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jpe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ọc - Tóm tắt: LÀNG - Kim Lân (đoạn trích sgk ngữ văn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70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48"/>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86"/>
            <a:ext cx="9124956" cy="707886"/>
          </a:xfrm>
          <a:prstGeom prst="rect">
            <a:avLst/>
          </a:prstGeom>
          <a:noFill/>
        </p:spPr>
        <p:txBody>
          <a:bodyPr wrap="square">
            <a:spAutoFit/>
          </a:bodyPr>
          <a:lstStyle/>
          <a:p>
            <a:pPr defTabSz="914377">
              <a:defRPr/>
            </a:pP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hân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Hai</a:t>
            </a:r>
            <a:endPar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2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p>
        </p:txBody>
      </p:sp>
      <p:sp>
        <p:nvSpPr>
          <p:cNvPr id="9" name="TextBox 8"/>
          <p:cNvSpPr txBox="1"/>
          <p:nvPr/>
        </p:nvSpPr>
        <p:spPr bwMode="auto">
          <a:xfrm>
            <a:off x="1011600" y="3265210"/>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10" name="TextBox 9"/>
          <p:cNvSpPr txBox="1"/>
          <p:nvPr/>
        </p:nvSpPr>
        <p:spPr bwMode="auto">
          <a:xfrm>
            <a:off x="2220744" y="4831828"/>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àng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503" l="0" r="100000"/>
                    </a14:imgEffect>
                  </a14:imgLayer>
                </a14:imgProps>
              </a:ext>
              <a:ext uri="{28A0092B-C50C-407E-A947-70E740481C1C}">
                <a14:useLocalDpi xmlns:a14="http://schemas.microsoft.com/office/drawing/2010/main" val="0"/>
              </a:ext>
            </a:extLst>
          </a:blip>
          <a:srcRect/>
          <a:stretch>
            <a:fillRect/>
          </a:stretch>
        </p:blipFill>
        <p:spPr bwMode="auto">
          <a:xfrm>
            <a:off x="-129543" y="2895599"/>
            <a:ext cx="5532279" cy="3952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016216" y="352104"/>
            <a:ext cx="8087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8">
            <a:extLst>
              <a:ext uri="{FF2B5EF4-FFF2-40B4-BE49-F238E27FC236}">
                <a16:creationId xmlns:a16="http://schemas.microsoft.com/office/drawing/2014/main" xmlns="" id="{6578D4A6-2384-1E4E-8D20-4867303DB692}"/>
              </a:ext>
            </a:extLst>
          </p:cNvPr>
          <p:cNvSpPr txBox="1"/>
          <p:nvPr/>
        </p:nvSpPr>
        <p:spPr>
          <a:xfrm rot="10800000" flipV="1">
            <a:off x="4740913" y="2983456"/>
            <a:ext cx="7374886" cy="1077218"/>
          </a:xfrm>
          <a:prstGeom prst="rect">
            <a:avLst/>
          </a:prstGeom>
          <a:noFill/>
        </p:spPr>
        <p:txBody>
          <a:bodyPr wrap="square">
            <a:spAutoFit/>
          </a:bodyPr>
          <a:lstStyle/>
          <a:p>
            <a:r>
              <a:rPr lang="vi-VN" sz="3200" dirty="0" smtClean="0">
                <a:solidFill>
                  <a:srgbClr val="0070C0"/>
                </a:solidFill>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C</a:t>
            </a:r>
            <a:r>
              <a:rPr lang="vi-VN" sz="3200" dirty="0" smtClean="0">
                <a:solidFill>
                  <a:srgbClr val="0070C0"/>
                </a:solidFill>
                <a:latin typeface="Times New Roman" panose="02020603050405020304" pitchFamily="18" charset="0"/>
                <a:cs typeface="Times New Roman" panose="02020603050405020304" pitchFamily="18" charset="0"/>
              </a:rPr>
              <a:t>ái </a:t>
            </a:r>
            <a:r>
              <a:rPr lang="vi-VN" sz="3200" dirty="0">
                <a:solidFill>
                  <a:srgbClr val="0070C0"/>
                </a:solidFill>
                <a:latin typeface="Times New Roman" panose="02020603050405020304" pitchFamily="18" charset="0"/>
                <a:cs typeface="Times New Roman" panose="02020603050405020304" pitchFamily="18" charset="0"/>
              </a:rPr>
              <a:t>sinh phần của tổng đốc </a:t>
            </a:r>
            <a:r>
              <a:rPr lang="en-US" sz="3200" dirty="0" smtClean="0">
                <a:solidFill>
                  <a:srgbClr val="0070C0"/>
                </a:solidFill>
                <a:latin typeface="Times New Roman" panose="02020603050405020304" pitchFamily="18" charset="0"/>
                <a:cs typeface="Times New Roman" panose="02020603050405020304" pitchFamily="18" charset="0"/>
              </a:rPr>
              <a:t>to </a:t>
            </a:r>
            <a:r>
              <a:rPr lang="en-US" sz="3200" dirty="0" err="1" smtClean="0">
                <a:solidFill>
                  <a:srgbClr val="0070C0"/>
                </a:solidFill>
                <a:latin typeface="Times New Roman" panose="02020603050405020304" pitchFamily="18" charset="0"/>
                <a:cs typeface="Times New Roman" panose="02020603050405020304" pitchFamily="18" charset="0"/>
              </a:rPr>
              <a:t>nhất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huyện</a:t>
            </a:r>
            <a:r>
              <a:rPr lang="vi-VN" sz="3200" dirty="0" smtClean="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vinh dự vì làng có bề dày lịch sử.</a:t>
            </a:r>
          </a:p>
        </p:txBody>
      </p:sp>
      <p:sp>
        <p:nvSpPr>
          <p:cNvPr id="8" name="Hộp Văn bản 8">
            <a:extLst>
              <a:ext uri="{FF2B5EF4-FFF2-40B4-BE49-F238E27FC236}">
                <a16:creationId xmlns:a16="http://schemas.microsoft.com/office/drawing/2014/main" xmlns="" id="{6578D4A6-2384-1E4E-8D20-4867303DB692}"/>
              </a:ext>
            </a:extLst>
          </p:cNvPr>
          <p:cNvSpPr txBox="1"/>
          <p:nvPr/>
        </p:nvSpPr>
        <p:spPr>
          <a:xfrm rot="10800000" flipV="1">
            <a:off x="312418" y="1090552"/>
            <a:ext cx="11551921" cy="1569660"/>
          </a:xfrm>
          <a:prstGeom prst="rect">
            <a:avLst/>
          </a:prstGeom>
          <a:noFill/>
        </p:spPr>
        <p:txBody>
          <a:bodyPr wrap="square">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K</a:t>
            </a:r>
            <a:r>
              <a:rPr lang="vi-VN" sz="3200" dirty="0" smtClean="0">
                <a:solidFill>
                  <a:srgbClr val="0070C0"/>
                </a:solidFill>
                <a:latin typeface="Times New Roman" panose="02020603050405020304" pitchFamily="18" charset="0"/>
                <a:cs typeface="Times New Roman" panose="02020603050405020304" pitchFamily="18" charset="0"/>
              </a:rPr>
              <a:t>hoe </a:t>
            </a:r>
            <a:r>
              <a:rPr lang="vi-VN" sz="3200" dirty="0">
                <a:solidFill>
                  <a:srgbClr val="0070C0"/>
                </a:solidFill>
                <a:latin typeface="Times New Roman" panose="02020603050405020304" pitchFamily="18" charset="0"/>
                <a:cs typeface="Times New Roman" panose="02020603050405020304" pitchFamily="18" charset="0"/>
              </a:rPr>
              <a:t>về làng: giàu và đẹp, lát đá xanh, có nhà ngói san sát sầm uất như tỉnh, phong trào cách mạng diễn ra sôi nổi, chòi phát thanh cao bằng ngọn tre</a:t>
            </a:r>
            <a:r>
              <a:rPr lang="vi-VN" sz="3200" dirty="0" smtClean="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pic>
        <p:nvPicPr>
          <p:cNvPr id="8198" name="Picture 6" descr="Ngôi Mộ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1111"/>
                    </a14:imgEffect>
                  </a14:imgLayer>
                </a14:imgProps>
              </a:ext>
              <a:ext uri="{28A0092B-C50C-407E-A947-70E740481C1C}">
                <a14:useLocalDpi xmlns:a14="http://schemas.microsoft.com/office/drawing/2010/main" val="0"/>
              </a:ext>
            </a:extLst>
          </a:blip>
          <a:srcRect/>
          <a:stretch>
            <a:fillRect/>
          </a:stretch>
        </p:blipFill>
        <p:spPr bwMode="auto">
          <a:xfrm>
            <a:off x="7477713" y="4124566"/>
            <a:ext cx="2626407" cy="262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05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wipe(down)">
                                      <p:cBhvr>
                                        <p:cTn id="2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5" y="0"/>
            <a:ext cx="8184282" cy="8184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750673" y="191243"/>
            <a:ext cx="8105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949541" y="1238017"/>
            <a:ext cx="8007350"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Tìm</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chi </a:t>
            </a:r>
            <a:r>
              <a:rPr lang="fr-FR" altLang="en-US" sz="2800" dirty="0" err="1" smtClean="0">
                <a:solidFill>
                  <a:prstClr val="black"/>
                </a:solidFill>
                <a:latin typeface="Times New Roman" panose="02020603050405020304" pitchFamily="18" charset="0"/>
                <a:cs typeface="Times New Roman" panose="02020603050405020304" pitchFamily="18" charset="0"/>
              </a:rPr>
              <a:t>tiết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nói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nỗi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nhớ</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làng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kháng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chiến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smtClean="0">
                <a:solidFill>
                  <a:prstClr val="black"/>
                </a:solidFill>
                <a:latin typeface="Times New Roman" panose="02020603050405020304" pitchFamily="18" charset="0"/>
                <a:cs typeface="Times New Roman" panose="02020603050405020304" pitchFamily="18" charset="0"/>
              </a:rPr>
              <a:t>Hai ? </a:t>
            </a:r>
            <a:endParaRPr lang="en-US" altLang="en-US" sz="2800" dirty="0" smtClean="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nét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đặc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sắc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trong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đoạn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văn</a:t>
            </a:r>
            <a:r>
              <a:rPr lang="fr-FR" altLang="en-US" sz="2800" dirty="0" smtClean="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Tác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dụng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biện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pháp</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ấy</a:t>
            </a:r>
            <a:r>
              <a:rPr lang="fr-FR" altLang="en-US" sz="2800" dirty="0" smtClean="0">
                <a:solidFill>
                  <a:prstClr val="black"/>
                </a:solidFill>
                <a:latin typeface="Times New Roman" panose="02020603050405020304" pitchFamily="18" charset="0"/>
                <a:cs typeface="Times New Roman" panose="02020603050405020304" pitchFamily="18" charset="0"/>
              </a:rPr>
              <a:t> ?</a:t>
            </a:r>
            <a:endParaRPr lang="en-US" alt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278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457201"/>
            <a:ext cx="8656320" cy="6607175"/>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8"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768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879918"/>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Ngôi Nhà Hình ảnh | Định dạng hình ảnh PNG 4002020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837" l="10000" r="90000"/>
                    </a14:imgEffect>
                  </a14:imgLayer>
                </a14:imgProps>
              </a:ext>
              <a:ext uri="{28A0092B-C50C-407E-A947-70E740481C1C}">
                <a14:useLocalDpi xmlns:a14="http://schemas.microsoft.com/office/drawing/2010/main" val="0"/>
              </a:ext>
            </a:extLst>
          </a:blip>
          <a:srcRect/>
          <a:stretch>
            <a:fillRect/>
          </a:stretch>
        </p:blipFill>
        <p:spPr bwMode="auto">
          <a:xfrm>
            <a:off x="-381795" y="-616024"/>
            <a:ext cx="3610622" cy="361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81795" y="3099664"/>
            <a:ext cx="3884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Phòng</a:t>
            </a:r>
            <a:r>
              <a:rPr lang="en-US" sz="3200" b="1" dirty="0" smtClean="0">
                <a:solidFill>
                  <a:srgbClr val="FF0000"/>
                </a:solidFill>
                <a:latin typeface="Times New Roman" panose="02020603050405020304" pitchFamily="18" charset="0"/>
                <a:cs typeface="Times New Roman" panose="02020603050405020304" pitchFamily="18" charset="0"/>
              </a:rPr>
              <a:t> T.T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3502818" y="3204730"/>
            <a:ext cx="7239000" cy="584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0070C0"/>
                </a:solidFill>
                <a:latin typeface="Times New Roman" panose="02020603050405020304" pitchFamily="18" charset="0"/>
              </a:rPr>
              <a:t>=&gt;</a:t>
            </a:r>
            <a:r>
              <a:rPr lang="en-US" altLang="en-US" sz="3200" b="1" dirty="0" err="1">
                <a:solidFill>
                  <a:srgbClr val="0070C0"/>
                </a:solidFill>
                <a:latin typeface="Times New Roman" panose="02020603050405020304" pitchFamily="18" charset="0"/>
              </a:rPr>
              <a:t>Ruột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gan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ông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cứ</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múa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cả</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lên</a:t>
            </a:r>
            <a:r>
              <a:rPr lang="en-US" altLang="en-US" sz="3200" b="1" dirty="0">
                <a:solidFill>
                  <a:srgbClr val="0070C0"/>
                </a:solidFill>
                <a:latin typeface="Times New Roman" panose="02020603050405020304" pitchFamily="18" charset="0"/>
              </a:rPr>
              <a:t>.</a:t>
            </a:r>
          </a:p>
        </p:txBody>
      </p:sp>
      <p:sp>
        <p:nvSpPr>
          <p:cNvPr id="8" name="Rectangle 8"/>
          <p:cNvSpPr>
            <a:spLocks noChangeArrowheads="1"/>
          </p:cNvSpPr>
          <p:nvPr/>
        </p:nvSpPr>
        <p:spPr bwMode="auto">
          <a:xfrm>
            <a:off x="2819400" y="648483"/>
            <a:ext cx="633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em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nhỏ</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xung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phong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bơi</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ra</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giữa</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hồ</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Hoàn</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Kiếm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cắm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Quốc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kì</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lên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Tháp</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Rùa</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10"/>
          <p:cNvSpPr>
            <a:spLocks noChangeArrowheads="1"/>
          </p:cNvSpPr>
          <p:nvPr/>
        </p:nvSpPr>
        <p:spPr bwMode="auto">
          <a:xfrm>
            <a:off x="2819400" y="1787531"/>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nữ</a:t>
            </a:r>
            <a:r>
              <a:rPr lang="en-US" altLang="en-US" sz="2800" dirty="0">
                <a:solidFill>
                  <a:srgbClr val="0070C0"/>
                </a:solidFill>
                <a:latin typeface="Times New Roman" panose="02020603050405020304" pitchFamily="18" charset="0"/>
              </a:rPr>
              <a:t> du </a:t>
            </a:r>
            <a:r>
              <a:rPr lang="en-US" altLang="en-US" sz="2800" dirty="0" err="1">
                <a:solidFill>
                  <a:srgbClr val="0070C0"/>
                </a:solidFill>
                <a:latin typeface="Times New Roman" panose="02020603050405020304" pitchFamily="18" charset="0"/>
              </a:rPr>
              <a:t>kích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Trắc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bắt</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sống</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một</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quan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hai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bốt</a:t>
            </a:r>
            <a:r>
              <a:rPr lang="en-US" altLang="en-US" sz="2800" dirty="0">
                <a:solidFill>
                  <a:srgbClr val="0070C0"/>
                </a:solidFill>
                <a:latin typeface="Times New Roman" panose="02020603050405020304" pitchFamily="18" charset="0"/>
              </a:rPr>
              <a:t> .</a:t>
            </a:r>
          </a:p>
        </p:txBody>
      </p:sp>
      <p:sp>
        <p:nvSpPr>
          <p:cNvPr id="10" name="Rectangle 12"/>
          <p:cNvSpPr>
            <a:spLocks noChangeArrowheads="1"/>
          </p:cNvSpPr>
          <p:nvPr/>
        </p:nvSpPr>
        <p:spPr bwMode="auto">
          <a:xfrm>
            <a:off x="2819400" y="2409393"/>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Anh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trưởng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giết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được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bảy</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giặc</a:t>
            </a:r>
            <a:r>
              <a:rPr lang="en-US" altLang="en-US" sz="2800" dirty="0">
                <a:solidFill>
                  <a:srgbClr val="0070C0"/>
                </a:solidFill>
                <a:latin typeface="Times New Roman" panose="02020603050405020304" pitchFamily="18" charset="0"/>
              </a:rPr>
              <a:t>.</a:t>
            </a:r>
          </a:p>
        </p:txBody>
      </p:sp>
      <p:sp>
        <p:nvSpPr>
          <p:cNvPr id="13" name="TextBox 12">
            <a:extLst>
              <a:ext uri="{FF2B5EF4-FFF2-40B4-BE49-F238E27FC236}">
                <a16:creationId xmlns:a16="http://schemas.microsoft.com/office/drawing/2014/main" xmlns="" id="{0F40B238-4B2A-467F-9C5C-1EF43AFF9521}"/>
              </a:ext>
            </a:extLst>
          </p:cNvPr>
          <p:cNvSpPr txBox="1"/>
          <p:nvPr/>
        </p:nvSpPr>
        <p:spPr>
          <a:xfrm>
            <a:off x="623391" y="4318902"/>
            <a:ext cx="10936149" cy="1865126"/>
          </a:xfrm>
          <a:prstGeom prst="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Từ ngữ biểu cảm, miêu tả nội tâm, câu cảm thán, phép liệt kê... </a:t>
            </a:r>
          </a:p>
          <a:p>
            <a:pPr marR="0" lvl="0" defTabSz="914400" eaLnBrk="1" fontAlgn="auto" latinLnBrk="0" hangingPunct="1">
              <a:lnSpc>
                <a:spcPct val="120000"/>
              </a:lnSpc>
              <a:spcBef>
                <a:spcPts val="0"/>
              </a:spcBef>
              <a:spcAft>
                <a:spcPts val="0"/>
              </a:spcAft>
              <a:buClrTx/>
              <a:buSzTx/>
              <a:tabLst/>
              <a:defRPr/>
            </a:pP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Độc thoại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2864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heel(1)">
                                      <p:cBhvr>
                                        <p:cTn id="18" dur="2000"/>
                                        <p:tgtEl>
                                          <p:spTgt spid="2355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heel(1)">
                                      <p:cBhvr>
                                        <p:cTn id="28" dur="2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017520" y="195898"/>
            <a:ext cx="7543800" cy="83185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TẬP</a:t>
            </a:r>
          </a:p>
          <a:p>
            <a:pPr algn="ctr" eaLnBrk="0" fontAlgn="base" hangingPunct="0">
              <a:spcBef>
                <a:spcPct val="0"/>
              </a:spcBef>
              <a:spcAft>
                <a:spcPct val="0"/>
              </a:spcAft>
              <a:defRPr/>
            </a:pPr>
            <a:r>
              <a:rPr lang="en-US" sz="2400" b="1" dirty="0" err="1">
                <a:solidFill>
                  <a:srgbClr val="002060"/>
                </a:solidFill>
                <a:latin typeface="Times New Roman" pitchFamily="18" charset="0"/>
                <a:cs typeface="Times New Roman" pitchFamily="18" charset="0"/>
              </a:rPr>
              <a:t>Diễn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tâm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tin </a:t>
            </a:r>
            <a:r>
              <a:rPr lang="en-US" sz="2400" b="1" dirty="0" err="1">
                <a:solidFill>
                  <a:srgbClr val="002060"/>
                </a:solidFill>
                <a:latin typeface="Times New Roman" pitchFamily="18" charset="0"/>
                <a:cs typeface="Times New Roman" pitchFamily="18" charset="0"/>
              </a:rPr>
              <a:t>dữ</a:t>
            </a:r>
            <a:endParaRPr lang="en-US" sz="2400" b="1" dirty="0">
              <a:solidFill>
                <a:srgbClr val="002060"/>
              </a:solidFill>
              <a:latin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028629590"/>
              </p:ext>
            </p:extLst>
          </p:nvPr>
        </p:nvGraphicFramePr>
        <p:xfrm>
          <a:off x="441960" y="1463040"/>
          <a:ext cx="11049000" cy="5177444"/>
        </p:xfrm>
        <a:graphic>
          <a:graphicData uri="http://schemas.openxmlformats.org/drawingml/2006/table">
            <a:tbl>
              <a:tblPr/>
              <a:tblGrid>
                <a:gridCol w="3893457">
                  <a:extLst>
                    <a:ext uri="{9D8B030D-6E8A-4147-A177-3AD203B41FA5}">
                      <a16:colId xmlns:a16="http://schemas.microsoft.com/office/drawing/2014/main" xmlns="" val="20000"/>
                    </a:ext>
                  </a:extLst>
                </a:gridCol>
                <a:gridCol w="3472543">
                  <a:extLst>
                    <a:ext uri="{9D8B030D-6E8A-4147-A177-3AD203B41FA5}">
                      <a16:colId xmlns:a16="http://schemas.microsoft.com/office/drawing/2014/main" xmlns="" val="20001"/>
                    </a:ext>
                  </a:extLst>
                </a:gridCol>
                <a:gridCol w="3683000">
                  <a:extLst>
                    <a:ext uri="{9D8B030D-6E8A-4147-A177-3AD203B41FA5}">
                      <a16:colId xmlns:a16="http://schemas.microsoft.com/office/drawing/2014/main" xmlns=""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smtClean="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8743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Lúc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nghe</a:t>
            </a:r>
            <a:r>
              <a:rPr lang="en-US" sz="3200" b="1" dirty="0" smtClean="0">
                <a:solidFill>
                  <a:srgbClr val="FF0000"/>
                </a:solidFill>
                <a:latin typeface="Times New Roman" panose="02020603050405020304" pitchFamily="18" charset="0"/>
                <a:cs typeface="Times New Roman" panose="02020603050405020304" pitchFamily="18" charset="0"/>
              </a:rPr>
              <a:t> tin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286000" y="195322"/>
            <a:ext cx="9662160" cy="2308324"/>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Cổ </a:t>
            </a:r>
            <a:r>
              <a:rPr lang="nl-NL" altLang="en-US" sz="2800" i="1" dirty="0">
                <a:solidFill>
                  <a:srgbClr val="0070C0"/>
                </a:solidFill>
                <a:latin typeface="Times New Roman" panose="02020603050405020304" pitchFamily="18" charset="0"/>
                <a:cs typeface="Times New Roman" panose="02020603050405020304" pitchFamily="18" charset="0"/>
              </a:rPr>
              <a:t>lão nghẹn ắng hẳn lại, da mặt tê rân rân lặng đi, tưởng như không thở được. </a:t>
            </a:r>
            <a:endParaRPr lang="nl-NL" altLang="en-US" sz="2800" i="1" dirty="0" smtClean="0">
              <a:solidFill>
                <a:srgbClr val="0070C0"/>
              </a:solidFill>
              <a:latin typeface="Times New Roman" panose="02020603050405020304" pitchFamily="18" charset="0"/>
              <a:cs typeface="Times New Roman" panose="02020603050405020304" pitchFamily="18" charset="0"/>
            </a:endParaRP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Một </a:t>
            </a:r>
            <a:r>
              <a:rPr lang="nl-NL" altLang="en-US" sz="2800" i="1" dirty="0">
                <a:solidFill>
                  <a:srgbClr val="0070C0"/>
                </a:solidFill>
                <a:latin typeface="Times New Roman" panose="02020603050405020304" pitchFamily="18" charset="0"/>
                <a:cs typeface="Times New Roman" panose="02020603050405020304" pitchFamily="18" charset="0"/>
              </a:rPr>
              <a:t>lúc lâu ông mới rặn è è, nuốt một cái gì vướng ở cổ,  giọng lạc đi</a:t>
            </a:r>
            <a:r>
              <a:rPr lang="nl-NL" altLang="en-US" sz="2800" i="1" dirty="0" smtClean="0">
                <a:solidFill>
                  <a:srgbClr val="0070C0"/>
                </a:solidFill>
                <a:latin typeface="Times New Roman" panose="02020603050405020304" pitchFamily="18" charset="0"/>
                <a:cs typeface="Times New Roman" panose="02020603050405020304" pitchFamily="18" charset="0"/>
              </a:rPr>
              <a:t>...</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Bàng hoàng, sững sờ</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Trên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098"/>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Nỗi xấu hổ xâm chiếm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0" y="5162074"/>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816019"/>
            <a:ext cx="7117080" cy="181588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Nằm </a:t>
            </a:r>
            <a:r>
              <a:rPr lang="nl-NL" altLang="en-US" sz="2800" i="1" dirty="0">
                <a:solidFill>
                  <a:srgbClr val="0070C0"/>
                </a:solidFill>
                <a:latin typeface="Times New Roman" panose="02020603050405020304" pitchFamily="18" charset="0"/>
                <a:cs typeface="Times New Roman" panose="02020603050405020304" pitchFamily="18" charset="0"/>
              </a:rPr>
              <a:t>vật ra </a:t>
            </a:r>
            <a:r>
              <a:rPr lang="nl-NL" altLang="en-US" sz="2800" i="1" dirty="0" smtClean="0">
                <a:solidFill>
                  <a:srgbClr val="0070C0"/>
                </a:solidFill>
                <a:latin typeface="Times New Roman" panose="02020603050405020304" pitchFamily="18" charset="0"/>
                <a:cs typeface="Times New Roman" panose="02020603050405020304" pitchFamily="18" charset="0"/>
              </a:rPr>
              <a:t>giường.</a:t>
            </a:r>
          </a:p>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Nhìn </a:t>
            </a:r>
            <a:r>
              <a:rPr lang="nl-NL" altLang="en-US" sz="2800" i="1" dirty="0">
                <a:solidFill>
                  <a:srgbClr val="0070C0"/>
                </a:solidFill>
                <a:latin typeface="Times New Roman" panose="02020603050405020304" pitchFamily="18" charset="0"/>
                <a:cs typeface="Times New Roman" panose="02020603050405020304" pitchFamily="18" charset="0"/>
              </a:rPr>
              <a:t>lũ con </a:t>
            </a:r>
            <a:r>
              <a:rPr lang="nl-NL" altLang="en-US" sz="2800" i="1" dirty="0" smtClean="0">
                <a:solidFill>
                  <a:srgbClr val="0070C0"/>
                </a:solidFill>
                <a:latin typeface="Times New Roman" panose="02020603050405020304" pitchFamily="18" charset="0"/>
                <a:cs typeface="Times New Roman" panose="02020603050405020304" pitchFamily="18" charset="0"/>
              </a:rPr>
              <a:t>thấy </a:t>
            </a:r>
            <a:r>
              <a:rPr lang="nl-NL" altLang="en-US" sz="2800" i="1" dirty="0">
                <a:solidFill>
                  <a:srgbClr val="0070C0"/>
                </a:solidFill>
                <a:latin typeface="Times New Roman" panose="02020603050405020304" pitchFamily="18" charset="0"/>
                <a:cs typeface="Times New Roman" panose="02020603050405020304" pitchFamily="18" charset="0"/>
              </a:rPr>
              <a:t>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ra.</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smtClean="0">
                <a:solidFill>
                  <a:srgbClr val="0070C0"/>
                </a:solidFill>
                <a:latin typeface="Times New Roman" panose="02020603050405020304" pitchFamily="18" charset="0"/>
                <a:cs typeface="Times New Roman" panose="02020603050405020304" pitchFamily="18" charset="0"/>
              </a:rPr>
              <a:t>Rít</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bội</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ctr" eaLnBrk="1" fontAlgn="base" hangingPunct="1">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smtClean="0">
                <a:solidFill>
                  <a:srgbClr val="FF0000"/>
                </a:solidFill>
                <a:latin typeface="Times New Roman" panose="02020603050405020304" pitchFamily="18" charset="0"/>
                <a:cs typeface="Times New Roman" panose="02020603050405020304" pitchFamily="18" charset="0"/>
              </a:rPr>
              <a:t>Tủi</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hổ</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nhục</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nhã</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wipe(down)">
                                      <p:cBhvr>
                                        <p:cTn id="25" dur="500"/>
                                        <p:tgtEl>
                                          <p:spTgt spid="24580"/>
                                        </p:tgtEl>
                                      </p:cBhvr>
                                    </p:animEffect>
                                  </p:childTnLst>
                                </p:cTn>
                              </p:par>
                              <p:par>
                                <p:cTn id="26" presetID="22" presetClass="entr" presetSubtype="4" fill="hold" nodeType="withEffect">
                                  <p:stCondLst>
                                    <p:cond delay="0"/>
                                  </p:stCondLst>
                                  <p:childTnLst>
                                    <p:set>
                                      <p:cBhvr>
                                        <p:cTn id="27" dur="1" fill="hold">
                                          <p:stCondLst>
                                            <p:cond delay="0"/>
                                          </p:stCondLst>
                                        </p:cTn>
                                        <p:tgtEl>
                                          <p:spTgt spid="24582"/>
                                        </p:tgtEl>
                                        <p:attrNameLst>
                                          <p:attrName>style.visibility</p:attrName>
                                        </p:attrNameLst>
                                      </p:cBhvr>
                                      <p:to>
                                        <p:strVal val="visible"/>
                                      </p:to>
                                    </p:set>
                                    <p:animEffect transition="in" filter="wipe(down)">
                                      <p:cBhvr>
                                        <p:cTn id="28" dur="500"/>
                                        <p:tgtEl>
                                          <p:spTgt spid="245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4" y="234045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69" y="234045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77"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79"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0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bốn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hôm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6" y="2263406"/>
            <a:ext cx="89095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7" y="270892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1" y="4268393"/>
            <a:ext cx="3229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long.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6" y="269390"/>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KHI CHỦ NHÀ CÓ Ý ĐUỔI GIA ĐÌNH 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9938" name="Picture 2" descr="Suitcase Cartoon png download - 512*512 - Free Transparent Briefcase png  Download. - CleanPNG / Kiss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0778" y1="57885" x2="34222" y2="72692"/>
                        <a14:foregroundMark x1="64333" y1="59423" x2="74111" y2="76923"/>
                        <a14:foregroundMark x1="70556" y1="59231" x2="61111" y2="68269"/>
                        <a14:foregroundMark x1="41556" y1="55962" x2="25333" y2="64615"/>
                      </a14:backgroundRemoval>
                    </a14:imgEffect>
                  </a14:imgLayer>
                </a14:imgProps>
              </a:ext>
              <a:ext uri="{28A0092B-C50C-407E-A947-70E740481C1C}">
                <a14:useLocalDpi xmlns:a14="http://schemas.microsoft.com/office/drawing/2010/main" val="0"/>
              </a:ext>
            </a:extLst>
          </a:blip>
          <a:srcRect/>
          <a:stretch>
            <a:fillRect/>
          </a:stretch>
        </p:blipFill>
        <p:spPr bwMode="auto">
          <a:xfrm>
            <a:off x="6275345" y="4172225"/>
            <a:ext cx="5029883" cy="290615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0" name="Picture 4" descr="Briefcase Bag, bag, orange, accessories, cartoon png | PNGW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51" b="100000" l="10000" r="90000">
                        <a14:foregroundMark x1="31304" y1="50743" x2="31739" y2="63941"/>
                        <a14:foregroundMark x1="59457" y1="55948" x2="62174" y2="67844"/>
                        <a14:foregroundMark x1="41848" y1="60967" x2="48043" y2="65242"/>
                      </a14:backgroundRemoval>
                    </a14:imgEffect>
                  </a14:imgLayer>
                </a14:imgProps>
              </a:ext>
              <a:ext uri="{28A0092B-C50C-407E-A947-70E740481C1C}">
                <a14:useLocalDpi xmlns:a14="http://schemas.microsoft.com/office/drawing/2010/main" val="0"/>
              </a:ext>
            </a:extLst>
          </a:blip>
          <a:srcRect/>
          <a:stretch>
            <a:fillRect/>
          </a:stretch>
        </p:blipFill>
        <p:spPr bwMode="auto">
          <a:xfrm>
            <a:off x="9352344" y="5073828"/>
            <a:ext cx="3050999" cy="17841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0">
            <a:extLst>
              <a:ext uri="{FF2B5EF4-FFF2-40B4-BE49-F238E27FC236}">
                <a16:creationId xmlns:a16="http://schemas.microsoft.com/office/drawing/2014/main" xmlns="" id="{2241C324-BB44-420D-B755-14DEB85C5A9E}"/>
              </a:ext>
            </a:extLst>
          </p:cNvPr>
          <p:cNvSpPr/>
          <p:nvPr/>
        </p:nvSpPr>
        <p:spPr>
          <a:xfrm>
            <a:off x="509152" y="1582034"/>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xmlns="" id="{0938BD58-0E5F-48B8-98E1-4294A8A37EE5}"/>
              </a:ext>
            </a:extLst>
          </p:cNvPr>
          <p:cNvSpPr/>
          <p:nvPr/>
        </p:nvSpPr>
        <p:spPr>
          <a:xfrm>
            <a:off x="3685114" y="1579490"/>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xmlns=""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xmlns="" id="{AD43F079-6CF9-4270-AB42-A4436D1DCF17}"/>
              </a:ext>
            </a:extLst>
          </p:cNvPr>
          <p:cNvCxnSpPr>
            <a:cxnSpLocks/>
            <a:stCxn id="7" idx="2"/>
            <a:endCxn id="9" idx="0"/>
          </p:cNvCxnSpPr>
          <p:nvPr/>
        </p:nvCxnSpPr>
        <p:spPr>
          <a:xfrm>
            <a:off x="3394157" y="848815"/>
            <a:ext cx="1513258"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xmlns="" id="{518EEAD0-C45E-41E8-8618-55DB52305154}"/>
              </a:ext>
            </a:extLst>
          </p:cNvPr>
          <p:cNvCxnSpPr>
            <a:cxnSpLocks/>
          </p:cNvCxnSpPr>
          <p:nvPr/>
        </p:nvCxnSpPr>
        <p:spPr>
          <a:xfrm>
            <a:off x="1703553" y="221895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xmlns=""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xmlns="" id="{A1EF22D9-2557-4A70-BBD6-F05077076AE3}"/>
              </a:ext>
            </a:extLst>
          </p:cNvPr>
          <p:cNvSpPr/>
          <p:nvPr/>
        </p:nvSpPr>
        <p:spPr>
          <a:xfrm>
            <a:off x="509152"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xmlns="" id="{59CA592A-1E82-44F5-9869-5ECA63F686A1}"/>
              </a:ext>
            </a:extLst>
          </p:cNvPr>
          <p:cNvCxnSpPr>
            <a:cxnSpLocks/>
            <a:stCxn id="15" idx="0"/>
            <a:endCxn id="18" idx="2"/>
          </p:cNvCxnSpPr>
          <p:nvPr/>
        </p:nvCxnSpPr>
        <p:spPr>
          <a:xfrm flipH="1" flipV="1">
            <a:off x="1731454"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xmlns="" id="{24B044BD-53EC-47D0-9976-4857392DE6AA}"/>
              </a:ext>
            </a:extLst>
          </p:cNvPr>
          <p:cNvCxnSpPr>
            <a:cxnSpLocks/>
            <a:stCxn id="15" idx="0"/>
            <a:endCxn id="19" idx="2"/>
          </p:cNvCxnSpPr>
          <p:nvPr/>
        </p:nvCxnSpPr>
        <p:spPr>
          <a:xfrm flipV="1">
            <a:off x="3319434" y="484638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xmlns="" id="{642AA76D-154C-42E7-B20A-3DEBFC64063C}"/>
              </a:ext>
            </a:extLst>
          </p:cNvPr>
          <p:cNvSpPr/>
          <p:nvPr/>
        </p:nvSpPr>
        <p:spPr>
          <a:xfrm>
            <a:off x="509153" y="2849548"/>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xmlns="" id="{D221048D-561A-40EA-8C42-75B8C837CE6A}"/>
              </a:ext>
            </a:extLst>
          </p:cNvPr>
          <p:cNvSpPr/>
          <p:nvPr/>
        </p:nvSpPr>
        <p:spPr>
          <a:xfrm>
            <a:off x="3685114" y="2849549"/>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xmlns="" id="{4074AD45-2E6F-42C6-8334-82FCFBB890D3}"/>
              </a:ext>
            </a:extLst>
          </p:cNvPr>
          <p:cNvSpPr/>
          <p:nvPr/>
        </p:nvSpPr>
        <p:spPr>
          <a:xfrm>
            <a:off x="7135233" y="62568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4" y="187849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Đấu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vọng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4" y="2827060"/>
            <a:ext cx="4429843" cy="1384995"/>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yêu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trùm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ipe(down)">
                                      <p:cBhvr>
                                        <p:cTn id="18" dur="500"/>
                                        <p:tgtEl>
                                          <p:spTgt spid="39938"/>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4" y="140053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4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a:t>
            </a:r>
            <a:r>
              <a:rPr lang="en-US" altLang="en-US" sz="2800" i="1" dirty="0" smtClean="0">
                <a:solidFill>
                  <a:srgbClr val="0070C0"/>
                </a:solidFill>
                <a:latin typeface="Times New Roman" panose="02020603050405020304" pitchFamily="18" charset="0"/>
                <a:cs typeface="Times New Roman" panose="02020603050405020304" pitchFamily="18" charset="0"/>
              </a:rPr>
              <a:t>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2" y="283971"/>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KHI TRÒ CHUYỆN CÙNG CON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929777" y="1058501"/>
            <a:ext cx="6941998" cy="2062103"/>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sâu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nặng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quê</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Tấm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thủy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gắn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chiến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cách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a:t>
            </a:r>
            <a:r>
              <a:rPr lang="en-US" altLang="en-US" sz="3200" dirty="0" err="1" smtClean="0">
                <a:solidFill>
                  <a:srgbClr val="002060"/>
                </a:solidFill>
                <a:latin typeface="Times New Roman" panose="02020603050405020304" pitchFamily="18" charset="0"/>
                <a:cs typeface="Times New Roman" panose="02020603050405020304" pitchFamily="18" charset="0"/>
              </a:rPr>
              <a:t>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thiêng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liêng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oạn bài làng (Kim Lân) - Trang 174 SGK Ngữ văn 9 tậ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857" y="151735"/>
            <a:ext cx="5029200" cy="1943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2348154" y="2189278"/>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KHỞI</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ĐỘNG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8" name="Group 7"/>
          <p:cNvGrpSpPr>
            <a:grpSpLocks/>
          </p:cNvGrpSpPr>
          <p:nvPr/>
        </p:nvGrpSpPr>
        <p:grpSpPr bwMode="auto">
          <a:xfrm>
            <a:off x="6437784" y="1746823"/>
            <a:ext cx="5098762" cy="1599043"/>
            <a:chOff x="3798640" y="2664087"/>
            <a:chExt cx="5609728" cy="1759294"/>
          </a:xfrm>
        </p:grpSpPr>
        <p:sp>
          <p:nvSpPr>
            <p:cNvPr id="9" name="圆角矩形 6"/>
            <p:cNvSpPr/>
            <p:nvPr/>
          </p:nvSpPr>
          <p:spPr>
            <a:xfrm>
              <a:off x="3798640" y="2664087"/>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0" name="燕尾形 23"/>
            <p:cNvSpPr/>
            <p:nvPr/>
          </p:nvSpPr>
          <p:spPr>
            <a:xfrm>
              <a:off x="492122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1" name="燕尾形 24"/>
            <p:cNvSpPr/>
            <p:nvPr/>
          </p:nvSpPr>
          <p:spPr>
            <a:xfrm>
              <a:off x="516733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14" name="Group 13"/>
          <p:cNvGrpSpPr>
            <a:grpSpLocks/>
          </p:cNvGrpSpPr>
          <p:nvPr/>
        </p:nvGrpSpPr>
        <p:grpSpPr bwMode="auto">
          <a:xfrm>
            <a:off x="603607" y="4176737"/>
            <a:ext cx="5100205" cy="1599044"/>
            <a:chOff x="3798640" y="4694042"/>
            <a:chExt cx="5609728" cy="1759294"/>
          </a:xfrm>
        </p:grpSpPr>
        <p:sp>
          <p:nvSpPr>
            <p:cNvPr id="15"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6" name="燕尾形 26"/>
            <p:cNvSpPr/>
            <p:nvPr/>
          </p:nvSpPr>
          <p:spPr>
            <a:xfrm>
              <a:off x="492090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7" name="燕尾形 27"/>
            <p:cNvSpPr/>
            <p:nvPr/>
          </p:nvSpPr>
          <p:spPr>
            <a:xfrm>
              <a:off x="516694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20" name="Group 19"/>
          <p:cNvGrpSpPr>
            <a:grpSpLocks/>
          </p:cNvGrpSpPr>
          <p:nvPr/>
        </p:nvGrpSpPr>
        <p:grpSpPr bwMode="auto">
          <a:xfrm>
            <a:off x="6436341" y="4176737"/>
            <a:ext cx="5100205" cy="1599044"/>
            <a:chOff x="3798640" y="4694042"/>
            <a:chExt cx="5609728" cy="1759294"/>
          </a:xfrm>
        </p:grpSpPr>
        <p:sp>
          <p:nvSpPr>
            <p:cNvPr id="21"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2" name="燕尾形 26"/>
            <p:cNvSpPr/>
            <p:nvPr/>
          </p:nvSpPr>
          <p:spPr>
            <a:xfrm>
              <a:off x="492090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3" name="燕尾形 27"/>
            <p:cNvSpPr/>
            <p:nvPr/>
          </p:nvSpPr>
          <p:spPr>
            <a:xfrm>
              <a:off x="516694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28" name="TextBox 27"/>
          <p:cNvSpPr txBox="1"/>
          <p:nvPr/>
        </p:nvSpPr>
        <p:spPr>
          <a:xfrm>
            <a:off x="769931" y="6387474"/>
            <a:ext cx="556844"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935BBC0D-156C-474B-BE53-7DA8707D3EBF}" type="slidenum">
              <a:rPr kumimoji="0" lang="en-US" sz="1400" b="0" i="0" u="none" strike="noStrike" kern="1200" cap="none" spc="0" normalizeH="0" baseline="0" noProof="0" smtClean="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rPr>
              <a:pPr marL="0" marR="0" lvl="0" indent="0" algn="ctr" defTabSz="914377"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endParaRPr>
          </a:p>
        </p:txBody>
      </p:sp>
      <p:grpSp>
        <p:nvGrpSpPr>
          <p:cNvPr id="13" name="Group 12"/>
          <p:cNvGrpSpPr/>
          <p:nvPr/>
        </p:nvGrpSpPr>
        <p:grpSpPr>
          <a:xfrm>
            <a:off x="603607" y="1746823"/>
            <a:ext cx="5100205" cy="1600566"/>
            <a:chOff x="603607" y="1746823"/>
            <a:chExt cx="5100205" cy="1600566"/>
          </a:xfrm>
        </p:grpSpPr>
        <p:grpSp>
          <p:nvGrpSpPr>
            <p:cNvPr id="2" name="Group 1"/>
            <p:cNvGrpSpPr/>
            <p:nvPr/>
          </p:nvGrpSpPr>
          <p:grpSpPr>
            <a:xfrm>
              <a:off x="603607" y="1746823"/>
              <a:ext cx="5100205" cy="1600566"/>
              <a:chOff x="603607" y="1746823"/>
              <a:chExt cx="5100205" cy="1600566"/>
            </a:xfrm>
          </p:grpSpPr>
          <p:sp>
            <p:nvSpPr>
              <p:cNvPr id="3" name="圆角矩形 6"/>
              <p:cNvSpPr/>
              <p:nvPr/>
            </p:nvSpPr>
            <p:spPr bwMode="auto">
              <a:xfrm>
                <a:off x="603607" y="1746900"/>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6" name="TextBox 5"/>
              <p:cNvSpPr txBox="1"/>
              <p:nvPr/>
            </p:nvSpPr>
            <p:spPr bwMode="auto">
              <a:xfrm>
                <a:off x="864101" y="2354300"/>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1" name="圆角矩形 6"/>
              <p:cNvSpPr/>
              <p:nvPr/>
            </p:nvSpPr>
            <p:spPr bwMode="auto">
              <a:xfrm>
                <a:off x="603607" y="1746823"/>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4" name="燕尾形 20"/>
            <p:cNvSpPr/>
            <p:nvPr/>
          </p:nvSpPr>
          <p:spPr bwMode="auto">
            <a:xfrm>
              <a:off x="1623937"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5" name="燕尾形 21"/>
            <p:cNvSpPr/>
            <p:nvPr/>
          </p:nvSpPr>
          <p:spPr bwMode="auto">
            <a:xfrm>
              <a:off x="1847630"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38" name="TextBox 37">
            <a:extLst>
              <a:ext uri="{FF2B5EF4-FFF2-40B4-BE49-F238E27FC236}">
                <a16:creationId xmlns:a16="http://schemas.microsoft.com/office/drawing/2014/main" xmlns="" id="{CB6CBFB4-3F54-46BC-9FB6-8A0E234B405E}"/>
              </a:ext>
            </a:extLst>
          </p:cNvPr>
          <p:cNvSpPr txBox="1"/>
          <p:nvPr/>
        </p:nvSpPr>
        <p:spPr>
          <a:xfrm>
            <a:off x="1856818" y="364504"/>
            <a:ext cx="479558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solidFill>
                  <a:srgbClr val="FF0000"/>
                </a:solidFill>
                <a:latin typeface="Times New Roman" pitchFamily="18" charset="0"/>
                <a:cs typeface="Times New Roman" pitchFamily="18" charset="0"/>
                <a:sym typeface="Arial" panose="020B0604020202020204" pitchFamily="34" charset="0"/>
              </a:rPr>
              <a:t>NỘI DUNG BÀI HỌC</a:t>
            </a:r>
          </a:p>
        </p:txBody>
      </p:sp>
      <p:sp>
        <p:nvSpPr>
          <p:cNvPr id="39" name="TextBox 38"/>
          <p:cNvSpPr txBox="1"/>
          <p:nvPr/>
        </p:nvSpPr>
        <p:spPr bwMode="auto">
          <a:xfrm>
            <a:off x="8046931" y="2009638"/>
            <a:ext cx="3286125"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HỆ</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THỐNG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KIẾN 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0" name="TextBox 39"/>
          <p:cNvSpPr txBox="1"/>
          <p:nvPr/>
        </p:nvSpPr>
        <p:spPr bwMode="auto">
          <a:xfrm>
            <a:off x="6586415" y="2353846"/>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2" name="TextBox 41"/>
          <p:cNvSpPr txBox="1"/>
          <p:nvPr/>
        </p:nvSpPr>
        <p:spPr bwMode="auto">
          <a:xfrm>
            <a:off x="749473" y="4825042"/>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3" name="TextBox 42"/>
          <p:cNvSpPr txBox="1"/>
          <p:nvPr/>
        </p:nvSpPr>
        <p:spPr bwMode="auto">
          <a:xfrm>
            <a:off x="2415637" y="4664532"/>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LUYỆN</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9" name="TextBox 48"/>
          <p:cNvSpPr txBox="1"/>
          <p:nvPr/>
        </p:nvSpPr>
        <p:spPr bwMode="auto">
          <a:xfrm>
            <a:off x="6652401" y="4812458"/>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4</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50" name="TextBox 49"/>
          <p:cNvSpPr txBox="1"/>
          <p:nvPr/>
        </p:nvSpPr>
        <p:spPr bwMode="auto">
          <a:xfrm>
            <a:off x="8046930" y="4653229"/>
            <a:ext cx="3286125"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DẶN</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DÒ</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730408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2" grpId="0"/>
      <p:bldP spid="43" grpId="0"/>
      <p:bldP spid="49"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0" y="48768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04"/>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a:t>
            </a:r>
            <a:r>
              <a:rPr lang="vi-VN" sz="3600" dirty="0" smtClean="0">
                <a:solidFill>
                  <a:srgbClr val="002060"/>
                </a:solidFill>
                <a:latin typeface="Times New Roman" panose="02020603050405020304" pitchFamily="18" charset="0"/>
                <a:cs typeface="Times New Roman" panose="02020603050405020304" pitchFamily="18" charset="0"/>
              </a:rPr>
              <a:t>thể</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tinh tế,</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sâu </a:t>
            </a:r>
            <a:r>
              <a:rPr lang="vi-VN" sz="3600" dirty="0">
                <a:solidFill>
                  <a:srgbClr val="002060"/>
                </a:solidFill>
                <a:latin typeface="Times New Roman" panose="02020603050405020304" pitchFamily="18" charset="0"/>
                <a:cs typeface="Times New Roman" panose="02020603050405020304" pitchFamily="18" charset="0"/>
              </a:rPr>
              <a:t>sắc những biến động dữ dội trong nội tâm nhân vật (Những điều ấy không thể quan sát được ... </a:t>
            </a:r>
            <a:r>
              <a:rPr lang="en-US" sz="3600" dirty="0" smtClean="0">
                <a:solidFill>
                  <a:srgbClr val="002060"/>
                </a:solidFill>
                <a:latin typeface="Times New Roman" panose="02020603050405020304" pitchFamily="18" charset="0"/>
                <a:cs typeface="Times New Roman" panose="02020603050405020304" pitchFamily="18" charset="0"/>
              </a:rPr>
              <a:t>=&gt;</a:t>
            </a:r>
            <a:r>
              <a:rPr lang="vi-VN"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smtClean="0">
                <a:solidFill>
                  <a:srgbClr val="002060"/>
                </a:solidFill>
                <a:latin typeface="Times New Roman" panose="02020603050405020304" pitchFamily="18" charset="0"/>
                <a:cs typeface="Times New Roman" panose="02020603050405020304" pitchFamily="18" charset="0"/>
              </a:rPr>
              <a:t>hứng </a:t>
            </a:r>
            <a:r>
              <a:rPr lang="vi-VN" sz="3600" dirty="0">
                <a:solidFill>
                  <a:srgbClr val="002060"/>
                </a:solidFill>
                <a:latin typeface="Times New Roman" panose="02020603050405020304" pitchFamily="18" charset="0"/>
                <a:cs typeface="Times New Roman" panose="02020603050405020304" pitchFamily="18" charset="0"/>
              </a:rPr>
              <a:t>tỏ Kim </a:t>
            </a:r>
            <a:r>
              <a:rPr lang="en-US" sz="3600" dirty="0" smtClean="0">
                <a:solidFill>
                  <a:srgbClr val="002060"/>
                </a:solidFill>
                <a:latin typeface="Times New Roman" panose="02020603050405020304" pitchFamily="18" charset="0"/>
                <a:cs typeface="Times New Roman" panose="02020603050405020304" pitchFamily="18" charset="0"/>
              </a:rPr>
              <a:t>L</a:t>
            </a:r>
            <a:r>
              <a:rPr lang="vi-VN" sz="3600" dirty="0" smtClean="0">
                <a:solidFill>
                  <a:srgbClr val="002060"/>
                </a:solidFill>
                <a:latin typeface="Times New Roman" panose="02020603050405020304" pitchFamily="18" charset="0"/>
                <a:cs typeface="Times New Roman" panose="02020603050405020304" pitchFamily="18" charset="0"/>
              </a:rPr>
              <a:t>ân </a:t>
            </a:r>
            <a:r>
              <a:rPr lang="vi-VN" sz="3600" dirty="0">
                <a:solidFill>
                  <a:srgbClr val="002060"/>
                </a:solidFill>
                <a:latin typeface="Times New Roman" panose="02020603050405020304" pitchFamily="18" charset="0"/>
                <a:cs typeface="Times New Roman" panose="02020603050405020304" pitchFamily="18" charset="0"/>
              </a:rPr>
              <a:t>rất am hiểu thế giới nội tâm, đời sống tinh thần của người nông </a:t>
            </a:r>
            <a:r>
              <a:rPr lang="vi-VN" sz="3600" dirty="0"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89"/>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2525271" y="0"/>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KHI NGHE TIN CẢI CHÍNH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791" y="120396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Gương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22"/>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háy</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0791" y="242003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Lật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0" y="3624096"/>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Tây</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nó</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tôi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rồi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39" y="5141250"/>
            <a:ext cx="9514330"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Sung </a:t>
            </a:r>
            <a:r>
              <a:rPr lang="en-US" altLang="en-US" sz="3200" b="1" dirty="0" err="1" smtClean="0">
                <a:solidFill>
                  <a:srgbClr val="FF0000"/>
                </a:solidFill>
                <a:latin typeface="Times New Roman" panose="02020603050405020304" pitchFamily="18" charset="0"/>
                <a:cs typeface="Times New Roman" panose="02020603050405020304" pitchFamily="18" charset="0"/>
              </a:rPr>
              <a:t>sướng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hê</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yêu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đặt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bản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Nghệ</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4" y="82882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1.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XD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huống</a:t>
            </a:r>
            <a:r>
              <a:rPr lang="en-US" altLang="en-US" sz="3600" i="1" kern="0" dirty="0" smtClean="0">
                <a:solidFill>
                  <a:srgbClr val="002060"/>
                </a:solidFill>
                <a:latin typeface="Times New Roman" panose="02020603050405020304" pitchFamily="18" charset="0"/>
                <a:cs typeface="Times New Roman" panose="02020603050405020304" pitchFamily="18" charset="0"/>
              </a:rPr>
              <a:t> gay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cấn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2.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Miêu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tả</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tâm</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lí</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thực</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qua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suy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nghĩ</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hành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lời</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nói</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3.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Ngôn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giàu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khẩu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thể</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hiện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rõ</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tính</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4.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trần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thuật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hoạt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tự</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nhiên</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xmlns=""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4" y="116410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smtClean="0">
                <a:solidFill>
                  <a:srgbClr val="0070C0"/>
                </a:solidFill>
                <a:latin typeface="Times New Roman" panose="02020603050405020304" pitchFamily="18" charset="0"/>
                <a:cs typeface="Times New Roman" panose="02020603050405020304" pitchFamily="18" charset="0"/>
              </a:rPr>
              <a:t>Truyện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thể</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hiện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thực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động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một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bền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chặt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sâu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sắc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quê</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nhất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với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tinh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thần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qua </a:t>
            </a:r>
            <a:r>
              <a:rPr lang="en-US" altLang="en-US" i="1" kern="0" dirty="0" err="1" smtClean="0">
                <a:solidFill>
                  <a:srgbClr val="0070C0"/>
                </a:solidFill>
                <a:latin typeface="Times New Roman" panose="02020603050405020304" pitchFamily="18" charset="0"/>
                <a:cs typeface="Times New Roman" panose="02020603050405020304" pitchFamily="18" charset="0"/>
              </a:rPr>
              <a:t>nhân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vât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ông</a:t>
            </a:r>
            <a:r>
              <a:rPr lang="en-US" altLang="en-US" i="1" kern="0" dirty="0" smtClean="0">
                <a:solidFill>
                  <a:srgbClr val="0070C0"/>
                </a:solidFill>
                <a:latin typeface="Times New Roman" panose="02020603050405020304" pitchFamily="18" charset="0"/>
                <a:cs typeface="Times New Roman" panose="02020603050405020304" pitchFamily="18" charset="0"/>
              </a:rPr>
              <a:t> Hai. Qua </a:t>
            </a:r>
            <a:r>
              <a:rPr lang="en-US" altLang="en-US" i="1" kern="0" dirty="0" err="1" smtClean="0">
                <a:solidFill>
                  <a:srgbClr val="0070C0"/>
                </a:solidFill>
                <a:latin typeface="Times New Roman" panose="02020603050405020304" pitchFamily="18" charset="0"/>
                <a:cs typeface="Times New Roman" panose="02020603050405020304" pitchFamily="18" charset="0"/>
              </a:rPr>
              <a:t>đó</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khẳng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định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của</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người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nông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dân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trong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kì</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Pháp</a:t>
            </a:r>
            <a:r>
              <a:rPr lang="en-US" altLang="en-US" i="1" kern="0" dirty="0" smtClean="0">
                <a:solidFill>
                  <a:srgbClr val="0070C0"/>
                </a:solidFill>
                <a:latin typeface="Times New Roman" panose="02020603050405020304" pitchFamily="18" charset="0"/>
                <a:cs typeface="Times New Roman" panose="02020603050405020304" pitchFamily="18" charset="0"/>
              </a:rPr>
              <a:t>.</a:t>
            </a:r>
            <a:endParaRPr lang="en-US" altLang="en-US" kern="0"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xmlns=""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6"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xmlns=""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6"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xmlns=""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6" y="4892040"/>
            <a:ext cx="2230754"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xmlns=""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0"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xmlns=""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396" y="3747136"/>
            <a:ext cx="2268854"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xmlns=""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0"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xmlns=""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10" y="2472690"/>
            <a:ext cx="1952626"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xmlns=""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0" y="3436620"/>
            <a:ext cx="1579246"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xmlns=""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0"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xmlns=""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06" y="1880236"/>
            <a:ext cx="2116454"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xmlns=""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0"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xmlns=""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6"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xmlns=""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6"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xmlns=""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1" y="4099560"/>
            <a:ext cx="2472690"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xmlns=""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xmlns=""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6"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xmlns=""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6"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xmlns=""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2305050"/>
            <a:ext cx="2714626"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xmlns=""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6"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xmlns=""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6"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xmlns=""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50" y="1"/>
            <a:ext cx="193738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xmlns=""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0"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xmlns="" id="{185F9534-AE5E-4469-9C81-CD89FB079D45}"/>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xmlns=""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0"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 y="117693"/>
            <a:ext cx="11811000" cy="6740307"/>
          </a:xfrm>
          <a:prstGeom prst="rect">
            <a:avLst/>
          </a:prstGeom>
        </p:spPr>
        <p:txBody>
          <a:bodyPr wrap="square">
            <a:spAutoFit/>
          </a:bodyPr>
          <a:lstStyle/>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6" y="295573"/>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61"/>
            <a:ext cx="5479944" cy="3108543"/>
          </a:xfrm>
          <a:prstGeom prst="rect">
            <a:avLst/>
          </a:prstGeom>
          <a:solidFill>
            <a:schemeClr val="accent6">
              <a:lumMod val="40000"/>
              <a:lumOff val="60000"/>
            </a:schemeClr>
          </a:solidFill>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smtClean="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smtClean="0">
                <a:latin typeface="Times New Roman" panose="02020603050405020304" pitchFamily="18" charset="0"/>
                <a:cs typeface="Times New Roman" panose="02020603050405020304" pitchFamily="18" charset="0"/>
              </a:rPr>
              <a:t>- “Cái cơ sự này” trong đoạn trích là: cái tin làng Chợ Dầu theo giặc làm Việt gian.</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098066"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75"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4" y="393918"/>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3" y="142316"/>
            <a:ext cx="1093569" cy="523220"/>
          </a:xfrm>
          <a:prstGeom prst="rect">
            <a:avLst/>
          </a:prstGeom>
          <a:noFill/>
          <a:ln>
            <a:solidFill>
              <a:srgbClr val="0070C0"/>
            </a:solidFill>
            <a:prstDash val="dashDot"/>
          </a:ln>
        </p:spPr>
        <p:txBody>
          <a:bodyPr wrap="none" rtlCol="0">
            <a:spAutoFit/>
          </a:bodyPr>
          <a:lstStyle/>
          <a:p>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045" y="258762"/>
            <a:ext cx="11780520" cy="1384995"/>
          </a:xfrm>
          <a:prstGeom prst="rect">
            <a:avLst/>
          </a:prstGeom>
          <a:ln>
            <a:solidFill>
              <a:srgbClr val="FF0000"/>
            </a:solidFill>
            <a:prstDash val="lgDashDot"/>
          </a:ln>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5265" y="1906901"/>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gũi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0" y="3135690"/>
            <a:ext cx="6264275" cy="3539430"/>
          </a:xfrm>
          <a:prstGeom prst="rect">
            <a:avLst/>
          </a:prstGeom>
          <a:solidFill>
            <a:schemeClr val="accent4">
              <a:lumMod val="20000"/>
              <a:lumOff val="80000"/>
            </a:schemeClr>
          </a:solidFill>
        </p:spPr>
        <p:txBody>
          <a:bodyPr wrap="square">
            <a:spAutoFit/>
          </a:bodyPr>
          <a:lstStyle/>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337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170019" name="WordArt 35"/>
          <p:cNvSpPr>
            <a:spLocks noChangeArrowheads="1" noChangeShapeType="1" noTextEdit="1"/>
          </p:cNvSpPr>
          <p:nvPr/>
        </p:nvSpPr>
        <p:spPr bwMode="auto">
          <a:xfrm>
            <a:off x="1524000" y="30164"/>
            <a:ext cx="3886200" cy="623887"/>
          </a:xfrm>
          <a:prstGeom prst="rect">
            <a:avLst/>
          </a:prstGeom>
        </p:spPr>
        <p:txBody>
          <a:bodyPr wrap="none" fromWordArt="1">
            <a:prstTxWarp prst="textPlain">
              <a:avLst>
                <a:gd name="adj" fmla="val 4952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Khởi</a:t>
            </a:r>
            <a:r>
              <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động</a:t>
            </a:r>
            <a:endPar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2051" name="Group 41"/>
          <p:cNvGrpSpPr>
            <a:grpSpLocks/>
          </p:cNvGrpSpPr>
          <p:nvPr/>
        </p:nvGrpSpPr>
        <p:grpSpPr bwMode="auto">
          <a:xfrm rot="5400000">
            <a:off x="-71437" y="3119438"/>
            <a:ext cx="4800600" cy="847725"/>
            <a:chOff x="2350" y="1008"/>
            <a:chExt cx="1826" cy="534"/>
          </a:xfrm>
        </p:grpSpPr>
        <p:pic>
          <p:nvPicPr>
            <p:cNvPr id="2216" name="Picture 4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7" name="Picture 4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8" name="Picture 4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9" name="Picture 4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2" name="Group 46"/>
          <p:cNvGrpSpPr>
            <a:grpSpLocks/>
          </p:cNvGrpSpPr>
          <p:nvPr/>
        </p:nvGrpSpPr>
        <p:grpSpPr bwMode="auto">
          <a:xfrm rot="5400000">
            <a:off x="7319963" y="3348038"/>
            <a:ext cx="4800600" cy="847725"/>
            <a:chOff x="2350" y="1008"/>
            <a:chExt cx="1826" cy="534"/>
          </a:xfrm>
        </p:grpSpPr>
        <p:pic>
          <p:nvPicPr>
            <p:cNvPr id="2212" name="Picture 4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3" name="Picture 4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4" name="Picture 4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5" name="Picture 5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4" descr="Picture3"/>
          <p:cNvSpPr>
            <a:spLocks noChangeArrowheads="1"/>
          </p:cNvSpPr>
          <p:nvPr/>
        </p:nvSpPr>
        <p:spPr bwMode="auto">
          <a:xfrm>
            <a:off x="3505200" y="1752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5" name="Oval 12" descr="Picture3"/>
          <p:cNvSpPr>
            <a:spLocks noChangeArrowheads="1"/>
          </p:cNvSpPr>
          <p:nvPr/>
        </p:nvSpPr>
        <p:spPr bwMode="auto">
          <a:xfrm>
            <a:off x="3505200" y="22860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6" name="Oval 13" descr="Picture3"/>
          <p:cNvSpPr>
            <a:spLocks noChangeArrowheads="1"/>
          </p:cNvSpPr>
          <p:nvPr/>
        </p:nvSpPr>
        <p:spPr bwMode="auto">
          <a:xfrm>
            <a:off x="3505200" y="28194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7" name="Oval 14" descr="Picture3"/>
          <p:cNvSpPr>
            <a:spLocks noChangeArrowheads="1"/>
          </p:cNvSpPr>
          <p:nvPr/>
        </p:nvSpPr>
        <p:spPr bwMode="auto">
          <a:xfrm>
            <a:off x="3505200" y="33528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8" name="Oval 15" descr="Picture3"/>
          <p:cNvSpPr>
            <a:spLocks noChangeArrowheads="1"/>
          </p:cNvSpPr>
          <p:nvPr/>
        </p:nvSpPr>
        <p:spPr bwMode="auto">
          <a:xfrm>
            <a:off x="3505200" y="38862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19" name="Oval 16" descr="Picture3"/>
          <p:cNvSpPr>
            <a:spLocks noChangeArrowheads="1"/>
          </p:cNvSpPr>
          <p:nvPr/>
        </p:nvSpPr>
        <p:spPr bwMode="auto">
          <a:xfrm>
            <a:off x="3505200" y="4419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sp>
        <p:nvSpPr>
          <p:cNvPr id="2059" name="AutoShape 22"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0" name="AutoShape 24" descr="Picture3"/>
          <p:cNvSpPr>
            <a:spLocks noChangeArrowheads="1"/>
          </p:cNvSpPr>
          <p:nvPr/>
        </p:nvSpPr>
        <p:spPr bwMode="auto">
          <a:xfrm>
            <a:off x="4038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1" name="AutoShape 33"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2" name="AutoShape 36" descr="Picture3"/>
          <p:cNvSpPr>
            <a:spLocks noChangeArrowheads="1"/>
          </p:cNvSpPr>
          <p:nvPr/>
        </p:nvSpPr>
        <p:spPr bwMode="auto">
          <a:xfrm>
            <a:off x="4572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3" name="AutoShape 37" descr="Picture3"/>
          <p:cNvSpPr>
            <a:spLocks noChangeArrowheads="1"/>
          </p:cNvSpPr>
          <p:nvPr/>
        </p:nvSpPr>
        <p:spPr bwMode="auto">
          <a:xfrm>
            <a:off x="5105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4" name="AutoShape 44" descr="Picture3"/>
          <p:cNvSpPr>
            <a:spLocks noChangeArrowheads="1"/>
          </p:cNvSpPr>
          <p:nvPr/>
        </p:nvSpPr>
        <p:spPr bwMode="auto">
          <a:xfrm>
            <a:off x="4572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5" name="AutoShape 45" descr="Picture3"/>
          <p:cNvSpPr>
            <a:spLocks noChangeArrowheads="1"/>
          </p:cNvSpPr>
          <p:nvPr/>
        </p:nvSpPr>
        <p:spPr bwMode="auto">
          <a:xfrm>
            <a:off x="45720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6" name="AutoShape 47" descr="Picture3"/>
          <p:cNvSpPr>
            <a:spLocks noChangeArrowheads="1"/>
          </p:cNvSpPr>
          <p:nvPr/>
        </p:nvSpPr>
        <p:spPr bwMode="auto">
          <a:xfrm>
            <a:off x="51054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7" name="AutoShape 48" descr="Picture3"/>
          <p:cNvSpPr>
            <a:spLocks noChangeArrowheads="1"/>
          </p:cNvSpPr>
          <p:nvPr/>
        </p:nvSpPr>
        <p:spPr bwMode="auto">
          <a:xfrm>
            <a:off x="56388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8" name="AutoShape 55" descr="Picture3"/>
          <p:cNvSpPr>
            <a:spLocks noChangeArrowheads="1"/>
          </p:cNvSpPr>
          <p:nvPr/>
        </p:nvSpPr>
        <p:spPr bwMode="auto">
          <a:xfrm>
            <a:off x="5105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9" name="AutoShape 56" descr="Picture3"/>
          <p:cNvSpPr>
            <a:spLocks noChangeArrowheads="1"/>
          </p:cNvSpPr>
          <p:nvPr/>
        </p:nvSpPr>
        <p:spPr bwMode="auto">
          <a:xfrm>
            <a:off x="51054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0" name="AutoShape 57" descr="Picture3"/>
          <p:cNvSpPr>
            <a:spLocks noChangeArrowheads="1"/>
          </p:cNvSpPr>
          <p:nvPr/>
        </p:nvSpPr>
        <p:spPr bwMode="auto">
          <a:xfrm>
            <a:off x="5638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1" name="AutoShape 58" descr="Picture3"/>
          <p:cNvSpPr>
            <a:spLocks noChangeArrowheads="1"/>
          </p:cNvSpPr>
          <p:nvPr/>
        </p:nvSpPr>
        <p:spPr bwMode="auto">
          <a:xfrm>
            <a:off x="56388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2" name="AutoShape 59" descr="Picture3"/>
          <p:cNvSpPr>
            <a:spLocks noChangeArrowheads="1"/>
          </p:cNvSpPr>
          <p:nvPr/>
        </p:nvSpPr>
        <p:spPr bwMode="auto">
          <a:xfrm>
            <a:off x="61722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3" name="AutoShape 60" descr="Picture3"/>
          <p:cNvSpPr>
            <a:spLocks noChangeArrowheads="1"/>
          </p:cNvSpPr>
          <p:nvPr/>
        </p:nvSpPr>
        <p:spPr bwMode="auto">
          <a:xfrm>
            <a:off x="5638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4" name="AutoShape 66" descr="Picture3"/>
          <p:cNvSpPr>
            <a:spLocks noChangeArrowheads="1"/>
          </p:cNvSpPr>
          <p:nvPr/>
        </p:nvSpPr>
        <p:spPr bwMode="auto">
          <a:xfrm>
            <a:off x="56388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5" name="AutoShape 67" descr="Picture3"/>
          <p:cNvSpPr>
            <a:spLocks noChangeArrowheads="1"/>
          </p:cNvSpPr>
          <p:nvPr/>
        </p:nvSpPr>
        <p:spPr bwMode="auto">
          <a:xfrm>
            <a:off x="56388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6" name="AutoShape 68" descr="Picture3"/>
          <p:cNvSpPr>
            <a:spLocks noChangeArrowheads="1"/>
          </p:cNvSpPr>
          <p:nvPr/>
        </p:nvSpPr>
        <p:spPr bwMode="auto">
          <a:xfrm>
            <a:off x="61722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7" name="AutoShape 69" descr="Picture3"/>
          <p:cNvSpPr>
            <a:spLocks noChangeArrowheads="1"/>
          </p:cNvSpPr>
          <p:nvPr/>
        </p:nvSpPr>
        <p:spPr bwMode="auto">
          <a:xfrm>
            <a:off x="61722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8" name="AutoShape 70" descr="Picture3"/>
          <p:cNvSpPr>
            <a:spLocks noChangeArrowheads="1"/>
          </p:cNvSpPr>
          <p:nvPr/>
        </p:nvSpPr>
        <p:spPr bwMode="auto">
          <a:xfrm>
            <a:off x="67056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9" name="AutoShape 71" descr="Picture3"/>
          <p:cNvSpPr>
            <a:spLocks noChangeArrowheads="1"/>
          </p:cNvSpPr>
          <p:nvPr/>
        </p:nvSpPr>
        <p:spPr bwMode="auto">
          <a:xfrm>
            <a:off x="6172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0" name="AutoShape 77" descr="Picture3"/>
          <p:cNvSpPr>
            <a:spLocks noChangeArrowheads="1"/>
          </p:cNvSpPr>
          <p:nvPr/>
        </p:nvSpPr>
        <p:spPr bwMode="auto">
          <a:xfrm>
            <a:off x="61722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1" name="AutoShape 78" descr="Picture3"/>
          <p:cNvSpPr>
            <a:spLocks noChangeArrowheads="1"/>
          </p:cNvSpPr>
          <p:nvPr/>
        </p:nvSpPr>
        <p:spPr bwMode="auto">
          <a:xfrm>
            <a:off x="61722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2" name="AutoShape 79" descr="Picture3"/>
          <p:cNvSpPr>
            <a:spLocks noChangeArrowheads="1"/>
          </p:cNvSpPr>
          <p:nvPr/>
        </p:nvSpPr>
        <p:spPr bwMode="auto">
          <a:xfrm>
            <a:off x="67056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3" name="AutoShape 80" descr="Picture3"/>
          <p:cNvSpPr>
            <a:spLocks noChangeArrowheads="1"/>
          </p:cNvSpPr>
          <p:nvPr/>
        </p:nvSpPr>
        <p:spPr bwMode="auto">
          <a:xfrm>
            <a:off x="6705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4" name="AutoShape 81" descr="Picture3"/>
          <p:cNvSpPr>
            <a:spLocks noChangeArrowheads="1"/>
          </p:cNvSpPr>
          <p:nvPr/>
        </p:nvSpPr>
        <p:spPr bwMode="auto">
          <a:xfrm>
            <a:off x="72390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5" name="AutoShape 82" descr="Picture3"/>
          <p:cNvSpPr>
            <a:spLocks noChangeArrowheads="1"/>
          </p:cNvSpPr>
          <p:nvPr/>
        </p:nvSpPr>
        <p:spPr bwMode="auto">
          <a:xfrm>
            <a:off x="67056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6" name="AutoShape 88" descr="Picture3"/>
          <p:cNvSpPr>
            <a:spLocks noChangeArrowheads="1"/>
          </p:cNvSpPr>
          <p:nvPr/>
        </p:nvSpPr>
        <p:spPr bwMode="auto">
          <a:xfrm>
            <a:off x="6705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7" name="AutoShape 89" descr="Picture3"/>
          <p:cNvSpPr>
            <a:spLocks noChangeArrowheads="1"/>
          </p:cNvSpPr>
          <p:nvPr/>
        </p:nvSpPr>
        <p:spPr bwMode="auto">
          <a:xfrm>
            <a:off x="67056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8" name="AutoShape 90" descr="Picture3"/>
          <p:cNvSpPr>
            <a:spLocks noChangeArrowheads="1"/>
          </p:cNvSpPr>
          <p:nvPr/>
        </p:nvSpPr>
        <p:spPr bwMode="auto">
          <a:xfrm>
            <a:off x="72390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9" name="AutoShape 91" descr="Picture3"/>
          <p:cNvSpPr>
            <a:spLocks noChangeArrowheads="1"/>
          </p:cNvSpPr>
          <p:nvPr/>
        </p:nvSpPr>
        <p:spPr bwMode="auto">
          <a:xfrm>
            <a:off x="7239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0" name="AutoShape 93" descr="Picture3"/>
          <p:cNvSpPr>
            <a:spLocks noChangeArrowheads="1"/>
          </p:cNvSpPr>
          <p:nvPr/>
        </p:nvSpPr>
        <p:spPr bwMode="auto">
          <a:xfrm>
            <a:off x="72390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1" name="AutoShape 99" descr="Picture3"/>
          <p:cNvSpPr>
            <a:spLocks noChangeArrowheads="1"/>
          </p:cNvSpPr>
          <p:nvPr/>
        </p:nvSpPr>
        <p:spPr bwMode="auto">
          <a:xfrm>
            <a:off x="7239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2" name="AutoShape 101" descr="Picture3"/>
          <p:cNvSpPr>
            <a:spLocks noChangeArrowheads="1"/>
          </p:cNvSpPr>
          <p:nvPr/>
        </p:nvSpPr>
        <p:spPr bwMode="auto">
          <a:xfrm>
            <a:off x="77724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3" name="AutoShape 104" descr="Picture3"/>
          <p:cNvSpPr>
            <a:spLocks noChangeArrowheads="1"/>
          </p:cNvSpPr>
          <p:nvPr/>
        </p:nvSpPr>
        <p:spPr bwMode="auto">
          <a:xfrm>
            <a:off x="77724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4" name="AutoShape 110" descr="Picture3"/>
          <p:cNvSpPr>
            <a:spLocks noChangeArrowheads="1"/>
          </p:cNvSpPr>
          <p:nvPr/>
        </p:nvSpPr>
        <p:spPr bwMode="auto">
          <a:xfrm>
            <a:off x="7772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5" name="AutoShape 112" descr="Picture3"/>
          <p:cNvSpPr>
            <a:spLocks noChangeArrowheads="1"/>
          </p:cNvSpPr>
          <p:nvPr/>
        </p:nvSpPr>
        <p:spPr bwMode="auto">
          <a:xfrm>
            <a:off x="8305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6" name="AutoShape 115" descr="Picture3"/>
          <p:cNvSpPr>
            <a:spLocks noChangeArrowheads="1"/>
          </p:cNvSpPr>
          <p:nvPr/>
        </p:nvSpPr>
        <p:spPr bwMode="auto">
          <a:xfrm>
            <a:off x="8305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7" name="AutoShape 126" descr="Picture3"/>
          <p:cNvSpPr>
            <a:spLocks noChangeArrowheads="1"/>
          </p:cNvSpPr>
          <p:nvPr/>
        </p:nvSpPr>
        <p:spPr bwMode="auto">
          <a:xfrm>
            <a:off x="8839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8" name="WordArt 180"/>
          <p:cNvSpPr>
            <a:spLocks noChangeArrowheads="1" noChangeShapeType="1" noTextEdit="1"/>
          </p:cNvSpPr>
          <p:nvPr/>
        </p:nvSpPr>
        <p:spPr bwMode="auto">
          <a:xfrm>
            <a:off x="3581401" y="762000"/>
            <a:ext cx="5419725" cy="6096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TRÒ CHƠI Ô CHỮ </a:t>
            </a:r>
            <a:endParaRPr kumimoji="0" lang="en-US"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
        <p:nvSpPr>
          <p:cNvPr id="60" name="AutoShape 181"/>
          <p:cNvSpPr>
            <a:spLocks noChangeArrowheads="1"/>
          </p:cNvSpPr>
          <p:nvPr/>
        </p:nvSpPr>
        <p:spPr bwMode="auto">
          <a:xfrm>
            <a:off x="9296400" y="152400"/>
            <a:ext cx="1219200" cy="457200"/>
          </a:xfrm>
          <a:prstGeom prst="bevel">
            <a:avLst>
              <a:gd name="adj" fmla="val 12500"/>
            </a:avLst>
          </a:prstGeom>
          <a:gradFill rotWithShape="1">
            <a:gsLst>
              <a:gs pos="1000">
                <a:srgbClr val="00B050"/>
              </a:gs>
              <a:gs pos="48000">
                <a:schemeClr val="bg1"/>
              </a:gs>
              <a:gs pos="100000">
                <a:srgbClr val="FFC000"/>
              </a:gs>
            </a:gsLst>
            <a:lin ang="5400000" scaled="1"/>
          </a:gra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khóa</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nvGrpSpPr>
          <p:cNvPr id="4" name="Group 188"/>
          <p:cNvGrpSpPr>
            <a:grpSpLocks/>
          </p:cNvGrpSpPr>
          <p:nvPr/>
        </p:nvGrpSpPr>
        <p:grpSpPr bwMode="auto">
          <a:xfrm>
            <a:off x="4572000" y="1676400"/>
            <a:ext cx="2667000" cy="533400"/>
            <a:chOff x="144" y="576"/>
            <a:chExt cx="1680" cy="336"/>
          </a:xfrm>
        </p:grpSpPr>
        <p:sp>
          <p:nvSpPr>
            <p:cNvPr id="2207" name="AutoShape 183" descr="Picture4"/>
            <p:cNvSpPr>
              <a:spLocks noChangeArrowheads="1"/>
            </p:cNvSpPr>
            <p:nvPr/>
          </p:nvSpPr>
          <p:spPr bwMode="auto">
            <a:xfrm>
              <a:off x="144"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8" name="AutoShape 184" descr="Picture4"/>
            <p:cNvSpPr>
              <a:spLocks noChangeArrowheads="1"/>
            </p:cNvSpPr>
            <p:nvPr/>
          </p:nvSpPr>
          <p:spPr bwMode="auto">
            <a:xfrm>
              <a:off x="480"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9" name="AutoShape 185" descr="Picture4"/>
            <p:cNvSpPr>
              <a:spLocks noChangeArrowheads="1"/>
            </p:cNvSpPr>
            <p:nvPr/>
          </p:nvSpPr>
          <p:spPr bwMode="auto">
            <a:xfrm>
              <a:off x="816"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0" name="AutoShape 186" descr="Picture4"/>
            <p:cNvSpPr>
              <a:spLocks noChangeArrowheads="1"/>
            </p:cNvSpPr>
            <p:nvPr/>
          </p:nvSpPr>
          <p:spPr bwMode="auto">
            <a:xfrm>
              <a:off x="1152"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1" name="AutoShape 187" descr="Picture4"/>
            <p:cNvSpPr>
              <a:spLocks noChangeArrowheads="1"/>
            </p:cNvSpPr>
            <p:nvPr/>
          </p:nvSpPr>
          <p:spPr bwMode="auto">
            <a:xfrm>
              <a:off x="1488"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67" name="AutoShape 189"/>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1.Tạm rời nơi cư trú đến vùng khác…?</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5" name="Group 190"/>
          <p:cNvGrpSpPr>
            <a:grpSpLocks/>
          </p:cNvGrpSpPr>
          <p:nvPr/>
        </p:nvGrpSpPr>
        <p:grpSpPr bwMode="auto">
          <a:xfrm>
            <a:off x="4572000" y="1676400"/>
            <a:ext cx="2667000" cy="533400"/>
            <a:chOff x="336" y="144"/>
            <a:chExt cx="1680" cy="336"/>
          </a:xfrm>
        </p:grpSpPr>
        <p:sp>
          <p:nvSpPr>
            <p:cNvPr id="2202" name="AutoShape 191" descr="Picture9"/>
            <p:cNvSpPr>
              <a:spLocks noChangeArrowheads="1"/>
            </p:cNvSpPr>
            <p:nvPr/>
          </p:nvSpPr>
          <p:spPr bwMode="auto">
            <a:xfrm>
              <a:off x="33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p>
          </p:txBody>
        </p:sp>
        <p:sp>
          <p:nvSpPr>
            <p:cNvPr id="2203" name="AutoShape 192" descr="Picture9"/>
            <p:cNvSpPr>
              <a:spLocks noChangeArrowheads="1"/>
            </p:cNvSpPr>
            <p:nvPr/>
          </p:nvSpPr>
          <p:spPr bwMode="auto">
            <a:xfrm>
              <a:off x="67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204" name="AutoShape 193" descr="Picture9"/>
            <p:cNvSpPr>
              <a:spLocks noChangeArrowheads="1"/>
            </p:cNvSpPr>
            <p:nvPr/>
          </p:nvSpPr>
          <p:spPr bwMode="auto">
            <a:xfrm>
              <a:off x="10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205" name="AutoShape 194" descr="Picture9"/>
            <p:cNvSpPr>
              <a:spLocks noChangeArrowheads="1"/>
            </p:cNvSpPr>
            <p:nvPr/>
          </p:nvSpPr>
          <p:spPr bwMode="auto">
            <a:xfrm>
              <a:off x="134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206" name="AutoShape 195" descr="Picture9"/>
            <p:cNvSpPr>
              <a:spLocks noChangeArrowheads="1"/>
            </p:cNvSpPr>
            <p:nvPr/>
          </p:nvSpPr>
          <p:spPr bwMode="auto">
            <a:xfrm>
              <a:off x="168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Ư</a:t>
              </a:r>
            </a:p>
          </p:txBody>
        </p:sp>
      </p:grpSp>
      <p:grpSp>
        <p:nvGrpSpPr>
          <p:cNvPr id="6" name="Group 196"/>
          <p:cNvGrpSpPr>
            <a:grpSpLocks/>
          </p:cNvGrpSpPr>
          <p:nvPr/>
        </p:nvGrpSpPr>
        <p:grpSpPr bwMode="auto">
          <a:xfrm>
            <a:off x="4038600" y="2209800"/>
            <a:ext cx="4267200" cy="533400"/>
            <a:chOff x="144" y="2352"/>
            <a:chExt cx="2688" cy="336"/>
          </a:xfrm>
        </p:grpSpPr>
        <p:sp>
          <p:nvSpPr>
            <p:cNvPr id="2194" name="AutoShape 197" descr="Picture4"/>
            <p:cNvSpPr>
              <a:spLocks noChangeArrowheads="1"/>
            </p:cNvSpPr>
            <p:nvPr/>
          </p:nvSpPr>
          <p:spPr bwMode="auto">
            <a:xfrm>
              <a:off x="14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5" name="AutoShape 198" descr="Picture4"/>
            <p:cNvSpPr>
              <a:spLocks noChangeArrowheads="1"/>
            </p:cNvSpPr>
            <p:nvPr/>
          </p:nvSpPr>
          <p:spPr bwMode="auto">
            <a:xfrm>
              <a:off x="48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6" name="AutoShape 199" descr="Picture4"/>
            <p:cNvSpPr>
              <a:spLocks noChangeArrowheads="1"/>
            </p:cNvSpPr>
            <p:nvPr/>
          </p:nvSpPr>
          <p:spPr bwMode="auto">
            <a:xfrm>
              <a:off x="81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7" name="AutoShape 200" descr="Picture4"/>
            <p:cNvSpPr>
              <a:spLocks noChangeArrowheads="1"/>
            </p:cNvSpPr>
            <p:nvPr/>
          </p:nvSpPr>
          <p:spPr bwMode="auto">
            <a:xfrm>
              <a:off x="1152"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8" name="AutoShape 201" descr="Picture4"/>
            <p:cNvSpPr>
              <a:spLocks noChangeArrowheads="1"/>
            </p:cNvSpPr>
            <p:nvPr/>
          </p:nvSpPr>
          <p:spPr bwMode="auto">
            <a:xfrm>
              <a:off x="1488"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9" name="AutoShape 202" descr="Picture4"/>
            <p:cNvSpPr>
              <a:spLocks noChangeArrowheads="1"/>
            </p:cNvSpPr>
            <p:nvPr/>
          </p:nvSpPr>
          <p:spPr bwMode="auto">
            <a:xfrm>
              <a:off x="182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0" name="AutoShape 203" descr="Picture4"/>
            <p:cNvSpPr>
              <a:spLocks noChangeArrowheads="1"/>
            </p:cNvSpPr>
            <p:nvPr/>
          </p:nvSpPr>
          <p:spPr bwMode="auto">
            <a:xfrm>
              <a:off x="216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1" name="AutoShape 204" descr="Picture4"/>
            <p:cNvSpPr>
              <a:spLocks noChangeArrowheads="1"/>
            </p:cNvSpPr>
            <p:nvPr/>
          </p:nvSpPr>
          <p:spPr bwMode="auto">
            <a:xfrm>
              <a:off x="249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83" name="AutoShape 20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2.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Sửa lại, nói cho đúng sự thật?</a:t>
            </a:r>
          </a:p>
        </p:txBody>
      </p:sp>
      <p:grpSp>
        <p:nvGrpSpPr>
          <p:cNvPr id="7" name="Group 206"/>
          <p:cNvGrpSpPr>
            <a:grpSpLocks/>
          </p:cNvGrpSpPr>
          <p:nvPr/>
        </p:nvGrpSpPr>
        <p:grpSpPr bwMode="auto">
          <a:xfrm>
            <a:off x="4038600" y="2209800"/>
            <a:ext cx="4267200" cy="533400"/>
            <a:chOff x="2832" y="1200"/>
            <a:chExt cx="2688" cy="336"/>
          </a:xfrm>
        </p:grpSpPr>
        <p:sp>
          <p:nvSpPr>
            <p:cNvPr id="2186" name="AutoShape 207" descr="Picture9"/>
            <p:cNvSpPr>
              <a:spLocks noChangeArrowheads="1"/>
            </p:cNvSpPr>
            <p:nvPr/>
          </p:nvSpPr>
          <p:spPr bwMode="auto">
            <a:xfrm>
              <a:off x="283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87" name="AutoShape 208" descr="Picture9"/>
            <p:cNvSpPr>
              <a:spLocks noChangeArrowheads="1"/>
            </p:cNvSpPr>
            <p:nvPr/>
          </p:nvSpPr>
          <p:spPr bwMode="auto">
            <a:xfrm>
              <a:off x="316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188" name="AutoShape 209" descr="Picture9"/>
            <p:cNvSpPr>
              <a:spLocks noChangeArrowheads="1"/>
            </p:cNvSpPr>
            <p:nvPr/>
          </p:nvSpPr>
          <p:spPr bwMode="auto">
            <a:xfrm>
              <a:off x="350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89" name="AutoShape 210" descr="Picture9"/>
            <p:cNvSpPr>
              <a:spLocks noChangeArrowheads="1"/>
            </p:cNvSpPr>
            <p:nvPr/>
          </p:nvSpPr>
          <p:spPr bwMode="auto">
            <a:xfrm>
              <a:off x="3840"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90" name="AutoShape 211" descr="Picture9"/>
            <p:cNvSpPr>
              <a:spLocks noChangeArrowheads="1"/>
            </p:cNvSpPr>
            <p:nvPr/>
          </p:nvSpPr>
          <p:spPr bwMode="auto">
            <a:xfrm>
              <a:off x="4176"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91" name="AutoShape 212" descr="Picture9"/>
            <p:cNvSpPr>
              <a:spLocks noChangeArrowheads="1"/>
            </p:cNvSpPr>
            <p:nvPr/>
          </p:nvSpPr>
          <p:spPr bwMode="auto">
            <a:xfrm>
              <a:off x="451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Í</a:t>
              </a:r>
            </a:p>
          </p:txBody>
        </p:sp>
        <p:sp>
          <p:nvSpPr>
            <p:cNvPr id="2192" name="AutoShape 213" descr="Picture9"/>
            <p:cNvSpPr>
              <a:spLocks noChangeArrowheads="1"/>
            </p:cNvSpPr>
            <p:nvPr/>
          </p:nvSpPr>
          <p:spPr bwMode="auto">
            <a:xfrm>
              <a:off x="484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93" name="AutoShape 214" descr="Picture9"/>
            <p:cNvSpPr>
              <a:spLocks noChangeArrowheads="1"/>
            </p:cNvSpPr>
            <p:nvPr/>
          </p:nvSpPr>
          <p:spPr bwMode="auto">
            <a:xfrm>
              <a:off x="518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grpSp>
      <p:sp>
        <p:nvSpPr>
          <p:cNvPr id="93" name="AutoShape 21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3.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Không giữ đúng như lời, thiếu trung thực,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thay lòng đổi dạ?</a:t>
            </a: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8" name="Group 216"/>
          <p:cNvGrpSpPr>
            <a:grpSpLocks/>
          </p:cNvGrpSpPr>
          <p:nvPr/>
        </p:nvGrpSpPr>
        <p:grpSpPr bwMode="auto">
          <a:xfrm>
            <a:off x="5638800" y="2743200"/>
            <a:ext cx="3200400" cy="533400"/>
            <a:chOff x="1824" y="0"/>
            <a:chExt cx="2016" cy="336"/>
          </a:xfrm>
        </p:grpSpPr>
        <p:sp>
          <p:nvSpPr>
            <p:cNvPr id="2180" name="AutoShape 217" descr="Picture4"/>
            <p:cNvSpPr>
              <a:spLocks noChangeArrowheads="1"/>
            </p:cNvSpPr>
            <p:nvPr/>
          </p:nvSpPr>
          <p:spPr bwMode="auto">
            <a:xfrm>
              <a:off x="182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1" name="AutoShape 218" descr="Picture4"/>
            <p:cNvSpPr>
              <a:spLocks noChangeArrowheads="1"/>
            </p:cNvSpPr>
            <p:nvPr/>
          </p:nvSpPr>
          <p:spPr bwMode="auto">
            <a:xfrm>
              <a:off x="2160"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2" name="AutoShape 219" descr="Picture4"/>
            <p:cNvSpPr>
              <a:spLocks noChangeArrowheads="1"/>
            </p:cNvSpPr>
            <p:nvPr/>
          </p:nvSpPr>
          <p:spPr bwMode="auto">
            <a:xfrm>
              <a:off x="2496"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3" name="AutoShape 220" descr="Picture4"/>
            <p:cNvSpPr>
              <a:spLocks noChangeArrowheads="1"/>
            </p:cNvSpPr>
            <p:nvPr/>
          </p:nvSpPr>
          <p:spPr bwMode="auto">
            <a:xfrm>
              <a:off x="2832"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4" name="AutoShape 221" descr="Picture4"/>
            <p:cNvSpPr>
              <a:spLocks noChangeArrowheads="1"/>
            </p:cNvSpPr>
            <p:nvPr/>
          </p:nvSpPr>
          <p:spPr bwMode="auto">
            <a:xfrm>
              <a:off x="3168"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5" name="AutoShape 222" descr="Picture4"/>
            <p:cNvSpPr>
              <a:spLocks noChangeArrowheads="1"/>
            </p:cNvSpPr>
            <p:nvPr/>
          </p:nvSpPr>
          <p:spPr bwMode="auto">
            <a:xfrm>
              <a:off x="350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9" name="Group 223"/>
          <p:cNvGrpSpPr>
            <a:grpSpLocks/>
          </p:cNvGrpSpPr>
          <p:nvPr/>
        </p:nvGrpSpPr>
        <p:grpSpPr bwMode="auto">
          <a:xfrm>
            <a:off x="5638800" y="2743200"/>
            <a:ext cx="3200400" cy="533400"/>
            <a:chOff x="2352" y="144"/>
            <a:chExt cx="2016" cy="336"/>
          </a:xfrm>
        </p:grpSpPr>
        <p:sp>
          <p:nvSpPr>
            <p:cNvPr id="2174" name="AutoShape 224" descr="Picture9"/>
            <p:cNvSpPr>
              <a:spLocks noChangeArrowheads="1"/>
            </p:cNvSpPr>
            <p:nvPr/>
          </p:nvSpPr>
          <p:spPr bwMode="auto">
            <a:xfrm>
              <a:off x="235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Đ</a:t>
              </a:r>
            </a:p>
          </p:txBody>
        </p:sp>
        <p:sp>
          <p:nvSpPr>
            <p:cNvPr id="2175" name="AutoShape 225" descr="Picture9"/>
            <p:cNvSpPr>
              <a:spLocks noChangeArrowheads="1"/>
            </p:cNvSpPr>
            <p:nvPr/>
          </p:nvSpPr>
          <p:spPr bwMode="auto">
            <a:xfrm>
              <a:off x="268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Ơ</a:t>
              </a:r>
            </a:p>
          </p:txBody>
        </p:sp>
        <p:sp>
          <p:nvSpPr>
            <p:cNvPr id="2176" name="AutoShape 226" descr="Picture9"/>
            <p:cNvSpPr>
              <a:spLocks noChangeArrowheads="1"/>
            </p:cNvSpPr>
            <p:nvPr/>
          </p:nvSpPr>
          <p:spPr bwMode="auto">
            <a:xfrm>
              <a:off x="302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77" name="AutoShape 227" descr="Picture9"/>
            <p:cNvSpPr>
              <a:spLocks noChangeArrowheads="1"/>
            </p:cNvSpPr>
            <p:nvPr/>
          </p:nvSpPr>
          <p:spPr bwMode="auto">
            <a:xfrm>
              <a:off x="336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t>
              </a:r>
            </a:p>
          </p:txBody>
        </p:sp>
        <p:sp>
          <p:nvSpPr>
            <p:cNvPr id="2178" name="AutoShape 228" descr="Picture9"/>
            <p:cNvSpPr>
              <a:spLocks noChangeArrowheads="1"/>
            </p:cNvSpPr>
            <p:nvPr/>
          </p:nvSpPr>
          <p:spPr bwMode="auto">
            <a:xfrm>
              <a:off x="369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79" name="AutoShape 229" descr="Picture9"/>
            <p:cNvSpPr>
              <a:spLocks noChangeArrowheads="1"/>
            </p:cNvSpPr>
            <p:nvPr/>
          </p:nvSpPr>
          <p:spPr bwMode="auto">
            <a:xfrm>
              <a:off x="403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grpSp>
      <p:grpSp>
        <p:nvGrpSpPr>
          <p:cNvPr id="10" name="Group 230"/>
          <p:cNvGrpSpPr>
            <a:grpSpLocks/>
          </p:cNvGrpSpPr>
          <p:nvPr/>
        </p:nvGrpSpPr>
        <p:grpSpPr bwMode="auto">
          <a:xfrm>
            <a:off x="4038600" y="3276600"/>
            <a:ext cx="3733800" cy="533400"/>
            <a:chOff x="144" y="912"/>
            <a:chExt cx="2352" cy="336"/>
          </a:xfrm>
        </p:grpSpPr>
        <p:sp>
          <p:nvSpPr>
            <p:cNvPr id="2167" name="AutoShape 231" descr="Picture4"/>
            <p:cNvSpPr>
              <a:spLocks noChangeArrowheads="1"/>
            </p:cNvSpPr>
            <p:nvPr/>
          </p:nvSpPr>
          <p:spPr bwMode="auto">
            <a:xfrm>
              <a:off x="14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8" name="AutoShape 232" descr="Picture4"/>
            <p:cNvSpPr>
              <a:spLocks noChangeArrowheads="1"/>
            </p:cNvSpPr>
            <p:nvPr/>
          </p:nvSpPr>
          <p:spPr bwMode="auto">
            <a:xfrm>
              <a:off x="48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9" name="AutoShape 233" descr="Picture4"/>
            <p:cNvSpPr>
              <a:spLocks noChangeArrowheads="1"/>
            </p:cNvSpPr>
            <p:nvPr/>
          </p:nvSpPr>
          <p:spPr bwMode="auto">
            <a:xfrm>
              <a:off x="816"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0" name="AutoShape 234" descr="Picture4"/>
            <p:cNvSpPr>
              <a:spLocks noChangeArrowheads="1"/>
            </p:cNvSpPr>
            <p:nvPr/>
          </p:nvSpPr>
          <p:spPr bwMode="auto">
            <a:xfrm>
              <a:off x="1152"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1" name="AutoShape 235" descr="Picture4"/>
            <p:cNvSpPr>
              <a:spLocks noChangeArrowheads="1"/>
            </p:cNvSpPr>
            <p:nvPr/>
          </p:nvSpPr>
          <p:spPr bwMode="auto">
            <a:xfrm>
              <a:off x="1488"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2" name="AutoShape 236" descr="Picture4"/>
            <p:cNvSpPr>
              <a:spLocks noChangeArrowheads="1"/>
            </p:cNvSpPr>
            <p:nvPr/>
          </p:nvSpPr>
          <p:spPr bwMode="auto">
            <a:xfrm>
              <a:off x="182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3" name="AutoShape 237" descr="Picture4"/>
            <p:cNvSpPr>
              <a:spLocks noChangeArrowheads="1"/>
            </p:cNvSpPr>
            <p:nvPr/>
          </p:nvSpPr>
          <p:spPr bwMode="auto">
            <a:xfrm>
              <a:off x="216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116" name="AutoShape 238"/>
          <p:cNvSpPr>
            <a:spLocks noChangeArrowheads="1"/>
          </p:cNvSpPr>
          <p:nvPr/>
        </p:nvSpPr>
        <p:spPr bwMode="gray">
          <a:xfrm>
            <a:off x="1752600" y="5257800"/>
            <a:ext cx="8610600" cy="1295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4.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Phong trào dạy chữ quốc ngữ, thanh toán nạn mù chữ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sau cách mạng?</a:t>
            </a:r>
          </a:p>
        </p:txBody>
      </p:sp>
      <p:grpSp>
        <p:nvGrpSpPr>
          <p:cNvPr id="11" name="Group 239"/>
          <p:cNvGrpSpPr>
            <a:grpSpLocks/>
          </p:cNvGrpSpPr>
          <p:nvPr/>
        </p:nvGrpSpPr>
        <p:grpSpPr bwMode="auto">
          <a:xfrm>
            <a:off x="4038600" y="3276600"/>
            <a:ext cx="3733800" cy="533400"/>
            <a:chOff x="336" y="816"/>
            <a:chExt cx="2352" cy="336"/>
          </a:xfrm>
        </p:grpSpPr>
        <p:sp>
          <p:nvSpPr>
            <p:cNvPr id="2160" name="AutoShape 240" descr="Picture9"/>
            <p:cNvSpPr>
              <a:spLocks noChangeArrowheads="1"/>
            </p:cNvSpPr>
            <p:nvPr/>
          </p:nvSpPr>
          <p:spPr bwMode="auto">
            <a:xfrm>
              <a:off x="33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2161" name="AutoShape 241" descr="Picture9"/>
            <p:cNvSpPr>
              <a:spLocks noChangeArrowheads="1"/>
            </p:cNvSpPr>
            <p:nvPr/>
          </p:nvSpPr>
          <p:spPr bwMode="auto">
            <a:xfrm>
              <a:off x="67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Ì</a:t>
              </a:r>
            </a:p>
          </p:txBody>
        </p:sp>
        <p:sp>
          <p:nvSpPr>
            <p:cNvPr id="2162" name="AutoShape 242" descr="Picture9"/>
            <p:cNvSpPr>
              <a:spLocks noChangeArrowheads="1"/>
            </p:cNvSpPr>
            <p:nvPr/>
          </p:nvSpPr>
          <p:spPr bwMode="auto">
            <a:xfrm>
              <a:off x="10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63" name="AutoShape 243" descr="Picture9"/>
            <p:cNvSpPr>
              <a:spLocks noChangeArrowheads="1"/>
            </p:cNvSpPr>
            <p:nvPr/>
          </p:nvSpPr>
          <p:spPr bwMode="auto">
            <a:xfrm>
              <a:off x="1344"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64" name="AutoShape 244" descr="Picture9"/>
            <p:cNvSpPr>
              <a:spLocks noChangeArrowheads="1"/>
            </p:cNvSpPr>
            <p:nvPr/>
          </p:nvSpPr>
          <p:spPr bwMode="auto">
            <a:xfrm>
              <a:off x="1680"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2165" name="AutoShape 245" descr="Picture9"/>
            <p:cNvSpPr>
              <a:spLocks noChangeArrowheads="1"/>
            </p:cNvSpPr>
            <p:nvPr/>
          </p:nvSpPr>
          <p:spPr bwMode="auto">
            <a:xfrm>
              <a:off x="201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66" name="AutoShape 246" descr="Picture9"/>
            <p:cNvSpPr>
              <a:spLocks noChangeArrowheads="1"/>
            </p:cNvSpPr>
            <p:nvPr/>
          </p:nvSpPr>
          <p:spPr bwMode="auto">
            <a:xfrm>
              <a:off x="235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grpSp>
      <p:sp>
        <p:nvSpPr>
          <p:cNvPr id="2112" name="AutoShape 304" descr="Picture3"/>
          <p:cNvSpPr>
            <a:spLocks noChangeArrowheads="1"/>
          </p:cNvSpPr>
          <p:nvPr/>
        </p:nvSpPr>
        <p:spPr bwMode="auto">
          <a:xfrm>
            <a:off x="7772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AutoShape 305"/>
          <p:cNvSpPr>
            <a:spLocks noChangeArrowheads="1"/>
          </p:cNvSpPr>
          <p:nvPr/>
        </p:nvSpPr>
        <p:spPr bwMode="gray">
          <a:xfrm>
            <a:off x="1752600" y="5410200"/>
            <a:ext cx="8610600" cy="9906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5.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Huyện ở phía nam tỉnh Bắc Ninh nay thuộc Hà Nội?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12" name="Group 306"/>
          <p:cNvGrpSpPr>
            <a:grpSpLocks/>
          </p:cNvGrpSpPr>
          <p:nvPr/>
        </p:nvGrpSpPr>
        <p:grpSpPr bwMode="auto">
          <a:xfrm>
            <a:off x="5105400" y="3810000"/>
            <a:ext cx="3200400" cy="533400"/>
            <a:chOff x="1920" y="2400"/>
            <a:chExt cx="2016" cy="336"/>
          </a:xfrm>
        </p:grpSpPr>
        <p:sp>
          <p:nvSpPr>
            <p:cNvPr id="2154" name="AutoShape 307" descr="Picture4"/>
            <p:cNvSpPr>
              <a:spLocks noChangeArrowheads="1"/>
            </p:cNvSpPr>
            <p:nvPr/>
          </p:nvSpPr>
          <p:spPr bwMode="auto">
            <a:xfrm>
              <a:off x="192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5" name="AutoShape 308" descr="Picture4"/>
            <p:cNvSpPr>
              <a:spLocks noChangeArrowheads="1"/>
            </p:cNvSpPr>
            <p:nvPr/>
          </p:nvSpPr>
          <p:spPr bwMode="auto">
            <a:xfrm>
              <a:off x="2256"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6" name="AutoShape 309" descr="Picture4"/>
            <p:cNvSpPr>
              <a:spLocks noChangeArrowheads="1"/>
            </p:cNvSpPr>
            <p:nvPr/>
          </p:nvSpPr>
          <p:spPr bwMode="auto">
            <a:xfrm>
              <a:off x="2592"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7" name="AutoShape 310" descr="Picture4"/>
            <p:cNvSpPr>
              <a:spLocks noChangeArrowheads="1"/>
            </p:cNvSpPr>
            <p:nvPr/>
          </p:nvSpPr>
          <p:spPr bwMode="auto">
            <a:xfrm>
              <a:off x="2928"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8" name="AutoShape 311" descr="Picture4"/>
            <p:cNvSpPr>
              <a:spLocks noChangeArrowheads="1"/>
            </p:cNvSpPr>
            <p:nvPr/>
          </p:nvSpPr>
          <p:spPr bwMode="auto">
            <a:xfrm>
              <a:off x="3264"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9" name="AutoShape 312" descr="Picture4"/>
            <p:cNvSpPr>
              <a:spLocks noChangeArrowheads="1"/>
            </p:cNvSpPr>
            <p:nvPr/>
          </p:nvSpPr>
          <p:spPr bwMode="auto">
            <a:xfrm>
              <a:off x="360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13" name="Group 313"/>
          <p:cNvGrpSpPr>
            <a:grpSpLocks/>
          </p:cNvGrpSpPr>
          <p:nvPr/>
        </p:nvGrpSpPr>
        <p:grpSpPr bwMode="auto">
          <a:xfrm>
            <a:off x="5105400" y="3810000"/>
            <a:ext cx="3200400" cy="546100"/>
            <a:chOff x="336" y="2488"/>
            <a:chExt cx="2016" cy="344"/>
          </a:xfrm>
        </p:grpSpPr>
        <p:sp>
          <p:nvSpPr>
            <p:cNvPr id="2148" name="AutoShape 314" descr="Picture9"/>
            <p:cNvSpPr>
              <a:spLocks noChangeArrowheads="1"/>
            </p:cNvSpPr>
            <p:nvPr/>
          </p:nvSpPr>
          <p:spPr bwMode="auto">
            <a:xfrm>
              <a:off x="336"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49" name="AutoShape 315" descr="Picture9"/>
            <p:cNvSpPr>
              <a:spLocks noChangeArrowheads="1"/>
            </p:cNvSpPr>
            <p:nvPr/>
          </p:nvSpPr>
          <p:spPr bwMode="auto">
            <a:xfrm>
              <a:off x="672"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50" name="AutoShape 316" descr="Picture9"/>
            <p:cNvSpPr>
              <a:spLocks noChangeArrowheads="1"/>
            </p:cNvSpPr>
            <p:nvPr/>
          </p:nvSpPr>
          <p:spPr bwMode="auto">
            <a:xfrm>
              <a:off x="1008"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51" name="AutoShape 317" descr="Picture9"/>
            <p:cNvSpPr>
              <a:spLocks noChangeArrowheads="1"/>
            </p:cNvSpPr>
            <p:nvPr/>
          </p:nvSpPr>
          <p:spPr bwMode="auto">
            <a:xfrm>
              <a:off x="1344"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t>
              </a:r>
            </a:p>
          </p:txBody>
        </p:sp>
        <p:sp>
          <p:nvSpPr>
            <p:cNvPr id="2152" name="AutoShape 318" descr="Picture9"/>
            <p:cNvSpPr>
              <a:spLocks noChangeArrowheads="1"/>
            </p:cNvSpPr>
            <p:nvPr/>
          </p:nvSpPr>
          <p:spPr bwMode="auto">
            <a:xfrm>
              <a:off x="1680"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53" name="AutoShape 319" descr="Picture9"/>
            <p:cNvSpPr>
              <a:spLocks noChangeArrowheads="1"/>
            </p:cNvSpPr>
            <p:nvPr/>
          </p:nvSpPr>
          <p:spPr bwMode="auto">
            <a:xfrm>
              <a:off x="2016"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t>
              </a:r>
            </a:p>
          </p:txBody>
        </p:sp>
      </p:grpSp>
      <p:sp>
        <p:nvSpPr>
          <p:cNvPr id="141" name="AutoShape 320"/>
          <p:cNvSpPr>
            <a:spLocks noChangeArrowheads="1"/>
          </p:cNvSpPr>
          <p:nvPr/>
        </p:nvSpPr>
        <p:spPr bwMode="gray">
          <a:xfrm>
            <a:off x="1752600" y="5486400"/>
            <a:ext cx="8610600" cy="914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ts val="1750"/>
              </a:spcBef>
              <a:spcAft>
                <a:spcPct val="0"/>
              </a:spcAft>
              <a:buClrTx/>
              <a:buSzPct val="100000"/>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6.Dáng đi cắm cúi, nhanh ,vội?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20" name="Group 321"/>
          <p:cNvGrpSpPr>
            <a:grpSpLocks/>
          </p:cNvGrpSpPr>
          <p:nvPr/>
        </p:nvGrpSpPr>
        <p:grpSpPr bwMode="auto">
          <a:xfrm>
            <a:off x="5638800" y="4330700"/>
            <a:ext cx="3733800" cy="546100"/>
            <a:chOff x="144" y="3016"/>
            <a:chExt cx="2352" cy="344"/>
          </a:xfrm>
        </p:grpSpPr>
        <p:sp>
          <p:nvSpPr>
            <p:cNvPr id="2141" name="AutoShape 322" descr="Picture4"/>
            <p:cNvSpPr>
              <a:spLocks noChangeArrowheads="1"/>
            </p:cNvSpPr>
            <p:nvPr/>
          </p:nvSpPr>
          <p:spPr bwMode="auto">
            <a:xfrm>
              <a:off x="144"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2" name="AutoShape 323" descr="Picture4"/>
            <p:cNvSpPr>
              <a:spLocks noChangeArrowheads="1"/>
            </p:cNvSpPr>
            <p:nvPr/>
          </p:nvSpPr>
          <p:spPr bwMode="auto">
            <a:xfrm>
              <a:off x="480"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3" name="AutoShape 324" descr="Picture4"/>
            <p:cNvSpPr>
              <a:spLocks noChangeArrowheads="1"/>
            </p:cNvSpPr>
            <p:nvPr/>
          </p:nvSpPr>
          <p:spPr bwMode="auto">
            <a:xfrm>
              <a:off x="816"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4" name="AutoShape 325" descr="Picture4"/>
            <p:cNvSpPr>
              <a:spLocks noChangeArrowheads="1"/>
            </p:cNvSpPr>
            <p:nvPr/>
          </p:nvSpPr>
          <p:spPr bwMode="auto">
            <a:xfrm>
              <a:off x="1152"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5" name="AutoShape 326" descr="Picture4"/>
            <p:cNvSpPr>
              <a:spLocks noChangeArrowheads="1"/>
            </p:cNvSpPr>
            <p:nvPr/>
          </p:nvSpPr>
          <p:spPr bwMode="auto">
            <a:xfrm>
              <a:off x="1488"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6" name="AutoShape 327" descr="Picture4"/>
            <p:cNvSpPr>
              <a:spLocks noChangeArrowheads="1"/>
            </p:cNvSpPr>
            <p:nvPr/>
          </p:nvSpPr>
          <p:spPr bwMode="auto">
            <a:xfrm>
              <a:off x="1824"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7" name="AutoShape 328" descr="Picture4"/>
            <p:cNvSpPr>
              <a:spLocks noChangeArrowheads="1"/>
            </p:cNvSpPr>
            <p:nvPr/>
          </p:nvSpPr>
          <p:spPr bwMode="auto">
            <a:xfrm>
              <a:off x="2160"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1" name="Group 329"/>
          <p:cNvGrpSpPr>
            <a:grpSpLocks/>
          </p:cNvGrpSpPr>
          <p:nvPr/>
        </p:nvGrpSpPr>
        <p:grpSpPr bwMode="auto">
          <a:xfrm>
            <a:off x="5638800" y="4343400"/>
            <a:ext cx="3733800" cy="533400"/>
            <a:chOff x="336" y="1488"/>
            <a:chExt cx="2352" cy="336"/>
          </a:xfrm>
        </p:grpSpPr>
        <p:sp>
          <p:nvSpPr>
            <p:cNvPr id="2134" name="AutoShape 330" descr="Picture9"/>
            <p:cNvSpPr>
              <a:spLocks noChangeArrowheads="1"/>
            </p:cNvSpPr>
            <p:nvPr/>
          </p:nvSpPr>
          <p:spPr bwMode="auto">
            <a:xfrm>
              <a:off x="33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5" name="AutoShape 331" descr="Picture9"/>
            <p:cNvSpPr>
              <a:spLocks noChangeArrowheads="1"/>
            </p:cNvSpPr>
            <p:nvPr/>
          </p:nvSpPr>
          <p:spPr bwMode="auto">
            <a:xfrm>
              <a:off x="67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a:t>
              </a:r>
            </a:p>
          </p:txBody>
        </p:sp>
        <p:sp>
          <p:nvSpPr>
            <p:cNvPr id="2136" name="AutoShape 332" descr="Picture9"/>
            <p:cNvSpPr>
              <a:spLocks noChangeArrowheads="1"/>
            </p:cNvSpPr>
            <p:nvPr/>
          </p:nvSpPr>
          <p:spPr bwMode="auto">
            <a:xfrm>
              <a:off x="10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37" name="AutoShape 333" descr="Picture9"/>
            <p:cNvSpPr>
              <a:spLocks noChangeArrowheads="1"/>
            </p:cNvSpPr>
            <p:nvPr/>
          </p:nvSpPr>
          <p:spPr bwMode="auto">
            <a:xfrm>
              <a:off x="1344"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38" name="AutoShape 334" descr="Picture9"/>
            <p:cNvSpPr>
              <a:spLocks noChangeArrowheads="1"/>
            </p:cNvSpPr>
            <p:nvPr/>
          </p:nvSpPr>
          <p:spPr bwMode="auto">
            <a:xfrm>
              <a:off x="1680"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9" name="AutoShape 335" descr="Picture9"/>
            <p:cNvSpPr>
              <a:spLocks noChangeArrowheads="1"/>
            </p:cNvSpPr>
            <p:nvPr/>
          </p:nvSpPr>
          <p:spPr bwMode="auto">
            <a:xfrm>
              <a:off x="201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Ú</a:t>
              </a:r>
            </a:p>
          </p:txBody>
        </p:sp>
        <p:sp>
          <p:nvSpPr>
            <p:cNvPr id="2140" name="AutoShape 336" descr="Picture9"/>
            <p:cNvSpPr>
              <a:spLocks noChangeArrowheads="1"/>
            </p:cNvSpPr>
            <p:nvPr/>
          </p:nvSpPr>
          <p:spPr bwMode="auto">
            <a:xfrm>
              <a:off x="235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grpSp>
      <p:sp>
        <p:nvSpPr>
          <p:cNvPr id="158" name="AutoShape 337"/>
          <p:cNvSpPr>
            <a:spLocks noChangeArrowheads="1"/>
          </p:cNvSpPr>
          <p:nvPr/>
        </p:nvSpPr>
        <p:spPr bwMode="gray">
          <a:xfrm>
            <a:off x="1752600" y="5105400"/>
            <a:ext cx="8610600" cy="16002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tỉnh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Bắc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Ninh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còn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đựợc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gì</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Hãy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ô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grpSp>
        <p:nvGrpSpPr>
          <p:cNvPr id="22" name="Group 338"/>
          <p:cNvGrpSpPr>
            <a:grpSpLocks/>
          </p:cNvGrpSpPr>
          <p:nvPr/>
        </p:nvGrpSpPr>
        <p:grpSpPr bwMode="auto">
          <a:xfrm>
            <a:off x="6172200" y="1676400"/>
            <a:ext cx="533400" cy="3200400"/>
            <a:chOff x="3840" y="624"/>
            <a:chExt cx="336" cy="2016"/>
          </a:xfrm>
        </p:grpSpPr>
        <p:sp>
          <p:nvSpPr>
            <p:cNvPr id="2128" name="AutoShape 339" descr="Picture4"/>
            <p:cNvSpPr>
              <a:spLocks noChangeArrowheads="1"/>
            </p:cNvSpPr>
            <p:nvPr/>
          </p:nvSpPr>
          <p:spPr bwMode="auto">
            <a:xfrm>
              <a:off x="3840" y="6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29" name="AutoShape 340" descr="Picture4"/>
            <p:cNvSpPr>
              <a:spLocks noChangeArrowheads="1"/>
            </p:cNvSpPr>
            <p:nvPr/>
          </p:nvSpPr>
          <p:spPr bwMode="auto">
            <a:xfrm>
              <a:off x="3840" y="96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0" name="AutoShape 341" descr="Picture4"/>
            <p:cNvSpPr>
              <a:spLocks noChangeArrowheads="1"/>
            </p:cNvSpPr>
            <p:nvPr/>
          </p:nvSpPr>
          <p:spPr bwMode="auto">
            <a:xfrm>
              <a:off x="3840" y="129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1" name="AutoShape 342" descr="Picture4"/>
            <p:cNvSpPr>
              <a:spLocks noChangeArrowheads="1"/>
            </p:cNvSpPr>
            <p:nvPr/>
          </p:nvSpPr>
          <p:spPr bwMode="auto">
            <a:xfrm>
              <a:off x="3840" y="163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2" name="AutoShape 343" descr="Picture4"/>
            <p:cNvSpPr>
              <a:spLocks noChangeArrowheads="1"/>
            </p:cNvSpPr>
            <p:nvPr/>
          </p:nvSpPr>
          <p:spPr bwMode="auto">
            <a:xfrm>
              <a:off x="3840" y="1968"/>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3" name="AutoShape 344" descr="Picture4"/>
            <p:cNvSpPr>
              <a:spLocks noChangeArrowheads="1"/>
            </p:cNvSpPr>
            <p:nvPr/>
          </p:nvSpPr>
          <p:spPr bwMode="auto">
            <a:xfrm>
              <a:off x="3840" y="230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3" name="Group 345"/>
          <p:cNvGrpSpPr>
            <a:grpSpLocks/>
          </p:cNvGrpSpPr>
          <p:nvPr/>
        </p:nvGrpSpPr>
        <p:grpSpPr bwMode="auto">
          <a:xfrm>
            <a:off x="6172200" y="1676400"/>
            <a:ext cx="533400" cy="3200400"/>
            <a:chOff x="4608" y="144"/>
            <a:chExt cx="336" cy="2016"/>
          </a:xfrm>
        </p:grpSpPr>
        <p:sp>
          <p:nvSpPr>
            <p:cNvPr id="2122" name="AutoShape 346" descr="Picture9"/>
            <p:cNvSpPr>
              <a:spLocks noChangeArrowheads="1"/>
            </p:cNvSpPr>
            <p:nvPr/>
          </p:nvSpPr>
          <p:spPr bwMode="auto">
            <a:xfrm>
              <a:off x="46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C</a:t>
              </a:r>
            </a:p>
          </p:txBody>
        </p:sp>
        <p:sp>
          <p:nvSpPr>
            <p:cNvPr id="2123" name="AutoShape 347" descr="Picture9"/>
            <p:cNvSpPr>
              <a:spLocks noChangeArrowheads="1"/>
            </p:cNvSpPr>
            <p:nvPr/>
          </p:nvSpPr>
          <p:spPr bwMode="auto">
            <a:xfrm>
              <a:off x="4608" y="48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H</a:t>
              </a:r>
            </a:p>
          </p:txBody>
        </p:sp>
        <p:sp>
          <p:nvSpPr>
            <p:cNvPr id="2124" name="AutoShape 348" descr="Picture9"/>
            <p:cNvSpPr>
              <a:spLocks noChangeArrowheads="1"/>
            </p:cNvSpPr>
            <p:nvPr/>
          </p:nvSpPr>
          <p:spPr bwMode="auto">
            <a:xfrm>
              <a:off x="46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Ợ</a:t>
              </a:r>
            </a:p>
          </p:txBody>
        </p:sp>
        <p:sp>
          <p:nvSpPr>
            <p:cNvPr id="2125" name="AutoShape 349" descr="Picture9"/>
            <p:cNvSpPr>
              <a:spLocks noChangeArrowheads="1"/>
            </p:cNvSpPr>
            <p:nvPr/>
          </p:nvSpPr>
          <p:spPr bwMode="auto">
            <a:xfrm>
              <a:off x="4608" y="1152"/>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D</a:t>
              </a:r>
            </a:p>
          </p:txBody>
        </p:sp>
        <p:sp>
          <p:nvSpPr>
            <p:cNvPr id="2126" name="AutoShape 350" descr="Picture9"/>
            <p:cNvSpPr>
              <a:spLocks noChangeArrowheads="1"/>
            </p:cNvSpPr>
            <p:nvPr/>
          </p:nvSpPr>
          <p:spPr bwMode="auto">
            <a:xfrm>
              <a:off x="46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Ầ</a:t>
              </a:r>
            </a:p>
          </p:txBody>
        </p:sp>
        <p:sp>
          <p:nvSpPr>
            <p:cNvPr id="2127" name="AutoShape 351" descr="Picture9"/>
            <p:cNvSpPr>
              <a:spLocks noChangeArrowheads="1"/>
            </p:cNvSpPr>
            <p:nvPr/>
          </p:nvSpPr>
          <p:spPr bwMode="auto">
            <a:xfrm>
              <a:off x="4608" y="182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U</a:t>
              </a:r>
            </a:p>
          </p:txBody>
        </p:sp>
      </p:grpSp>
    </p:spTree>
    <p:extLst>
      <p:ext uri="{BB962C8B-B14F-4D97-AF65-F5344CB8AC3E}">
        <p14:creationId xmlns:p14="http://schemas.microsoft.com/office/powerpoint/2010/main" val="345663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0019"/>
                                        </p:tgtEl>
                                        <p:attrNameLst>
                                          <p:attrName>style.visibility</p:attrName>
                                        </p:attrNameLst>
                                      </p:cBhvr>
                                      <p:to>
                                        <p:strVal val="visible"/>
                                      </p:to>
                                    </p:set>
                                    <p:anim calcmode="lin" valueType="num">
                                      <p:cBhvr>
                                        <p:cTn id="7" dur="1000" fill="hold"/>
                                        <p:tgtEl>
                                          <p:spTgt spid="170019"/>
                                        </p:tgtEl>
                                        <p:attrNameLst>
                                          <p:attrName>ppt_w</p:attrName>
                                        </p:attrNameLst>
                                      </p:cBhvr>
                                      <p:tavLst>
                                        <p:tav tm="0">
                                          <p:val>
                                            <p:strVal val="#ppt_w*0.70"/>
                                          </p:val>
                                        </p:tav>
                                        <p:tav tm="100000">
                                          <p:val>
                                            <p:strVal val="#ppt_w"/>
                                          </p:val>
                                        </p:tav>
                                      </p:tavLst>
                                    </p:anim>
                                    <p:anim calcmode="lin" valueType="num">
                                      <p:cBhvr>
                                        <p:cTn id="8" dur="1000" fill="hold"/>
                                        <p:tgtEl>
                                          <p:spTgt spid="170019"/>
                                        </p:tgtEl>
                                        <p:attrNameLst>
                                          <p:attrName>ppt_h</p:attrName>
                                        </p:attrNameLst>
                                      </p:cBhvr>
                                      <p:tavLst>
                                        <p:tav tm="0">
                                          <p:val>
                                            <p:strVal val="#ppt_h"/>
                                          </p:val>
                                        </p:tav>
                                        <p:tav tm="100000">
                                          <p:val>
                                            <p:strVal val="#ppt_h"/>
                                          </p:val>
                                        </p:tav>
                                      </p:tavLst>
                                    </p:anim>
                                    <p:animEffect transition="in" filter="fade">
                                      <p:cBhvr>
                                        <p:cTn id="9" dur="1000"/>
                                        <p:tgtEl>
                                          <p:spTgt spid="170019"/>
                                        </p:tgtEl>
                                      </p:cBhvr>
                                    </p:animEffect>
                                  </p:childTnLst>
                                </p:cTn>
                              </p:par>
                            </p:childTnLst>
                          </p:cTn>
                        </p:par>
                        <p:par>
                          <p:cTn id="10" fill="hold" nodeType="afterGroup">
                            <p:stCondLst>
                              <p:cond delay="1000"/>
                            </p:stCondLst>
                            <p:childTnLst>
                              <p:par>
                                <p:cTn id="11" presetID="33" presetClass="emph" presetSubtype="0" fill="remove" nodeType="afterEffect">
                                  <p:stCondLst>
                                    <p:cond delay="0"/>
                                  </p:stCondLst>
                                  <p:childTnLst>
                                    <p:animClr clrSpc="rgb" dir="cw">
                                      <p:cBhvr override="childStyle">
                                        <p:cTn id="12" dur="1500" accel="50000" autoRev="1" fill="hold" tmFilter="0, 0; .33333, 1; 1, 1">
                                          <p:stCondLst>
                                            <p:cond delay="0"/>
                                          </p:stCondLst>
                                        </p:cTn>
                                        <p:tgtEl>
                                          <p:spTgt spid="170019"/>
                                        </p:tgtEl>
                                        <p:attrNameLst>
                                          <p:attrName>style.color</p:attrName>
                                        </p:attrNameLst>
                                      </p:cBhvr>
                                      <p:to>
                                        <a:srgbClr val="FF00FF"/>
                                      </p:to>
                                    </p:animClr>
                                    <p:animClr clrSpc="rgb" dir="cw">
                                      <p:cBhvr>
                                        <p:cTn id="13" dur="1500" accel="50000" autoRev="1" fill="hold" tmFilter="0, 0; .33333, 1; 1, 1">
                                          <p:stCondLst>
                                            <p:cond delay="0"/>
                                          </p:stCondLst>
                                        </p:cTn>
                                        <p:tgtEl>
                                          <p:spTgt spid="170019"/>
                                        </p:tgtEl>
                                        <p:attrNameLst>
                                          <p:attrName>fillcolor</p:attrName>
                                        </p:attrNameLst>
                                      </p:cBhvr>
                                      <p:to>
                                        <a:srgbClr val="FF00FF"/>
                                      </p:to>
                                    </p:animClr>
                                    <p:set>
                                      <p:cBhvr>
                                        <p:cTn id="14" dur="3000" fill="hold"/>
                                        <p:tgtEl>
                                          <p:spTgt spid="170019"/>
                                        </p:tgtEl>
                                        <p:attrNameLst>
                                          <p:attrName>fill.type</p:attrName>
                                        </p:attrNameLst>
                                      </p:cBhvr>
                                      <p:to>
                                        <p:strVal val="solid"/>
                                      </p:to>
                                    </p:set>
                                    <p:set>
                                      <p:cBhvr>
                                        <p:cTn id="15" dur="3000" fill="hold"/>
                                        <p:tgtEl>
                                          <p:spTgt spid="170019"/>
                                        </p:tgtEl>
                                        <p:attrNameLst>
                                          <p:attrName>fill.on</p:attrName>
                                        </p:attrNameLst>
                                      </p:cBhvr>
                                      <p:to>
                                        <p:strVal val="true"/>
                                      </p:to>
                                    </p:set>
                                    <p:animScale>
                                      <p:cBhvr>
                                        <p:cTn id="16" dur="1500" accel="50000" autoRev="1" fill="hold" tmFilter="0, 0; .33333, 1; 1, 1">
                                          <p:stCondLst>
                                            <p:cond delay="0"/>
                                          </p:stCondLst>
                                        </p:cTn>
                                        <p:tgtEl>
                                          <p:spTgt spid="17001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linds(horizontal)">
                                      <p:cBhvr>
                                        <p:cTn id="22" dur="500"/>
                                        <p:tgtEl>
                                          <p:spTgt spid="67"/>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500"/>
                                        <p:tgtEl>
                                          <p:spTgt spid="6"/>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ox(in)">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grpId="1" nodeType="clickEffect">
                                  <p:stCondLst>
                                    <p:cond delay="0"/>
                                  </p:stCondLst>
                                  <p:childTnLst>
                                    <p:animEffect transition="out" filter="box(in)">
                                      <p:cBhvr>
                                        <p:cTn id="53" dur="500"/>
                                        <p:tgtEl>
                                          <p:spTgt spid="83"/>
                                        </p:tgtEl>
                                      </p:cBhvr>
                                    </p:animEffect>
                                    <p:set>
                                      <p:cBhvr>
                                        <p:cTn id="54"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heckerboard(across)">
                                      <p:cBhvr>
                                        <p:cTn id="60" dur="500"/>
                                        <p:tgtEl>
                                          <p:spTgt spid="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checkerboard(across)">
                                      <p:cBhvr>
                                        <p:cTn id="63" dur="500"/>
                                        <p:tgtEl>
                                          <p:spTgt spid="9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heckerboard(across)">
                                      <p:cBhvr>
                                        <p:cTn id="68" dur="5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xit" presetSubtype="10" fill="hold" grpId="1" nodeType="clickEffect">
                                  <p:stCondLst>
                                    <p:cond delay="0"/>
                                  </p:stCondLst>
                                  <p:childTnLst>
                                    <p:animEffect transition="out" filter="checkerboard(across)">
                                      <p:cBhvr>
                                        <p:cTn id="72" dur="500"/>
                                        <p:tgtEl>
                                          <p:spTgt spid="93"/>
                                        </p:tgtEl>
                                      </p:cBhvr>
                                    </p:animEffect>
                                    <p:set>
                                      <p:cBhvr>
                                        <p:cTn id="7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diamond(in)">
                                      <p:cBhvr>
                                        <p:cTn id="79" dur="2000"/>
                                        <p:tgtEl>
                                          <p:spTgt spid="116"/>
                                        </p:tgtEl>
                                      </p:cBhvr>
                                    </p:animEffect>
                                  </p:childTnLst>
                                </p:cTn>
                              </p:par>
                              <p:par>
                                <p:cTn id="80" presetID="8" presetClass="entr" presetSubtype="16"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diamond(in)">
                                      <p:cBhvr>
                                        <p:cTn id="82" dur="2000"/>
                                        <p:tgtEl>
                                          <p:spTgt spid="1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amond(in)">
                                      <p:cBhvr>
                                        <p:cTn id="87" dur="2000"/>
                                        <p:tgtEl>
                                          <p:spTgt spid="1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xit" presetSubtype="16" fill="hold" grpId="1" nodeType="clickEffect">
                                  <p:stCondLst>
                                    <p:cond delay="0"/>
                                  </p:stCondLst>
                                  <p:childTnLst>
                                    <p:animEffect transition="out" filter="diamond(in)">
                                      <p:cBhvr>
                                        <p:cTn id="91" dur="2000"/>
                                        <p:tgtEl>
                                          <p:spTgt spid="116"/>
                                        </p:tgtEl>
                                      </p:cBhvr>
                                    </p:animEffect>
                                    <p:set>
                                      <p:cBhvr>
                                        <p:cTn id="92" dur="1" fill="hold">
                                          <p:stCondLst>
                                            <p:cond delay="19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 calcmode="lin" valueType="num">
                                      <p:cBhvr additive="base">
                                        <p:cTn id="102" dur="500" fill="hold"/>
                                        <p:tgtEl>
                                          <p:spTgt spid="126"/>
                                        </p:tgtEl>
                                        <p:attrNameLst>
                                          <p:attrName>ppt_x</p:attrName>
                                        </p:attrNameLst>
                                      </p:cBhvr>
                                      <p:tavLst>
                                        <p:tav tm="0">
                                          <p:val>
                                            <p:strVal val="#ppt_x"/>
                                          </p:val>
                                        </p:tav>
                                        <p:tav tm="100000">
                                          <p:val>
                                            <p:strVal val="#ppt_x"/>
                                          </p:val>
                                        </p:tav>
                                      </p:tavLst>
                                    </p:anim>
                                    <p:anim calcmode="lin" valueType="num">
                                      <p:cBhvr additive="base">
                                        <p:cTn id="103"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ppt_x"/>
                                          </p:val>
                                        </p:tav>
                                        <p:tav tm="100000">
                                          <p:val>
                                            <p:strVal val="#ppt_x"/>
                                          </p:val>
                                        </p:tav>
                                      </p:tavLst>
                                    </p:anim>
                                    <p:anim calcmode="lin" valueType="num">
                                      <p:cBhvr additive="base">
                                        <p:cTn id="10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4" fill="hold" grpId="1" nodeType="clickEffect">
                                  <p:stCondLst>
                                    <p:cond delay="0"/>
                                  </p:stCondLst>
                                  <p:childTnLst>
                                    <p:anim calcmode="lin" valueType="num">
                                      <p:cBhvr additive="base">
                                        <p:cTn id="113" dur="500"/>
                                        <p:tgtEl>
                                          <p:spTgt spid="126"/>
                                        </p:tgtEl>
                                        <p:attrNameLst>
                                          <p:attrName>ppt_x</p:attrName>
                                        </p:attrNameLst>
                                      </p:cBhvr>
                                      <p:tavLst>
                                        <p:tav tm="0">
                                          <p:val>
                                            <p:strVal val="ppt_x"/>
                                          </p:val>
                                        </p:tav>
                                        <p:tav tm="100000">
                                          <p:val>
                                            <p:strVal val="ppt_x"/>
                                          </p:val>
                                        </p:tav>
                                      </p:tavLst>
                                    </p:anim>
                                    <p:anim calcmode="lin" valueType="num">
                                      <p:cBhvr additive="base">
                                        <p:cTn id="114" dur="500"/>
                                        <p:tgtEl>
                                          <p:spTgt spid="126"/>
                                        </p:tgtEl>
                                        <p:attrNameLst>
                                          <p:attrName>ppt_y</p:attrName>
                                        </p:attrNameLst>
                                      </p:cBhvr>
                                      <p:tavLst>
                                        <p:tav tm="0">
                                          <p:val>
                                            <p:strVal val="ppt_y"/>
                                          </p:val>
                                        </p:tav>
                                        <p:tav tm="100000">
                                          <p:val>
                                            <p:strVal val="1+ppt_h/2"/>
                                          </p:val>
                                        </p:tav>
                                      </p:tavLst>
                                    </p:anim>
                                    <p:set>
                                      <p:cBhvr>
                                        <p:cTn id="115"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linds(horizontal)">
                                      <p:cBhvr>
                                        <p:cTn id="121" dur="500"/>
                                        <p:tgtEl>
                                          <p:spTgt spid="20"/>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141"/>
                                        </p:tgtEl>
                                        <p:attrNameLst>
                                          <p:attrName>style.visibility</p:attrName>
                                        </p:attrNameLst>
                                      </p:cBhvr>
                                      <p:to>
                                        <p:strVal val="visible"/>
                                      </p:to>
                                    </p:set>
                                    <p:animEffect transition="in" filter="blinds(horizontal)">
                                      <p:cBhvr>
                                        <p:cTn id="124" dur="500"/>
                                        <p:tgtEl>
                                          <p:spTgt spid="141"/>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blinds(horizontal)">
                                      <p:cBhvr>
                                        <p:cTn id="129" dur="500"/>
                                        <p:tgtEl>
                                          <p:spTgt spid="2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3" presetClass="exit" presetSubtype="10" fill="hold" grpId="1" nodeType="clickEffect">
                                  <p:stCondLst>
                                    <p:cond delay="0"/>
                                  </p:stCondLst>
                                  <p:childTnLst>
                                    <p:animEffect transition="out" filter="blinds(horizontal)">
                                      <p:cBhvr>
                                        <p:cTn id="133" dur="500"/>
                                        <p:tgtEl>
                                          <p:spTgt spid="141"/>
                                        </p:tgtEl>
                                      </p:cBhvr>
                                    </p:animEffect>
                                    <p:set>
                                      <p:cBhvr>
                                        <p:cTn id="13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60"/>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box(in)">
                                      <p:cBhvr>
                                        <p:cTn id="140" dur="500"/>
                                        <p:tgtEl>
                                          <p:spTgt spid="22"/>
                                        </p:tgtEl>
                                      </p:cBhvr>
                                    </p:animEffect>
                                  </p:childTnLst>
                                </p:cTn>
                              </p:par>
                              <p:par>
                                <p:cTn id="141" presetID="4" presetClass="entr" presetSubtype="16" fill="hold" grpId="0" nodeType="withEffect">
                                  <p:stCondLst>
                                    <p:cond delay="0"/>
                                  </p:stCondLst>
                                  <p:childTnLst>
                                    <p:set>
                                      <p:cBhvr>
                                        <p:cTn id="142" dur="1" fill="hold">
                                          <p:stCondLst>
                                            <p:cond delay="0"/>
                                          </p:stCondLst>
                                        </p:cTn>
                                        <p:tgtEl>
                                          <p:spTgt spid="158"/>
                                        </p:tgtEl>
                                        <p:attrNameLst>
                                          <p:attrName>style.visibility</p:attrName>
                                        </p:attrNameLst>
                                      </p:cBhvr>
                                      <p:to>
                                        <p:strVal val="visible"/>
                                      </p:to>
                                    </p:set>
                                    <p:animEffect transition="in" filter="box(in)">
                                      <p:cBhvr>
                                        <p:cTn id="143" dur="500"/>
                                        <p:tgtEl>
                                          <p:spTgt spid="158"/>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ntr" presetSubtype="16"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box(in)">
                                      <p:cBhvr>
                                        <p:cTn id="148" dur="500"/>
                                        <p:tgtEl>
                                          <p:spTgt spid="23"/>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 presetClass="exit" presetSubtype="16" fill="hold" grpId="1" nodeType="clickEffect">
                                  <p:stCondLst>
                                    <p:cond delay="0"/>
                                  </p:stCondLst>
                                  <p:childTnLst>
                                    <p:animEffect transition="out" filter="box(in)">
                                      <p:cBhvr>
                                        <p:cTn id="152" dur="500"/>
                                        <p:tgtEl>
                                          <p:spTgt spid="158"/>
                                        </p:tgtEl>
                                      </p:cBhvr>
                                    </p:animEffect>
                                    <p:set>
                                      <p:cBhvr>
                                        <p:cTn id="15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67" grpId="0" animBg="1"/>
      <p:bldP spid="67" grpId="1" animBg="1"/>
      <p:bldP spid="83" grpId="0" animBg="1"/>
      <p:bldP spid="83" grpId="1" animBg="1"/>
      <p:bldP spid="93" grpId="0" animBg="1"/>
      <p:bldP spid="93" grpId="1" animBg="1"/>
      <p:bldP spid="116" grpId="0" animBg="1"/>
      <p:bldP spid="116" grpId="1" animBg="1"/>
      <p:bldP spid="126" grpId="0" animBg="1"/>
      <p:bldP spid="126" grpId="1" animBg="1"/>
      <p:bldP spid="141" grpId="0" animBg="1"/>
      <p:bldP spid="141" grpId="1" animBg="1"/>
      <p:bldP spid="158" grpId="0" animBg="1"/>
      <p:bldP spid="15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5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77"/>
            <a:ext cx="11490960" cy="1384995"/>
          </a:xfrm>
          <a:prstGeom prst="rect">
            <a:avLst/>
          </a:prstGeom>
          <a:solidFill>
            <a:schemeClr val="accent4">
              <a:lumMod val="20000"/>
              <a:lumOff val="80000"/>
            </a:schemeClr>
          </a:solidFill>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494"/>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6" y="228815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1" y="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69" y="528690"/>
            <a:ext cx="10278319" cy="5576783"/>
          </a:xfrm>
          <a:prstGeom prst="rect">
            <a:avLst/>
          </a:prstGeom>
        </p:spPr>
        <p:txBody>
          <a:bodyPr wrap="square">
            <a:spAutoFit/>
          </a:bodyPr>
          <a:lstStyle/>
          <a:p>
            <a:pPr algn="just">
              <a:lnSpc>
                <a:spcPct val="120000"/>
              </a:lnSpc>
              <a:spcAft>
                <a:spcPts val="0"/>
              </a:spcAft>
            </a:pP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118343" y="187141"/>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47" y="395465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58"/>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4"/>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20"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199"/>
            <a:ext cx="5551872" cy="3539430"/>
          </a:xfrm>
          <a:prstGeom prst="rect">
            <a:avLst/>
          </a:prstGeom>
          <a:ln w="28575">
            <a:solidFill>
              <a:srgbClr val="FF0000"/>
            </a:solidFill>
            <a:prstDash val="dashDot"/>
          </a:ln>
        </p:spPr>
        <p:txBody>
          <a:bodyPr wrap="square">
            <a:spAutoFit/>
          </a:bodyPr>
          <a:lstStyle/>
          <a:p>
            <a:pPr algn="just"/>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8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4" y="-365759"/>
            <a:ext cx="8214766"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5"/>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78"/>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CÂU 3</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73787" y="1859963"/>
            <a:ext cx="4815841" cy="2952603"/>
          </a:xfrm>
          <a:prstGeom prst="rect">
            <a:avLst/>
          </a:prstGeom>
        </p:spPr>
        <p:txBody>
          <a:bodyPr wrap="square">
            <a:spAutoFit/>
          </a:bodyPr>
          <a:lstStyle/>
          <a:p>
            <a:pPr>
              <a:lnSpc>
                <a:spcPct val="120000"/>
              </a:lnSpc>
              <a:spcAft>
                <a:spcPts val="800"/>
              </a:spcAft>
            </a:pP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15"/>
            <a:ext cx="11280152" cy="523220"/>
          </a:xfrm>
          <a:prstGeom prst="rect">
            <a:avLst/>
          </a:prstGeom>
          <a:solidFill>
            <a:schemeClr val="accent6">
              <a:lumMod val="40000"/>
              <a:lumOff val="60000"/>
            </a:schemeClr>
          </a:solidFill>
        </p:spPr>
        <p:txBody>
          <a:bodyPr wrap="square">
            <a:spAutoFit/>
          </a:bodyPr>
          <a:lstStyle/>
          <a:p>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896"/>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8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750040" cy="6292172"/>
          </a:xfrm>
          <a:prstGeom prst="rect">
            <a:avLst/>
          </a:prstGeom>
        </p:spPr>
        <p:txBody>
          <a:bodyPr wrap="square">
            <a:spAutoFit/>
          </a:bodyPr>
          <a:lstStyle/>
          <a:p>
            <a:pPr algn="just">
              <a:lnSpc>
                <a:spcPct val="120000"/>
              </a:lnSpc>
              <a:spcAft>
                <a:spcPts val="0"/>
              </a:spcAft>
            </a:pP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5" y="204475"/>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3"/>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23" y="242315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0"/>
            <a:ext cx="11567160" cy="1384995"/>
          </a:xfrm>
          <a:prstGeom prst="rect">
            <a:avLst/>
          </a:prstGeom>
          <a:solidFill>
            <a:srgbClr val="FFFF99"/>
          </a:soli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75"/>
            <a:ext cx="8122920" cy="4795159"/>
          </a:xfrm>
          <a:prstGeom prst="rect">
            <a:avLst/>
          </a:prstGeom>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7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2"/>
            <a:ext cx="11780520" cy="707886"/>
          </a:xfrm>
          <a:prstGeom prst="rect">
            <a:avLst/>
          </a:prstGeom>
          <a:solidFill>
            <a:schemeClr val="accent6">
              <a:lumMod val="40000"/>
              <a:lumOff val="60000"/>
            </a:schemeClr>
          </a:solidFill>
        </p:spPr>
        <p:txBody>
          <a:bodyPr wrap="square">
            <a:spAutoFit/>
          </a:bodyPr>
          <a:lstStyle/>
          <a:p>
            <a:pPr algn="just"/>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09"/>
            <a:ext cx="11658600" cy="5940088"/>
          </a:xfrm>
          <a:prstGeom prst="rect">
            <a:avLst/>
          </a:prstGeom>
          <a:ln>
            <a:solidFill>
              <a:srgbClr val="FF0000"/>
            </a:solidFill>
            <a:prstDash val="lgDash"/>
          </a:ln>
        </p:spPr>
        <p:txBody>
          <a:bodyPr wrap="square">
            <a:spAutoFit/>
          </a:bodyPr>
          <a:lstStyle/>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quê hương nông thôn Việt nam Amia TSD 3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78479" cy="6858001"/>
          </a:xfrm>
          <a:prstGeom prst="rect">
            <a:avLst/>
          </a:prstGeom>
        </p:spPr>
      </p:pic>
      <p:sp>
        <p:nvSpPr>
          <p:cNvPr id="4" name="TextBox 3"/>
          <p:cNvSpPr txBox="1"/>
          <p:nvPr/>
        </p:nvSpPr>
        <p:spPr>
          <a:xfrm>
            <a:off x="5009567" y="841912"/>
            <a:ext cx="3034805" cy="1862048"/>
          </a:xfrm>
          <a:prstGeom prst="rect">
            <a:avLst/>
          </a:prstGeom>
          <a:noFill/>
          <a:scene3d>
            <a:camera prst="orthographicFront"/>
            <a:lightRig rig="threePt" dir="t"/>
          </a:scene3d>
          <a:sp3d>
            <a:bevelT prst="relaxedInset"/>
          </a:sp3d>
        </p:spPr>
        <p:txBody>
          <a:bodyPr wrap="none" rtlCol="0">
            <a:spAutoFit/>
          </a:bodyPr>
          <a:lstStyle/>
          <a:p>
            <a:r>
              <a:rPr lang="en-US" sz="11500" b="1" dirty="0" err="1" smtClean="0">
                <a:solidFill>
                  <a:srgbClr val="FF0000"/>
                </a:solidFill>
                <a:effectLst>
                  <a:outerShdw blurRad="50800" dist="38100" algn="l" rotWithShape="0">
                    <a:prstClr val="black">
                      <a:alpha val="40000"/>
                    </a:prstClr>
                  </a:outerShdw>
                </a:effectLst>
                <a:latin typeface="iCiel Bambola" panose="02000000000000000000" pitchFamily="2" charset="0"/>
              </a:rPr>
              <a:t>Làng</a:t>
            </a:r>
            <a:endParaRPr lang="en-US" sz="11500" b="1" dirty="0">
              <a:solidFill>
                <a:srgbClr val="FF0000"/>
              </a:solidFill>
              <a:effectLst>
                <a:outerShdw blurRad="50800" dist="38100" algn="l" rotWithShape="0">
                  <a:prstClr val="black">
                    <a:alpha val="40000"/>
                  </a:prstClr>
                </a:outerShdw>
              </a:effectLst>
              <a:latin typeface="iCiel Bambola" panose="02000000000000000000" pitchFamily="2" charset="0"/>
            </a:endParaRPr>
          </a:p>
        </p:txBody>
      </p:sp>
      <p:sp>
        <p:nvSpPr>
          <p:cNvPr id="5" name="TextBox 4"/>
          <p:cNvSpPr txBox="1"/>
          <p:nvPr/>
        </p:nvSpPr>
        <p:spPr>
          <a:xfrm>
            <a:off x="8553690" y="2210765"/>
            <a:ext cx="2234907" cy="584775"/>
          </a:xfrm>
          <a:prstGeom prst="rect">
            <a:avLst/>
          </a:prstGeom>
          <a:noFill/>
        </p:spPr>
        <p:txBody>
          <a:bodyPr wrap="none" rtlCol="0">
            <a:spAutoFit/>
          </a:bodyPr>
          <a:lstStyle/>
          <a:p>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Kim </a:t>
            </a:r>
            <a:r>
              <a:rPr lang="en-US" sz="3200" i="1" dirty="0" err="1"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Lân</a:t>
            </a:r>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 </a:t>
            </a:r>
            <a:endParaRPr lang="en-US" sz="3200" i="1" dirty="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542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77"/>
            <a:ext cx="8001000" cy="1384995"/>
          </a:xfrm>
          <a:prstGeom prst="rect">
            <a:avLst/>
          </a:prstGeom>
        </p:spPr>
        <p:txBody>
          <a:bodyPr wrap="square">
            <a:spAutoFit/>
          </a:bodyPr>
          <a:lstStyle/>
          <a:p>
            <a:pPr algn="just"/>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77"/>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49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2"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3" y="189235"/>
            <a:ext cx="11405527" cy="954107"/>
          </a:xfrm>
          <a:prstGeom prst="rect">
            <a:avLst/>
          </a:prstGeom>
          <a:solidFill>
            <a:schemeClr val="accent6">
              <a:lumMod val="20000"/>
              <a:lumOff val="80000"/>
            </a:schemeClr>
          </a:solidFill>
        </p:spPr>
        <p:txBody>
          <a:bodyPr wrap="square">
            <a:spAutoFit/>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44"/>
            <a:ext cx="10972800" cy="5189113"/>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6" y="-137160"/>
            <a:ext cx="12691746"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597"/>
            <a:ext cx="9525000" cy="1384995"/>
          </a:xfrm>
          <a:prstGeom prst="rect">
            <a:avLst/>
          </a:prstGeom>
        </p:spPr>
        <p:txBody>
          <a:bodyPr wrap="square">
            <a:spAutoFit/>
          </a:bodyPr>
          <a:lstStyle/>
          <a:p>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4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398"/>
            <a:ext cx="11948160" cy="1384995"/>
          </a:xfrm>
          <a:prstGeom prst="rect">
            <a:avLst/>
          </a:prstGeom>
          <a:solidFill>
            <a:schemeClr val="accent4">
              <a:lumMod val="20000"/>
              <a:lumOff val="80000"/>
            </a:schemeClr>
          </a:solidFill>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24"/>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494"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66" y="325474"/>
            <a:ext cx="8695694"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243512"/>
            <a:ext cx="11948160" cy="6370975"/>
          </a:xfrm>
          <a:prstGeom prst="rect">
            <a:avLst/>
          </a:prstGeom>
        </p:spPr>
        <p:txBody>
          <a:bodyPr wrap="square">
            <a:spAutoFit/>
          </a:bodyPr>
          <a:lstStyle/>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2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604267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2" y="165557"/>
            <a:ext cx="11129188" cy="830997"/>
          </a:xfrm>
          <a:prstGeom prst="rect">
            <a:avLst/>
          </a:prstGeom>
        </p:spPr>
        <p:txBody>
          <a:bodyPr wrap="square">
            <a:spAutoFit/>
          </a:bodyPr>
          <a:lstStyle/>
          <a:p>
            <a:pPr algn="just"/>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1816572"/>
            <a:ext cx="6659880" cy="3666645"/>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xót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ngòi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 y="609600"/>
            <a:ext cx="3534715" cy="5071447"/>
          </a:xfrm>
          <a:prstGeom prst="rect">
            <a:avLst/>
          </a:prstGeom>
          <a:noFill/>
          <a:ln w="57150"/>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Món quà cuối cùng của Kim Lân khiến nhà văn Nguyễn Tuân sửng sốt -  VietNam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030738" y="1062449"/>
            <a:ext cx="3480301" cy="48771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7148754" y="229108"/>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giả</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Google Shape;1134;p70"/>
          <p:cNvSpPr/>
          <p:nvPr/>
        </p:nvSpPr>
        <p:spPr>
          <a:xfrm>
            <a:off x="5617036" y="4040710"/>
            <a:ext cx="5320200" cy="2283068"/>
          </a:xfrm>
          <a:prstGeom prst="roundRect">
            <a:avLst>
              <a:gd name="adj" fmla="val 16667"/>
            </a:avLst>
          </a:prstGeom>
          <a:solidFill>
            <a:srgbClr val="33BB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2800" kern="0" dirty="0" err="1">
                <a:latin typeface="Times New Roman" panose="02020603050405020304" pitchFamily="18" charset="0"/>
                <a:cs typeface="Times New Roman" panose="02020603050405020304" pitchFamily="18" charset="0"/>
              </a:rPr>
              <a:t>Sở</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trường</a:t>
            </a:r>
            <a:r>
              <a:rPr lang="en-US" sz="2800" kern="0" dirty="0">
                <a:latin typeface="Times New Roman" panose="02020603050405020304" pitchFamily="18" charset="0"/>
                <a:cs typeface="Times New Roman" panose="02020603050405020304" pitchFamily="18" charset="0"/>
              </a:rPr>
              <a:t>: </a:t>
            </a:r>
          </a:p>
          <a:p>
            <a:pPr lvl="0" algn="ctr">
              <a:defRPr/>
            </a:pPr>
            <a:r>
              <a:rPr lang="en-US" sz="2800" b="1" kern="0" dirty="0" err="1">
                <a:latin typeface="Times New Roman" panose="02020603050405020304" pitchFamily="18" charset="0"/>
                <a:cs typeface="Times New Roman" panose="02020603050405020304" pitchFamily="18" charset="0"/>
              </a:rPr>
              <a:t>Truyện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ngắn</a:t>
            </a:r>
            <a:endParaRPr lang="en-US" sz="2800" b="1" kern="0" dirty="0">
              <a:latin typeface="Times New Roman" panose="02020603050405020304" pitchFamily="18" charset="0"/>
              <a:cs typeface="Times New Roman" panose="02020603050405020304" pitchFamily="18" charset="0"/>
            </a:endParaRPr>
          </a:p>
          <a:p>
            <a:pPr lvl="0">
              <a:defRPr/>
            </a:pPr>
            <a:r>
              <a:rPr lang="en-US" sz="2800" kern="0" dirty="0" err="1">
                <a:latin typeface="Times New Roman" panose="02020603050405020304" pitchFamily="18" charset="0"/>
                <a:cs typeface="Times New Roman" panose="02020603050405020304" pitchFamily="18" charset="0"/>
              </a:rPr>
              <a:t>Đề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tài</a:t>
            </a:r>
            <a:r>
              <a:rPr lang="en-US" sz="2800" kern="0" dirty="0">
                <a:latin typeface="Times New Roman" panose="02020603050405020304" pitchFamily="18" charset="0"/>
                <a:cs typeface="Times New Roman" panose="02020603050405020304" pitchFamily="18" charset="0"/>
              </a:rPr>
              <a:t>:</a:t>
            </a:r>
          </a:p>
          <a:p>
            <a:pPr lvl="0" algn="ctr">
              <a:defRPr/>
            </a:pP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thôn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và</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người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dân</a:t>
            </a:r>
            <a:endParaRPr lang="en-US" sz="2800" b="1" kern="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136;p70"/>
          <p:cNvSpPr/>
          <p:nvPr/>
        </p:nvSpPr>
        <p:spPr>
          <a:xfrm>
            <a:off x="6267950" y="1388109"/>
            <a:ext cx="4076200" cy="1818248"/>
          </a:xfrm>
          <a:prstGeom prst="roundRect">
            <a:avLst>
              <a:gd name="adj" fmla="val 16667"/>
            </a:avLst>
          </a:pr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Aft>
                <a:spcPts val="600"/>
              </a:spcAft>
              <a:buClr>
                <a:srgbClr val="000000"/>
              </a:buClr>
              <a:buSzTx/>
              <a:buFont typeface="Arial"/>
              <a:buNone/>
              <a:tabLst/>
              <a:defRPr/>
            </a:pPr>
            <a:r>
              <a:rPr kumimoji="0" lang="en-US" sz="2800" b="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KIM LÂN</a:t>
            </a:r>
            <a:r>
              <a:rPr kumimoji="0" lang="en-US" sz="2800" b="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(1920 -2007)</a:t>
            </a: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400" i="1" kern="0" baseline="0" dirty="0" err="1" smtClean="0">
                <a:latin typeface="Times New Roman" panose="02020603050405020304" pitchFamily="18" charset="0"/>
                <a:cs typeface="Times New Roman" panose="02020603050405020304" pitchFamily="18" charset="0"/>
              </a:rPr>
              <a:t>Nguyễn</a:t>
            </a:r>
            <a:r>
              <a:rPr lang="en-US" sz="2400" i="1" kern="0" dirty="0" smtClean="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V</a:t>
            </a:r>
            <a:r>
              <a:rPr lang="en-US" sz="2400" i="1" kern="0" dirty="0" err="1" smtClean="0">
                <a:latin typeface="Times New Roman" panose="02020603050405020304" pitchFamily="18" charset="0"/>
                <a:cs typeface="Times New Roman" panose="02020603050405020304" pitchFamily="18" charset="0"/>
              </a:rPr>
              <a:t>ăn</a:t>
            </a:r>
            <a:r>
              <a:rPr lang="en-US" sz="2400" i="1" kern="0" dirty="0" smtClean="0">
                <a:latin typeface="Times New Roman" panose="02020603050405020304" pitchFamily="18" charset="0"/>
                <a:cs typeface="Times New Roman" panose="02020603050405020304" pitchFamily="18" charset="0"/>
              </a:rPr>
              <a:t> </a:t>
            </a:r>
            <a:r>
              <a:rPr lang="en-US" sz="2400" i="1" kern="0" dirty="0" err="1" smtClean="0">
                <a:latin typeface="Times New Roman" panose="02020603050405020304" pitchFamily="18" charset="0"/>
                <a:cs typeface="Times New Roman" panose="02020603050405020304" pitchFamily="18" charset="0"/>
              </a:rPr>
              <a:t>Tài</a:t>
            </a:r>
            <a:endParaRPr lang="en-US" sz="2400" i="1" kern="0" dirty="0" smtClean="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800" kern="0" dirty="0" err="1" smtClean="0">
                <a:latin typeface="Times New Roman" panose="02020603050405020304" pitchFamily="18" charset="0"/>
                <a:cs typeface="Times New Roman" panose="02020603050405020304" pitchFamily="18" charset="0"/>
              </a:rPr>
              <a:t>Quê</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Bắc</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Ninh</a:t>
            </a:r>
            <a:endParaRPr kumimoji="0" sz="28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5" name="Google Shape;1143;p70"/>
          <p:cNvCxnSpPr>
            <a:stCxn id="8" idx="1"/>
          </p:cNvCxnSpPr>
          <p:nvPr/>
        </p:nvCxnSpPr>
        <p:spPr>
          <a:xfrm rot="10800000" flipH="1" flipV="1">
            <a:off x="6267950" y="2297233"/>
            <a:ext cx="269584" cy="1364468"/>
          </a:xfrm>
          <a:prstGeom prst="bentConnector4">
            <a:avLst>
              <a:gd name="adj1" fmla="val -84797"/>
              <a:gd name="adj2" fmla="val 83314"/>
            </a:avLst>
          </a:prstGeom>
          <a:noFill/>
          <a:ln w="28575" cap="flat" cmpd="sng">
            <a:solidFill>
              <a:srgbClr val="FFFFFF"/>
            </a:solidFill>
            <a:prstDash val="dot"/>
            <a:round/>
            <a:headEnd type="none" w="med" len="med"/>
            <a:tailEnd type="none" w="med" len="med"/>
          </a:ln>
        </p:spPr>
      </p:cxnSp>
      <p:cxnSp>
        <p:nvCxnSpPr>
          <p:cNvPr id="16" name="Google Shape;1144;p70"/>
          <p:cNvCxnSpPr>
            <a:endCxn id="6" idx="1"/>
          </p:cNvCxnSpPr>
          <p:nvPr/>
        </p:nvCxnSpPr>
        <p:spPr>
          <a:xfrm flipV="1">
            <a:off x="4876645" y="5182244"/>
            <a:ext cx="740391" cy="25596"/>
          </a:xfrm>
          <a:prstGeom prst="bentConnector3">
            <a:avLst>
              <a:gd name="adj1" fmla="val 50000"/>
            </a:avLst>
          </a:prstGeom>
          <a:noFill/>
          <a:ln w="28575" cap="flat" cmpd="sng">
            <a:solidFill>
              <a:srgbClr val="FFFFFF"/>
            </a:solidFill>
            <a:prstDash val="dot"/>
            <a:round/>
            <a:headEnd type="none" w="med" len="med"/>
            <a:tailEnd type="none" w="med" len="med"/>
          </a:ln>
        </p:spPr>
      </p:cxnSp>
      <p:grpSp>
        <p:nvGrpSpPr>
          <p:cNvPr id="17" name="Google Shape;1145;p70"/>
          <p:cNvGrpSpPr/>
          <p:nvPr/>
        </p:nvGrpSpPr>
        <p:grpSpPr>
          <a:xfrm>
            <a:off x="9997287" y="4117092"/>
            <a:ext cx="693726" cy="768407"/>
            <a:chOff x="2042867" y="525573"/>
            <a:chExt cx="693726" cy="768407"/>
          </a:xfrm>
        </p:grpSpPr>
        <p:sp>
          <p:nvSpPr>
            <p:cNvPr id="18" name="Google Shape;1146;p70"/>
            <p:cNvSpPr/>
            <p:nvPr/>
          </p:nvSpPr>
          <p:spPr>
            <a:xfrm rot="42">
              <a:off x="2097892" y="6768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147;p70"/>
            <p:cNvSpPr/>
            <p:nvPr/>
          </p:nvSpPr>
          <p:spPr>
            <a:xfrm rot="42">
              <a:off x="2042867" y="5255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 name="Right Arrow 25"/>
          <p:cNvSpPr/>
          <p:nvPr/>
        </p:nvSpPr>
        <p:spPr>
          <a:xfrm rot="5400000">
            <a:off x="8083298" y="3311877"/>
            <a:ext cx="590550" cy="623315"/>
          </a:xfrm>
          <a:prstGeom prst="rightArrow">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751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8"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55" y="297417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77"/>
            <a:ext cx="11308080" cy="1200329"/>
          </a:xfrm>
          <a:prstGeom prst="rect">
            <a:avLst/>
          </a:prstGeom>
        </p:spPr>
        <p:txBody>
          <a:bodyPr wrap="square">
            <a:spAutoFit/>
          </a:bodyPr>
          <a:lstStyle/>
          <a:p>
            <a:pPr algn="just"/>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6"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6" y="287477"/>
            <a:ext cx="11475720" cy="1384995"/>
          </a:xfrm>
          <a:prstGeom prst="rect">
            <a:avLst/>
          </a:prstGeom>
          <a:ln>
            <a:solidFill>
              <a:schemeClr val="tx1"/>
            </a:solidFill>
            <a:prstDash val="lgDash"/>
          </a:ln>
        </p:spPr>
        <p:txBody>
          <a:bodyPr wrap="square">
            <a:spAutoFit/>
          </a:bodyPr>
          <a:lstStyle/>
          <a:p>
            <a:pPr algn="just"/>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395"/>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1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88"/>
            <a:ext cx="3139440" cy="3785652"/>
          </a:xfrm>
          <a:prstGeom prst="rect">
            <a:avLst/>
          </a:prstGeom>
          <a:solidFill>
            <a:srgbClr val="FFFF99"/>
          </a:solidFill>
        </p:spPr>
        <p:txBody>
          <a:bodyPr wrap="square">
            <a:spAutoFit/>
          </a:bodyPr>
          <a:lstStyle/>
          <a:p>
            <a:pPr algn="just"/>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1"/>
            <a:ext cx="8473440" cy="681006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0"/>
            <a:ext cx="12192000" cy="6858000"/>
          </a:xfrm>
          <a:prstGeom prst="rtTriangle">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entagon 3"/>
          <p:cNvSpPr/>
          <p:nvPr/>
        </p:nvSpPr>
        <p:spPr>
          <a:xfrm flipH="1">
            <a:off x="9235440" y="0"/>
            <a:ext cx="295656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SÁNG TÁC</a:t>
            </a:r>
            <a:endParaRPr lang="en-US" sz="2800" dirty="0">
              <a:latin typeface="Times New Roman" panose="02020603050405020304" pitchFamily="18" charset="0"/>
              <a:cs typeface="Times New Roman" panose="02020603050405020304" pitchFamily="18" charset="0"/>
            </a:endParaRPr>
          </a:p>
        </p:txBody>
      </p:sp>
      <p:sp>
        <p:nvSpPr>
          <p:cNvPr id="5" name="Pentagon 4"/>
          <p:cNvSpPr/>
          <p:nvPr/>
        </p:nvSpPr>
        <p:spPr>
          <a:xfrm>
            <a:off x="1" y="5791200"/>
            <a:ext cx="273304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a:t>
            </a:r>
          </a:p>
          <a:p>
            <a:pPr algn="ctr"/>
            <a:r>
              <a:rPr lang="en-US" sz="2800" dirty="0" smtClean="0">
                <a:latin typeface="Times New Roman" panose="02020603050405020304" pitchFamily="18" charset="0"/>
                <a:cs typeface="Times New Roman" panose="02020603050405020304" pitchFamily="18" charset="0"/>
              </a:rPr>
              <a:t>DIỄN XUẤT</a:t>
            </a:r>
            <a:endParaRPr lang="en-US" sz="2800" dirty="0">
              <a:latin typeface="Times New Roman" panose="02020603050405020304" pitchFamily="18" charset="0"/>
              <a:cs typeface="Times New Roman" panose="02020603050405020304" pitchFamily="18" charset="0"/>
            </a:endParaRPr>
          </a:p>
        </p:txBody>
      </p:sp>
      <p:pic>
        <p:nvPicPr>
          <p:cNvPr id="6" name="Hình ảnh 7">
            <a:extLst>
              <a:ext uri="{FF2B5EF4-FFF2-40B4-BE49-F238E27FC236}">
                <a16:creationId xmlns:a16="http://schemas.microsoft.com/office/drawing/2014/main" xmlns="" id="{92B38625-0F08-9649-878E-69093F06D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836" y="121920"/>
            <a:ext cx="1919309" cy="2853479"/>
          </a:xfrm>
          <a:prstGeom prst="rect">
            <a:avLst/>
          </a:prstGeom>
          <a:ln>
            <a:noFill/>
          </a:ln>
          <a:effectLst>
            <a:outerShdw blurRad="292100" dist="139700" dir="2700000" algn="tl" rotWithShape="0">
              <a:srgbClr val="333333">
                <a:alpha val="65000"/>
              </a:srgbClr>
            </a:outerShdw>
          </a:effectLst>
        </p:spPr>
      </p:pic>
      <p:pic>
        <p:nvPicPr>
          <p:cNvPr id="7" name="Hình ảnh 6">
            <a:extLst>
              <a:ext uri="{FF2B5EF4-FFF2-40B4-BE49-F238E27FC236}">
                <a16:creationId xmlns:a16="http://schemas.microsoft.com/office/drawing/2014/main" xmlns="" id="{2F825A0F-3F81-1B4C-9C17-1BD3E8CF5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633" y="1244989"/>
            <a:ext cx="1838997" cy="2773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Hình ảnh 4">
            <a:extLst>
              <a:ext uri="{FF2B5EF4-FFF2-40B4-BE49-F238E27FC236}">
                <a16:creationId xmlns:a16="http://schemas.microsoft.com/office/drawing/2014/main" xmlns="" id="{92D4E2EE-9BB4-544D-8B01-DDA7D5650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09" y="2606667"/>
            <a:ext cx="1851012" cy="2823226"/>
          </a:xfrm>
          <a:prstGeom prst="rect">
            <a:avLst/>
          </a:prstGeom>
          <a:ln>
            <a:noFill/>
          </a:ln>
          <a:effectLst>
            <a:outerShdw blurRad="292100" dist="139700" dir="2700000" algn="tl" rotWithShape="0">
              <a:srgbClr val="333333">
                <a:alpha val="65000"/>
              </a:srgbClr>
            </a:outerShdw>
          </a:effectLst>
        </p:spPr>
      </p:pic>
      <p:pic>
        <p:nvPicPr>
          <p:cNvPr id="3074" name="Picture 2" descr="Dàn ý và văn mẫu 5 đề văn lão hạc đảm bảo &quot;trúng tủ&quot; thi giữa kì — Đọc là đ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11" y="1679728"/>
            <a:ext cx="3287108" cy="30342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5851" y="4592062"/>
            <a:ext cx="3711850" cy="1077218"/>
          </a:xfrm>
          <a:prstGeom prst="rect">
            <a:avLst/>
          </a:prstGeom>
          <a:noFill/>
        </p:spPr>
        <p:txBody>
          <a:bodyPr wrap="non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p>
          <a:p>
            <a:pPr algn="ctr"/>
            <a:r>
              <a:rPr lang="en-US" sz="3200" i="1" dirty="0" err="1" smtClean="0">
                <a:solidFill>
                  <a:srgbClr val="002060"/>
                </a:solidFill>
                <a:latin typeface="Times New Roman" panose="02020603050405020304" pitchFamily="18" charset="0"/>
                <a:cs typeface="Times New Roman" panose="02020603050405020304" pitchFamily="18" charset="0"/>
              </a:rPr>
              <a:t>Làng</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Vũ</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Đại</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ngày</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ấy</a:t>
            </a:r>
            <a:endParaRPr lang="en-US" sz="3200" i="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Chị Dậu - 35 năm vẫn vẹn nguyên giá trị - Xã hội - Ongbachau.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847" y="3727906"/>
            <a:ext cx="2724785" cy="25966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55126" y="6252399"/>
            <a:ext cx="5363125" cy="584775"/>
          </a:xfrm>
          <a:prstGeom prst="rect">
            <a:avLst/>
          </a:prstGeom>
          <a:noFill/>
        </p:spPr>
        <p:txBody>
          <a:bodyPr wrap="squar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Cựu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Chị</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Dậu</a:t>
            </a:r>
            <a:endParaRPr lang="en-US" sz="32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221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00"/>
                                        <p:tgtEl>
                                          <p:spTgt spid="307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Effect transition="in" filter="wheel(1)">
                                      <p:cBhvr>
                                        <p:cTn id="45" dur="2000"/>
                                        <p:tgtEl>
                                          <p:spTgt spid="307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7"/>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phẩm</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oogle Shape;2618;p39"/>
          <p:cNvGrpSpPr/>
          <p:nvPr/>
        </p:nvGrpSpPr>
        <p:grpSpPr>
          <a:xfrm>
            <a:off x="5626040" y="1356774"/>
            <a:ext cx="1318219" cy="948422"/>
            <a:chOff x="4219705" y="1821913"/>
            <a:chExt cx="683441" cy="554017"/>
          </a:xfrm>
        </p:grpSpPr>
        <p:sp>
          <p:nvSpPr>
            <p:cNvPr id="16" name="Google Shape;2619;p39"/>
            <p:cNvSpPr/>
            <p:nvPr/>
          </p:nvSpPr>
          <p:spPr>
            <a:xfrm rot="-1324817">
              <a:off x="4265173" y="1920166"/>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2620;p39"/>
            <p:cNvSpPr/>
            <p:nvPr/>
          </p:nvSpPr>
          <p:spPr>
            <a:xfrm rot="-1324817">
              <a:off x="4368275" y="1975124"/>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2621;p39"/>
            <p:cNvSpPr/>
            <p:nvPr/>
          </p:nvSpPr>
          <p:spPr>
            <a:xfrm rot="-1324817">
              <a:off x="4524647" y="1921341"/>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2622;p39"/>
            <p:cNvSpPr/>
            <p:nvPr/>
          </p:nvSpPr>
          <p:spPr>
            <a:xfrm rot="-1324817">
              <a:off x="4733608" y="1928514"/>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2623;p39"/>
            <p:cNvSpPr/>
            <p:nvPr/>
          </p:nvSpPr>
          <p:spPr>
            <a:xfrm rot="-1324817">
              <a:off x="4525726" y="2274861"/>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1" name="Google Shape;2624;p39"/>
          <p:cNvGrpSpPr/>
          <p:nvPr/>
        </p:nvGrpSpPr>
        <p:grpSpPr>
          <a:xfrm>
            <a:off x="9693604" y="660771"/>
            <a:ext cx="1318219" cy="948422"/>
            <a:chOff x="1608418" y="2694788"/>
            <a:chExt cx="683441" cy="554017"/>
          </a:xfrm>
        </p:grpSpPr>
        <p:sp>
          <p:nvSpPr>
            <p:cNvPr id="22" name="Google Shape;2625;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626;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2627;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2628;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2629;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 name="TextBox 5"/>
          <p:cNvSpPr txBox="1"/>
          <p:nvPr/>
        </p:nvSpPr>
        <p:spPr>
          <a:xfrm>
            <a:off x="501598" y="3553690"/>
            <a:ext cx="3188693" cy="523220"/>
          </a:xfrm>
          <a:prstGeom prst="rect">
            <a:avLst/>
          </a:prstGeom>
          <a:solidFill>
            <a:srgbClr val="00CC99"/>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endParaRPr lang="en-US" sz="28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36179" y="4297571"/>
            <a:ext cx="4119533" cy="2246769"/>
          </a:xfrm>
          <a:prstGeom prst="rect">
            <a:avLst/>
          </a:prstGeom>
          <a:noFill/>
          <a:ln>
            <a:solidFill>
              <a:srgbClr val="FF0000"/>
            </a:solidFill>
            <a:prstDash val="lgDashDot"/>
          </a:ln>
        </p:spPr>
        <p:txBody>
          <a:bodyPr wrap="square" rtlCol="0">
            <a:spAutoFit/>
          </a:bodyPr>
          <a:lstStyle/>
          <a:p>
            <a:pPr algn="just"/>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Viết</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năm</a:t>
            </a:r>
            <a:r>
              <a:rPr lang="en-US" sz="2800" b="1" i="1" dirty="0" smtClean="0">
                <a:solidFill>
                  <a:srgbClr val="002060"/>
                </a:solidFill>
                <a:latin typeface="Times New Roman" panose="02020603050405020304" pitchFamily="18" charset="0"/>
                <a:cs typeface="Times New Roman" panose="02020603050405020304" pitchFamily="18" charset="0"/>
              </a:rPr>
              <a:t> 1948</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kì</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cuộc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chiến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chống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Pháp</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Đăng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lần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Tạp</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chí</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Văn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nghệ</a:t>
            </a:r>
            <a:r>
              <a:rPr lang="en-US" sz="2800" b="1" i="1" dirty="0" smtClean="0">
                <a:solidFill>
                  <a:srgbClr val="002060"/>
                </a:solidFill>
                <a:latin typeface="Times New Roman" panose="02020603050405020304" pitchFamily="18" charset="0"/>
                <a:cs typeface="Times New Roman" panose="02020603050405020304" pitchFamily="18" charset="0"/>
              </a:rPr>
              <a:t> (1948)</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5609324" y="2371994"/>
            <a:ext cx="1351652" cy="523220"/>
          </a:xfrm>
          <a:prstGeom prst="rect">
            <a:avLst/>
          </a:prstGeom>
          <a:solidFill>
            <a:schemeClr val="accent2">
              <a:lumMod val="75000"/>
            </a:schemeClr>
          </a:solidFill>
        </p:spPr>
        <p:txBody>
          <a:bodyPr wrap="non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Ngôi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kể</a:t>
            </a:r>
            <a:endParaRPr lang="en-US" sz="2800" b="1" dirty="0" smtClean="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565119" y="3183469"/>
            <a:ext cx="3629099" cy="2246769"/>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Ngôi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thứ</a:t>
            </a:r>
            <a:r>
              <a:rPr lang="en-US" sz="2800" b="1" i="1" dirty="0" smtClean="0">
                <a:solidFill>
                  <a:srgbClr val="002060"/>
                </a:solidFill>
                <a:latin typeface="Times New Roman" panose="02020603050405020304" pitchFamily="18" charset="0"/>
                <a:cs typeface="Times New Roman" panose="02020603050405020304" pitchFamily="18" charset="0"/>
              </a:rPr>
              <a:t> 3.</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Câu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chuyện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trở</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khách</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cảm</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giác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chân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thực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người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đoc</a:t>
            </a:r>
            <a:r>
              <a:rPr lang="en-US" sz="2800" b="1" i="1" dirty="0" smtClean="0">
                <a:solidFill>
                  <a:srgbClr val="002060"/>
                </a:solidFill>
                <a:latin typeface="Times New Roman" panose="02020603050405020304" pitchFamily="18" charset="0"/>
                <a:cs typeface="Times New Roman" panose="02020603050405020304" pitchFamily="18" charset="0"/>
              </a:rPr>
              <a:t>.</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611734" y="1749409"/>
            <a:ext cx="1473480" cy="523220"/>
          </a:xfrm>
          <a:prstGeom prst="rect">
            <a:avLst/>
          </a:prstGeom>
          <a:solidFill>
            <a:srgbClr val="FFC0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Nhan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endParaRPr lang="en-US" sz="2800" b="1" dirty="0" smtClean="0">
              <a:latin typeface="Times New Roman" panose="02020603050405020304" pitchFamily="18" charset="0"/>
              <a:cs typeface="Times New Roman" panose="02020603050405020304" pitchFamily="18" charset="0"/>
            </a:endParaRPr>
          </a:p>
        </p:txBody>
      </p:sp>
      <p:sp>
        <p:nvSpPr>
          <p:cNvPr id="32" name="TextBox 31"/>
          <p:cNvSpPr txBox="1"/>
          <p:nvPr/>
        </p:nvSpPr>
        <p:spPr>
          <a:xfrm>
            <a:off x="8517179" y="2674342"/>
            <a:ext cx="3629099" cy="2677656"/>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Nhan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Làng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mang</a:t>
            </a:r>
            <a:r>
              <a:rPr lang="en-US" sz="2800" b="1" i="1" dirty="0" smtClean="0">
                <a:solidFill>
                  <a:srgbClr val="002060"/>
                </a:solidFill>
                <a:latin typeface="Times New Roman" panose="02020603050405020304" pitchFamily="18" charset="0"/>
                <a:cs typeface="Times New Roman" panose="02020603050405020304" pitchFamily="18" charset="0"/>
              </a:rPr>
              <a:t> ý </a:t>
            </a:r>
            <a:r>
              <a:rPr lang="en-US" sz="2800" b="1" i="1" dirty="0" err="1" smtClean="0">
                <a:solidFill>
                  <a:srgbClr val="002060"/>
                </a:solidFill>
                <a:latin typeface="Times New Roman" panose="02020603050405020304" pitchFamily="18" charset="0"/>
                <a:cs typeface="Times New Roman" panose="02020603050405020304" pitchFamily="18" charset="0"/>
              </a:rPr>
              <a:t>nghĩa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quát</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Thể</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hiện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tưởng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chủ</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của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phẩm</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27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heel(1)">
                                      <p:cBhvr>
                                        <p:cTn id="28" dur="2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7367270" y="289214"/>
            <a:ext cx="495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TÌNH HUỐNG TRUYỆN</a:t>
            </a:r>
          </a:p>
        </p:txBody>
      </p:sp>
      <p:sp>
        <p:nvSpPr>
          <p:cNvPr id="26650" name="Rectangle 26"/>
          <p:cNvSpPr>
            <a:spLocks noChangeArrowheads="1"/>
          </p:cNvSpPr>
          <p:nvPr/>
        </p:nvSpPr>
        <p:spPr bwMode="auto">
          <a:xfrm>
            <a:off x="2651760" y="5694678"/>
            <a:ext cx="766572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D7CF0BE6-81DF-4520-98E3-56A4B286F22C}"/>
              </a:ext>
            </a:extLst>
          </p:cNvPr>
          <p:cNvSpPr/>
          <p:nvPr/>
        </p:nvSpPr>
        <p:spPr>
          <a:xfrm>
            <a:off x="345440" y="12192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Nghe</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xmlns="" id="{AD5D5A03-3859-4BA5-B452-BB2E5616FB5C}"/>
              </a:ext>
            </a:extLst>
          </p:cNvPr>
          <p:cNvSpPr/>
          <p:nvPr/>
        </p:nvSpPr>
        <p:spPr>
          <a:xfrm>
            <a:off x="345440" y="2552700"/>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Tình huống đặc sắc, kịch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tính</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5" name="Straight Arrow Connector 4">
            <a:extLst>
              <a:ext uri="{FF2B5EF4-FFF2-40B4-BE49-F238E27FC236}">
                <a16:creationId xmlns:a16="http://schemas.microsoft.com/office/drawing/2014/main" xmlns="" id="{197C01AC-CD8B-4C2E-9107-D7FC0A3925D5}"/>
              </a:ext>
            </a:extLst>
          </p:cNvPr>
          <p:cNvCxnSpPr>
            <a:cxnSpLocks/>
            <a:stCxn id="3" idx="2"/>
            <a:endCxn id="28" idx="0"/>
          </p:cNvCxnSpPr>
          <p:nvPr/>
        </p:nvCxnSpPr>
        <p:spPr>
          <a:xfrm>
            <a:off x="2821941" y="1981200"/>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6835574D-B2CB-4FEC-B38D-D4EAAFF75317}"/>
              </a:ext>
            </a:extLst>
          </p:cNvPr>
          <p:cNvSpPr/>
          <p:nvPr/>
        </p:nvSpPr>
        <p:spPr>
          <a:xfrm>
            <a:off x="345440" y="4142739"/>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Thắt</a:t>
            </a:r>
            <a:r>
              <a:rPr kumimoji="0" lang="de-DE"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nút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câu </a:t>
            </a: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35" name="Straight Arrow Connector 34">
            <a:extLst>
              <a:ext uri="{FF2B5EF4-FFF2-40B4-BE49-F238E27FC236}">
                <a16:creationId xmlns:a16="http://schemas.microsoft.com/office/drawing/2014/main" xmlns="" id="{69A7D499-F916-442E-8A4F-E0616A067D3D}"/>
              </a:ext>
            </a:extLst>
          </p:cNvPr>
          <p:cNvCxnSpPr>
            <a:cxnSpLocks/>
            <a:stCxn id="28" idx="2"/>
            <a:endCxn id="34" idx="0"/>
          </p:cNvCxnSpPr>
          <p:nvPr/>
        </p:nvCxnSpPr>
        <p:spPr>
          <a:xfrm>
            <a:off x="2821941" y="3576320"/>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xmlns="" id="{DDFDCAAF-548E-4537-A85C-58363257B778}"/>
              </a:ext>
            </a:extLst>
          </p:cNvPr>
          <p:cNvSpPr/>
          <p:nvPr/>
        </p:nvSpPr>
        <p:spPr>
          <a:xfrm>
            <a:off x="6893558" y="126746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8" name="Rectangle: Rounded Corners 67">
            <a:extLst>
              <a:ext uri="{FF2B5EF4-FFF2-40B4-BE49-F238E27FC236}">
                <a16:creationId xmlns:a16="http://schemas.microsoft.com/office/drawing/2014/main" xmlns="" id="{D1FAEEFF-A0F9-48F6-AE85-3EACC4A4A603}"/>
              </a:ext>
            </a:extLst>
          </p:cNvPr>
          <p:cNvSpPr/>
          <p:nvPr/>
        </p:nvSpPr>
        <p:spPr>
          <a:xfrm>
            <a:off x="6893558" y="2600961"/>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Tình</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huống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trọng</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69" name="Straight Arrow Connector 68">
            <a:extLst>
              <a:ext uri="{FF2B5EF4-FFF2-40B4-BE49-F238E27FC236}">
                <a16:creationId xmlns:a16="http://schemas.microsoft.com/office/drawing/2014/main" xmlns="" id="{D2AB40D9-CAFF-455F-AF6F-1B92EDAB6AC4}"/>
              </a:ext>
            </a:extLst>
          </p:cNvPr>
          <p:cNvCxnSpPr>
            <a:cxnSpLocks/>
            <a:stCxn id="67" idx="2"/>
            <a:endCxn id="68" idx="0"/>
          </p:cNvCxnSpPr>
          <p:nvPr/>
        </p:nvCxnSpPr>
        <p:spPr>
          <a:xfrm>
            <a:off x="9370059" y="2029461"/>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xmlns="" id="{8A51FE40-944E-4A26-BF3E-0C4BB692C040}"/>
              </a:ext>
            </a:extLst>
          </p:cNvPr>
          <p:cNvSpPr/>
          <p:nvPr/>
        </p:nvSpPr>
        <p:spPr>
          <a:xfrm>
            <a:off x="6893558" y="41910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itchFamily="18" charset="0"/>
              </a:rPr>
              <a:t>Mở</a:t>
            </a:r>
            <a:r>
              <a:rPr kumimoji="0" lang="en-US"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nút</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71" name="Straight Arrow Connector 70">
            <a:extLst>
              <a:ext uri="{FF2B5EF4-FFF2-40B4-BE49-F238E27FC236}">
                <a16:creationId xmlns:a16="http://schemas.microsoft.com/office/drawing/2014/main" xmlns="" id="{457C20B0-3523-4B7B-95AE-BC026C19B9C0}"/>
              </a:ext>
            </a:extLst>
          </p:cNvPr>
          <p:cNvCxnSpPr>
            <a:cxnSpLocks/>
            <a:stCxn id="68" idx="2"/>
            <a:endCxn id="70" idx="0"/>
          </p:cNvCxnSpPr>
          <p:nvPr/>
        </p:nvCxnSpPr>
        <p:spPr>
          <a:xfrm>
            <a:off x="9370059" y="3624581"/>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B4513E37-1E38-42C9-A628-D4FD77F44114}"/>
              </a:ext>
            </a:extLst>
          </p:cNvPr>
          <p:cNvCxnSpPr>
            <a:cxnSpLocks/>
            <a:stCxn id="26628" idx="2"/>
            <a:endCxn id="67" idx="0"/>
          </p:cNvCxnSpPr>
          <p:nvPr/>
        </p:nvCxnSpPr>
        <p:spPr>
          <a:xfrm>
            <a:off x="6248400" y="609600"/>
            <a:ext cx="3121659" cy="657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xmlns="" id="{836BD857-F7A6-4A9C-9A71-1369B0BF7033}"/>
              </a:ext>
            </a:extLst>
          </p:cNvPr>
          <p:cNvCxnSpPr>
            <a:cxnSpLocks/>
            <a:stCxn id="26628" idx="2"/>
            <a:endCxn id="3" idx="0"/>
          </p:cNvCxnSpPr>
          <p:nvPr/>
        </p:nvCxnSpPr>
        <p:spPr>
          <a:xfrm flipH="1">
            <a:off x="2821941" y="609600"/>
            <a:ext cx="3426459" cy="609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8CDCBF9F-F5D4-4DD3-8DCB-730361A8057B}"/>
              </a:ext>
            </a:extLst>
          </p:cNvPr>
          <p:cNvCxnSpPr>
            <a:cxnSpLocks/>
            <a:stCxn id="34" idx="2"/>
          </p:cNvCxnSpPr>
          <p:nvPr/>
        </p:nvCxnSpPr>
        <p:spPr>
          <a:xfrm>
            <a:off x="2821941" y="4904739"/>
            <a:ext cx="3540759" cy="657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58199EA3-45E2-41F6-A242-57CC2F367075}"/>
              </a:ext>
            </a:extLst>
          </p:cNvPr>
          <p:cNvCxnSpPr>
            <a:cxnSpLocks/>
            <a:stCxn id="70" idx="2"/>
          </p:cNvCxnSpPr>
          <p:nvPr/>
        </p:nvCxnSpPr>
        <p:spPr>
          <a:xfrm flipH="1">
            <a:off x="6362700" y="4953000"/>
            <a:ext cx="3007359"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99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heel(1)">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6650"/>
                                        </p:tgtEl>
                                        <p:attrNameLst>
                                          <p:attrName>style.visibility</p:attrName>
                                        </p:attrNameLst>
                                      </p:cBhvr>
                                      <p:to>
                                        <p:strVal val="visible"/>
                                      </p:to>
                                    </p:set>
                                    <p:animEffect transition="in" filter="randombar(horizontal)">
                                      <p:cBhvr>
                                        <p:cTn id="60" dur="500"/>
                                        <p:tgtEl>
                                          <p:spTgt spid="26650"/>
                                        </p:tgtEl>
                                      </p:cBhvr>
                                    </p:animEffect>
                                  </p:childTnLst>
                                </p:cTn>
                              </p:par>
                              <p:par>
                                <p:cTn id="61" presetID="14" presetClass="entr" presetSubtype="1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randombar(horizontal)">
                                      <p:cBhvr>
                                        <p:cTn id="63" dur="500"/>
                                        <p:tgtEl>
                                          <p:spTgt spid="82"/>
                                        </p:tgtEl>
                                      </p:cBhvr>
                                    </p:animEffect>
                                  </p:childTnLst>
                                </p:cTn>
                              </p:par>
                              <p:par>
                                <p:cTn id="64" presetID="14" presetClass="entr" presetSubtype="1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randombar(horizontal)">
                                      <p:cBhvr>
                                        <p:cTn id="6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50" grpId="0" animBg="1"/>
      <p:bldP spid="3" grpId="0" animBg="1"/>
      <p:bldP spid="28" grpId="0" animBg="1"/>
      <p:bldP spid="34"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him trên Power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84" y="0"/>
            <a:ext cx="12192000" cy="6835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944550" y="141972"/>
            <a:ext cx="5287086" cy="769441"/>
          </a:xfrm>
          <a:prstGeom prst="rect">
            <a:avLst/>
          </a:prstGeom>
          <a:noFill/>
        </p:spPr>
        <p:txBody>
          <a:bodyPr wrap="square">
            <a:spAutoFit/>
          </a:bodyPr>
          <a:lstStyle/>
          <a:p>
            <a:pPr defTabSz="914377">
              <a:defRPr/>
            </a:pP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Tóm</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tắt</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văn</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bản</a:t>
            </a:r>
            <a:endPar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AutoShape 8" descr="Hình ảnh nam học sinh nhí ngồi đọc sách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 name="AutoShape 10" descr="Hình ảnh nam học sinh nhí ngồi đọc sách -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12" descr="Hình ảnh nam học sinh nhí ngồi đọc sách - 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160" name="Picture 16" descr="Children Read, Children Clipart, Child, Reading PNG Transparent Clipart  Image and PSD File for Free Download | Kids reading, Kids clipart, Clip 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800" y="3857432"/>
            <a:ext cx="3898830" cy="3122171"/>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8">
            <a:extLst>
              <a:ext uri="{FF2B5EF4-FFF2-40B4-BE49-F238E27FC236}">
                <a16:creationId xmlns:a16="http://schemas.microsoft.com/office/drawing/2014/main" xmlns="" id="{1436EF72-D871-4D40-9FC5-110F85D3482B}"/>
              </a:ext>
            </a:extLst>
          </p:cNvPr>
          <p:cNvSpPr txBox="1"/>
          <p:nvPr/>
        </p:nvSpPr>
        <p:spPr>
          <a:xfrm>
            <a:off x="353695" y="1047383"/>
            <a:ext cx="11442065" cy="3970318"/>
          </a:xfrm>
          <a:prstGeom prst="rect">
            <a:avLst/>
          </a:prstGeom>
          <a:noFill/>
          <a:ln>
            <a:solidFill>
              <a:schemeClr val="tx1"/>
            </a:solidFill>
            <a:prstDash val="dash"/>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Ông Hai là một người nông dân sống ở làng Chợ Dầu, do chiến tranh nên ông phải đi tản cư. Ở nơi tản cư, ông luôn tự hào về cái làng của mình và mang nó khoe với mọi người. Khi tin làng Chợ Dầu theo giặc, ông sững sờ, cổ ông nghẹn ắng lại, da mặt tê rân rân, xấu hổ tới mức cứ cúi gằm mặt xuống mà đi. Suốt mấy ngày ở nhà, ông chẳng dám đi đâu, mang nỗi ám ảnh nặng nề, đau đớn, tủi hổ, bế tắc, tuyệt vọng. Tâm trạng ông bế tắc khi mụ chủ nhà nói sẽ đuổi hết người làng Chợ Dầu khỏi nơi sơ tán. Rồi cái tin cải chính khiến ông sung sướng đi khoe về làng mình với tâm trạng như lúc ban đầu, ông hạnh phúc khi khoe Tây nó đốt nhà mình.</a:t>
            </a:r>
          </a:p>
        </p:txBody>
      </p:sp>
    </p:spTree>
    <p:extLst>
      <p:ext uri="{BB962C8B-B14F-4D97-AF65-F5344CB8AC3E}">
        <p14:creationId xmlns:p14="http://schemas.microsoft.com/office/powerpoint/2010/main" val="3577695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3879</TotalTime>
  <Words>5820</Words>
  <Application>Microsoft Office PowerPoint</Application>
  <PresentationFormat>Custom</PresentationFormat>
  <Paragraphs>420</Paragraphs>
  <Slides>52</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52</vt:i4>
      </vt:variant>
    </vt:vector>
  </HeadingPairs>
  <TitlesOfParts>
    <vt:vector size="72" baseType="lpstr">
      <vt:lpstr>Arial</vt:lpstr>
      <vt:lpstr>Permanent Marker</vt:lpstr>
      <vt:lpstr>宋体</vt:lpstr>
      <vt:lpstr>Verdana</vt:lpstr>
      <vt:lpstr>Calibri Light</vt:lpstr>
      <vt:lpstr>Calibri</vt:lpstr>
      <vt:lpstr>iCiel Bambola</vt:lpstr>
      <vt:lpstr>.VnTime</vt:lpstr>
      <vt:lpstr>Times New Roman</vt:lpstr>
      <vt:lpstr>Clear Sans Light</vt:lpstr>
      <vt:lpstr>Fira Sans Medium Italic</vt:lpstr>
      <vt:lpstr>맑은 고딕</vt:lpstr>
      <vt:lpstr>Fira Sans SemiBold</vt:lpstr>
      <vt:lpstr>Open Sans</vt:lpstr>
      <vt:lpstr>Office Theme</vt:lpstr>
      <vt:lpstr>1_Office Theme</vt:lpstr>
      <vt:lpstr>2_Office Theme</vt:lpstr>
      <vt:lpstr>3_Office Theme</vt:lpstr>
      <vt:lpstr>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67</cp:revision>
  <dcterms:created xsi:type="dcterms:W3CDTF">2021-03-22T07:55:32Z</dcterms:created>
  <dcterms:modified xsi:type="dcterms:W3CDTF">2022-05-12T02:06:14Z</dcterms:modified>
</cp:coreProperties>
</file>