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34" r:id="rId7"/>
  </p:sldMasterIdLst>
  <p:notesMasterIdLst>
    <p:notesMasterId r:id="rId48"/>
  </p:notesMasterIdLst>
  <p:sldIdLst>
    <p:sldId id="260" r:id="rId8"/>
    <p:sldId id="261" r:id="rId9"/>
    <p:sldId id="262" r:id="rId10"/>
    <p:sldId id="265" r:id="rId11"/>
    <p:sldId id="266" r:id="rId12"/>
    <p:sldId id="264" r:id="rId13"/>
    <p:sldId id="269" r:id="rId14"/>
    <p:sldId id="268" r:id="rId15"/>
    <p:sldId id="257" r:id="rId16"/>
    <p:sldId id="259" r:id="rId17"/>
    <p:sldId id="271" r:id="rId18"/>
    <p:sldId id="270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2" r:id="rId28"/>
    <p:sldId id="280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1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00899-BD3B-4A0C-8F6E-6D7ABC0E985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9CDEB-EBF2-4E6B-97E5-4E82CABD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5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E34C4501-E4A7-447D-8CE0-2B781FA2BC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E632EAE-7F3F-468A-99C1-D78A01BA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156949A8-4026-4F74-BCE7-36C3E7CF0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DB23C8-2047-4759-ACB7-F394F65FAE8F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3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A05FD-8A70-4766-906F-B6E9727194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96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7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6E3779-6119-4DF5-88D8-6FCF7AD20E52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FC11FE-2853-40F4-9B36-AEA3A8248045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68085-6FD3-4481-824B-BE01BDCB1F28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BC6B18-0830-41B8-8440-FB22768D0ABA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2ACEBC-8B81-4B13-88B7-401FDAB153C0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C7B313-0D6C-418A-A6C8-B85F077B9642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58C6A-168A-46EC-BFF9-FE3B60B25875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B17A3-48B2-44A4-8FB2-AB05CD3309B1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0FDBB9-2CF2-48EE-8731-F43AC8A87099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7B8F4B-E0A5-40EA-A651-BA0DB43EB007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2DD853-3D28-4E2F-AE46-B89F9409B79C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8B287C-87DB-4F40-8A16-F1DF3EFD876B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F2E00C-184B-4FC9-AFB6-DFFFEE0B4941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C82A84-2FF0-456C-A31F-737ADDD7B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FA9ADF-0CC4-4D92-A7F8-5BA73128E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8A6286-F7E8-4AF2-A656-6ADD263E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6B6419-86B8-40A2-A058-F67FB85B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2538BB-2179-40A1-9B08-17596F48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6890E7-379F-441D-9889-D41BDDDD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84ADB-A3D7-4CEB-B21A-0416B4AE7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07848-ABD4-4986-927A-D8D98E3C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50E035-A6E7-4682-AF2A-96A07006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78433B-6A27-4294-B812-B0B60DF6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5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89E0B-5EBF-4DBA-9764-0FEEAF3B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DEBABDB-EF60-4518-A2AE-1E9FF5A35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A6C22-9B29-4106-A701-BA324A8D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396FA8-AE3F-449E-A143-784720E9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CDABE2-FD04-4BF5-8DBC-CCE217F9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27C9E3-60F5-4E4E-93EB-CE667D1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5AF175-99D0-42FD-BCFC-7AA515CC9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97D688C-6778-4205-A1B3-C259016F8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D386EC-A377-4D5E-B245-16B7C124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61B712-43D5-4D13-9A32-0A72D001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F5E4A4-9FFA-40A6-8C52-42D6651C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71D983-05E4-415E-832E-66EEDA0C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1C3559-BD1F-4EA0-A153-339CCE239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17DAE5C-0B36-437E-8600-E4354D898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DA05E4-07D9-49A5-94BA-D53966661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9692B1F-D858-44BA-8F3A-34D6D99AD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AFEE00-53A4-40BF-B6C5-EC501F39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51E1E4-9BC8-44AE-82AA-318330B8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C22969-6470-434C-9980-57548C11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E87A1F-DE4E-4530-BC5E-CF09A587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B316508-F142-44D4-97F3-E56FA239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EEFBE75-2E63-4F18-A7DD-36C8A471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8CEE8B8-89A2-476F-A2D7-AC33C570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5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D2A87F8-63F5-4A46-9D87-4A5CA8D0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1B539D4-0F70-44FA-B1CE-A2E767A2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4D2BCFC-8D58-4882-9836-5C52323D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3AD18C-AF72-46F0-8B19-CC31FBB1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52D785-B284-412F-9860-536189BC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6A10F6-18C7-4BD6-B474-CBE887154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F975E4-4C0D-467E-9073-3A83E5A4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6CDE71-8EF3-4629-94D1-8F426B02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A52B30-7584-4AFE-BBFC-20082CF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08DB23-FF2D-4418-BD8E-A6C288FD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389409-5E12-4758-A8DE-1D87A5164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83B110-D5F8-4599-82B5-6BE6F5729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F1C81E-AEFA-4CDB-AA76-A06B9823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FA7817-8D16-4DEB-A554-9B5C9603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51E94F0-6306-4084-820D-E28B2F8C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AE2C6-A783-4E24-94C7-DA7E3054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E15143D-6EA7-4B34-A160-3AF1E54BF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CFF11B-A60A-45A1-8E77-80EC6690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0E81AA-8091-4BF6-B0C1-5DE6150B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18F9CA-3C29-4C93-92CA-7D7E1EF9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0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60E4DB2-4F66-47FF-863E-F5BCBF55F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875E90E-943B-45D0-8FC9-A9B4F78C8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24B611-0EBE-41F2-A85E-D6BCECC0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3BE4AC-7AB1-49C7-9C20-C008E5CD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6927DE-A433-4D01-8317-5AE864E8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35B0E-A887-4AE2-A433-CF656A9FAA79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8288F-BB17-4C3C-8046-F5B38AF9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2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6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0BECC5-DFA1-4049-B6C9-6F237FB220FD}" type="slidenum">
              <a:rPr lang="en-US" altLang="en-US" smtClean="0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3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D62D-077E-426D-B4B3-4146219DF5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8B8D-F546-4D2C-A817-0C3CF99509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4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907FEAB-AFF6-4C50-A1E0-C8F93FCC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834CFE5-4E07-4124-A5E7-E75EE50D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E9860D-7E8D-43DB-B7F8-46AA12D27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0AFA-8A5E-42D4-A58F-C36E32060C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EDF0C-4BA0-4C97-AD10-F2C8575E5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613EE4-79BD-44EC-B8D5-27FB46025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3756-607B-44E9-9C97-57A790000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jpe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5.xml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6" y="0"/>
            <a:ext cx="12290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ảm nhận của em về nhân vật bé Thu trong tác phẩm Chiếc lược ngà của Nguyễn  Quang Sá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r="29075"/>
          <a:stretch/>
        </p:blipFill>
        <p:spPr bwMode="auto">
          <a:xfrm>
            <a:off x="717630" y="884458"/>
            <a:ext cx="3067292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1885" y="1544256"/>
            <a:ext cx="5769015" cy="18288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521024" y="2306256"/>
            <a:ext cx="558800" cy="147637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521024" y="3809619"/>
            <a:ext cx="558800" cy="1239837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13161" y="4287456"/>
            <a:ext cx="5727739" cy="18288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133799" y="1620456"/>
            <a:ext cx="57071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1: “ Từ đầu…tuột xuống”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biến tâm lí và tình cảm của bé Thu trong lần ông Sáu về thăm nhà.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4022103" y="2763456"/>
            <a:ext cx="1498921" cy="2438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6148086" y="3970972"/>
            <a:ext cx="56928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2: Còn lại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cha con sâu nặng và cao đẹp của ông Sáu.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047" y="625033"/>
            <a:ext cx="11887200" cy="6007261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39528" y="119018"/>
            <a:ext cx="451367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cục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62358" y="133878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4487" y="1101969"/>
            <a:ext cx="4348520" cy="4923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6636" y="1570892"/>
            <a:ext cx="4348520" cy="4923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66185" y="1093763"/>
            <a:ext cx="4348520" cy="4923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68334" y="1562686"/>
            <a:ext cx="4348520" cy="49236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45515" y="1616439"/>
            <a:ext cx="430964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Thu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268334" y="1608233"/>
            <a:ext cx="43485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</p:txBody>
      </p:sp>
      <p:pic>
        <p:nvPicPr>
          <p:cNvPr id="24582" name="Picture 6" descr="Phân tích truyện ngắn Chiếc lược ngà của Nguyễn Quang Sáng - Theki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82" b="92147" l="41298" r="75074">
                        <a14:foregroundMark x1="47345" y1="47120" x2="52065" y2="71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36" t="41357" r="25115" b="6705"/>
          <a:stretch/>
        </p:blipFill>
        <p:spPr bwMode="auto">
          <a:xfrm>
            <a:off x="171905" y="3535680"/>
            <a:ext cx="2841376" cy="31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hân tích truyện ngắn Chiếc lược ngà của Nguyễn Quang Sáng - Theki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0501" r="97198">
                        <a14:foregroundMark x1="79499" y1="8639" x2="81563" y2="18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05"/>
          <a:stretch/>
        </p:blipFill>
        <p:spPr bwMode="auto">
          <a:xfrm>
            <a:off x="10416612" y="1416782"/>
            <a:ext cx="1988748" cy="52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672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672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iCiel Bambola" panose="02000000000000000000" pitchFamily="2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hiểu</a:t>
            </a:r>
            <a:r>
              <a:rPr lang="en-US" sz="5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văn</a:t>
            </a:r>
            <a:r>
              <a:rPr lang="en-US" sz="5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bản</a:t>
            </a:r>
            <a:endParaRPr lang="en-US" sz="5400" b="1" dirty="0">
              <a:solidFill>
                <a:srgbClr val="FF0000"/>
              </a:solidFill>
              <a:latin typeface="iCiel Bambola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" y="1131767"/>
            <a:ext cx="3868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iCiel Bambola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iCiel Bambola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iCiel Bambola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iCiel Bambola" panose="020000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latin typeface="iCiel Bambola" panose="02000000000000000000" pitchFamily="2" charset="0"/>
                <a:cs typeface="Times New Roman" panose="02020603050405020304" pitchFamily="18" charset="0"/>
              </a:rPr>
              <a:t> Thu</a:t>
            </a:r>
          </a:p>
        </p:txBody>
      </p:sp>
      <p:pic>
        <p:nvPicPr>
          <p:cNvPr id="8" name="Picture 2" descr="VAN THAOGIA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39" y="1282989"/>
            <a:ext cx="5102154" cy="43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" y="1801363"/>
            <a:ext cx="3940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5778" y="2447694"/>
            <a:ext cx="618673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giật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ngơ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ngác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lùng</a:t>
            </a:r>
            <a:endParaRPr lang="en-US" altLang="en-US" sz="32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Chớp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vụt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thét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225778" y="5817847"/>
            <a:ext cx="8842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vực,lo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</a:t>
            </a:r>
          </a:p>
        </p:txBody>
      </p:sp>
    </p:spTree>
    <p:extLst>
      <p:ext uri="{BB962C8B-B14F-4D97-AF65-F5344CB8AC3E}">
        <p14:creationId xmlns:p14="http://schemas.microsoft.com/office/powerpoint/2010/main" val="25380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 descr="bt2738-chiec-luoc-nga-tap-1-087">
            <a:extLst>
              <a:ext uri="{FF2B5EF4-FFF2-40B4-BE49-F238E27FC236}">
                <a16:creationId xmlns:a16="http://schemas.microsoft.com/office/drawing/2014/main" id="{B27F408F-9228-4349-8109-B621CCA2E44D}"/>
              </a:ext>
            </a:extLst>
          </p:cNvPr>
          <p:cNvPicPr>
            <a:picLocks noChangeAspect="1"/>
          </p:cNvPicPr>
          <p:nvPr isPhoto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7" r="-2" b="1576"/>
          <a:stretch/>
        </p:blipFill>
        <p:spPr>
          <a:xfrm>
            <a:off x="5930670" y="3036985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Chỗ dành sẵn cho Nội dung 3" descr="bt2621-chiec-luoc-nga-tap-1-076">
            <a:extLst>
              <a:ext uri="{FF2B5EF4-FFF2-40B4-BE49-F238E27FC236}">
                <a16:creationId xmlns:a16="http://schemas.microsoft.com/office/drawing/2014/main" id="{85F385DA-0B20-490A-9951-50B35C5FBAB5}"/>
              </a:ext>
            </a:extLst>
          </p:cNvPr>
          <p:cNvPicPr>
            <a:picLocks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r="-1" b="18923"/>
          <a:stretch/>
        </p:blipFill>
        <p:spPr>
          <a:xfrm>
            <a:off x="252615" y="140402"/>
            <a:ext cx="5577840" cy="3753846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6" name="TextBox 5"/>
          <p:cNvSpPr txBox="1"/>
          <p:nvPr/>
        </p:nvSpPr>
        <p:spPr>
          <a:xfrm>
            <a:off x="6989867" y="0"/>
            <a:ext cx="447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63640" y="646331"/>
            <a:ext cx="582168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động: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Nói trổng        vô ăn cơm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cơm sôi rồi, chắt nước giùm cái... nhão bây giờ.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3894248"/>
            <a:ext cx="61112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Hất cài trứng cá mà ba gắp cho.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bị ba đánh Thu nhảy xuống xuồng...cố ý  khua rổn rảng.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Kiên quyết không chấp nhận ông Sáu là Ba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 descr="bt0427-chiec-luoc-nga-tap-1-152">
            <a:extLst>
              <a:ext uri="{FF2B5EF4-FFF2-40B4-BE49-F238E27FC236}">
                <a16:creationId xmlns:a16="http://schemas.microsoft.com/office/drawing/2014/main" id="{34E5CF66-E24B-47E9-A503-CC59122A8C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39"/>
          <a:stretch/>
        </p:blipFill>
        <p:spPr>
          <a:xfrm>
            <a:off x="4207307" y="646331"/>
            <a:ext cx="3307183" cy="2706806"/>
          </a:xfrm>
          <a:prstGeom prst="rect">
            <a:avLst/>
          </a:prstGeom>
        </p:spPr>
      </p:pic>
      <p:pic>
        <p:nvPicPr>
          <p:cNvPr id="5" name="Hình ảnh 3" descr="bt2729-chiec-luoc-nga-tap-1-138">
            <a:extLst>
              <a:ext uri="{FF2B5EF4-FFF2-40B4-BE49-F238E27FC236}">
                <a16:creationId xmlns:a16="http://schemas.microsoft.com/office/drawing/2014/main" id="{4644E294-D8C3-4E35-AE80-52EC57A317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/>
          <a:stretch/>
        </p:blipFill>
        <p:spPr>
          <a:xfrm>
            <a:off x="408224" y="105724"/>
            <a:ext cx="3008148" cy="3681513"/>
          </a:xfrm>
          <a:prstGeom prst="rect">
            <a:avLst/>
          </a:prstGeom>
        </p:spPr>
      </p:pic>
      <p:pic>
        <p:nvPicPr>
          <p:cNvPr id="6" name="Hình ảnh 5" descr="bt0450-chiec-luoc-nga-tap-1-156">
            <a:extLst>
              <a:ext uri="{FF2B5EF4-FFF2-40B4-BE49-F238E27FC236}">
                <a16:creationId xmlns:a16="http://schemas.microsoft.com/office/drawing/2014/main" id="{D94EC2F4-7C9A-4F64-B96E-BD65C9E1E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27" y="481251"/>
            <a:ext cx="3248423" cy="2930458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5563" y="3833308"/>
            <a:ext cx="307080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mặt sầm lại...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24928" y="3248628"/>
            <a:ext cx="2871943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động: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Kêu thét lên...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22919" y="3684018"/>
            <a:ext cx="3795539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ôm chặt lấy cổ, hôn tóc, ... hôn cả vết thẹo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chân câu chặt lấy ba...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5563" y="4464154"/>
            <a:ext cx="92209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nl-NL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nghi ngờ được ngoại giải tỏa.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nl-NL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 quýt, ân hận không muốn ba đi.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Yêu cha mãnh liệt, sâu sắc.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5520" y="127308"/>
            <a:ext cx="4019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7" y="6118353"/>
            <a:ext cx="12187723" cy="6955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Thu là một cô bé rất cá tính,tình cảm thật sâu sắc mạnh mẽ nhưng cũng thật dứt khoát, rạch ròi.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ông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Sáu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>
            <a:extLst>
              <a:ext uri="{FF2B5EF4-FFF2-40B4-BE49-F238E27FC236}">
                <a16:creationId xmlns:a16="http://schemas.microsoft.com/office/drawing/2014/main" id="{443A1F35-41BE-47D6-B31A-86C988C9E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2882"/>
            <a:ext cx="1184148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CHUẨN BỊ BÀI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altLang="en-US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Tìm hiểu về tâm trạng của anh Sáu khi mới gặp bé Thu.</a:t>
            </a:r>
            <a:endParaRPr lang="nl-NL" alt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Tìm hiểu về nỗi lòng của người cha trong những ngày ở nhà.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 Tìm hiểu về nỗi lòng người cha lúc chia tay</a:t>
            </a:r>
            <a:r>
              <a:rPr lang="nl-NL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 Tìm hiểu về tình cảm của anh Sáu dành cho con khi ở chiến khu.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5: Sưu tầm và kể lại một câu chuyện cảm động về tình cha trong cuộc sống ngày nay.</a:t>
            </a:r>
          </a:p>
        </p:txBody>
      </p:sp>
      <p:pic>
        <p:nvPicPr>
          <p:cNvPr id="30722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6753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 descr="e">
            <a:extLst>
              <a:ext uri="{FF2B5EF4-FFF2-40B4-BE49-F238E27FC236}">
                <a16:creationId xmlns:a16="http://schemas.microsoft.com/office/drawing/2014/main" id="{DD2D5741-65B1-4DB8-A036-2F266D835E0B}"/>
              </a:ext>
            </a:extLst>
          </p:cNvPr>
          <p:cNvPicPr>
            <a:picLocks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-1" b="33030"/>
          <a:stretch/>
        </p:blipFill>
        <p:spPr>
          <a:xfrm>
            <a:off x="6021423" y="384285"/>
            <a:ext cx="5992239" cy="607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520065"/>
            <a:ext cx="5869023" cy="61863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Lần đầu tiên gặp con: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..nhún chân nhảy thót lên,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+..bước vội vàng với những bước dài...gọi con!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+...mặt anh sầm lại hai tay buông xuống như bị gãy...”.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mừng khôn xiết, khát khao được gặp con.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Hụt hẫng, đau đớn, thất vọng khi con bỏ chạy.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767" y="4934635"/>
            <a:ext cx="636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 descr="b">
            <a:extLst>
              <a:ext uri="{FF2B5EF4-FFF2-40B4-BE49-F238E27FC236}">
                <a16:creationId xmlns:a16="http://schemas.microsoft.com/office/drawing/2014/main" id="{88C35BB4-4F3F-4A0A-88F5-ED19370628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98"/>
          <a:stretch/>
        </p:blipFill>
        <p:spPr>
          <a:xfrm>
            <a:off x="257414" y="373374"/>
            <a:ext cx="5305186" cy="6179826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5562600" y="45720"/>
            <a:ext cx="6492239" cy="67403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Những ngày nghỉ phép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“... anh chẳng đi đâu xa,lúc nào cũng vỗ về con...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mong được nghe một tiếng ba của con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+...khổ tâm đến nỗi không khóc được...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trong bữa cơm...vung tay đánh con...”.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nl-NL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 tâm đến con.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nl-NL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Đau đớn tột cùng khi con không nhận cha.</a:t>
            </a:r>
          </a:p>
        </p:txBody>
      </p:sp>
    </p:spTree>
    <p:extLst>
      <p:ext uri="{BB962C8B-B14F-4D97-AF65-F5344CB8AC3E}">
        <p14:creationId xmlns:p14="http://schemas.microsoft.com/office/powerpoint/2010/main" val="30480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9" descr="bt2729-chiec-luoc-nga-tap-1-138">
            <a:extLst>
              <a:ext uri="{FF2B5EF4-FFF2-40B4-BE49-F238E27FC236}">
                <a16:creationId xmlns:a16="http://schemas.microsoft.com/office/drawing/2014/main" id="{6B90ED0F-07BA-4E8A-A3DC-4EC3E448CF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5" t="14494" r="-1" b="-2170"/>
          <a:stretch/>
        </p:blipFill>
        <p:spPr>
          <a:xfrm>
            <a:off x="-152400" y="0"/>
            <a:ext cx="3566160" cy="3993907"/>
          </a:xfrm>
          <a:prstGeom prst="rect">
            <a:avLst/>
          </a:prstGeom>
        </p:spPr>
      </p:pic>
      <p:pic>
        <p:nvPicPr>
          <p:cNvPr id="7" name="Chỗ dành sẵn cho Nội dung 3" descr="bt0520-chiec-luoc-nga-tap-1-160 (1)">
            <a:extLst>
              <a:ext uri="{FF2B5EF4-FFF2-40B4-BE49-F238E27FC236}">
                <a16:creationId xmlns:a16="http://schemas.microsoft.com/office/drawing/2014/main" id="{3D04AB1C-38A6-4015-822A-858DE0062AB3}"/>
              </a:ext>
            </a:extLst>
          </p:cNvPr>
          <p:cNvPicPr>
            <a:picLocks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7025" b="6725"/>
          <a:stretch/>
        </p:blipFill>
        <p:spPr>
          <a:xfrm>
            <a:off x="6979920" y="2640663"/>
            <a:ext cx="5196072" cy="406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75760" y="411480"/>
            <a:ext cx="66598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 Lúc chia tay: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“... chỉ đứng nhìn buồn rầu...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3840" y="3847421"/>
            <a:ext cx="673608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ôm con, một tay rút khăn lau nước mắt...”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Sung sướng, h</a:t>
            </a: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ạnh phúc nghẹn ngào khi được đón nhận tình cảm của con</a:t>
            </a:r>
          </a:p>
        </p:txBody>
      </p:sp>
    </p:spTree>
    <p:extLst>
      <p:ext uri="{BB962C8B-B14F-4D97-AF65-F5344CB8AC3E}">
        <p14:creationId xmlns:p14="http://schemas.microsoft.com/office/powerpoint/2010/main" val="8399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ghị luận về truyện ngắn &quot;Chiếc lược ngà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271612"/>
            <a:ext cx="4673600" cy="448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8940" y="162004"/>
            <a:ext cx="511794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iCiel Bambola" panose="02000000000000000000" pitchFamily="2" charset="0"/>
              </a:rPr>
              <a:t>I. </a:t>
            </a:r>
            <a:r>
              <a:rPr lang="en-US" sz="66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Tìm</a:t>
            </a:r>
            <a:r>
              <a:rPr lang="en-US" sz="66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hiểu</a:t>
            </a:r>
            <a:r>
              <a:rPr lang="en-US" sz="66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chung</a:t>
            </a:r>
            <a:endParaRPr lang="en-US" sz="6600" b="1" dirty="0">
              <a:solidFill>
                <a:srgbClr val="FF0000"/>
              </a:solidFill>
              <a:latin typeface="iCiel Bambol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940" y="1270000"/>
            <a:ext cx="210826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70C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giả</a:t>
            </a:r>
            <a:endParaRPr lang="en-US" sz="4800" b="1" dirty="0">
              <a:solidFill>
                <a:srgbClr val="0070C0"/>
              </a:solidFill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hân tích truyện ngắn Chiếc Lược Ngà - Nguyễn Quang S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21" y="2738120"/>
            <a:ext cx="3587027" cy="32267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ân tích tình cha con trong Chiếc lược ngà - Nguyễn Quang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5" y="4053841"/>
            <a:ext cx="2532174" cy="2497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VAN THAOGIANG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0" y="0"/>
            <a:ext cx="5201344" cy="350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040" y="295483"/>
            <a:ext cx="5882640" cy="6186309"/>
          </a:xfrm>
          <a:prstGeom prst="rect">
            <a:avLst/>
          </a:prstGeom>
          <a:noFill/>
          <a:ln w="9525">
            <a:solidFill>
              <a:srgbClr val="FF00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Khi ở căn cứ: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Ân hận khi đã lỡ đánh con.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cây lược cho con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Gò lưng, tẩn mẩn khắc từng nét trên chiếc lược.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Mài lên tóc cho bóng, mượt.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Trước khi hy sinh nhờ bác ba trao chiếc lược ngà cho con gái.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Yêu thương con vô bờ bến.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in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0" y="3504328"/>
            <a:ext cx="5201344" cy="3307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5182413" y="1088020"/>
            <a:ext cx="6797384" cy="5474826"/>
          </a:xfrm>
          <a:prstGeom prst="wedgeRoundRectCallout">
            <a:avLst>
              <a:gd name="adj1" fmla="val -16588"/>
              <a:gd name="adj2" fmla="val -308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50" name="Picture 6" descr="Chiếc Lược Ngà trailer 2 - B.R.O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2" y="1686396"/>
            <a:ext cx="4815416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120" y="5489391"/>
            <a:ext cx="484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Bambola" panose="02000000000000000000" pitchFamily="2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anose="02000000000000000000" pitchFamily="2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anose="02000000000000000000" pitchFamily="2" charset="0"/>
              </a:rPr>
              <a:t>tặng</a:t>
            </a:r>
            <a:r>
              <a:rPr lang="en-US" sz="4000" dirty="0">
                <a:solidFill>
                  <a:srgbClr val="FF0000"/>
                </a:solidFill>
                <a:latin typeface="iCiel Bambola" panose="02000000000000000000" pitchFamily="2" charset="0"/>
              </a:rPr>
              <a:t> Thu con </a:t>
            </a:r>
            <a:r>
              <a:rPr lang="en-US" sz="4000" dirty="0" err="1">
                <a:solidFill>
                  <a:srgbClr val="FF0000"/>
                </a:solidFill>
                <a:latin typeface="iCiel Bambola" panose="02000000000000000000" pitchFamily="2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anose="02000000000000000000" pitchFamily="2" charset="0"/>
              </a:rPr>
              <a:t>ba</a:t>
            </a:r>
            <a:endParaRPr lang="en-US" sz="4000" dirty="0">
              <a:solidFill>
                <a:srgbClr val="FF0000"/>
              </a:solidFill>
              <a:latin typeface="iCiel Bambola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7629" y="109541"/>
            <a:ext cx="4865947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iCiel Altus" pitchFamily="2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iCiel Altus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tus" pitchFamily="2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iCiel Altus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tus" pitchFamily="2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iCiel Altus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tus" pitchFamily="2" charset="0"/>
              </a:rPr>
              <a:t>lược</a:t>
            </a:r>
            <a:r>
              <a:rPr lang="en-US" sz="4800" b="1" dirty="0">
                <a:solidFill>
                  <a:srgbClr val="FF0000"/>
                </a:solidFill>
                <a:latin typeface="iCiel Altus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tus" pitchFamily="2" charset="0"/>
              </a:rPr>
              <a:t>ngà</a:t>
            </a:r>
            <a:endParaRPr lang="en-US" sz="4800" b="1" dirty="0">
              <a:solidFill>
                <a:srgbClr val="FF0000"/>
              </a:solidFill>
              <a:latin typeface="iCiel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6753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58522AA2-3002-4689-9231-5CC62407A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" y="2097149"/>
            <a:ext cx="505206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 nóng vồ vập, mừng rỡ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587DA33-4C08-424E-B937-4F5310FE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" y="2935349"/>
            <a:ext cx="505206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Hụt hẫng, thất vọng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26B37213-4F96-4DCE-ABB9-A67DD969D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2265" y="1843724"/>
            <a:ext cx="6350" cy="28517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5578823-E98E-489B-827A-66F29B466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" y="3773549"/>
            <a:ext cx="505206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 tâm, đau đớn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E115C607-CD99-490A-9B7B-AB4CC68BE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2265" y="2700973"/>
            <a:ext cx="6350" cy="23437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03B56BB-5695-44F0-8A76-19C884940E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2265" y="3520123"/>
            <a:ext cx="6350" cy="2534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5000639B-95E6-49E5-9E64-BB283815A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5040" y="603439"/>
            <a:ext cx="3368040" cy="46265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8978F34-CD3B-4A64-95DF-D3B7E057F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4" y="1087051"/>
            <a:ext cx="4545648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AFF674E1-C372-4AB0-B162-616789945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480" y="1107371"/>
            <a:ext cx="4617720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27166113-071C-40DC-B578-4F98BF6784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1147" y="716846"/>
            <a:ext cx="2686368" cy="35572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E140AA2-747F-474C-88BE-E4E53DE26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" y="4592699"/>
            <a:ext cx="505206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 động nghẹn ngào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5DF20467-CE02-4E18-B433-3F5FE4606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2265" y="4379217"/>
            <a:ext cx="0" cy="213481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80CA56D-7599-46F4-87F0-9AAC0C55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80" y="2144227"/>
            <a:ext cx="518922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dứt, ân hận, nhớ nhung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2CF68FCD-0C5F-42D7-A363-AA471E6EA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80" y="2982427"/>
            <a:ext cx="5189220" cy="584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kumimoji="0" lang="en-US" altLang="en-US" sz="3200" b="1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A5FDE513-218A-4ECD-9E96-3D6F87105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7504" y="1763227"/>
            <a:ext cx="0" cy="3810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2923C414-7ADC-4386-8E68-CCA076332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80" y="3820627"/>
            <a:ext cx="5189220" cy="107721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Đau đáu gửi gắm yêu thương qua cây lược</a:t>
            </a: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82810409-B9A5-4A52-AC66-9E0F42AFB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7504" y="2729001"/>
            <a:ext cx="0" cy="2534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3C763CC4-8663-46CF-AF9F-23D6FCE94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7504" y="3567201"/>
            <a:ext cx="0" cy="2534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8723AC39-C457-41E8-AAF7-789869FE5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8615" y="5212646"/>
            <a:ext cx="3298824" cy="40319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06C41617-D191-4ACF-87BA-665452F220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7439" y="4897845"/>
            <a:ext cx="3060064" cy="71799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98EC4CF1-1F3B-4E6B-B528-83EB2792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5651014"/>
            <a:ext cx="11399520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vi-VN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Sáu dành cho con thật sâu nặng,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kumimoji="0" lang="vi-VN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cảm ấy bất diệt trước sự huỷ diệt tàn khốc của chiến tranh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696B147E-8E48-497B-BC6E-BA450A19E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017" y="8960"/>
            <a:ext cx="9664065" cy="70788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tâm trạng nhân vật anh Sáu</a:t>
            </a:r>
          </a:p>
        </p:txBody>
      </p:sp>
    </p:spTree>
    <p:extLst>
      <p:ext uri="{BB962C8B-B14F-4D97-AF65-F5344CB8AC3E}">
        <p14:creationId xmlns:p14="http://schemas.microsoft.com/office/powerpoint/2010/main" val="34756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8A8C88A3-FB16-4B81-BD07-FCB2873D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96" y="3076576"/>
            <a:ext cx="3156584" cy="11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DF18DDA0-9D7F-46FB-A116-43CA5213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06" y="3293746"/>
            <a:ext cx="1743074" cy="5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16B7C509-0930-4947-9F64-DC6B2A26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80" y="4848226"/>
            <a:ext cx="2141220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54629F3D-FF21-4719-AECA-57B863E3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46" y="4267200"/>
            <a:ext cx="2585084" cy="66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8CD9F063-86C5-4CC0-9E96-FE391EA8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60" y="3695701"/>
            <a:ext cx="1986916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EFE8948A-F049-4458-8F04-A60D7044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892040"/>
            <a:ext cx="38633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A933A309-9131-4627-BDE3-148EE635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80" y="4916806"/>
            <a:ext cx="2413636" cy="98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8BEC39FF-8326-495A-86F3-E695A384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96" y="4375786"/>
            <a:ext cx="1102994" cy="77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87BBFB98-9C78-4EB3-B617-42742959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05250"/>
            <a:ext cx="2577466" cy="66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2D379AD3-A2A3-418B-B33B-1D3DB013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8486"/>
            <a:ext cx="2710816" cy="86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4254AB15-9A25-4DE7-92F3-7FBCEA65F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6" y="3830956"/>
            <a:ext cx="893444" cy="6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4BEFCF95-11E2-4506-97BD-BFE3E7781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70" y="3215640"/>
            <a:ext cx="763906" cy="13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499766B8-6A4C-4959-BCB1-99EE4835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" y="2514600"/>
            <a:ext cx="2524126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15FE72ED-6E8D-431F-81E9-C1E85A01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0" y="1691640"/>
            <a:ext cx="2798446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EDE563CA-6B6B-4AE8-BC8C-B405BF6F0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56" y="1874520"/>
            <a:ext cx="3164204" cy="74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253A0A6C-1B4E-4E0D-93BA-8F196335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2426970"/>
            <a:ext cx="723900" cy="86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490BB54B-4DAC-4488-B092-3840A3F8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71" y="3143250"/>
            <a:ext cx="280035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11BF6E86-85B8-4334-A73C-5FFA4A32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571" y="2426970"/>
            <a:ext cx="2891790" cy="6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BB2FBCEC-02DC-4A16-B56E-F3D2D953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0" y="2124076"/>
            <a:ext cx="2804160" cy="39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AD1D5C0E-9F9B-4C4E-B83C-11143A78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1691641"/>
            <a:ext cx="246888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0F84E3E8-724E-497C-80D9-9471D5A9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2377440"/>
            <a:ext cx="1725930" cy="148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7F52D244-13C6-4FFF-9576-118793A4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90" y="3482340"/>
            <a:ext cx="1567816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Káº¿t quáº£ hÃ¬nh áº£nh cho nguyá»n quang sÃ¡ng">
            <a:extLst>
              <a:ext uri="{FF2B5EF4-FFF2-40B4-BE49-F238E27FC236}">
                <a16:creationId xmlns:a16="http://schemas.microsoft.com/office/drawing/2014/main" id="{1A6B7DD3-6EF4-4033-8C93-CC7647C6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-45720"/>
            <a:ext cx="2286000" cy="172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 descr="Káº¿t quáº£ hÃ¬nh áº£nh cho chiáº¿c lÆ°á»£c ngÃ ">
            <a:extLst>
              <a:ext uri="{FF2B5EF4-FFF2-40B4-BE49-F238E27FC236}">
                <a16:creationId xmlns:a16="http://schemas.microsoft.com/office/drawing/2014/main" id="{C32F0C5F-2895-47D7-95B9-630EDE6E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9456"/>
            <a:ext cx="272034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 descr="Káº¿t quáº£ hÃ¬nh áº£nh cho chiáº¿c lÆ°á»£c ngÃ ">
            <a:extLst>
              <a:ext uri="{FF2B5EF4-FFF2-40B4-BE49-F238E27FC236}">
                <a16:creationId xmlns:a16="http://schemas.microsoft.com/office/drawing/2014/main" id="{4B164400-3CE8-493E-81BF-5F262FC9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 b="16801"/>
          <a:stretch>
            <a:fillRect/>
          </a:stretch>
        </p:blipFill>
        <p:spPr bwMode="auto">
          <a:xfrm>
            <a:off x="2379346" y="5623561"/>
            <a:ext cx="2413634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7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0969" y="163972"/>
            <a:ext cx="6606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4" y="671804"/>
            <a:ext cx="11086466" cy="618619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hung viền trang trí cây lá xanh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Khung viền trang trí cây lá xanh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hung viền trang trí cây lá xanh -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thuviendohoa.vn/upload/images/items/khung-vien-trang-tri-cay-la-xanh-png-101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902" name="Picture 14" descr="Cành Lá Mùa Xuân Hình ảnh | Định dạng hình ảnh PSD 400182681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2" b="91486" l="75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22" y="-69006"/>
            <a:ext cx="81915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Suy nghĩ về đời sống tình cảm gia đình trong chiến tranh qua tác phẩm  &quot;Chiếc lược ngà&quot; của Nguyễn Quang Sá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100000" l="9961" r="89844">
                        <a14:foregroundMark x1="50977" y1="14583" x2="28906" y2="41458"/>
                        <a14:foregroundMark x1="52734" y1="15625" x2="60742" y2="53125"/>
                        <a14:foregroundMark x1="26563" y1="60417" x2="36719" y2="64167"/>
                        <a14:foregroundMark x1="24805" y1="87292" x2="30859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72" y="2286000"/>
            <a:ext cx="487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575" y="160336"/>
            <a:ext cx="932409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ghìm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Theo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nằrn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? 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10 -12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99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426720"/>
            <a:ext cx="3855720" cy="57376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Nghị luận về truyện ngắn &quot;Chiếc lược ngà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6" y="385750"/>
            <a:ext cx="3928745" cy="573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92040" y="213360"/>
            <a:ext cx="71628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2040" y="2891016"/>
            <a:ext cx="7162800" cy="38472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256997"/>
            <a:ext cx="11521440" cy="1384995"/>
          </a:xfrm>
          <a:prstGeom prst="rect">
            <a:avLst/>
          </a:prstGeom>
          <a:ln>
            <a:solidFill>
              <a:srgbClr val="FF00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Truyện Tranh Việt Nam - Chiếc Lược Ngà | T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889760"/>
            <a:ext cx="3048714" cy="44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5720" y="2873543"/>
            <a:ext cx="7848600" cy="33137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.”: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3240" y="1996157"/>
            <a:ext cx="20574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" y="583838"/>
            <a:ext cx="3474720" cy="56938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nằrn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321202"/>
            <a:ext cx="8199120" cy="6219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thẹo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HIẾC LƯỢC NGÀ Chap 4 - TruyenChon"/>
          <p:cNvSpPr>
            <a:spLocks noChangeAspect="1" noChangeArrowheads="1"/>
          </p:cNvSpPr>
          <p:nvPr/>
        </p:nvSpPr>
        <p:spPr bwMode="auto">
          <a:xfrm>
            <a:off x="155575" y="-2511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IẾC LƯỢC NGÀ Chap 4 - TruyenChon"/>
          <p:cNvSpPr>
            <a:spLocks noChangeAspect="1" noChangeArrowheads="1"/>
          </p:cNvSpPr>
          <p:nvPr/>
        </p:nvSpPr>
        <p:spPr bwMode="auto">
          <a:xfrm>
            <a:off x="307975" y="-987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9"/>
          <a:stretch/>
        </p:blipFill>
        <p:spPr>
          <a:xfrm>
            <a:off x="8168640" y="4616919"/>
            <a:ext cx="3980815" cy="213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5" b="73701"/>
          <a:stretch/>
        </p:blipFill>
        <p:spPr>
          <a:xfrm>
            <a:off x="155575" y="206058"/>
            <a:ext cx="2712720" cy="1684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8295" y="259681"/>
            <a:ext cx="9171306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10 -12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“con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575" y="1890897"/>
            <a:ext cx="11884026" cy="2751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13122"/>
            <a:ext cx="1022604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840" y="295152"/>
            <a:ext cx="6233160" cy="5441661"/>
            <a:chOff x="200463" y="-145935"/>
            <a:chExt cx="7721147" cy="7244430"/>
          </a:xfrm>
          <a:blipFill>
            <a:blip r:embed="rId2"/>
            <a:stretch>
              <a:fillRect/>
            </a:stretch>
          </a:blipFill>
        </p:grpSpPr>
        <p:sp>
          <p:nvSpPr>
            <p:cNvPr id="4" name="Parallelogram 3"/>
            <p:cNvSpPr/>
            <p:nvPr/>
          </p:nvSpPr>
          <p:spPr>
            <a:xfrm rot="437570">
              <a:off x="3027804" y="-145935"/>
              <a:ext cx="1960880" cy="724443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/>
            <p:cNvSpPr/>
            <p:nvPr/>
          </p:nvSpPr>
          <p:spPr>
            <a:xfrm rot="370859">
              <a:off x="1625427" y="364272"/>
              <a:ext cx="1960880" cy="578154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/>
            <p:cNvSpPr/>
            <p:nvPr/>
          </p:nvSpPr>
          <p:spPr>
            <a:xfrm rot="304552">
              <a:off x="5960730" y="1254873"/>
              <a:ext cx="1960880" cy="4902567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rot="370859">
              <a:off x="4475359" y="815386"/>
              <a:ext cx="1960880" cy="578154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rot="304552">
              <a:off x="200463" y="660513"/>
              <a:ext cx="1960880" cy="4902567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45ACC89-EF5B-4E91-9528-7F4A260AF462}"/>
              </a:ext>
            </a:extLst>
          </p:cNvPr>
          <p:cNvSpPr txBox="1"/>
          <p:nvPr/>
        </p:nvSpPr>
        <p:spPr>
          <a:xfrm flipH="1">
            <a:off x="6075230" y="1201969"/>
            <a:ext cx="5794835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sinh-năm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1932 - 2014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E65EC-8263-496F-8365-4D38669D313A}"/>
              </a:ext>
            </a:extLst>
          </p:cNvPr>
          <p:cNvSpPr txBox="1"/>
          <p:nvPr/>
        </p:nvSpPr>
        <p:spPr>
          <a:xfrm flipH="1">
            <a:off x="6075229" y="2053080"/>
            <a:ext cx="5794836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SG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DF339-495F-416E-B847-68B99FF93650}"/>
              </a:ext>
            </a:extLst>
          </p:cNvPr>
          <p:cNvSpPr txBox="1"/>
          <p:nvPr/>
        </p:nvSpPr>
        <p:spPr>
          <a:xfrm flipH="1">
            <a:off x="6075227" y="2932838"/>
            <a:ext cx="5794838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SG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SG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5D761-60F1-41EE-929F-375642D1D5A2}"/>
              </a:ext>
            </a:extLst>
          </p:cNvPr>
          <p:cNvSpPr txBox="1"/>
          <p:nvPr/>
        </p:nvSpPr>
        <p:spPr>
          <a:xfrm flipH="1">
            <a:off x="6075227" y="4430280"/>
            <a:ext cx="5794838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khắc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họa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đậm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 Nam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</a:rPr>
              <a:t>Bộ</a:t>
            </a:r>
            <a:endParaRPr lang="en-SG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8434" y="585044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iCiel Bambola" panose="02000000000000000000" pitchFamily="2" charset="0"/>
              </a:rPr>
              <a:t>Nguyễn</a:t>
            </a:r>
            <a:r>
              <a:rPr lang="en-US" sz="4000" b="1" dirty="0">
                <a:solidFill>
                  <a:srgbClr val="0070C0"/>
                </a:solidFill>
                <a:latin typeface="iCiel Bambola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iCiel Bambola" panose="02000000000000000000" pitchFamily="2" charset="0"/>
              </a:rPr>
              <a:t>Quang</a:t>
            </a:r>
            <a:r>
              <a:rPr lang="en-US" sz="4000" b="1" dirty="0">
                <a:solidFill>
                  <a:srgbClr val="0070C0"/>
                </a:solidFill>
                <a:latin typeface="iCiel Bambola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iCiel Bambola" panose="02000000000000000000" pitchFamily="2" charset="0"/>
              </a:rPr>
              <a:t>Sáng</a:t>
            </a:r>
            <a:endParaRPr lang="en-US" sz="4000" b="1" dirty="0">
              <a:solidFill>
                <a:srgbClr val="0070C0"/>
              </a:solidFill>
              <a:latin typeface="iCiel Bambola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5227" y="324128"/>
            <a:ext cx="1786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iCiel Bambola" panose="02000000000000000000" pitchFamily="2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giả</a:t>
            </a:r>
            <a:endParaRPr lang="en-US" sz="4000" b="1" dirty="0">
              <a:solidFill>
                <a:srgbClr val="FF0000"/>
              </a:solidFill>
              <a:latin typeface="iCiel Bambol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hân tích tình huống truyện độc đáo trong Chiếc lược ngà (2 mẫu) - Vă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61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345" y="117693"/>
            <a:ext cx="11551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giẫy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rầu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Ba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 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khẽ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Ba...a...a...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dang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câm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2865" y="1"/>
            <a:ext cx="2057400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SỐ 2</a:t>
            </a:r>
          </a:p>
        </p:txBody>
      </p:sp>
    </p:spTree>
    <p:extLst>
      <p:ext uri="{BB962C8B-B14F-4D97-AF65-F5344CB8AC3E}">
        <p14:creationId xmlns:p14="http://schemas.microsoft.com/office/powerpoint/2010/main" val="6305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Vẽ Tranh Cát Câu Chuyện Giáo Dục - Chiếc Lược Ngà - Vẽ Tranh Cát Nghệ Thuật  Quỳnh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65557"/>
            <a:ext cx="6477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0" y="464245"/>
            <a:ext cx="522732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0120" y="2746455"/>
            <a:ext cx="20574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" y="3928011"/>
            <a:ext cx="11871960" cy="2710486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Hai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Phong Bì Giấy Santa Claus - phong bì png tải về - Miễn phí trong suốt Màu  Xa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" b="96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09358" y="1615441"/>
            <a:ext cx="4236723" cy="46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✓ Chiếc Lược Ngà Chap 6 Truyen Tra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9"/>
          <a:stretch/>
        </p:blipFill>
        <p:spPr bwMode="auto">
          <a:xfrm>
            <a:off x="292735" y="712902"/>
            <a:ext cx="4477385" cy="57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70120" y="433075"/>
            <a:ext cx="7132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00" y="3007710"/>
            <a:ext cx="4267200" cy="1971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Ba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Ba...a....a...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é Thu, Ông Sáu Và Truyện Ngắn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421">
            <a:off x="-1813561" y="914087"/>
            <a:ext cx="7333615" cy="427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0" y="226517"/>
            <a:ext cx="116586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4040" y="1307372"/>
            <a:ext cx="10149840" cy="285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" y="4077993"/>
            <a:ext cx="12024360" cy="270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179160"/>
            <a:ext cx="116586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" y="1933336"/>
            <a:ext cx="11658600" cy="47130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con...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cằn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ình Lá Cành Cho Ghép Ảnh Tách Nền PNG 34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0"/>
            <a:ext cx="58369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Lá Cành Cho Ghép Ảnh Tách Nền PNG 34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960" y="0"/>
            <a:ext cx="641604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6240" y="883045"/>
            <a:ext cx="1153668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“Con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chớp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07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ecal dán tường chân tường hoa hướng dương to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5"/>
          <a:stretch/>
        </p:blipFill>
        <p:spPr bwMode="auto">
          <a:xfrm>
            <a:off x="441960" y="1596272"/>
            <a:ext cx="6096000" cy="52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ành cây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20" y="0"/>
            <a:ext cx="4030980" cy="17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" y="211277"/>
            <a:ext cx="8122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" y="1838346"/>
            <a:ext cx="11506200" cy="174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37960" y="3875324"/>
            <a:ext cx="4998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3" b="90798" l="4222" r="100000">
                        <a14:foregroundMark x1="8778" y1="28271" x2="23778" y2="31596"/>
                        <a14:foregroundMark x1="66556" y1="14080" x2="95444" y2="48891"/>
                        <a14:foregroundMark x1="83111" y1="10754" x2="96111" y2="50000"/>
                        <a14:foregroundMark x1="29333" y1="12860" x2="33889" y2="24169"/>
                      </a14:backgroundRemoval>
                    </a14:imgEffect>
                  </a14:imgLayer>
                </a14:imgProps>
              </a:ext>
            </a:extLst>
          </a:blip>
          <a:srcRect t="9777"/>
          <a:stretch/>
        </p:blipFill>
        <p:spPr>
          <a:xfrm>
            <a:off x="5242560" y="0"/>
            <a:ext cx="6949440" cy="6673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" y="0"/>
            <a:ext cx="5882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5460" y="2724501"/>
            <a:ext cx="8458200" cy="269407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.”:</a:t>
            </a: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Share] Top 10 Hình Vẽ Hoa Hướng Dương Và Hình Nền Hoa Hướng Dương Đẹp |  Photograp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" y="256997"/>
            <a:ext cx="1165860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" y="2623899"/>
            <a:ext cx="11658600" cy="3297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le,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3480" y="1871335"/>
            <a:ext cx="20574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" y="218078"/>
            <a:ext cx="1175004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8" name="Picture 2" descr="Suy nghĩ về đời sống tình cảm gia đình trong chiến tranh qua tác phẩm  &quot;Chiếc lược ngà&quot; của Nguyễn Quang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47" y="1711777"/>
            <a:ext cx="5375513" cy="5039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" y="1418407"/>
            <a:ext cx="8061960" cy="537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1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17988"/>
          <a:stretch/>
        </p:blipFill>
        <p:spPr bwMode="auto">
          <a:xfrm>
            <a:off x="7203615" y="1079608"/>
            <a:ext cx="1854322" cy="2521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r="26085"/>
          <a:stretch/>
        </p:blipFill>
        <p:spPr bwMode="auto">
          <a:xfrm>
            <a:off x="9857386" y="2340388"/>
            <a:ext cx="1921486" cy="2790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37" y="206221"/>
            <a:ext cx="1777338" cy="22329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ight Triangle 1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Những tác phẩm nổi tiếng của nhà văn Nguyễn Quang Sáng - Xuất bả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3"/>
          <a:stretch/>
        </p:blipFill>
        <p:spPr bwMode="auto">
          <a:xfrm>
            <a:off x="348233" y="1543226"/>
            <a:ext cx="1823359" cy="2547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5" descr="Những tác phẩm nổi tiếng của nhà văn Nguyễn Quang Sáng - Xuất bả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/>
          <a:stretch/>
        </p:blipFill>
        <p:spPr bwMode="auto">
          <a:xfrm>
            <a:off x="2652570" y="2953623"/>
            <a:ext cx="1898475" cy="2670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7" descr="Những tác phẩm nổi tiếng của nhà văn Nguyễn Quang Sáng - Xuất bả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5616" r="7975" b="5353"/>
          <a:stretch/>
        </p:blipFill>
        <p:spPr bwMode="auto">
          <a:xfrm>
            <a:off x="5090433" y="4090989"/>
            <a:ext cx="1803273" cy="252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 rot="1750178">
            <a:off x="832195" y="790012"/>
            <a:ext cx="3441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iCiel Bambola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Bambola" panose="02000000000000000000" pitchFamily="2" charset="0"/>
              </a:rPr>
              <a:t>biểu</a:t>
            </a:r>
            <a:endParaRPr lang="en-US" sz="4400" b="1" dirty="0">
              <a:solidFill>
                <a:srgbClr val="FF0000"/>
              </a:solidFill>
              <a:latin typeface="iCiel Bambol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ình ảnh Phim Hoạt Hình Cha Và Con Gái Tải Về, Bố, Ngày Của Cha, Cha Và Con  Gái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15" y="1877694"/>
            <a:ext cx="5970905" cy="59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384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con: “Ba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Ba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843103"/>
            <a:ext cx="9730154" cy="300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sỹ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574" y="2184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Bambola" panose="02000000000000000000" pitchFamily="2" charset="0"/>
                <a:cs typeface="Times New Roman" panose="02020603050405020304" pitchFamily="18" charset="0"/>
              </a:rPr>
              <a:t>phẩm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hiếc lược ngà : Nội dung và kiến thức bài Chiếc lược n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4" y="671804"/>
            <a:ext cx="11086466" cy="618619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7">
            <a:extLst>
              <a:ext uri="{FF2B5EF4-FFF2-40B4-BE49-F238E27FC236}">
                <a16:creationId xmlns:a16="http://schemas.microsoft.com/office/drawing/2014/main" id="{ACC3C1A8-288F-4885-92F3-02F1E70F530C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171575"/>
            <a:ext cx="1741488" cy="1517650"/>
            <a:chOff x="384" y="1636"/>
            <a:chExt cx="1152" cy="1004"/>
          </a:xfrm>
        </p:grpSpPr>
        <p:pic>
          <p:nvPicPr>
            <p:cNvPr id="7191" name="Picture 7">
              <a:extLst>
                <a:ext uri="{FF2B5EF4-FFF2-40B4-BE49-F238E27FC236}">
                  <a16:creationId xmlns:a16="http://schemas.microsoft.com/office/drawing/2014/main" id="{A6EB8F6E-E505-4F85-9042-4712E0781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636"/>
              <a:ext cx="1152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Rectangle 8">
              <a:extLst>
                <a:ext uri="{FF2B5EF4-FFF2-40B4-BE49-F238E27FC236}">
                  <a16:creationId xmlns:a16="http://schemas.microsoft.com/office/drawing/2014/main" id="{3A64A304-5281-4B20-9423-59B6363D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872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4400">
                  <a:solidFill>
                    <a:srgbClr val="FFFF00"/>
                  </a:solidFill>
                  <a:latin typeface="Times New Roman" panose="02020603050405020304" pitchFamily="18" charset="0"/>
                </a:rPr>
                <a:t>1</a:t>
              </a:r>
            </a:p>
            <a:p>
              <a:pPr algn="ctr" fontAlgn="base">
                <a:lnSpc>
                  <a:spcPct val="65000"/>
                </a:lnSpc>
                <a:spcBef>
                  <a:spcPct val="3500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fontAlgn="base">
                <a:lnSpc>
                  <a:spcPct val="65000"/>
                </a:lnSpc>
                <a:spcBef>
                  <a:spcPct val="3500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 b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18">
            <a:extLst>
              <a:ext uri="{FF2B5EF4-FFF2-40B4-BE49-F238E27FC236}">
                <a16:creationId xmlns:a16="http://schemas.microsoft.com/office/drawing/2014/main" id="{1FE74AA1-B9B7-4EC6-ACF3-D849CD500258}"/>
              </a:ext>
            </a:extLst>
          </p:cNvPr>
          <p:cNvGrpSpPr>
            <a:grpSpLocks/>
          </p:cNvGrpSpPr>
          <p:nvPr/>
        </p:nvGrpSpPr>
        <p:grpSpPr bwMode="auto">
          <a:xfrm>
            <a:off x="5257801" y="1131889"/>
            <a:ext cx="1597025" cy="1462087"/>
            <a:chOff x="1920" y="1632"/>
            <a:chExt cx="1056" cy="967"/>
          </a:xfrm>
        </p:grpSpPr>
        <p:pic>
          <p:nvPicPr>
            <p:cNvPr id="7189" name="Picture 47">
              <a:extLst>
                <a:ext uri="{FF2B5EF4-FFF2-40B4-BE49-F238E27FC236}">
                  <a16:creationId xmlns:a16="http://schemas.microsoft.com/office/drawing/2014/main" id="{16DC6A02-68F1-4B3D-9308-59D7AE21B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632"/>
              <a:ext cx="1056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0" name="Rectangle 48">
              <a:extLst>
                <a:ext uri="{FF2B5EF4-FFF2-40B4-BE49-F238E27FC236}">
                  <a16:creationId xmlns:a16="http://schemas.microsoft.com/office/drawing/2014/main" id="{AE017D8F-98AB-4BE2-8254-381C2DC5F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872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440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8D87DDA5-1CE6-4E61-B09D-C0371B2FCD12}"/>
              </a:ext>
            </a:extLst>
          </p:cNvPr>
          <p:cNvGrpSpPr>
            <a:grpSpLocks/>
          </p:cNvGrpSpPr>
          <p:nvPr/>
        </p:nvGrpSpPr>
        <p:grpSpPr bwMode="auto">
          <a:xfrm>
            <a:off x="8266113" y="1165225"/>
            <a:ext cx="1524000" cy="1524000"/>
            <a:chOff x="3840" y="1680"/>
            <a:chExt cx="1008" cy="1008"/>
          </a:xfrm>
        </p:grpSpPr>
        <p:pic>
          <p:nvPicPr>
            <p:cNvPr id="7187" name="Picture 75">
              <a:extLst>
                <a:ext uri="{FF2B5EF4-FFF2-40B4-BE49-F238E27FC236}">
                  <a16:creationId xmlns:a16="http://schemas.microsoft.com/office/drawing/2014/main" id="{FDC6EC2B-C86A-45E7-AEE1-38D314FBB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680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Rectangle 76">
              <a:extLst>
                <a:ext uri="{FF2B5EF4-FFF2-40B4-BE49-F238E27FC236}">
                  <a16:creationId xmlns:a16="http://schemas.microsoft.com/office/drawing/2014/main" id="{BCA37397-895D-4ED9-B92E-A2A21EB73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920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en-US" sz="4400">
                  <a:solidFill>
                    <a:srgbClr val="FFFF00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algn="ctr" fontAlgn="base">
                <a:lnSpc>
                  <a:spcPct val="65000"/>
                </a:lnSpc>
                <a:spcBef>
                  <a:spcPct val="35000"/>
                </a:spcBef>
                <a:spcAft>
                  <a:spcPct val="0"/>
                </a:spcAft>
                <a:buClrTx/>
                <a:buNone/>
              </a:pPr>
              <a:endPara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800" b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0652" name="Text Box 28">
            <a:extLst>
              <a:ext uri="{FF2B5EF4-FFF2-40B4-BE49-F238E27FC236}">
                <a16:creationId xmlns:a16="http://schemas.microsoft.com/office/drawing/2014/main" id="{2B4E97D6-2810-4C73-ADD6-303DCB1D2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2667000"/>
            <a:ext cx="8242300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ts val="300"/>
              </a:spcBef>
              <a:spcAft>
                <a:spcPts val="300"/>
              </a:spcAft>
              <a:defRPr/>
            </a:pPr>
            <a:r>
              <a:rPr lang="nl-NL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Truyện ngắn “Chiếc lược ngà” được viết vào năm nào? </a:t>
            </a:r>
            <a:endParaRPr lang="en-US" sz="2800" dirty="0">
              <a:solidFill>
                <a:srgbClr val="2C95A0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2" name="Text Box 28">
            <a:extLst>
              <a:ext uri="{FF2B5EF4-FFF2-40B4-BE49-F238E27FC236}">
                <a16:creationId xmlns:a16="http://schemas.microsoft.com/office/drawing/2014/main" id="{E26492AF-7F62-447E-9526-322C876D3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52801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None/>
            </a:pPr>
            <a:r>
              <a:rPr lang="en-US" altLang="en-US" sz="2800" b="0">
                <a:solidFill>
                  <a:srgbClr val="C00000"/>
                </a:solidFill>
                <a:latin typeface="Arial" panose="020B0604020202020204" pitchFamily="34" charset="0"/>
              </a:rPr>
              <a:t>Năm 1966</a:t>
            </a:r>
          </a:p>
        </p:txBody>
      </p:sp>
      <p:sp>
        <p:nvSpPr>
          <p:cNvPr id="3" name="Text Box 28">
            <a:extLst>
              <a:ext uri="{FF2B5EF4-FFF2-40B4-BE49-F238E27FC236}">
                <a16:creationId xmlns:a16="http://schemas.microsoft.com/office/drawing/2014/main" id="{7B99F989-1B46-47CA-A818-040592ADE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706689"/>
            <a:ext cx="9144000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6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Truyện “Chiếc lược ngà”được kể từ điểm nhìn từ nhân vật nào?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6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                                     </a:t>
            </a:r>
            <a:endParaRPr lang="en-US" sz="2600" dirty="0">
              <a:solidFill>
                <a:srgbClr val="2C95A0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1B49FD4E-5637-4B2A-B34F-F29971C0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362326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0">
                <a:solidFill>
                  <a:srgbClr val="C00000"/>
                </a:solidFill>
                <a:latin typeface="Arial" panose="020B0604020202020204" pitchFamily="34" charset="0"/>
              </a:rPr>
              <a:t>Bác Ba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BC1E362C-7E90-4303-9E22-E5B222640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706688"/>
            <a:ext cx="7967662" cy="946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Nhân vật chính trong truyện “Chiếc lược ngà “là ai?</a:t>
            </a:r>
            <a:endParaRPr lang="en-US" sz="2800" dirty="0">
              <a:solidFill>
                <a:srgbClr val="2C95A0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5BB4FE66-94CD-40D4-B44A-C040F44F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352801"/>
            <a:ext cx="394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None/>
            </a:pPr>
            <a:r>
              <a:rPr lang="pt-BR" altLang="en-US" sz="2800" b="0">
                <a:solidFill>
                  <a:srgbClr val="C00000"/>
                </a:solidFill>
                <a:latin typeface="Arial" panose="020B0604020202020204" pitchFamily="34" charset="0"/>
              </a:rPr>
              <a:t>Ông Sáu và bé Thu </a:t>
            </a:r>
            <a:endParaRPr lang="en-US" altLang="en-US" sz="2800" b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076" name="WordArt 28">
            <a:extLst>
              <a:ext uri="{FF2B5EF4-FFF2-40B4-BE49-F238E27FC236}">
                <a16:creationId xmlns:a16="http://schemas.microsoft.com/office/drawing/2014/main" id="{B9010F30-8EFA-4C0D-9BD9-135FD9CE1B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76200"/>
            <a:ext cx="3563938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HOA MAY MẮN</a:t>
            </a:r>
          </a:p>
        </p:txBody>
      </p:sp>
      <p:sp>
        <p:nvSpPr>
          <p:cNvPr id="2077" name="WordArt 29">
            <a:extLst>
              <a:ext uri="{FF2B5EF4-FFF2-40B4-BE49-F238E27FC236}">
                <a16:creationId xmlns:a16="http://schemas.microsoft.com/office/drawing/2014/main" id="{F16736EF-0577-412E-9341-43A56F80A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1210" y="76200"/>
            <a:ext cx="148698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C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79" name="Picture 31">
            <a:extLst>
              <a:ext uri="{FF2B5EF4-FFF2-40B4-BE49-F238E27FC236}">
                <a16:creationId xmlns:a16="http://schemas.microsoft.com/office/drawing/2014/main" id="{039D1E65-B11A-47F1-88BC-855AA0ED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02100"/>
            <a:ext cx="17526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>
            <a:extLst>
              <a:ext uri="{FF2B5EF4-FFF2-40B4-BE49-F238E27FC236}">
                <a16:creationId xmlns:a16="http://schemas.microsoft.com/office/drawing/2014/main" id="{DA7C62DE-6DB0-435D-83A3-2EBDF92F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1"/>
            <a:ext cx="17526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>
            <a:extLst>
              <a:ext uri="{FF2B5EF4-FFF2-40B4-BE49-F238E27FC236}">
                <a16:creationId xmlns:a16="http://schemas.microsoft.com/office/drawing/2014/main" id="{3F4A38E5-988B-482E-B84A-39B57999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1"/>
            <a:ext cx="1676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8">
            <a:extLst>
              <a:ext uri="{FF2B5EF4-FFF2-40B4-BE49-F238E27FC236}">
                <a16:creationId xmlns:a16="http://schemas.microsoft.com/office/drawing/2014/main" id="{CD169CED-EA69-438A-8341-CCACEE65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6" y="5903914"/>
            <a:ext cx="8207375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Món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quà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của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bạn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là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một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tràng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pháo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tay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giòn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giã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của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các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thầy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cô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giáo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và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các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bạn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học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sinh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.</a:t>
            </a: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ABE2591E-E312-4ADE-AAB4-02A5A3FA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363" y="5810250"/>
            <a:ext cx="8242300" cy="946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Chúc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mừng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bạn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.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Bạn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sẽ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nhận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được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một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món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quà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xinh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xắn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và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một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tràng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pháo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tay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của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khán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giả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.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3B78E45C-8D9D-43CB-860E-12269363C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6175376"/>
            <a:ext cx="82423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Phần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thưởng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của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bạn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là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một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món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quà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xinh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2C95A0">
                    <a:lumMod val="75000"/>
                  </a:srgbClr>
                </a:solidFill>
                <a:cs typeface="Arial" charset="0"/>
              </a:rPr>
              <a:t>xắn</a:t>
            </a:r>
            <a:r>
              <a:rPr lang="en-US" sz="2800" dirty="0">
                <a:solidFill>
                  <a:srgbClr val="2C95A0">
                    <a:lumMod val="75000"/>
                  </a:srgbClr>
                </a:solidFill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52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 Wav Sound 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10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 Wav Sound 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 Wav Sound 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 Wav Sound 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 Wav Sound 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8"/>
                  </p:tgtEl>
                </p:cond>
              </p:nextCondLst>
            </p:seq>
          </p:childTnLst>
        </p:cTn>
      </p:par>
    </p:tnLst>
    <p:bldLst>
      <p:bldP spid="410652" grpId="0"/>
      <p:bldP spid="410652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hung ảnh đẹp - Tổng hợp những khung ảnh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57400" y="2118360"/>
            <a:ext cx="8382000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cậy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xen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chi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ý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2706" y="959219"/>
            <a:ext cx="5225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ngôi</a:t>
            </a:r>
            <a:r>
              <a:rPr lang="en-US" sz="6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kể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5%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prstClr val="black"/>
              </a:solidFill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2880" y="207963"/>
            <a:ext cx="11795759" cy="6477000"/>
          </a:xfrm>
          <a:prstGeom prst="flowChartProcess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prstClr val="black"/>
              </a:solidFill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492550" y="196252"/>
            <a:ext cx="5176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65" name="Picture 5" descr="Cha con ong Sau trong gio phut chia tay"/>
          <p:cNvPicPr>
            <a:picLocks noChangeAspect="1" noChangeArrowheads="1"/>
          </p:cNvPicPr>
          <p:nvPr/>
        </p:nvPicPr>
        <p:blipFill>
          <a:blip r:embed="rId2">
            <a:lum bright="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8226"/>
            <a:ext cx="4481566" cy="247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Picture 10" descr="VAN THAOGIANG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0" y="918227"/>
            <a:ext cx="4785229" cy="260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2" name="Picture 12" descr="hinh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3712210"/>
            <a:ext cx="4859019" cy="275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VAN THAOGIA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26781"/>
            <a:ext cx="4481566" cy="2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43410" y="949429"/>
            <a:ext cx="670560" cy="6737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477000" y="915724"/>
            <a:ext cx="670560" cy="6737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72291" y="3726780"/>
            <a:ext cx="670560" cy="6737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472052" y="3747107"/>
            <a:ext cx="670560" cy="6737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57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/>
      <p:bldP spid="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vi png | PNGE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4" y="225742"/>
            <a:ext cx="10900398" cy="586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hiếc lược ngà - Vẽ tranh cát Quỳnh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728" y="607600"/>
            <a:ext cx="8266472" cy="513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39179" y="6121915"/>
            <a:ext cx="40679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altLang="en-US" sz="4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4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ngà</a:t>
            </a:r>
            <a:r>
              <a:rPr lang="en-US" altLang="en-US" sz="4000" b="1" dirty="0">
                <a:solidFill>
                  <a:srgbClr val="FF0000"/>
                </a:solidFill>
                <a:latin typeface="iCiel Bambola" panose="02000000000000000000" pitchFamily="2" charset="0"/>
                <a:cs typeface="Times New Roman" panose="02020603050405020304" pitchFamily="18" charset="0"/>
              </a:rPr>
              <a:t>”</a:t>
            </a:r>
            <a:endParaRPr lang="en-US" altLang="en-US" sz="4000" dirty="0">
              <a:solidFill>
                <a:srgbClr val="FF0000"/>
              </a:solidFill>
              <a:latin typeface="iCiel Bambola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4272</TotalTime>
  <Words>4455</Words>
  <Application>Microsoft Macintosh PowerPoint</Application>
  <PresentationFormat>Widescreen</PresentationFormat>
  <Paragraphs>225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Symbol</vt:lpstr>
      <vt:lpstr>Calibri Light</vt:lpstr>
      <vt:lpstr>Arial</vt:lpstr>
      <vt:lpstr>Times New Roman</vt:lpstr>
      <vt:lpstr>iCiel Bambola</vt:lpstr>
      <vt:lpstr>Calibri</vt:lpstr>
      <vt:lpstr>Wingdings</vt:lpstr>
      <vt:lpstr>.VnTime</vt:lpstr>
      <vt:lpstr>iCiel Altus</vt:lpstr>
      <vt:lpstr>Office Theme</vt:lpstr>
      <vt:lpstr>1_Office Theme</vt:lpstr>
      <vt:lpstr>2_Office Theme</vt:lpstr>
      <vt:lpstr>3_Office Theme</vt:lpstr>
      <vt:lpstr>4_Office Theme</vt:lpstr>
      <vt:lpstr>5_Office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ngôi sao xa xôi</dc:title>
  <dc:creator>Admin</dc:creator>
  <cp:lastModifiedBy>Microsoft Office User</cp:lastModifiedBy>
  <cp:revision>46</cp:revision>
  <dcterms:created xsi:type="dcterms:W3CDTF">2021-04-26T10:44:56Z</dcterms:created>
  <dcterms:modified xsi:type="dcterms:W3CDTF">2023-12-05T12:03:48Z</dcterms:modified>
</cp:coreProperties>
</file>