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8" r:id="rId2"/>
  </p:sldMasterIdLst>
  <p:notesMasterIdLst>
    <p:notesMasterId r:id="rId24"/>
  </p:notesMasterIdLst>
  <p:sldIdLst>
    <p:sldId id="282" r:id="rId3"/>
    <p:sldId id="307" r:id="rId4"/>
    <p:sldId id="308" r:id="rId5"/>
    <p:sldId id="304" r:id="rId6"/>
    <p:sldId id="363" r:id="rId7"/>
    <p:sldId id="286" r:id="rId8"/>
    <p:sldId id="257" r:id="rId9"/>
    <p:sldId id="310" r:id="rId10"/>
    <p:sldId id="311" r:id="rId11"/>
    <p:sldId id="312" r:id="rId12"/>
    <p:sldId id="296" r:id="rId13"/>
    <p:sldId id="297" r:id="rId14"/>
    <p:sldId id="298" r:id="rId15"/>
    <p:sldId id="398" r:id="rId16"/>
    <p:sldId id="321" r:id="rId17"/>
    <p:sldId id="381" r:id="rId18"/>
    <p:sldId id="382" r:id="rId19"/>
    <p:sldId id="399" r:id="rId20"/>
    <p:sldId id="401" r:id="rId21"/>
    <p:sldId id="487" r:id="rId22"/>
    <p:sldId id="4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923A"/>
    <a:srgbClr val="FF9966"/>
    <a:srgbClr val="FFFFFF"/>
    <a:srgbClr val="4A452A"/>
    <a:srgbClr val="726753"/>
    <a:srgbClr val="E6E6E6"/>
    <a:srgbClr val="8DB84D"/>
    <a:srgbClr val="007888"/>
    <a:srgbClr val="037387"/>
    <a:srgbClr val="D75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>
      <p:cViewPr varScale="1">
        <p:scale>
          <a:sx n="71" d="100"/>
          <a:sy n="71" d="100"/>
        </p:scale>
        <p:origin x="110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7DBFB-9A11-4AD3-A9F9-D2FF930BA2F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08312-64D5-45D6-B43A-5A3FE99A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1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DD249-0DB2-4F81-88A3-9D46629C54C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58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4239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2144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084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027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DD249-0DB2-4F81-88A3-9D46629C54C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33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AD6EF-9228-489E-B802-62282C573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25C88B-95A3-43A9-B2C9-C0AFDFEB5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6A466-9D22-4FBF-A0FE-EB346E26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96BA-41FD-4849-A03F-39DAC9C0A05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8B167-7703-4985-AE05-E58DFAFA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66EE3-4155-4465-B399-E55965EF9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DAB4-8342-45D7-8876-2B728AA9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3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5121E-B9E2-4815-BCA6-BBA267B4B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F7CAA-9D7D-4EC7-A140-7543DBFB6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67AB3-500D-4D02-A767-0140FBCB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96BA-41FD-4849-A03F-39DAC9C0A05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B0BBA-BAE5-4A3B-AD67-2CB58984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31B33-8AC9-4BBF-AD0F-7901B7D4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DAB4-8342-45D7-8876-2B728AA9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1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54E484-D895-4892-A7FE-80AAE22BC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CA8D8-4FF0-4C80-8E8D-B2D1AE709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5D860-DDAF-426C-957C-5669F8780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96BA-41FD-4849-A03F-39DAC9C0A05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CB41B-FC35-47B5-AB29-70ED7169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1CCA2-5DC9-4969-8F5E-EAF6371F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DAB4-8342-45D7-8876-2B728AA9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9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/>
          <p:nvPr/>
        </p:nvSpPr>
        <p:spPr>
          <a:xfrm rot="5400000">
            <a:off x="666132" y="209467"/>
            <a:ext cx="1528000" cy="176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2310267" y="3174533"/>
            <a:ext cx="2902400" cy="33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5361296" y="3174533"/>
            <a:ext cx="2902400" cy="33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8412327" y="3174533"/>
            <a:ext cx="2902400" cy="33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7"/>
          <p:cNvSpPr/>
          <p:nvPr/>
        </p:nvSpPr>
        <p:spPr>
          <a:xfrm rot="10800000" flipH="1">
            <a:off x="-165101" y="14119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7"/>
          <p:cNvSpPr/>
          <p:nvPr/>
        </p:nvSpPr>
        <p:spPr>
          <a:xfrm rot="10800000" flipH="1">
            <a:off x="850900" y="19201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7"/>
          <p:cNvSpPr/>
          <p:nvPr/>
        </p:nvSpPr>
        <p:spPr>
          <a:xfrm rot="10800000" flipH="1">
            <a:off x="1993899" y="-1755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7"/>
          <p:cNvSpPr/>
          <p:nvPr/>
        </p:nvSpPr>
        <p:spPr>
          <a:xfrm rot="10800000" flipH="1">
            <a:off x="437067" y="1185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2" name="Google Shape;222;p7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223" name="Google Shape;223;p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5" name="Google Shape;225;p7"/>
          <p:cNvSpPr/>
          <p:nvPr/>
        </p:nvSpPr>
        <p:spPr>
          <a:xfrm>
            <a:off x="270801" y="16935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6" name="Google Shape;226;p7"/>
          <p:cNvGrpSpPr/>
          <p:nvPr/>
        </p:nvGrpSpPr>
        <p:grpSpPr>
          <a:xfrm>
            <a:off x="1205701" y="686924"/>
            <a:ext cx="510611" cy="809481"/>
            <a:chOff x="6718575" y="2318625"/>
            <a:chExt cx="256950" cy="407375"/>
          </a:xfrm>
        </p:grpSpPr>
        <p:sp>
          <p:nvSpPr>
            <p:cNvPr id="227" name="Google Shape;22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5" name="Google Shape;235;p7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236" name="Google Shape;236;p7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0" name="Google Shape;240;p7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54428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/>
          <p:nvPr/>
        </p:nvSpPr>
        <p:spPr>
          <a:xfrm rot="10800000" flipH="1">
            <a:off x="10218233" y="4913077"/>
            <a:ext cx="1379600" cy="119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6"/>
          <p:cNvSpPr/>
          <p:nvPr/>
        </p:nvSpPr>
        <p:spPr>
          <a:xfrm rot="5400000">
            <a:off x="666132" y="209467"/>
            <a:ext cx="1528000" cy="176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7733" tIns="67733" rIns="67733" bIns="677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42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2312000" y="3219267"/>
            <a:ext cx="3556400" cy="35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6082784" y="3219267"/>
            <a:ext cx="3556400" cy="35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6" name="Google Shape;176;p6"/>
          <p:cNvSpPr/>
          <p:nvPr/>
        </p:nvSpPr>
        <p:spPr>
          <a:xfrm rot="10800000" flipH="1">
            <a:off x="-165101" y="1411967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6"/>
          <p:cNvSpPr/>
          <p:nvPr/>
        </p:nvSpPr>
        <p:spPr>
          <a:xfrm rot="10800000" flipH="1">
            <a:off x="850900" y="1920133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6"/>
          <p:cNvSpPr/>
          <p:nvPr/>
        </p:nvSpPr>
        <p:spPr>
          <a:xfrm rot="10800000" flipH="1">
            <a:off x="1993899" y="-1755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6"/>
          <p:cNvSpPr/>
          <p:nvPr/>
        </p:nvSpPr>
        <p:spPr>
          <a:xfrm rot="10800000" flipH="1">
            <a:off x="437067" y="118567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0" name="Google Shape;180;p6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181" name="Google Shape;181;p6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" name="Google Shape;183;p6"/>
          <p:cNvSpPr/>
          <p:nvPr/>
        </p:nvSpPr>
        <p:spPr>
          <a:xfrm>
            <a:off x="270801" y="1693570"/>
            <a:ext cx="221415" cy="38360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" name="Google Shape;184;p6"/>
          <p:cNvGrpSpPr/>
          <p:nvPr/>
        </p:nvGrpSpPr>
        <p:grpSpPr>
          <a:xfrm>
            <a:off x="1205701" y="686924"/>
            <a:ext cx="510611" cy="809481"/>
            <a:chOff x="6718575" y="2318625"/>
            <a:chExt cx="256950" cy="407375"/>
          </a:xfrm>
        </p:grpSpPr>
        <p:sp>
          <p:nvSpPr>
            <p:cNvPr id="185" name="Google Shape;185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" name="Google Shape;193;p6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194" name="Google Shape;194;p6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8" name="Google Shape;198;p6"/>
          <p:cNvSpPr/>
          <p:nvPr/>
        </p:nvSpPr>
        <p:spPr>
          <a:xfrm rot="10800000" flipH="1">
            <a:off x="11315699" y="5641033"/>
            <a:ext cx="1093200" cy="9468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6"/>
          <p:cNvSpPr/>
          <p:nvPr/>
        </p:nvSpPr>
        <p:spPr>
          <a:xfrm rot="10800000" flipH="1">
            <a:off x="10833099" y="6154267"/>
            <a:ext cx="571600" cy="494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6"/>
          <p:cNvSpPr/>
          <p:nvPr/>
        </p:nvSpPr>
        <p:spPr>
          <a:xfrm rot="10800000" flipH="1">
            <a:off x="10428464" y="3913867"/>
            <a:ext cx="1093200" cy="946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6"/>
          <p:cNvSpPr/>
          <p:nvPr/>
        </p:nvSpPr>
        <p:spPr>
          <a:xfrm rot="10800000" flipH="1">
            <a:off x="11315700" y="4682900"/>
            <a:ext cx="478400" cy="4140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6"/>
          <p:cNvSpPr/>
          <p:nvPr/>
        </p:nvSpPr>
        <p:spPr>
          <a:xfrm>
            <a:off x="11696918" y="5949077"/>
            <a:ext cx="330764" cy="33074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3" name="Google Shape;203;p6"/>
          <p:cNvGrpSpPr/>
          <p:nvPr/>
        </p:nvGrpSpPr>
        <p:grpSpPr>
          <a:xfrm>
            <a:off x="9805423" y="4568953"/>
            <a:ext cx="607499" cy="582739"/>
            <a:chOff x="5241175" y="4959100"/>
            <a:chExt cx="539775" cy="517775"/>
          </a:xfrm>
        </p:grpSpPr>
        <p:sp>
          <p:nvSpPr>
            <p:cNvPr id="204" name="Google Shape;204;p6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0" name="Google Shape;210;p6"/>
          <p:cNvSpPr/>
          <p:nvPr/>
        </p:nvSpPr>
        <p:spPr>
          <a:xfrm>
            <a:off x="10775101" y="4205167"/>
            <a:ext cx="399936" cy="363784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6"/>
          <p:cNvSpPr txBox="1">
            <a:spLocks noGrp="1"/>
          </p:cNvSpPr>
          <p:nvPr>
            <p:ph type="sldNum" idx="12"/>
          </p:nvPr>
        </p:nvSpPr>
        <p:spPr>
          <a:xfrm>
            <a:off x="18076" y="6380700"/>
            <a:ext cx="731600" cy="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4090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29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217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06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016533" y="3232356"/>
            <a:ext cx="1227818" cy="1187245"/>
          </a:xfrm>
          <a:custGeom>
            <a:avLst/>
            <a:gdLst>
              <a:gd name="connsiteX0" fmla="*/ 197878 w 1227818"/>
              <a:gd name="connsiteY0" fmla="*/ 0 h 1187245"/>
              <a:gd name="connsiteX1" fmla="*/ 1029940 w 1227818"/>
              <a:gd name="connsiteY1" fmla="*/ 0 h 1187245"/>
              <a:gd name="connsiteX2" fmla="*/ 1227818 w 1227818"/>
              <a:gd name="connsiteY2" fmla="*/ 197878 h 1187245"/>
              <a:gd name="connsiteX3" fmla="*/ 1227818 w 1227818"/>
              <a:gd name="connsiteY3" fmla="*/ 989367 h 1187245"/>
              <a:gd name="connsiteX4" fmla="*/ 1029940 w 1227818"/>
              <a:gd name="connsiteY4" fmla="*/ 1187245 h 1187245"/>
              <a:gd name="connsiteX5" fmla="*/ 197878 w 1227818"/>
              <a:gd name="connsiteY5" fmla="*/ 1187245 h 1187245"/>
              <a:gd name="connsiteX6" fmla="*/ 0 w 1227818"/>
              <a:gd name="connsiteY6" fmla="*/ 989367 h 1187245"/>
              <a:gd name="connsiteX7" fmla="*/ 0 w 1227818"/>
              <a:gd name="connsiteY7" fmla="*/ 197878 h 1187245"/>
              <a:gd name="connsiteX8" fmla="*/ 197878 w 1227818"/>
              <a:gd name="connsiteY8" fmla="*/ 0 h 118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7818" h="1187245">
                <a:moveTo>
                  <a:pt x="197878" y="0"/>
                </a:moveTo>
                <a:lnTo>
                  <a:pt x="1029940" y="0"/>
                </a:lnTo>
                <a:cubicBezTo>
                  <a:pt x="1139225" y="0"/>
                  <a:pt x="1227818" y="88593"/>
                  <a:pt x="1227818" y="197878"/>
                </a:cubicBezTo>
                <a:lnTo>
                  <a:pt x="1227818" y="989367"/>
                </a:lnTo>
                <a:cubicBezTo>
                  <a:pt x="1227818" y="1098652"/>
                  <a:pt x="1139225" y="1187245"/>
                  <a:pt x="1029940" y="1187245"/>
                </a:cubicBezTo>
                <a:lnTo>
                  <a:pt x="197878" y="1187245"/>
                </a:lnTo>
                <a:cubicBezTo>
                  <a:pt x="88593" y="1187245"/>
                  <a:pt x="0" y="1098652"/>
                  <a:pt x="0" y="989367"/>
                </a:cubicBezTo>
                <a:lnTo>
                  <a:pt x="0" y="197878"/>
                </a:lnTo>
                <a:cubicBezTo>
                  <a:pt x="0" y="88593"/>
                  <a:pt x="88593" y="0"/>
                  <a:pt x="1978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229172" y="4437606"/>
            <a:ext cx="1368571" cy="1456335"/>
          </a:xfrm>
          <a:custGeom>
            <a:avLst/>
            <a:gdLst>
              <a:gd name="connsiteX0" fmla="*/ 228100 w 1368571"/>
              <a:gd name="connsiteY0" fmla="*/ 0 h 1456335"/>
              <a:gd name="connsiteX1" fmla="*/ 1140471 w 1368571"/>
              <a:gd name="connsiteY1" fmla="*/ 0 h 1456335"/>
              <a:gd name="connsiteX2" fmla="*/ 1368571 w 1368571"/>
              <a:gd name="connsiteY2" fmla="*/ 228100 h 1456335"/>
              <a:gd name="connsiteX3" fmla="*/ 1368571 w 1368571"/>
              <a:gd name="connsiteY3" fmla="*/ 1228235 h 1456335"/>
              <a:gd name="connsiteX4" fmla="*/ 1140471 w 1368571"/>
              <a:gd name="connsiteY4" fmla="*/ 1456335 h 1456335"/>
              <a:gd name="connsiteX5" fmla="*/ 228100 w 1368571"/>
              <a:gd name="connsiteY5" fmla="*/ 1456335 h 1456335"/>
              <a:gd name="connsiteX6" fmla="*/ 0 w 1368571"/>
              <a:gd name="connsiteY6" fmla="*/ 1228235 h 1456335"/>
              <a:gd name="connsiteX7" fmla="*/ 0 w 1368571"/>
              <a:gd name="connsiteY7" fmla="*/ 228100 h 1456335"/>
              <a:gd name="connsiteX8" fmla="*/ 228100 w 1368571"/>
              <a:gd name="connsiteY8" fmla="*/ 0 h 145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571" h="1456335">
                <a:moveTo>
                  <a:pt x="228100" y="0"/>
                </a:moveTo>
                <a:lnTo>
                  <a:pt x="1140471" y="0"/>
                </a:lnTo>
                <a:cubicBezTo>
                  <a:pt x="1266447" y="0"/>
                  <a:pt x="1368571" y="102124"/>
                  <a:pt x="1368571" y="228100"/>
                </a:cubicBezTo>
                <a:lnTo>
                  <a:pt x="1368571" y="1228235"/>
                </a:lnTo>
                <a:cubicBezTo>
                  <a:pt x="1368571" y="1354211"/>
                  <a:pt x="1266447" y="1456335"/>
                  <a:pt x="1140471" y="1456335"/>
                </a:cubicBezTo>
                <a:lnTo>
                  <a:pt x="228100" y="1456335"/>
                </a:lnTo>
                <a:cubicBezTo>
                  <a:pt x="102124" y="1456335"/>
                  <a:pt x="0" y="1354211"/>
                  <a:pt x="0" y="1228235"/>
                </a:cubicBezTo>
                <a:lnTo>
                  <a:pt x="0" y="228100"/>
                </a:lnTo>
                <a:cubicBezTo>
                  <a:pt x="0" y="102124"/>
                  <a:pt x="102124" y="0"/>
                  <a:pt x="228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779937" y="4097250"/>
            <a:ext cx="1270644" cy="1208781"/>
          </a:xfrm>
          <a:custGeom>
            <a:avLst/>
            <a:gdLst>
              <a:gd name="connsiteX0" fmla="*/ 201468 w 1270644"/>
              <a:gd name="connsiteY0" fmla="*/ 0 h 1208781"/>
              <a:gd name="connsiteX1" fmla="*/ 1069176 w 1270644"/>
              <a:gd name="connsiteY1" fmla="*/ 0 h 1208781"/>
              <a:gd name="connsiteX2" fmla="*/ 1270644 w 1270644"/>
              <a:gd name="connsiteY2" fmla="*/ 201468 h 1208781"/>
              <a:gd name="connsiteX3" fmla="*/ 1270644 w 1270644"/>
              <a:gd name="connsiteY3" fmla="*/ 1007313 h 1208781"/>
              <a:gd name="connsiteX4" fmla="*/ 1069176 w 1270644"/>
              <a:gd name="connsiteY4" fmla="*/ 1208781 h 1208781"/>
              <a:gd name="connsiteX5" fmla="*/ 201468 w 1270644"/>
              <a:gd name="connsiteY5" fmla="*/ 1208781 h 1208781"/>
              <a:gd name="connsiteX6" fmla="*/ 0 w 1270644"/>
              <a:gd name="connsiteY6" fmla="*/ 1007313 h 1208781"/>
              <a:gd name="connsiteX7" fmla="*/ 0 w 1270644"/>
              <a:gd name="connsiteY7" fmla="*/ 201468 h 1208781"/>
              <a:gd name="connsiteX8" fmla="*/ 201468 w 1270644"/>
              <a:gd name="connsiteY8" fmla="*/ 0 h 12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644" h="1208781">
                <a:moveTo>
                  <a:pt x="201468" y="0"/>
                </a:moveTo>
                <a:lnTo>
                  <a:pt x="1069176" y="0"/>
                </a:lnTo>
                <a:cubicBezTo>
                  <a:pt x="1180444" y="0"/>
                  <a:pt x="1270644" y="90200"/>
                  <a:pt x="1270644" y="201468"/>
                </a:cubicBezTo>
                <a:lnTo>
                  <a:pt x="1270644" y="1007313"/>
                </a:lnTo>
                <a:cubicBezTo>
                  <a:pt x="1270644" y="1118581"/>
                  <a:pt x="1180444" y="1208781"/>
                  <a:pt x="1069176" y="1208781"/>
                </a:cubicBezTo>
                <a:lnTo>
                  <a:pt x="201468" y="1208781"/>
                </a:lnTo>
                <a:cubicBezTo>
                  <a:pt x="90200" y="1208781"/>
                  <a:pt x="0" y="1118581"/>
                  <a:pt x="0" y="1007313"/>
                </a:cubicBezTo>
                <a:lnTo>
                  <a:pt x="0" y="201468"/>
                </a:lnTo>
                <a:cubicBezTo>
                  <a:pt x="0" y="90200"/>
                  <a:pt x="90200" y="0"/>
                  <a:pt x="2014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992499" y="2953851"/>
            <a:ext cx="1270644" cy="1208781"/>
          </a:xfrm>
          <a:custGeom>
            <a:avLst/>
            <a:gdLst>
              <a:gd name="connsiteX0" fmla="*/ 201468 w 1270644"/>
              <a:gd name="connsiteY0" fmla="*/ 0 h 1208781"/>
              <a:gd name="connsiteX1" fmla="*/ 1069176 w 1270644"/>
              <a:gd name="connsiteY1" fmla="*/ 0 h 1208781"/>
              <a:gd name="connsiteX2" fmla="*/ 1270644 w 1270644"/>
              <a:gd name="connsiteY2" fmla="*/ 201468 h 1208781"/>
              <a:gd name="connsiteX3" fmla="*/ 1270644 w 1270644"/>
              <a:gd name="connsiteY3" fmla="*/ 1007313 h 1208781"/>
              <a:gd name="connsiteX4" fmla="*/ 1069176 w 1270644"/>
              <a:gd name="connsiteY4" fmla="*/ 1208781 h 1208781"/>
              <a:gd name="connsiteX5" fmla="*/ 201468 w 1270644"/>
              <a:gd name="connsiteY5" fmla="*/ 1208781 h 1208781"/>
              <a:gd name="connsiteX6" fmla="*/ 0 w 1270644"/>
              <a:gd name="connsiteY6" fmla="*/ 1007313 h 1208781"/>
              <a:gd name="connsiteX7" fmla="*/ 0 w 1270644"/>
              <a:gd name="connsiteY7" fmla="*/ 201468 h 1208781"/>
              <a:gd name="connsiteX8" fmla="*/ 201468 w 1270644"/>
              <a:gd name="connsiteY8" fmla="*/ 0 h 12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644" h="1208781">
                <a:moveTo>
                  <a:pt x="201468" y="0"/>
                </a:moveTo>
                <a:lnTo>
                  <a:pt x="1069176" y="0"/>
                </a:lnTo>
                <a:cubicBezTo>
                  <a:pt x="1180444" y="0"/>
                  <a:pt x="1270644" y="90200"/>
                  <a:pt x="1270644" y="201468"/>
                </a:cubicBezTo>
                <a:lnTo>
                  <a:pt x="1270644" y="1007313"/>
                </a:lnTo>
                <a:cubicBezTo>
                  <a:pt x="1270644" y="1118581"/>
                  <a:pt x="1180444" y="1208781"/>
                  <a:pt x="1069176" y="1208781"/>
                </a:cubicBezTo>
                <a:lnTo>
                  <a:pt x="201468" y="1208781"/>
                </a:lnTo>
                <a:cubicBezTo>
                  <a:pt x="90200" y="1208781"/>
                  <a:pt x="0" y="1118581"/>
                  <a:pt x="0" y="1007313"/>
                </a:cubicBezTo>
                <a:lnTo>
                  <a:pt x="0" y="201468"/>
                </a:lnTo>
                <a:cubicBezTo>
                  <a:pt x="0" y="90200"/>
                  <a:pt x="90200" y="0"/>
                  <a:pt x="2014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669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3956381" y="2020139"/>
            <a:ext cx="1292130" cy="1294272"/>
          </a:xfrm>
          <a:custGeom>
            <a:avLst/>
            <a:gdLst>
              <a:gd name="connsiteX0" fmla="*/ 646065 w 1292130"/>
              <a:gd name="connsiteY0" fmla="*/ 0 h 1294272"/>
              <a:gd name="connsiteX1" fmla="*/ 1292130 w 1292130"/>
              <a:gd name="connsiteY1" fmla="*/ 647136 h 1294272"/>
              <a:gd name="connsiteX2" fmla="*/ 646065 w 1292130"/>
              <a:gd name="connsiteY2" fmla="*/ 1294272 h 1294272"/>
              <a:gd name="connsiteX3" fmla="*/ 0 w 1292130"/>
              <a:gd name="connsiteY3" fmla="*/ 647136 h 1294272"/>
              <a:gd name="connsiteX4" fmla="*/ 646065 w 1292130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130" h="1294272">
                <a:moveTo>
                  <a:pt x="646065" y="0"/>
                </a:moveTo>
                <a:cubicBezTo>
                  <a:pt x="1002877" y="0"/>
                  <a:pt x="1292130" y="289733"/>
                  <a:pt x="1292130" y="647136"/>
                </a:cubicBezTo>
                <a:cubicBezTo>
                  <a:pt x="1292130" y="1004539"/>
                  <a:pt x="1002877" y="1294272"/>
                  <a:pt x="646065" y="1294272"/>
                </a:cubicBezTo>
                <a:cubicBezTo>
                  <a:pt x="289253" y="1294272"/>
                  <a:pt x="0" y="1004539"/>
                  <a:pt x="0" y="647136"/>
                </a:cubicBezTo>
                <a:cubicBezTo>
                  <a:pt x="0" y="289733"/>
                  <a:pt x="289253" y="0"/>
                  <a:pt x="6460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6932775" y="2020139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8419902" y="4315113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5445649" y="4315113"/>
            <a:ext cx="1292128" cy="1294272"/>
          </a:xfrm>
          <a:custGeom>
            <a:avLst/>
            <a:gdLst>
              <a:gd name="connsiteX0" fmla="*/ 646064 w 1292128"/>
              <a:gd name="connsiteY0" fmla="*/ 0 h 1294272"/>
              <a:gd name="connsiteX1" fmla="*/ 1292128 w 1292128"/>
              <a:gd name="connsiteY1" fmla="*/ 647136 h 1294272"/>
              <a:gd name="connsiteX2" fmla="*/ 646064 w 1292128"/>
              <a:gd name="connsiteY2" fmla="*/ 1294272 h 1294272"/>
              <a:gd name="connsiteX3" fmla="*/ 0 w 1292128"/>
              <a:gd name="connsiteY3" fmla="*/ 647136 h 1294272"/>
              <a:gd name="connsiteX4" fmla="*/ 646064 w 1292128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128" h="1294272">
                <a:moveTo>
                  <a:pt x="646064" y="0"/>
                </a:moveTo>
                <a:cubicBezTo>
                  <a:pt x="1002875" y="0"/>
                  <a:pt x="1292128" y="289733"/>
                  <a:pt x="1292128" y="647136"/>
                </a:cubicBezTo>
                <a:cubicBezTo>
                  <a:pt x="1292128" y="1004539"/>
                  <a:pt x="1002875" y="1294272"/>
                  <a:pt x="646064" y="1294272"/>
                </a:cubicBezTo>
                <a:cubicBezTo>
                  <a:pt x="289253" y="1294272"/>
                  <a:pt x="0" y="1004539"/>
                  <a:pt x="0" y="647136"/>
                </a:cubicBezTo>
                <a:cubicBezTo>
                  <a:pt x="0" y="289733"/>
                  <a:pt x="289253" y="0"/>
                  <a:pt x="6460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2477824" y="4315113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430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369282" y="2700483"/>
            <a:ext cx="2137680" cy="2182088"/>
          </a:xfrm>
          <a:custGeom>
            <a:avLst/>
            <a:gdLst>
              <a:gd name="connsiteX0" fmla="*/ 1068840 w 2137680"/>
              <a:gd name="connsiteY0" fmla="*/ 0 h 2182088"/>
              <a:gd name="connsiteX1" fmla="*/ 2137680 w 2137680"/>
              <a:gd name="connsiteY1" fmla="*/ 1091044 h 2182088"/>
              <a:gd name="connsiteX2" fmla="*/ 1068840 w 2137680"/>
              <a:gd name="connsiteY2" fmla="*/ 2182088 h 2182088"/>
              <a:gd name="connsiteX3" fmla="*/ 0 w 2137680"/>
              <a:gd name="connsiteY3" fmla="*/ 1091044 h 2182088"/>
              <a:gd name="connsiteX4" fmla="*/ 1068840 w 2137680"/>
              <a:gd name="connsiteY4" fmla="*/ 0 h 218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7680" h="2182088">
                <a:moveTo>
                  <a:pt x="1068840" y="0"/>
                </a:moveTo>
                <a:cubicBezTo>
                  <a:pt x="1659144" y="0"/>
                  <a:pt x="2137680" y="488477"/>
                  <a:pt x="2137680" y="1091044"/>
                </a:cubicBezTo>
                <a:cubicBezTo>
                  <a:pt x="2137680" y="1693611"/>
                  <a:pt x="1659144" y="2182088"/>
                  <a:pt x="1068840" y="2182088"/>
                </a:cubicBezTo>
                <a:cubicBezTo>
                  <a:pt x="478536" y="2182088"/>
                  <a:pt x="0" y="1693611"/>
                  <a:pt x="0" y="1091044"/>
                </a:cubicBezTo>
                <a:cubicBezTo>
                  <a:pt x="0" y="488477"/>
                  <a:pt x="478536" y="0"/>
                  <a:pt x="10688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412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666E-CA88-4ECF-AF4F-9A598DCE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DD61E-BC63-4686-83F6-9B3A8C7CB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17352-DD74-4755-BCB2-C66ADFCF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96BA-41FD-4849-A03F-39DAC9C0A05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7E832-8A0C-4D4D-B12F-0B4D92354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7CAEA-3E33-47BE-A7F3-80903A6E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DAB4-8342-45D7-8876-2B728AA9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443119" y="2259999"/>
            <a:ext cx="1129386" cy="1129386"/>
          </a:xfrm>
          <a:custGeom>
            <a:avLst/>
            <a:gdLst>
              <a:gd name="connsiteX0" fmla="*/ 564693 w 1129386"/>
              <a:gd name="connsiteY0" fmla="*/ 0 h 1129386"/>
              <a:gd name="connsiteX1" fmla="*/ 1129386 w 1129386"/>
              <a:gd name="connsiteY1" fmla="*/ 564693 h 1129386"/>
              <a:gd name="connsiteX2" fmla="*/ 564693 w 1129386"/>
              <a:gd name="connsiteY2" fmla="*/ 1129386 h 1129386"/>
              <a:gd name="connsiteX3" fmla="*/ 0 w 1129386"/>
              <a:gd name="connsiteY3" fmla="*/ 564693 h 1129386"/>
              <a:gd name="connsiteX4" fmla="*/ 564693 w 1129386"/>
              <a:gd name="connsiteY4" fmla="*/ 0 h 112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386" h="1129386">
                <a:moveTo>
                  <a:pt x="564693" y="0"/>
                </a:moveTo>
                <a:cubicBezTo>
                  <a:pt x="876564" y="0"/>
                  <a:pt x="1129386" y="252822"/>
                  <a:pt x="1129386" y="564693"/>
                </a:cubicBezTo>
                <a:cubicBezTo>
                  <a:pt x="1129386" y="876564"/>
                  <a:pt x="876564" y="1129386"/>
                  <a:pt x="564693" y="1129386"/>
                </a:cubicBezTo>
                <a:cubicBezTo>
                  <a:pt x="252822" y="1129386"/>
                  <a:pt x="0" y="876564"/>
                  <a:pt x="0" y="564693"/>
                </a:cubicBezTo>
                <a:cubicBezTo>
                  <a:pt x="0" y="252822"/>
                  <a:pt x="252822" y="0"/>
                  <a:pt x="5646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143815" y="2260816"/>
            <a:ext cx="1663484" cy="1663484"/>
          </a:xfrm>
          <a:custGeom>
            <a:avLst/>
            <a:gdLst>
              <a:gd name="connsiteX0" fmla="*/ 831742 w 1663484"/>
              <a:gd name="connsiteY0" fmla="*/ 0 h 1663484"/>
              <a:gd name="connsiteX1" fmla="*/ 1663484 w 1663484"/>
              <a:gd name="connsiteY1" fmla="*/ 831742 h 1663484"/>
              <a:gd name="connsiteX2" fmla="*/ 831742 w 1663484"/>
              <a:gd name="connsiteY2" fmla="*/ 1663484 h 1663484"/>
              <a:gd name="connsiteX3" fmla="*/ 0 w 1663484"/>
              <a:gd name="connsiteY3" fmla="*/ 831742 h 1663484"/>
              <a:gd name="connsiteX4" fmla="*/ 831742 w 1663484"/>
              <a:gd name="connsiteY4" fmla="*/ 0 h 16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484" h="1663484">
                <a:moveTo>
                  <a:pt x="831742" y="0"/>
                </a:moveTo>
                <a:cubicBezTo>
                  <a:pt x="1291100" y="0"/>
                  <a:pt x="1663484" y="372384"/>
                  <a:pt x="1663484" y="831742"/>
                </a:cubicBezTo>
                <a:cubicBezTo>
                  <a:pt x="1663484" y="1291100"/>
                  <a:pt x="1291100" y="1663484"/>
                  <a:pt x="831742" y="1663484"/>
                </a:cubicBezTo>
                <a:cubicBezTo>
                  <a:pt x="372384" y="1663484"/>
                  <a:pt x="0" y="1291100"/>
                  <a:pt x="0" y="831742"/>
                </a:cubicBezTo>
                <a:cubicBezTo>
                  <a:pt x="0" y="372384"/>
                  <a:pt x="372384" y="0"/>
                  <a:pt x="8317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6254638" y="2930023"/>
            <a:ext cx="2223978" cy="2223978"/>
          </a:xfrm>
          <a:custGeom>
            <a:avLst/>
            <a:gdLst>
              <a:gd name="connsiteX0" fmla="*/ 1111989 w 2223978"/>
              <a:gd name="connsiteY0" fmla="*/ 0 h 2223978"/>
              <a:gd name="connsiteX1" fmla="*/ 2223978 w 2223978"/>
              <a:gd name="connsiteY1" fmla="*/ 1111989 h 2223978"/>
              <a:gd name="connsiteX2" fmla="*/ 1111989 w 2223978"/>
              <a:gd name="connsiteY2" fmla="*/ 2223978 h 2223978"/>
              <a:gd name="connsiteX3" fmla="*/ 0 w 2223978"/>
              <a:gd name="connsiteY3" fmla="*/ 1111989 h 2223978"/>
              <a:gd name="connsiteX4" fmla="*/ 1111989 w 2223978"/>
              <a:gd name="connsiteY4" fmla="*/ 0 h 222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978" h="2223978">
                <a:moveTo>
                  <a:pt x="1111989" y="0"/>
                </a:moveTo>
                <a:cubicBezTo>
                  <a:pt x="1726124" y="0"/>
                  <a:pt x="2223978" y="497854"/>
                  <a:pt x="2223978" y="1111989"/>
                </a:cubicBezTo>
                <a:cubicBezTo>
                  <a:pt x="2223978" y="1726124"/>
                  <a:pt x="1726124" y="2223978"/>
                  <a:pt x="1111989" y="2223978"/>
                </a:cubicBezTo>
                <a:cubicBezTo>
                  <a:pt x="497854" y="2223978"/>
                  <a:pt x="0" y="1726124"/>
                  <a:pt x="0" y="1111989"/>
                </a:cubicBezTo>
                <a:cubicBezTo>
                  <a:pt x="0" y="497854"/>
                  <a:pt x="497854" y="0"/>
                  <a:pt x="11119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8587534" y="2105719"/>
            <a:ext cx="1225798" cy="1225798"/>
          </a:xfrm>
          <a:custGeom>
            <a:avLst/>
            <a:gdLst>
              <a:gd name="connsiteX0" fmla="*/ 612899 w 1225798"/>
              <a:gd name="connsiteY0" fmla="*/ 0 h 1225798"/>
              <a:gd name="connsiteX1" fmla="*/ 1225798 w 1225798"/>
              <a:gd name="connsiteY1" fmla="*/ 612899 h 1225798"/>
              <a:gd name="connsiteX2" fmla="*/ 612899 w 1225798"/>
              <a:gd name="connsiteY2" fmla="*/ 1225798 h 1225798"/>
              <a:gd name="connsiteX3" fmla="*/ 0 w 1225798"/>
              <a:gd name="connsiteY3" fmla="*/ 612899 h 1225798"/>
              <a:gd name="connsiteX4" fmla="*/ 612899 w 1225798"/>
              <a:gd name="connsiteY4" fmla="*/ 0 h 122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98" h="1225798">
                <a:moveTo>
                  <a:pt x="612899" y="0"/>
                </a:moveTo>
                <a:cubicBezTo>
                  <a:pt x="951394" y="0"/>
                  <a:pt x="1225798" y="274404"/>
                  <a:pt x="1225798" y="612899"/>
                </a:cubicBezTo>
                <a:cubicBezTo>
                  <a:pt x="1225798" y="951394"/>
                  <a:pt x="951394" y="1225798"/>
                  <a:pt x="612899" y="1225798"/>
                </a:cubicBezTo>
                <a:cubicBezTo>
                  <a:pt x="274404" y="1225798"/>
                  <a:pt x="0" y="951394"/>
                  <a:pt x="0" y="612899"/>
                </a:cubicBezTo>
                <a:cubicBezTo>
                  <a:pt x="0" y="274404"/>
                  <a:pt x="274404" y="0"/>
                  <a:pt x="6128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7046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464715" y="2584216"/>
            <a:ext cx="2690741" cy="1549594"/>
          </a:xfrm>
          <a:custGeom>
            <a:avLst/>
            <a:gdLst>
              <a:gd name="connsiteX0" fmla="*/ 2478259 w 2690741"/>
              <a:gd name="connsiteY0" fmla="*/ 426 h 1549594"/>
              <a:gd name="connsiteX1" fmla="*/ 2585884 w 2690741"/>
              <a:gd name="connsiteY1" fmla="*/ 89859 h 1549594"/>
              <a:gd name="connsiteX2" fmla="*/ 2690316 w 2690741"/>
              <a:gd name="connsiteY2" fmla="*/ 1221046 h 1549594"/>
              <a:gd name="connsiteX3" fmla="*/ 2600883 w 2690741"/>
              <a:gd name="connsiteY3" fmla="*/ 1328671 h 1549594"/>
              <a:gd name="connsiteX4" fmla="*/ 212483 w 2690741"/>
              <a:gd name="connsiteY4" fmla="*/ 1549169 h 1549594"/>
              <a:gd name="connsiteX5" fmla="*/ 104857 w 2690741"/>
              <a:gd name="connsiteY5" fmla="*/ 1459736 h 1549594"/>
              <a:gd name="connsiteX6" fmla="*/ 426 w 2690741"/>
              <a:gd name="connsiteY6" fmla="*/ 328550 h 1549594"/>
              <a:gd name="connsiteX7" fmla="*/ 89858 w 2690741"/>
              <a:gd name="connsiteY7" fmla="*/ 220924 h 15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0741" h="1549594">
                <a:moveTo>
                  <a:pt x="2478259" y="426"/>
                </a:moveTo>
                <a:cubicBezTo>
                  <a:pt x="2532674" y="-4597"/>
                  <a:pt x="2580860" y="35443"/>
                  <a:pt x="2585884" y="89859"/>
                </a:cubicBezTo>
                <a:lnTo>
                  <a:pt x="2690316" y="1221046"/>
                </a:lnTo>
                <a:cubicBezTo>
                  <a:pt x="2695339" y="1275461"/>
                  <a:pt x="2655298" y="1323647"/>
                  <a:pt x="2600883" y="1328671"/>
                </a:cubicBezTo>
                <a:lnTo>
                  <a:pt x="212483" y="1549169"/>
                </a:lnTo>
                <a:cubicBezTo>
                  <a:pt x="158067" y="1554193"/>
                  <a:pt x="109881" y="1514152"/>
                  <a:pt x="104857" y="1459736"/>
                </a:cubicBezTo>
                <a:lnTo>
                  <a:pt x="426" y="328550"/>
                </a:lnTo>
                <a:cubicBezTo>
                  <a:pt x="-4598" y="274134"/>
                  <a:pt x="35443" y="225948"/>
                  <a:pt x="89858" y="220924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105879" y="4155802"/>
            <a:ext cx="2690739" cy="1549593"/>
          </a:xfrm>
          <a:custGeom>
            <a:avLst/>
            <a:gdLst>
              <a:gd name="connsiteX0" fmla="*/ 2478258 w 2690739"/>
              <a:gd name="connsiteY0" fmla="*/ 426 h 1549593"/>
              <a:gd name="connsiteX1" fmla="*/ 2585883 w 2690739"/>
              <a:gd name="connsiteY1" fmla="*/ 89859 h 1549593"/>
              <a:gd name="connsiteX2" fmla="*/ 2690314 w 2690739"/>
              <a:gd name="connsiteY2" fmla="*/ 1221045 h 1549593"/>
              <a:gd name="connsiteX3" fmla="*/ 2600882 w 2690739"/>
              <a:gd name="connsiteY3" fmla="*/ 1328670 h 1549593"/>
              <a:gd name="connsiteX4" fmla="*/ 212483 w 2690739"/>
              <a:gd name="connsiteY4" fmla="*/ 1549168 h 1549593"/>
              <a:gd name="connsiteX5" fmla="*/ 104857 w 2690739"/>
              <a:gd name="connsiteY5" fmla="*/ 1459735 h 1549593"/>
              <a:gd name="connsiteX6" fmla="*/ 426 w 2690739"/>
              <a:gd name="connsiteY6" fmla="*/ 328550 h 1549593"/>
              <a:gd name="connsiteX7" fmla="*/ 89859 w 2690739"/>
              <a:gd name="connsiteY7" fmla="*/ 220924 h 154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0739" h="1549593">
                <a:moveTo>
                  <a:pt x="2478258" y="426"/>
                </a:moveTo>
                <a:cubicBezTo>
                  <a:pt x="2532673" y="-4597"/>
                  <a:pt x="2580859" y="35443"/>
                  <a:pt x="2585883" y="89859"/>
                </a:cubicBezTo>
                <a:lnTo>
                  <a:pt x="2690314" y="1221045"/>
                </a:lnTo>
                <a:cubicBezTo>
                  <a:pt x="2695338" y="1275460"/>
                  <a:pt x="2655297" y="1323646"/>
                  <a:pt x="2600882" y="1328670"/>
                </a:cubicBezTo>
                <a:lnTo>
                  <a:pt x="212483" y="1549168"/>
                </a:lnTo>
                <a:cubicBezTo>
                  <a:pt x="158067" y="1554192"/>
                  <a:pt x="109881" y="1514151"/>
                  <a:pt x="104857" y="1459735"/>
                </a:cubicBezTo>
                <a:lnTo>
                  <a:pt x="426" y="328550"/>
                </a:lnTo>
                <a:cubicBezTo>
                  <a:pt x="-4598" y="274134"/>
                  <a:pt x="35443" y="225948"/>
                  <a:pt x="89859" y="220924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279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562226" y="2382840"/>
            <a:ext cx="1325563" cy="1317625"/>
          </a:xfrm>
          <a:custGeom>
            <a:avLst/>
            <a:gdLst>
              <a:gd name="connsiteX0" fmla="*/ 0 w 1325563"/>
              <a:gd name="connsiteY0" fmla="*/ 0 h 1317625"/>
              <a:gd name="connsiteX1" fmla="*/ 1325563 w 1325563"/>
              <a:gd name="connsiteY1" fmla="*/ 0 h 1317625"/>
              <a:gd name="connsiteX2" fmla="*/ 1325563 w 1325563"/>
              <a:gd name="connsiteY2" fmla="*/ 1317625 h 1317625"/>
              <a:gd name="connsiteX3" fmla="*/ 0 w 1325563"/>
              <a:gd name="connsiteY3" fmla="*/ 1317625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5563" h="1317625">
                <a:moveTo>
                  <a:pt x="0" y="0"/>
                </a:moveTo>
                <a:lnTo>
                  <a:pt x="1325563" y="0"/>
                </a:lnTo>
                <a:lnTo>
                  <a:pt x="1325563" y="1317625"/>
                </a:lnTo>
                <a:lnTo>
                  <a:pt x="0" y="131762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576761" y="2382839"/>
            <a:ext cx="2325688" cy="2303462"/>
          </a:xfrm>
          <a:custGeom>
            <a:avLst/>
            <a:gdLst>
              <a:gd name="connsiteX0" fmla="*/ 0 w 2325688"/>
              <a:gd name="connsiteY0" fmla="*/ 0 h 2303462"/>
              <a:gd name="connsiteX1" fmla="*/ 2325688 w 2325688"/>
              <a:gd name="connsiteY1" fmla="*/ 0 h 2303462"/>
              <a:gd name="connsiteX2" fmla="*/ 2325688 w 2325688"/>
              <a:gd name="connsiteY2" fmla="*/ 2303462 h 2303462"/>
              <a:gd name="connsiteX3" fmla="*/ 0 w 2325688"/>
              <a:gd name="connsiteY3" fmla="*/ 2303462 h 230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688" h="2303462">
                <a:moveTo>
                  <a:pt x="0" y="0"/>
                </a:moveTo>
                <a:lnTo>
                  <a:pt x="2325688" y="0"/>
                </a:lnTo>
                <a:lnTo>
                  <a:pt x="2325688" y="2303462"/>
                </a:lnTo>
                <a:lnTo>
                  <a:pt x="0" y="2303462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702550" y="1663700"/>
            <a:ext cx="2300288" cy="2281238"/>
          </a:xfrm>
          <a:custGeom>
            <a:avLst/>
            <a:gdLst>
              <a:gd name="connsiteX0" fmla="*/ 0 w 2300288"/>
              <a:gd name="connsiteY0" fmla="*/ 0 h 2281238"/>
              <a:gd name="connsiteX1" fmla="*/ 2300288 w 2300288"/>
              <a:gd name="connsiteY1" fmla="*/ 0 h 2281238"/>
              <a:gd name="connsiteX2" fmla="*/ 2300288 w 2300288"/>
              <a:gd name="connsiteY2" fmla="*/ 2281238 h 2281238"/>
              <a:gd name="connsiteX3" fmla="*/ 0 w 2300288"/>
              <a:gd name="connsiteY3" fmla="*/ 2281238 h 228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288" h="2281238">
                <a:moveTo>
                  <a:pt x="0" y="0"/>
                </a:moveTo>
                <a:lnTo>
                  <a:pt x="2300288" y="0"/>
                </a:lnTo>
                <a:lnTo>
                  <a:pt x="2300288" y="2281238"/>
                </a:lnTo>
                <a:lnTo>
                  <a:pt x="0" y="2281238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28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917E143A-173F-91C7-5E76-66A8AA84B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698875" y="5375275"/>
            <a:ext cx="40401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7">
            <a:extLst>
              <a:ext uri="{FF2B5EF4-FFF2-40B4-BE49-F238E27FC236}">
                <a16:creationId xmlns:a16="http://schemas.microsoft.com/office/drawing/2014/main" id="{61B4E693-42F7-2B77-2E74-EFA0867977F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1955800"/>
            <a:chOff x="0" y="0"/>
            <a:chExt cx="12407900" cy="6858000"/>
          </a:xfrm>
        </p:grpSpPr>
        <p:pic>
          <p:nvPicPr>
            <p:cNvPr id="4" name="图片 6">
              <a:extLst>
                <a:ext uri="{FF2B5EF4-FFF2-40B4-BE49-F238E27FC236}">
                  <a16:creationId xmlns:a16="http://schemas.microsoft.com/office/drawing/2014/main" id="{36B6CBEA-8560-8A93-400D-E660FD39D81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b="12621"/>
            <a:stretch>
              <a:fillRect/>
            </a:stretch>
          </p:blipFill>
          <p:spPr bwMode="auto">
            <a:xfrm>
              <a:off x="0" y="0"/>
              <a:ext cx="124079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矩形 9">
              <a:extLst>
                <a:ext uri="{FF2B5EF4-FFF2-40B4-BE49-F238E27FC236}">
                  <a16:creationId xmlns:a16="http://schemas.microsoft.com/office/drawing/2014/main" id="{07B2A518-7DF1-F3FD-97C3-FB8E4BCB3776}"/>
                </a:ext>
              </a:extLst>
            </p:cNvPr>
            <p:cNvSpPr/>
            <p:nvPr userDrawn="1"/>
          </p:nvSpPr>
          <p:spPr>
            <a:xfrm>
              <a:off x="0" y="3111708"/>
              <a:ext cx="12407900" cy="3746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6" name="任意多边形 53">
            <a:extLst>
              <a:ext uri="{FF2B5EF4-FFF2-40B4-BE49-F238E27FC236}">
                <a16:creationId xmlns:a16="http://schemas.microsoft.com/office/drawing/2014/main" id="{3D6E34F0-8CDF-4DE2-324C-72795160609A}"/>
              </a:ext>
            </a:extLst>
          </p:cNvPr>
          <p:cNvSpPr/>
          <p:nvPr userDrawn="1"/>
        </p:nvSpPr>
        <p:spPr>
          <a:xfrm>
            <a:off x="0" y="6291263"/>
            <a:ext cx="12236450" cy="566737"/>
          </a:xfrm>
          <a:custGeom>
            <a:avLst/>
            <a:gdLst>
              <a:gd name="connsiteX0" fmla="*/ 4721632 w 9443264"/>
              <a:gd name="connsiteY0" fmla="*/ 0 h 409185"/>
              <a:gd name="connsiteX1" fmla="*/ 9331443 w 9443264"/>
              <a:gd name="connsiteY1" fmla="*/ 387313 h 409185"/>
              <a:gd name="connsiteX2" fmla="*/ 9443264 w 9443264"/>
              <a:gd name="connsiteY2" fmla="*/ 409185 h 409185"/>
              <a:gd name="connsiteX3" fmla="*/ 0 w 9443264"/>
              <a:gd name="connsiteY3" fmla="*/ 409185 h 409185"/>
              <a:gd name="connsiteX4" fmla="*/ 111821 w 9443264"/>
              <a:gd name="connsiteY4" fmla="*/ 387313 h 409185"/>
              <a:gd name="connsiteX5" fmla="*/ 4721632 w 9443264"/>
              <a:gd name="connsiteY5" fmla="*/ 0 h 40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3264" h="409185">
                <a:moveTo>
                  <a:pt x="4721632" y="0"/>
                </a:moveTo>
                <a:cubicBezTo>
                  <a:pt x="6429210" y="0"/>
                  <a:pt x="8015546" y="142783"/>
                  <a:pt x="9331443" y="387313"/>
                </a:cubicBezTo>
                <a:lnTo>
                  <a:pt x="9443264" y="409185"/>
                </a:lnTo>
                <a:lnTo>
                  <a:pt x="0" y="409185"/>
                </a:lnTo>
                <a:lnTo>
                  <a:pt x="111821" y="387313"/>
                </a:lnTo>
                <a:cubicBezTo>
                  <a:pt x="1427719" y="142783"/>
                  <a:pt x="3014054" y="0"/>
                  <a:pt x="4721632" y="0"/>
                </a:cubicBezTo>
                <a:close/>
              </a:path>
            </a:pathLst>
          </a:custGeom>
          <a:solidFill>
            <a:srgbClr val="B3E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8310682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5C299-FDB3-4CFE-ADDB-91685145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2B6E0-2E49-4212-9D9E-330F7A81F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D3BD0-DAB7-4226-9326-0F8A0A8F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96BA-41FD-4849-A03F-39DAC9C0A05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61849-4FE3-4314-A845-A5F121E37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36536-DA6B-44A2-9432-37F80C47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DAB4-8342-45D7-8876-2B728AA9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5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41064-D913-404E-A26D-517606789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1DDFA-8F22-43C8-AA1E-B5900DF74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BDCDF-0DC8-494F-830C-575FC97F9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3EC5C-BFF6-48DB-9EED-06E328722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96BA-41FD-4849-A03F-39DAC9C0A05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EFE6F-7244-433A-931F-10909F3E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B835B-4A88-4266-81F8-9348F6D2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DAB4-8342-45D7-8876-2B728AA9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3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48190-D0A8-441B-A2D4-6BEDA8A17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BD756-32FB-4AAD-9E5B-7335D99C3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146C-169C-4A08-87AC-D99977E8C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FD6C58-F9DF-44A6-B296-492B341C3F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69A99E-84CA-4DDA-AF6A-2BDDE37F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A643B9-4496-4A94-8802-335B386F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96BA-41FD-4849-A03F-39DAC9C0A05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BFBC1A-0409-4FCC-A475-5BDEAF57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838388-A964-4FD8-AB49-D47F119F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DAB4-8342-45D7-8876-2B728AA9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C62F-F96B-486A-9B43-1D495E0E2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4512C-40B2-4390-AE00-6B91690F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96BA-41FD-4849-A03F-39DAC9C0A05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27054-2596-4223-9C60-85D92185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B493F-C38B-4F77-9797-A1532193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DAB4-8342-45D7-8876-2B728AA9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FA1904-4D06-434D-800C-76F93EA99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96BA-41FD-4849-A03F-39DAC9C0A05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EED1CE-3A2B-414D-A518-46B650935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D2A25-9C68-48BA-A4E7-C27EB763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DAB4-8342-45D7-8876-2B728AA9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3DF6F-FFA3-4E2D-AD51-6414ABC8A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9A852-DCF6-4F1C-8990-8AB955A52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B8D1A-66B4-417A-98AB-31B89042F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A74D9-2C70-4B16-B6DE-57823295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96BA-41FD-4849-A03F-39DAC9C0A05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6A72A-5782-49A6-B979-481B8E9D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85308-C09F-4D7D-A4F4-BC4F59D7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DAB4-8342-45D7-8876-2B728AA9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4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ED67B-6984-414C-A4F5-783C6E035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C44892-4F56-4D64-92D3-B41C01426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47569-D684-4A27-B1AC-F6E12C799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F97F6-9CF2-4597-BC01-CEE912929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96BA-41FD-4849-A03F-39DAC9C0A05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656B1-D189-4037-9B38-A18D1F02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8BD2B-A35C-492E-9976-78CA40B2B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DAB4-8342-45D7-8876-2B728AA9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9Slide.vn - 2019">
            <a:extLst>
              <a:ext uri="{FF2B5EF4-FFF2-40B4-BE49-F238E27FC236}">
                <a16:creationId xmlns:a16="http://schemas.microsoft.com/office/drawing/2014/main" id="{C6F79535-3565-41E3-B26D-66968A55E0C3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BEDAE7-F935-4864-ABDC-BD2E32AFE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12975-E402-49A3-8888-4E6BFDD2A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E7234-F41F-4C42-8129-B706EBF25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196BA-41FD-4849-A03F-39DAC9C0A05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00024-5003-43EE-AC1B-B440B3D77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33142-278A-40C0-B329-454BA3D5F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5DAB4-8342-45D7-8876-2B728AA981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A58EE6-865D-49AF-A52C-6FDA4A4AD3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3897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139701" y="127000"/>
            <a:ext cx="11912598" cy="66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0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9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143000" y="1283861"/>
            <a:ext cx="10121901" cy="10600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noProof="0" dirty="0">
                <a:solidFill>
                  <a:prstClr val="black"/>
                </a:solidFill>
                <a:highlight>
                  <a:srgbClr val="F7EA5D"/>
                </a:highlight>
                <a:latin typeface="Cambria"/>
                <a:ea typeface="Cambria"/>
                <a:cs typeface="+mn-ea"/>
                <a:sym typeface="+mn-lt"/>
              </a:rPr>
              <a:t>CHÀO MỪNG 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7EA5D"/>
                </a:highlight>
                <a:uLnTx/>
                <a:uFillTx/>
                <a:latin typeface="Cambria"/>
                <a:ea typeface="Cambria"/>
                <a:cs typeface="+mn-ea"/>
                <a:sym typeface="+mn-lt"/>
              </a:rPr>
              <a:t>NĂM HỌC MỚI </a:t>
            </a:r>
          </a:p>
        </p:txBody>
      </p:sp>
      <p:sp>
        <p:nvSpPr>
          <p:cNvPr id="3" name="文本框 15">
            <a:extLst>
              <a:ext uri="{FF2B5EF4-FFF2-40B4-BE49-F238E27FC236}">
                <a16:creationId xmlns:a16="http://schemas.microsoft.com/office/drawing/2014/main" id="{9B6E6506-EEB8-C43F-C839-06522D2385FB}"/>
              </a:ext>
            </a:extLst>
          </p:cNvPr>
          <p:cNvSpPr txBox="1"/>
          <p:nvPr/>
        </p:nvSpPr>
        <p:spPr>
          <a:xfrm>
            <a:off x="1211235" y="2743200"/>
            <a:ext cx="10121901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sz="4000" b="1" dirty="0">
                <a:highlight>
                  <a:srgbClr val="F7EA5D"/>
                </a:highlight>
                <a:latin typeface="Baguet Script" panose="020B0604020202020204" pitchFamily="2" charset="0"/>
                <a:cs typeface="Times New Roman" panose="02020603050405020304" pitchFamily="18" charset="0"/>
              </a:rPr>
              <a:t>CHÀO MỪNG CÁC CON ĐẾN VỚI MÔN HỌC</a:t>
            </a:r>
          </a:p>
          <a:p>
            <a:pPr lvl="0" algn="ctr">
              <a:defRPr/>
            </a:pPr>
            <a:r>
              <a:rPr lang="en-US" sz="4000" b="1" dirty="0">
                <a:highlight>
                  <a:srgbClr val="F7EA5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KHOA HỌC TỰ NHIÊN 7</a:t>
            </a:r>
          </a:p>
        </p:txBody>
      </p:sp>
    </p:spTree>
    <p:extLst>
      <p:ext uri="{BB962C8B-B14F-4D97-AF65-F5344CB8AC3E}">
        <p14:creationId xmlns:p14="http://schemas.microsoft.com/office/powerpoint/2010/main" val="2167275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  <p:extLst>
    <p:ext uri="{E180D4A7-C9FB-4DFB-919C-405C955672EB}">
      <p14:showEvtLst xmlns:p14="http://schemas.microsoft.com/office/powerpoint/2010/main">
        <p14:playEvt time="24" objId="19"/>
        <p14:pauseEvt time="1736" objId="19"/>
        <p14:seekEvt time="1736" objId="19" seek="1680"/>
        <p14:resumeEvt time="1736" objId="19"/>
        <p14:pauseEvt time="2071" objId="1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98BC92A-F533-4F7B-B65C-823174F16921}"/>
              </a:ext>
            </a:extLst>
          </p:cNvPr>
          <p:cNvSpPr/>
          <p:nvPr/>
        </p:nvSpPr>
        <p:spPr>
          <a:xfrm>
            <a:off x="4295774" y="2011600"/>
            <a:ext cx="4772025" cy="49726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5DF04DDB-0B20-4365-8DEA-160A979DE324}"/>
              </a:ext>
            </a:extLst>
          </p:cNvPr>
          <p:cNvSpPr/>
          <p:nvPr/>
        </p:nvSpPr>
        <p:spPr>
          <a:xfrm>
            <a:off x="701040" y="1447800"/>
            <a:ext cx="10789920" cy="0"/>
          </a:xfrm>
          <a:prstGeom prst="line">
            <a:avLst/>
          </a:prstGeom>
          <a:ln w="38100" cap="flat">
            <a:solidFill>
              <a:srgbClr val="7267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0731D2CE-1B6E-4209-8229-9893B679BB27}"/>
              </a:ext>
            </a:extLst>
          </p:cNvPr>
          <p:cNvSpPr/>
          <p:nvPr/>
        </p:nvSpPr>
        <p:spPr>
          <a:xfrm>
            <a:off x="701040" y="266700"/>
            <a:ext cx="10789920" cy="0"/>
          </a:xfrm>
          <a:prstGeom prst="line">
            <a:avLst/>
          </a:prstGeom>
          <a:ln w="38100" cap="flat">
            <a:solidFill>
              <a:srgbClr val="7267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0305B5-4063-4BD8-BA0B-7C31F652AB2D}"/>
              </a:ext>
            </a:extLst>
          </p:cNvPr>
          <p:cNvSpPr txBox="1"/>
          <p:nvPr/>
        </p:nvSpPr>
        <p:spPr>
          <a:xfrm>
            <a:off x="2592437" y="475859"/>
            <a:ext cx="8898523" cy="804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en-US" sz="2200" b="1" dirty="0" err="1">
                <a:solidFill>
                  <a:srgbClr val="FF0000"/>
                </a:solidFill>
              </a:rPr>
              <a:t>Ví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dụ</a:t>
            </a:r>
            <a:r>
              <a:rPr lang="en-US" sz="2200" b="1" dirty="0">
                <a:solidFill>
                  <a:srgbClr val="FF0000"/>
                </a:solidFill>
              </a:rPr>
              <a:t>: </a:t>
            </a:r>
            <a:r>
              <a:rPr lang="en-US" sz="2200" b="1" dirty="0" err="1">
                <a:solidFill>
                  <a:srgbClr val="FF0000"/>
                </a:solidFill>
              </a:rPr>
              <a:t>Tìm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hiểu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mối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quan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hệ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giữa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độ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lớn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của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lực</a:t>
            </a:r>
            <a:r>
              <a:rPr lang="en-US" sz="2200" b="1" dirty="0">
                <a:solidFill>
                  <a:srgbClr val="FF0000"/>
                </a:solidFill>
              </a:rPr>
              <a:t> ma </a:t>
            </a:r>
            <a:r>
              <a:rPr lang="en-US" sz="2200" b="1" dirty="0" err="1">
                <a:solidFill>
                  <a:srgbClr val="FF0000"/>
                </a:solidFill>
              </a:rPr>
              <a:t>sát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trượt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và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diện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tích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tiếp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xúc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của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vật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với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mặt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phẳng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trên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đó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vật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chuyển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động</a:t>
            </a:r>
            <a:r>
              <a:rPr lang="en-US" sz="2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C7B0F7-2CCA-432D-9AB6-9497EA12C8DF}"/>
              </a:ext>
            </a:extLst>
          </p:cNvPr>
          <p:cNvSpPr/>
          <p:nvPr/>
        </p:nvSpPr>
        <p:spPr>
          <a:xfrm>
            <a:off x="-979896" y="5216576"/>
            <a:ext cx="1804153" cy="1804153"/>
          </a:xfrm>
          <a:prstGeom prst="ellipse">
            <a:avLst/>
          </a:prstGeom>
          <a:solidFill>
            <a:srgbClr val="726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7F1F45-5DEC-43DA-A498-52BE378039CC}"/>
              </a:ext>
            </a:extLst>
          </p:cNvPr>
          <p:cNvSpPr/>
          <p:nvPr/>
        </p:nvSpPr>
        <p:spPr>
          <a:xfrm>
            <a:off x="203698" y="6028165"/>
            <a:ext cx="1270169" cy="1270169"/>
          </a:xfrm>
          <a:prstGeom prst="ellipse">
            <a:avLst/>
          </a:prstGeom>
          <a:solidFill>
            <a:srgbClr val="4A4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+mj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055BB3E-C976-4B23-AAEF-C35446A45099}"/>
              </a:ext>
            </a:extLst>
          </p:cNvPr>
          <p:cNvSpPr/>
          <p:nvPr/>
        </p:nvSpPr>
        <p:spPr>
          <a:xfrm>
            <a:off x="11451222" y="5235804"/>
            <a:ext cx="1804153" cy="1804153"/>
          </a:xfrm>
          <a:prstGeom prst="ellipse">
            <a:avLst/>
          </a:prstGeom>
          <a:solidFill>
            <a:srgbClr val="4A4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685485-EF08-486E-B2DA-1555D65ED701}"/>
              </a:ext>
            </a:extLst>
          </p:cNvPr>
          <p:cNvSpPr/>
          <p:nvPr/>
        </p:nvSpPr>
        <p:spPr>
          <a:xfrm>
            <a:off x="10731065" y="6028165"/>
            <a:ext cx="1270169" cy="1270169"/>
          </a:xfrm>
          <a:prstGeom prst="ellipse">
            <a:avLst/>
          </a:prstGeom>
          <a:solidFill>
            <a:srgbClr val="726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7150F2-4860-4A74-B36A-C05305AE865A}"/>
              </a:ext>
            </a:extLst>
          </p:cNvPr>
          <p:cNvSpPr/>
          <p:nvPr/>
        </p:nvSpPr>
        <p:spPr>
          <a:xfrm>
            <a:off x="11855707" y="5255038"/>
            <a:ext cx="840962" cy="840962"/>
          </a:xfrm>
          <a:prstGeom prst="ellipse">
            <a:avLst/>
          </a:prstGeom>
          <a:solidFill>
            <a:srgbClr val="726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+mj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9B155FA-97F6-4898-9AB4-DD8FA059DB93}"/>
              </a:ext>
            </a:extLst>
          </p:cNvPr>
          <p:cNvSpPr/>
          <p:nvPr/>
        </p:nvSpPr>
        <p:spPr>
          <a:xfrm>
            <a:off x="-517343" y="4863259"/>
            <a:ext cx="840962" cy="840962"/>
          </a:xfrm>
          <a:prstGeom prst="ellipse">
            <a:avLst/>
          </a:prstGeom>
          <a:solidFill>
            <a:srgbClr val="4A4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CEE011-1153-4138-8891-57173231D114}"/>
              </a:ext>
            </a:extLst>
          </p:cNvPr>
          <p:cNvSpPr txBox="1"/>
          <p:nvPr/>
        </p:nvSpPr>
        <p:spPr>
          <a:xfrm>
            <a:off x="4381499" y="2029001"/>
            <a:ext cx="4495800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Bước</a:t>
            </a:r>
            <a:r>
              <a:rPr lang="en-US" sz="2200" b="1" dirty="0">
                <a:solidFill>
                  <a:schemeClr val="bg1"/>
                </a:solidFill>
              </a:rPr>
              <a:t> 1: </a:t>
            </a:r>
            <a:r>
              <a:rPr lang="en-US" sz="2200" b="1" dirty="0" err="1">
                <a:solidFill>
                  <a:schemeClr val="bg1"/>
                </a:solidFill>
              </a:rPr>
              <a:t>Đặt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vấn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đề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cần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tìm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hiểu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4EC09F-13F9-42D1-93A3-ABB3FF99A2B5}"/>
              </a:ext>
            </a:extLst>
          </p:cNvPr>
          <p:cNvSpPr txBox="1"/>
          <p:nvPr/>
        </p:nvSpPr>
        <p:spPr>
          <a:xfrm>
            <a:off x="2209799" y="3239832"/>
            <a:ext cx="8839200" cy="7316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hiểu</a:t>
            </a:r>
            <a:r>
              <a:rPr lang="en-US" sz="2000" dirty="0"/>
              <a:t> </a:t>
            </a:r>
            <a:r>
              <a:rPr lang="en-US" sz="2000" dirty="0" err="1"/>
              <a:t>xem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lực</a:t>
            </a:r>
            <a:r>
              <a:rPr lang="en-US" sz="2000" dirty="0"/>
              <a:t> ma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phẳng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hay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1180F40-38F2-754D-2D71-2521AA336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08781" cy="180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3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8"/>
          <p:cNvSpPr txBox="1">
            <a:spLocks noGrp="1"/>
          </p:cNvSpPr>
          <p:nvPr>
            <p:ph type="title"/>
          </p:nvPr>
        </p:nvSpPr>
        <p:spPr>
          <a:xfrm>
            <a:off x="2404557" y="720527"/>
            <a:ext cx="8832876" cy="691335"/>
          </a:xfrm>
          <a:prstGeom prst="rect">
            <a:avLst/>
          </a:prstGeom>
          <a:solidFill>
            <a:srgbClr val="FFCCCC"/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400;p18">
            <a:extLst>
              <a:ext uri="{FF2B5EF4-FFF2-40B4-BE49-F238E27FC236}">
                <a16:creationId xmlns:a16="http://schemas.microsoft.com/office/drawing/2014/main" id="{B8CDD221-61CF-4130-8BC5-AE69846E1AEA}"/>
              </a:ext>
            </a:extLst>
          </p:cNvPr>
          <p:cNvSpPr txBox="1">
            <a:spLocks/>
          </p:cNvSpPr>
          <p:nvPr/>
        </p:nvSpPr>
        <p:spPr>
          <a:xfrm>
            <a:off x="379660" y="5791806"/>
            <a:ext cx="9678739" cy="69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None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D6472C-6147-AB0F-0F82-9C2CC7911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079" y="2648456"/>
            <a:ext cx="1875670" cy="25627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0F216A-FDCF-4C3D-F1C7-86343862F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050" y="2826067"/>
            <a:ext cx="2150810" cy="2298359"/>
          </a:xfrm>
          <a:prstGeom prst="rect">
            <a:avLst/>
          </a:prstGeom>
        </p:spPr>
      </p:pic>
      <p:sp>
        <p:nvSpPr>
          <p:cNvPr id="14" name="Google Shape;400;p18">
            <a:extLst>
              <a:ext uri="{FF2B5EF4-FFF2-40B4-BE49-F238E27FC236}">
                <a16:creationId xmlns:a16="http://schemas.microsoft.com/office/drawing/2014/main" id="{48B0CBA5-6BD9-18F3-AD52-D65FB8F02EEF}"/>
              </a:ext>
            </a:extLst>
          </p:cNvPr>
          <p:cNvSpPr txBox="1">
            <a:spLocks/>
          </p:cNvSpPr>
          <p:nvPr/>
        </p:nvSpPr>
        <p:spPr>
          <a:xfrm>
            <a:off x="3194422" y="4984169"/>
            <a:ext cx="1716700" cy="51733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endParaRPr lang="en-US" sz="2133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400;p18">
            <a:extLst>
              <a:ext uri="{FF2B5EF4-FFF2-40B4-BE49-F238E27FC236}">
                <a16:creationId xmlns:a16="http://schemas.microsoft.com/office/drawing/2014/main" id="{85453CE3-522A-BA61-98CF-C973FD01EC49}"/>
              </a:ext>
            </a:extLst>
          </p:cNvPr>
          <p:cNvSpPr txBox="1">
            <a:spLocks/>
          </p:cNvSpPr>
          <p:nvPr/>
        </p:nvSpPr>
        <p:spPr>
          <a:xfrm>
            <a:off x="7304070" y="4984169"/>
            <a:ext cx="1716700" cy="517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None/>
            </a:pP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2133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400;p18">
            <a:extLst>
              <a:ext uri="{FF2B5EF4-FFF2-40B4-BE49-F238E27FC236}">
                <a16:creationId xmlns:a16="http://schemas.microsoft.com/office/drawing/2014/main" id="{93F5122F-17FA-2ADA-7A4D-A1CCD90AADA2}"/>
              </a:ext>
            </a:extLst>
          </p:cNvPr>
          <p:cNvSpPr txBox="1">
            <a:spLocks/>
          </p:cNvSpPr>
          <p:nvPr/>
        </p:nvSpPr>
        <p:spPr>
          <a:xfrm>
            <a:off x="990600" y="2088363"/>
            <a:ext cx="8922960" cy="69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78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8"/>
          <p:cNvSpPr txBox="1">
            <a:spLocks noGrp="1"/>
          </p:cNvSpPr>
          <p:nvPr>
            <p:ph type="title"/>
          </p:nvPr>
        </p:nvSpPr>
        <p:spPr>
          <a:xfrm>
            <a:off x="3174633" y="419890"/>
            <a:ext cx="6493907" cy="691335"/>
          </a:xfrm>
          <a:prstGeom prst="rect">
            <a:avLst/>
          </a:prstGeom>
          <a:solidFill>
            <a:srgbClr val="FFCCCC"/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400;p18">
            <a:extLst>
              <a:ext uri="{FF2B5EF4-FFF2-40B4-BE49-F238E27FC236}">
                <a16:creationId xmlns:a16="http://schemas.microsoft.com/office/drawing/2014/main" id="{B8CDD221-61CF-4130-8BC5-AE69846E1AEA}"/>
              </a:ext>
            </a:extLst>
          </p:cNvPr>
          <p:cNvSpPr txBox="1">
            <a:spLocks/>
          </p:cNvSpPr>
          <p:nvPr/>
        </p:nvSpPr>
        <p:spPr>
          <a:xfrm>
            <a:off x="1441171" y="5401110"/>
            <a:ext cx="8922960" cy="69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None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D5D0B8-FCD5-4BCD-B5F9-1F296DCBC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075" y="1920446"/>
            <a:ext cx="3017108" cy="30171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16F212-F49E-4EB8-A897-D8D8B5268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413" y="1920446"/>
            <a:ext cx="4046587" cy="3017108"/>
          </a:xfrm>
          <a:prstGeom prst="rect">
            <a:avLst/>
          </a:prstGeom>
        </p:spPr>
      </p:pic>
      <p:sp>
        <p:nvSpPr>
          <p:cNvPr id="15" name="Google Shape;400;p18">
            <a:extLst>
              <a:ext uri="{FF2B5EF4-FFF2-40B4-BE49-F238E27FC236}">
                <a16:creationId xmlns:a16="http://schemas.microsoft.com/office/drawing/2014/main" id="{394C0BEF-2254-49BF-98F2-8978975A84C8}"/>
              </a:ext>
            </a:extLst>
          </p:cNvPr>
          <p:cNvSpPr txBox="1">
            <a:spLocks/>
          </p:cNvSpPr>
          <p:nvPr/>
        </p:nvSpPr>
        <p:spPr>
          <a:xfrm>
            <a:off x="3357458" y="4883773"/>
            <a:ext cx="1716700" cy="517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None/>
            </a:pP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133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400;p18">
            <a:extLst>
              <a:ext uri="{FF2B5EF4-FFF2-40B4-BE49-F238E27FC236}">
                <a16:creationId xmlns:a16="http://schemas.microsoft.com/office/drawing/2014/main" id="{DE370608-75E6-42BF-90CC-C50A81412D42}"/>
              </a:ext>
            </a:extLst>
          </p:cNvPr>
          <p:cNvSpPr txBox="1">
            <a:spLocks/>
          </p:cNvSpPr>
          <p:nvPr/>
        </p:nvSpPr>
        <p:spPr>
          <a:xfrm>
            <a:off x="7141734" y="4890747"/>
            <a:ext cx="1716700" cy="517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None/>
            </a:pP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2133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243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8"/>
          <p:cNvSpPr txBox="1">
            <a:spLocks noGrp="1"/>
          </p:cNvSpPr>
          <p:nvPr>
            <p:ph type="title"/>
          </p:nvPr>
        </p:nvSpPr>
        <p:spPr>
          <a:xfrm>
            <a:off x="2292038" y="528187"/>
            <a:ext cx="9191124" cy="691335"/>
          </a:xfrm>
          <a:prstGeom prst="rect">
            <a:avLst/>
          </a:prstGeom>
          <a:solidFill>
            <a:srgbClr val="FFCCCC"/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667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400;p18">
            <a:extLst>
              <a:ext uri="{FF2B5EF4-FFF2-40B4-BE49-F238E27FC236}">
                <a16:creationId xmlns:a16="http://schemas.microsoft.com/office/drawing/2014/main" id="{B8CDD221-61CF-4130-8BC5-AE69846E1AEA}"/>
              </a:ext>
            </a:extLst>
          </p:cNvPr>
          <p:cNvSpPr txBox="1">
            <a:spLocks/>
          </p:cNvSpPr>
          <p:nvPr/>
        </p:nvSpPr>
        <p:spPr>
          <a:xfrm>
            <a:off x="121972" y="4710574"/>
            <a:ext cx="10293121" cy="69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just">
              <a:buNone/>
            </a:pP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Google Shape;400;p18">
            <a:extLst>
              <a:ext uri="{FF2B5EF4-FFF2-40B4-BE49-F238E27FC236}">
                <a16:creationId xmlns:a16="http://schemas.microsoft.com/office/drawing/2014/main" id="{DE370608-75E6-42BF-90CC-C50A81412D42}"/>
              </a:ext>
            </a:extLst>
          </p:cNvPr>
          <p:cNvSpPr txBox="1">
            <a:spLocks/>
          </p:cNvSpPr>
          <p:nvPr/>
        </p:nvSpPr>
        <p:spPr>
          <a:xfrm>
            <a:off x="6773049" y="1875461"/>
            <a:ext cx="3642044" cy="517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None/>
            </a:pPr>
            <a:r>
              <a:rPr lang="en-US" sz="14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4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14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4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14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4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14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14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14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4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4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4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4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12cm x 6cm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A2644F-6EDA-4217-8285-866498F240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0" b="6166"/>
          <a:stretch/>
        </p:blipFill>
        <p:spPr>
          <a:xfrm>
            <a:off x="2123544" y="3318653"/>
            <a:ext cx="4649504" cy="13919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FCF4A7-DFAB-4A0E-AAC6-E88D140954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7"/>
          <a:stretch/>
        </p:blipFill>
        <p:spPr>
          <a:xfrm>
            <a:off x="2123544" y="1696837"/>
            <a:ext cx="4649504" cy="139192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1F77EE-EAF5-44FF-9BFB-84B9F55A0B83}"/>
              </a:ext>
            </a:extLst>
          </p:cNvPr>
          <p:cNvCxnSpPr>
            <a:cxnSpLocks/>
          </p:cNvCxnSpPr>
          <p:nvPr/>
        </p:nvCxnSpPr>
        <p:spPr>
          <a:xfrm>
            <a:off x="5061099" y="2291907"/>
            <a:ext cx="0" cy="19138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Google Shape;400;p18">
            <a:extLst>
              <a:ext uri="{FF2B5EF4-FFF2-40B4-BE49-F238E27FC236}">
                <a16:creationId xmlns:a16="http://schemas.microsoft.com/office/drawing/2014/main" id="{6C0A3C9E-2277-4899-8E71-400A8A36B59B}"/>
              </a:ext>
            </a:extLst>
          </p:cNvPr>
          <p:cNvSpPr txBox="1">
            <a:spLocks/>
          </p:cNvSpPr>
          <p:nvPr/>
        </p:nvSpPr>
        <p:spPr>
          <a:xfrm>
            <a:off x="6773049" y="3497276"/>
            <a:ext cx="3642044" cy="517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None/>
            </a:pPr>
            <a:r>
              <a:rPr lang="en-US" sz="14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4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14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4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14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4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14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14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14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4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4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4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4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12cm x 3cm</a:t>
            </a:r>
          </a:p>
        </p:txBody>
      </p:sp>
      <p:sp>
        <p:nvSpPr>
          <p:cNvPr id="19" name="Google Shape;400;p18">
            <a:extLst>
              <a:ext uri="{FF2B5EF4-FFF2-40B4-BE49-F238E27FC236}">
                <a16:creationId xmlns:a16="http://schemas.microsoft.com/office/drawing/2014/main" id="{8B0DE654-30EF-4B4C-8320-3949182DE485}"/>
              </a:ext>
            </a:extLst>
          </p:cNvPr>
          <p:cNvSpPr txBox="1">
            <a:spLocks/>
          </p:cNvSpPr>
          <p:nvPr/>
        </p:nvSpPr>
        <p:spPr>
          <a:xfrm>
            <a:off x="121970" y="5815052"/>
            <a:ext cx="10293121" cy="69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just">
              <a:buNone/>
            </a:pP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quay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025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8"/>
          <p:cNvSpPr txBox="1">
            <a:spLocks noGrp="1"/>
          </p:cNvSpPr>
          <p:nvPr>
            <p:ph type="title"/>
          </p:nvPr>
        </p:nvSpPr>
        <p:spPr>
          <a:xfrm>
            <a:off x="2362200" y="1447800"/>
            <a:ext cx="9191124" cy="995813"/>
          </a:xfrm>
          <a:prstGeom prst="rect">
            <a:avLst/>
          </a:prstGeom>
          <a:solidFill>
            <a:srgbClr val="FFCCCC"/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b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6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sz="2667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95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150589C-E8A6-4695-A264-9E4DDEFEE0D1}"/>
              </a:ext>
            </a:extLst>
          </p:cNvPr>
          <p:cNvSpPr/>
          <p:nvPr/>
        </p:nvSpPr>
        <p:spPr>
          <a:xfrm>
            <a:off x="4419599" y="333344"/>
            <a:ext cx="6705601" cy="1449736"/>
          </a:xfrm>
          <a:prstGeom prst="roundRect">
            <a:avLst>
              <a:gd name="adj" fmla="val 10572"/>
            </a:avLst>
          </a:prstGeom>
          <a:solidFill>
            <a:srgbClr val="4A4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897C594F-D7D2-420C-9D7A-C0B15781AA96}"/>
              </a:ext>
            </a:extLst>
          </p:cNvPr>
          <p:cNvSpPr/>
          <p:nvPr/>
        </p:nvSpPr>
        <p:spPr>
          <a:xfrm>
            <a:off x="960120" y="6560466"/>
            <a:ext cx="10271760" cy="0"/>
          </a:xfrm>
          <a:prstGeom prst="line">
            <a:avLst/>
          </a:prstGeom>
          <a:ln w="38100" cap="flat">
            <a:solidFill>
              <a:srgbClr val="7267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AC664430-E5CA-4B45-AC80-95C0DBC8FAC0}"/>
              </a:ext>
            </a:extLst>
          </p:cNvPr>
          <p:cNvSpPr/>
          <p:nvPr/>
        </p:nvSpPr>
        <p:spPr>
          <a:xfrm>
            <a:off x="960120" y="1919782"/>
            <a:ext cx="10271760" cy="0"/>
          </a:xfrm>
          <a:prstGeom prst="line">
            <a:avLst/>
          </a:prstGeom>
          <a:ln w="38100" cap="flat">
            <a:solidFill>
              <a:srgbClr val="7267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B597EB-DE10-420C-B14B-67A7265A863F}"/>
              </a:ext>
            </a:extLst>
          </p:cNvPr>
          <p:cNvGrpSpPr/>
          <p:nvPr/>
        </p:nvGrpSpPr>
        <p:grpSpPr>
          <a:xfrm rot="16200000">
            <a:off x="-3200400" y="3200400"/>
            <a:ext cx="6858000" cy="457200"/>
            <a:chOff x="-1" y="-1"/>
            <a:chExt cx="12192001" cy="457200"/>
          </a:xfrm>
          <a:solidFill>
            <a:schemeClr val="accent6">
              <a:lumMod val="75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0D2437-0421-48F7-B410-070233385BAC}"/>
                </a:ext>
              </a:extLst>
            </p:cNvPr>
            <p:cNvSpPr/>
            <p:nvPr/>
          </p:nvSpPr>
          <p:spPr>
            <a:xfrm>
              <a:off x="-1" y="-1"/>
              <a:ext cx="12192001" cy="274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AF33A42-5971-46DA-B7EA-FC647BBD262D}"/>
                </a:ext>
              </a:extLst>
            </p:cNvPr>
            <p:cNvSpPr/>
            <p:nvPr/>
          </p:nvSpPr>
          <p:spPr>
            <a:xfrm>
              <a:off x="-1" y="274319"/>
              <a:ext cx="12192001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692B27-F61A-4694-AE8A-8BA94593726B}"/>
              </a:ext>
            </a:extLst>
          </p:cNvPr>
          <p:cNvGrpSpPr/>
          <p:nvPr/>
        </p:nvGrpSpPr>
        <p:grpSpPr>
          <a:xfrm rot="5400000" flipH="1">
            <a:off x="8534400" y="3200400"/>
            <a:ext cx="6858000" cy="457200"/>
            <a:chOff x="-1" y="-1"/>
            <a:chExt cx="12192001" cy="457200"/>
          </a:xfrm>
          <a:solidFill>
            <a:schemeClr val="accent6">
              <a:lumMod val="75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FF0FEEE-2DD2-4CD7-9A8A-96404B6854E3}"/>
                </a:ext>
              </a:extLst>
            </p:cNvPr>
            <p:cNvSpPr/>
            <p:nvPr/>
          </p:nvSpPr>
          <p:spPr>
            <a:xfrm>
              <a:off x="-1" y="-1"/>
              <a:ext cx="12192001" cy="274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CF9508-0CE5-4F48-9B69-1662E38F045E}"/>
                </a:ext>
              </a:extLst>
            </p:cNvPr>
            <p:cNvSpPr/>
            <p:nvPr/>
          </p:nvSpPr>
          <p:spPr>
            <a:xfrm>
              <a:off x="-1" y="274319"/>
              <a:ext cx="12192001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AA1C9AD-C47D-48A4-87ED-6747653459B9}"/>
              </a:ext>
            </a:extLst>
          </p:cNvPr>
          <p:cNvSpPr txBox="1"/>
          <p:nvPr/>
        </p:nvSpPr>
        <p:spPr>
          <a:xfrm>
            <a:off x="1345992" y="2172422"/>
            <a:ext cx="9500017" cy="346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en-US" sz="2000" dirty="0"/>
              <a:t>(a)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hiểu</a:t>
            </a:r>
            <a:r>
              <a:rPr lang="en-US" sz="2000" dirty="0"/>
              <a:t> </a:t>
            </a:r>
            <a:r>
              <a:rPr lang="en-US" sz="2000" dirty="0" err="1"/>
              <a:t>khả</a:t>
            </a:r>
            <a:r>
              <a:rPr lang="en-US" sz="2000" dirty="0"/>
              <a:t> </a:t>
            </a:r>
            <a:r>
              <a:rPr lang="en-US" sz="2000" dirty="0" err="1"/>
              <a:t>năng</a:t>
            </a:r>
            <a:r>
              <a:rPr lang="en-US" sz="2000" dirty="0"/>
              <a:t> </a:t>
            </a:r>
            <a:r>
              <a:rPr lang="en-US" sz="2000" dirty="0" err="1"/>
              <a:t>hòa</a:t>
            </a:r>
            <a:r>
              <a:rPr lang="en-US" sz="2000" dirty="0"/>
              <a:t> tan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muối</a:t>
            </a:r>
            <a:r>
              <a:rPr lang="en-US" sz="2000" dirty="0"/>
              <a:t> </a:t>
            </a:r>
            <a:r>
              <a:rPr lang="en-US" sz="2000" dirty="0" err="1"/>
              <a:t>ăn</a:t>
            </a:r>
            <a:r>
              <a:rPr lang="en-US" sz="2000" dirty="0"/>
              <a:t>, </a:t>
            </a:r>
            <a:r>
              <a:rPr lang="en-US" sz="2000" dirty="0" err="1"/>
              <a:t>đường</a:t>
            </a:r>
            <a:r>
              <a:rPr lang="en-US" sz="2000" dirty="0"/>
              <a:t>, </a:t>
            </a:r>
            <a:r>
              <a:rPr lang="en-US" sz="2000" dirty="0" err="1"/>
              <a:t>đá</a:t>
            </a:r>
            <a:r>
              <a:rPr lang="en-US" sz="2000" dirty="0"/>
              <a:t> </a:t>
            </a:r>
            <a:r>
              <a:rPr lang="en-US" sz="2000" dirty="0" err="1"/>
              <a:t>vôi</a:t>
            </a:r>
            <a:r>
              <a:rPr lang="en-US" sz="2000" dirty="0"/>
              <a:t> (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bột</a:t>
            </a:r>
            <a:r>
              <a:rPr lang="en-US" sz="2000" dirty="0"/>
              <a:t>)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9B022E-4622-4052-AD85-95BA7D62D750}"/>
              </a:ext>
            </a:extLst>
          </p:cNvPr>
          <p:cNvSpPr txBox="1"/>
          <p:nvPr/>
        </p:nvSpPr>
        <p:spPr>
          <a:xfrm>
            <a:off x="1345992" y="2729494"/>
            <a:ext cx="9885888" cy="7316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en-US" sz="2000" dirty="0"/>
              <a:t>(b) </a:t>
            </a:r>
            <a:r>
              <a:rPr lang="en-US" sz="2000" dirty="0" err="1"/>
              <a:t>Dự</a:t>
            </a:r>
            <a:r>
              <a:rPr lang="en-US" sz="2000" dirty="0"/>
              <a:t> </a:t>
            </a:r>
            <a:r>
              <a:rPr lang="en-US" sz="2000" dirty="0" err="1"/>
              <a:t>đoán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muối</a:t>
            </a:r>
            <a:r>
              <a:rPr lang="en-US" sz="2000" dirty="0"/>
              <a:t> </a:t>
            </a:r>
            <a:r>
              <a:rPr lang="en-US" sz="2000" dirty="0" err="1"/>
              <a:t>ăn</a:t>
            </a:r>
            <a:r>
              <a:rPr lang="en-US" sz="2000" dirty="0"/>
              <a:t>, </a:t>
            </a:r>
            <a:r>
              <a:rPr lang="en-US" sz="2000" dirty="0" err="1"/>
              <a:t>đường</a:t>
            </a:r>
            <a:r>
              <a:rPr lang="en-US" sz="2000" dirty="0"/>
              <a:t>, </a:t>
            </a:r>
            <a:r>
              <a:rPr lang="en-US" sz="2000" dirty="0" err="1"/>
              <a:t>đá</a:t>
            </a:r>
            <a:r>
              <a:rPr lang="en-US" sz="2000" dirty="0"/>
              <a:t> </a:t>
            </a:r>
            <a:r>
              <a:rPr lang="en-US" sz="2000" dirty="0" err="1"/>
              <a:t>vôi</a:t>
            </a:r>
            <a:r>
              <a:rPr lang="en-US" sz="2000" dirty="0"/>
              <a:t> (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bột</a:t>
            </a:r>
            <a:r>
              <a:rPr lang="en-US" sz="2000" dirty="0"/>
              <a:t>),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tan,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tan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37F34-3BAD-4F75-8CB2-F741AC140AC3}"/>
              </a:ext>
            </a:extLst>
          </p:cNvPr>
          <p:cNvSpPr txBox="1"/>
          <p:nvPr/>
        </p:nvSpPr>
        <p:spPr>
          <a:xfrm>
            <a:off x="1345992" y="3671287"/>
            <a:ext cx="9885888" cy="11163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en-US" sz="2000" dirty="0"/>
              <a:t>(c)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bước</a:t>
            </a:r>
            <a:r>
              <a:rPr lang="en-US" sz="2000" dirty="0"/>
              <a:t> </a:t>
            </a:r>
            <a:r>
              <a:rPr lang="en-US" sz="2000" dirty="0" err="1"/>
              <a:t>thí</a:t>
            </a:r>
            <a:r>
              <a:rPr lang="en-US" sz="2000" dirty="0"/>
              <a:t> </a:t>
            </a:r>
            <a:r>
              <a:rPr lang="en-US" sz="2000" dirty="0" err="1"/>
              <a:t>nghiệm</a:t>
            </a:r>
            <a:r>
              <a:rPr lang="en-US" sz="2000" dirty="0"/>
              <a:t>: </a:t>
            </a:r>
            <a:r>
              <a:rPr lang="en-US" sz="2000" dirty="0" err="1"/>
              <a:t>rót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(</a:t>
            </a:r>
            <a:r>
              <a:rPr lang="en-US" sz="2000" dirty="0" err="1"/>
              <a:t>khoảng</a:t>
            </a:r>
            <a:r>
              <a:rPr lang="en-US" sz="2000" dirty="0"/>
              <a:t> 5ml)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ống</a:t>
            </a:r>
            <a:r>
              <a:rPr lang="en-US" sz="2000" dirty="0"/>
              <a:t> </a:t>
            </a:r>
            <a:r>
              <a:rPr lang="en-US" sz="2000" dirty="0" err="1"/>
              <a:t>nghiệm</a:t>
            </a:r>
            <a:r>
              <a:rPr lang="en-US" sz="2000" dirty="0"/>
              <a:t>. </a:t>
            </a:r>
            <a:r>
              <a:rPr lang="en-US" sz="2000" dirty="0" err="1"/>
              <a:t>Thêm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ống</a:t>
            </a:r>
            <a:r>
              <a:rPr lang="en-US" sz="2000" dirty="0"/>
              <a:t> </a:t>
            </a:r>
            <a:r>
              <a:rPr lang="en-US" sz="2000" dirty="0" err="1"/>
              <a:t>nghiệm</a:t>
            </a:r>
            <a:r>
              <a:rPr lang="en-US" sz="2000" dirty="0"/>
              <a:t> </a:t>
            </a:r>
            <a:r>
              <a:rPr lang="en-US" sz="2000" dirty="0" err="1"/>
              <a:t>khoảng</a:t>
            </a:r>
            <a:r>
              <a:rPr lang="en-US" sz="2000" dirty="0"/>
              <a:t> 1 gam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lắc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khoảng</a:t>
            </a:r>
            <a:r>
              <a:rPr lang="en-US" sz="2000" dirty="0"/>
              <a:t> 1 - 2 </a:t>
            </a:r>
            <a:r>
              <a:rPr lang="en-US" sz="2000" dirty="0" err="1"/>
              <a:t>phút</a:t>
            </a:r>
            <a:r>
              <a:rPr lang="en-US" sz="2000" dirty="0"/>
              <a:t>. Quan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thí</a:t>
            </a:r>
            <a:r>
              <a:rPr lang="en-US" sz="2000" dirty="0"/>
              <a:t> </a:t>
            </a:r>
            <a:r>
              <a:rPr lang="en-US" sz="2000" dirty="0" err="1"/>
              <a:t>nghiệm</a:t>
            </a:r>
            <a:r>
              <a:rPr lang="en-US" sz="2000" dirty="0"/>
              <a:t>.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luận</a:t>
            </a:r>
            <a:r>
              <a:rPr lang="en-US" sz="2000" dirty="0"/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ED305D-DFA1-49C8-820A-6CC1F83373B7}"/>
              </a:ext>
            </a:extLst>
          </p:cNvPr>
          <p:cNvSpPr txBox="1"/>
          <p:nvPr/>
        </p:nvSpPr>
        <p:spPr>
          <a:xfrm>
            <a:off x="1345992" y="4997801"/>
            <a:ext cx="9885888" cy="7316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en-US" sz="2000" dirty="0"/>
              <a:t>(d) </a:t>
            </a:r>
            <a:r>
              <a:rPr lang="en-US" sz="2000" dirty="0" err="1"/>
              <a:t>Đề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thí</a:t>
            </a:r>
            <a:r>
              <a:rPr lang="en-US" sz="2000" dirty="0"/>
              <a:t> </a:t>
            </a:r>
            <a:r>
              <a:rPr lang="en-US" sz="2000" dirty="0" err="1"/>
              <a:t>nghiệm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dự</a:t>
            </a:r>
            <a:r>
              <a:rPr lang="en-US" sz="2000" dirty="0"/>
              <a:t> </a:t>
            </a:r>
            <a:r>
              <a:rPr lang="en-US" sz="2000" dirty="0" err="1"/>
              <a:t>đoán</a:t>
            </a:r>
            <a:r>
              <a:rPr lang="en-US" sz="2000" dirty="0"/>
              <a:t> (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cụ</a:t>
            </a:r>
            <a:r>
              <a:rPr lang="en-US" sz="2000" dirty="0"/>
              <a:t>, </a:t>
            </a:r>
            <a:r>
              <a:rPr lang="en-US" sz="2000" dirty="0" err="1"/>
              <a:t>hóa</a:t>
            </a:r>
            <a:r>
              <a:rPr lang="en-US" sz="2000" dirty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bước</a:t>
            </a:r>
            <a:r>
              <a:rPr lang="en-US" sz="2000" dirty="0"/>
              <a:t> </a:t>
            </a:r>
            <a:r>
              <a:rPr lang="en-US" sz="2000" dirty="0" err="1"/>
              <a:t>thí</a:t>
            </a:r>
            <a:r>
              <a:rPr lang="en-US" sz="2000" dirty="0"/>
              <a:t> </a:t>
            </a:r>
            <a:r>
              <a:rPr lang="en-US" sz="2000" dirty="0" err="1"/>
              <a:t>nghiệm</a:t>
            </a:r>
            <a:r>
              <a:rPr lang="en-US" sz="2000" dirty="0"/>
              <a:t>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2A8903-83B0-44CE-9FB5-13B18B442429}"/>
              </a:ext>
            </a:extLst>
          </p:cNvPr>
          <p:cNvSpPr txBox="1"/>
          <p:nvPr/>
        </p:nvSpPr>
        <p:spPr>
          <a:xfrm>
            <a:off x="1345992" y="5939595"/>
            <a:ext cx="9500017" cy="346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en-US" sz="2000" dirty="0"/>
              <a:t>(e)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cáo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bày</a:t>
            </a:r>
            <a:r>
              <a:rPr lang="en-US" sz="2000" dirty="0"/>
              <a:t> </a:t>
            </a:r>
            <a:r>
              <a:rPr lang="en-US" sz="2000" dirty="0" err="1"/>
              <a:t>quá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nghiệm</a:t>
            </a:r>
            <a:r>
              <a:rPr lang="en-US" sz="2000" dirty="0"/>
              <a:t>, </a:t>
            </a:r>
            <a:r>
              <a:rPr lang="en-US" sz="2000" dirty="0" err="1"/>
              <a:t>thảo</a:t>
            </a:r>
            <a:r>
              <a:rPr lang="en-US" sz="2000" dirty="0"/>
              <a:t> </a:t>
            </a:r>
            <a:r>
              <a:rPr lang="en-US" sz="2000" dirty="0" err="1"/>
              <a:t>luận</a:t>
            </a:r>
            <a:r>
              <a:rPr lang="en-US" sz="2000" dirty="0"/>
              <a:t> </a:t>
            </a:r>
            <a:r>
              <a:rPr lang="en-US" sz="2000" dirty="0" err="1"/>
              <a:t>kêt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thí</a:t>
            </a:r>
            <a:r>
              <a:rPr lang="en-US" sz="2000" dirty="0"/>
              <a:t> </a:t>
            </a:r>
            <a:r>
              <a:rPr lang="en-US" sz="2000" dirty="0" err="1"/>
              <a:t>nghiệm</a:t>
            </a:r>
            <a:r>
              <a:rPr lang="en-US" sz="2000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D729E4-348E-4456-86C2-A32924347C12}"/>
              </a:ext>
            </a:extLst>
          </p:cNvPr>
          <p:cNvSpPr txBox="1"/>
          <p:nvPr/>
        </p:nvSpPr>
        <p:spPr>
          <a:xfrm>
            <a:off x="4742828" y="453605"/>
            <a:ext cx="6079866" cy="1227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Sắp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xếp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nội</a:t>
            </a:r>
            <a:r>
              <a:rPr lang="en-US" sz="2200" b="1" dirty="0">
                <a:solidFill>
                  <a:schemeClr val="bg1"/>
                </a:solidFill>
              </a:rPr>
              <a:t> dung </a:t>
            </a:r>
            <a:r>
              <a:rPr lang="en-US" sz="2200" b="1" dirty="0" err="1">
                <a:solidFill>
                  <a:schemeClr val="bg1"/>
                </a:solidFill>
              </a:rPr>
              <a:t>các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thông</a:t>
            </a:r>
            <a:r>
              <a:rPr lang="en-US" sz="2200" b="1" dirty="0">
                <a:solidFill>
                  <a:schemeClr val="bg1"/>
                </a:solidFill>
              </a:rPr>
              <a:t> tin </a:t>
            </a:r>
            <a:r>
              <a:rPr lang="en-US" sz="2200" b="1" dirty="0" err="1">
                <a:solidFill>
                  <a:schemeClr val="bg1"/>
                </a:solidFill>
              </a:rPr>
              <a:t>khi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nghiên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cứu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sự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hòa</a:t>
            </a:r>
            <a:r>
              <a:rPr lang="en-US" sz="2200" b="1" dirty="0">
                <a:solidFill>
                  <a:schemeClr val="bg1"/>
                </a:solidFill>
              </a:rPr>
              <a:t> tan </a:t>
            </a:r>
            <a:r>
              <a:rPr lang="en-US" sz="2200" b="1" dirty="0" err="1">
                <a:solidFill>
                  <a:schemeClr val="bg1"/>
                </a:solidFill>
              </a:rPr>
              <a:t>của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một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số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chất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rắn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theo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các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bước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của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phương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pháp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tìm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hiểu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tự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nhiên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D4006-0080-FFD0-E7C0-F2523F6E7C69}"/>
              </a:ext>
            </a:extLst>
          </p:cNvPr>
          <p:cNvSpPr txBox="1"/>
          <p:nvPr/>
        </p:nvSpPr>
        <p:spPr>
          <a:xfrm>
            <a:off x="943339" y="571451"/>
            <a:ext cx="3355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LUYỆN TẬP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dirty="0" err="1">
                <a:solidFill>
                  <a:srgbClr val="FF0000"/>
                </a:solidFill>
              </a:rPr>
              <a:t>Câu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hỏi</a:t>
            </a:r>
            <a:r>
              <a:rPr lang="en-US" sz="2400" b="1" dirty="0">
                <a:solidFill>
                  <a:srgbClr val="FF0000"/>
                </a:solidFill>
              </a:rPr>
              <a:t> Tr7/SGK)</a:t>
            </a:r>
          </a:p>
        </p:txBody>
      </p:sp>
    </p:spTree>
    <p:extLst>
      <p:ext uri="{BB962C8B-B14F-4D97-AF65-F5344CB8AC3E}">
        <p14:creationId xmlns:p14="http://schemas.microsoft.com/office/powerpoint/2010/main" val="4916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FB597EB-DE10-420C-B14B-67A7265A863F}"/>
              </a:ext>
            </a:extLst>
          </p:cNvPr>
          <p:cNvGrpSpPr/>
          <p:nvPr/>
        </p:nvGrpSpPr>
        <p:grpSpPr>
          <a:xfrm rot="16200000">
            <a:off x="-3200400" y="3200400"/>
            <a:ext cx="6858000" cy="457200"/>
            <a:chOff x="-1" y="-1"/>
            <a:chExt cx="12192001" cy="457200"/>
          </a:xfrm>
          <a:solidFill>
            <a:schemeClr val="accent6">
              <a:lumMod val="75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0D2437-0421-48F7-B410-070233385BAC}"/>
                </a:ext>
              </a:extLst>
            </p:cNvPr>
            <p:cNvSpPr/>
            <p:nvPr/>
          </p:nvSpPr>
          <p:spPr>
            <a:xfrm>
              <a:off x="-1" y="-1"/>
              <a:ext cx="12192001" cy="274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AF33A42-5971-46DA-B7EA-FC647BBD262D}"/>
                </a:ext>
              </a:extLst>
            </p:cNvPr>
            <p:cNvSpPr/>
            <p:nvPr/>
          </p:nvSpPr>
          <p:spPr>
            <a:xfrm>
              <a:off x="-1" y="274319"/>
              <a:ext cx="12192001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692B27-F61A-4694-AE8A-8BA94593726B}"/>
              </a:ext>
            </a:extLst>
          </p:cNvPr>
          <p:cNvGrpSpPr/>
          <p:nvPr/>
        </p:nvGrpSpPr>
        <p:grpSpPr>
          <a:xfrm rot="5400000" flipH="1">
            <a:off x="8534400" y="3200400"/>
            <a:ext cx="6858000" cy="457200"/>
            <a:chOff x="-1" y="-1"/>
            <a:chExt cx="12192001" cy="457200"/>
          </a:xfrm>
          <a:solidFill>
            <a:schemeClr val="accent6">
              <a:lumMod val="75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FF0FEEE-2DD2-4CD7-9A8A-96404B6854E3}"/>
                </a:ext>
              </a:extLst>
            </p:cNvPr>
            <p:cNvSpPr/>
            <p:nvPr/>
          </p:nvSpPr>
          <p:spPr>
            <a:xfrm>
              <a:off x="-1" y="-1"/>
              <a:ext cx="12192001" cy="274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CF9508-0CE5-4F48-9B69-1662E38F045E}"/>
                </a:ext>
              </a:extLst>
            </p:cNvPr>
            <p:cNvSpPr/>
            <p:nvPr/>
          </p:nvSpPr>
          <p:spPr>
            <a:xfrm>
              <a:off x="-1" y="274319"/>
              <a:ext cx="12192001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6D55D8-920C-4699-AB60-DD2D5BBF4507}"/>
              </a:ext>
            </a:extLst>
          </p:cNvPr>
          <p:cNvGrpSpPr/>
          <p:nvPr/>
        </p:nvGrpSpPr>
        <p:grpSpPr>
          <a:xfrm>
            <a:off x="548641" y="76200"/>
            <a:ext cx="1393062" cy="476622"/>
            <a:chOff x="6006494" y="1980829"/>
            <a:chExt cx="1393062" cy="476622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3248953-86F7-4086-AA90-26B364BB3B4E}"/>
                </a:ext>
              </a:extLst>
            </p:cNvPr>
            <p:cNvSpPr/>
            <p:nvPr/>
          </p:nvSpPr>
          <p:spPr>
            <a:xfrm>
              <a:off x="6006494" y="2034970"/>
              <a:ext cx="1393062" cy="368340"/>
            </a:xfrm>
            <a:prstGeom prst="roundRect">
              <a:avLst/>
            </a:prstGeom>
            <a:solidFill>
              <a:srgbClr val="726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8C8E999-1A5E-4415-A15A-F5840B2EBDBF}"/>
                </a:ext>
              </a:extLst>
            </p:cNvPr>
            <p:cNvSpPr/>
            <p:nvPr/>
          </p:nvSpPr>
          <p:spPr>
            <a:xfrm>
              <a:off x="6087225" y="1980829"/>
              <a:ext cx="1231600" cy="476622"/>
            </a:xfrm>
            <a:prstGeom prst="roundRect">
              <a:avLst/>
            </a:prstGeom>
            <a:solidFill>
              <a:srgbClr val="4A4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ĐÁP ÁN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EE66D84-2A5B-4C3F-879D-9235ED564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198181"/>
              </p:ext>
            </p:extLst>
          </p:nvPr>
        </p:nvGraphicFramePr>
        <p:xfrm>
          <a:off x="548641" y="606963"/>
          <a:ext cx="11109959" cy="62542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2938">
                  <a:extLst>
                    <a:ext uri="{9D8B030D-6E8A-4147-A177-3AD203B41FA5}">
                      <a16:colId xmlns:a16="http://schemas.microsoft.com/office/drawing/2014/main" val="1005879338"/>
                    </a:ext>
                  </a:extLst>
                </a:gridCol>
                <a:gridCol w="2850421">
                  <a:extLst>
                    <a:ext uri="{9D8B030D-6E8A-4147-A177-3AD203B41FA5}">
                      <a16:colId xmlns:a16="http://schemas.microsoft.com/office/drawing/2014/main" val="2478562263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817483587"/>
                    </a:ext>
                  </a:extLst>
                </a:gridCol>
              </a:tblGrid>
              <a:tr h="563836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Tên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các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bước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Nội dung</a:t>
                      </a:r>
                    </a:p>
                  </a:txBody>
                  <a:tcPr anchor="ctr">
                    <a:solidFill>
                      <a:srgbClr val="4A45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56191"/>
                  </a:ext>
                </a:extLst>
              </a:tr>
              <a:tr h="1231167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vi-VN" sz="2000" b="1">
                          <a:solidFill>
                            <a:srgbClr val="C00000"/>
                          </a:solidFill>
                          <a:effectLst/>
                        </a:rPr>
                        <a:t>Bước 1</a:t>
                      </a: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en-US" sz="2000" b="0">
                          <a:effectLst/>
                        </a:rPr>
                        <a:t>Đề xuất tìm hiểu vấn đề</a:t>
                      </a: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</a:rPr>
                        <a:t>(a) </a:t>
                      </a:r>
                      <a:r>
                        <a:rPr lang="vi-VN" sz="2000" b="0" dirty="0">
                          <a:effectLst/>
                        </a:rPr>
                        <a:t>Tìm hiểu khả năng hòa tan của muối ăn, đường, đá vôi (dạng bột) trong nước.</a:t>
                      </a: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767738"/>
                  </a:ext>
                </a:extLst>
              </a:tr>
              <a:tr h="891401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vi-VN" sz="2000" b="1">
                          <a:solidFill>
                            <a:srgbClr val="C00000"/>
                          </a:solidFill>
                          <a:effectLst/>
                        </a:rPr>
                        <a:t>Bước 2</a:t>
                      </a: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vi-VN" sz="2000" b="0" dirty="0">
                          <a:effectLst/>
                        </a:rPr>
                        <a:t>Đưa ra dự đoán khoa học để giải quyết vấn đề</a:t>
                      </a: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</a:rPr>
                        <a:t>(b) </a:t>
                      </a:r>
                      <a:r>
                        <a:rPr lang="vi-VN" sz="2000" b="0" dirty="0">
                          <a:effectLst/>
                        </a:rPr>
                        <a:t>Dự đoán trong số các chất muối ăn, đường, đá vôi (dạng bột), chất nào tan, chất nào không tan trong nước</a:t>
                      </a:r>
                      <a:r>
                        <a:rPr lang="en-US" sz="2000" b="0" dirty="0">
                          <a:effectLst/>
                        </a:rPr>
                        <a:t>?</a:t>
                      </a:r>
                      <a:endParaRPr lang="vi-VN" sz="2000" b="0" dirty="0">
                        <a:effectLst/>
                      </a:endParaRP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787726"/>
                  </a:ext>
                </a:extLst>
              </a:tr>
              <a:tr h="879052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vi-VN" sz="2000" b="1">
                          <a:solidFill>
                            <a:srgbClr val="C00000"/>
                          </a:solidFill>
                          <a:effectLst/>
                        </a:rPr>
                        <a:t>Bước 3</a:t>
                      </a: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0">
                          <a:effectLst/>
                        </a:rPr>
                        <a:t>Lập kế hoạch kiểm tra dự đoán</a:t>
                      </a: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en-US" sz="2000" b="0" dirty="0">
                          <a:effectLst/>
                        </a:rPr>
                        <a:t>(d) </a:t>
                      </a:r>
                      <a:r>
                        <a:rPr lang="vi-VN" sz="2000" b="0" dirty="0">
                          <a:effectLst/>
                        </a:rPr>
                        <a:t>Đề xuất thí nghiệm để kiểm tra dự đoán (chuẩn bị dụng cụ, hóa chất và các bước thí nghiệm).</a:t>
                      </a: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091656"/>
                  </a:ext>
                </a:extLst>
              </a:tr>
              <a:tr h="1235069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vi-VN" sz="2000" b="1">
                          <a:solidFill>
                            <a:srgbClr val="C00000"/>
                          </a:solidFill>
                          <a:effectLst/>
                        </a:rPr>
                        <a:t>Bước 4</a:t>
                      </a: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0">
                          <a:effectLst/>
                        </a:rPr>
                        <a:t>Thực hiện kế hoạch kiểm tra dự đoán</a:t>
                      </a: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en-US" sz="2000" b="0" dirty="0">
                          <a:effectLst/>
                        </a:rPr>
                        <a:t>(c) </a:t>
                      </a:r>
                      <a:r>
                        <a:rPr lang="vi-VN" sz="2000" b="0" dirty="0">
                          <a:effectLst/>
                        </a:rPr>
                        <a:t>Thực hiện các bước thí nghiệm: rót cùng một thể tích nước (khoảng 5 mL) vào ba ống nghiệm. Thêm vào mỗi ống nghiệm khoảng 1 gam mỗi chất trên và lắc đều khoảng 1 – 2 phút. Quan sát và ghi lại kết quả thí nghiệm. So sánh và rút ra kết luận.</a:t>
                      </a: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867272"/>
                  </a:ext>
                </a:extLst>
              </a:tr>
              <a:tr h="1069513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vi-VN" sz="2000" b="1">
                          <a:solidFill>
                            <a:srgbClr val="C00000"/>
                          </a:solidFill>
                          <a:effectLst/>
                        </a:rPr>
                        <a:t>Bước 5</a:t>
                      </a: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vi-VN" sz="2000" b="0">
                          <a:effectLst/>
                        </a:rPr>
                        <a:t>Viết báo cáo. Thảo luận và trình bày báo cáo khi được yêu cầu</a:t>
                      </a: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en-US" sz="2000" b="0" dirty="0">
                          <a:effectLst/>
                        </a:rPr>
                        <a:t>(e) </a:t>
                      </a:r>
                      <a:r>
                        <a:rPr lang="en-US" sz="2000" b="0" dirty="0" err="1">
                          <a:effectLst/>
                        </a:rPr>
                        <a:t>Viết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báo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cáo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và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trình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bày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quá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trình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thực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nghiệm</a:t>
                      </a:r>
                      <a:r>
                        <a:rPr lang="en-US" sz="2000" b="0" dirty="0">
                          <a:effectLst/>
                        </a:rPr>
                        <a:t>, </a:t>
                      </a:r>
                      <a:r>
                        <a:rPr lang="en-US" sz="2000" b="0" dirty="0" err="1">
                          <a:effectLst/>
                        </a:rPr>
                        <a:t>thảo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luận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kết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quả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thí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nghiệm</a:t>
                      </a:r>
                      <a:r>
                        <a:rPr lang="en-US" sz="2000" b="0" dirty="0">
                          <a:effectLst/>
                        </a:rPr>
                        <a:t>.</a:t>
                      </a: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79981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485442F-3F4B-6497-0140-BD1BB97C3136}"/>
              </a:ext>
            </a:extLst>
          </p:cNvPr>
          <p:cNvSpPr txBox="1"/>
          <p:nvPr/>
        </p:nvSpPr>
        <p:spPr>
          <a:xfrm>
            <a:off x="2438400" y="130341"/>
            <a:ext cx="510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a – b – d – c - e</a:t>
            </a:r>
          </a:p>
        </p:txBody>
      </p:sp>
    </p:spTree>
    <p:extLst>
      <p:ext uri="{BB962C8B-B14F-4D97-AF65-F5344CB8AC3E}">
        <p14:creationId xmlns:p14="http://schemas.microsoft.com/office/powerpoint/2010/main" val="129577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E22134-CEE8-CF10-823C-B21875A34A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1" i="0" u="none" strike="noStrike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</a:t>
            </a:r>
            <a:r>
              <a:rPr lang="en-US" sz="2800" b="1" i="0" u="none" strike="noStrike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VẬN DỤNG</a:t>
            </a:r>
            <a:endParaRPr lang="en-US" sz="2800" b="1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Để tìm hiểu ánh sáng ảnh hưởng như thế nào đến sự phát triển của cây non, một nhóm HS làm TN:       </a:t>
            </a:r>
            <a:endParaRPr lang="en-US" sz="280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Trồng 10 hạt đỗ có hình dạng, kích thước gần giống nhau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vào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chậu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chứa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cùng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một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lượng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đất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như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nhau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chậu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nơi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có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ánh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nắng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mặt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trời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1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chậu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nơi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có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ánh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nắng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mặt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trời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Giữ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ẩm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đất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280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Khi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cây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mọc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đo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chiều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cao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cây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mỗi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280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a)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Thí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nghiệm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này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thuộc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bước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nào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tiến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trình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tìm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hiểu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nhóm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HS?</a:t>
            </a:r>
            <a:endParaRPr lang="en-US" sz="280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algn="just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b)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Thảo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luận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bạn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đề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xuất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nội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dung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bước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tiến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trình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tìm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hiể</a:t>
            </a:r>
            <a:r>
              <a:rPr lang="vi-VN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này</a:t>
            </a:r>
            <a:r>
              <a:rPr lang="en-US" sz="28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280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0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76D55D8-920C-4699-AB60-DD2D5BBF4507}"/>
              </a:ext>
            </a:extLst>
          </p:cNvPr>
          <p:cNvGrpSpPr/>
          <p:nvPr/>
        </p:nvGrpSpPr>
        <p:grpSpPr>
          <a:xfrm>
            <a:off x="-80731" y="68855"/>
            <a:ext cx="1393062" cy="606651"/>
            <a:chOff x="5478853" y="1973484"/>
            <a:chExt cx="1393062" cy="60665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3248953-86F7-4086-AA90-26B364BB3B4E}"/>
                </a:ext>
              </a:extLst>
            </p:cNvPr>
            <p:cNvSpPr/>
            <p:nvPr/>
          </p:nvSpPr>
          <p:spPr>
            <a:xfrm>
              <a:off x="5478853" y="1973484"/>
              <a:ext cx="1393062" cy="36834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8C8E999-1A5E-4415-A15A-F5840B2EBDBF}"/>
                </a:ext>
              </a:extLst>
            </p:cNvPr>
            <p:cNvSpPr/>
            <p:nvPr/>
          </p:nvSpPr>
          <p:spPr>
            <a:xfrm>
              <a:off x="5559584" y="2103513"/>
              <a:ext cx="1231600" cy="4766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ĐÁP ÁN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EE66D84-2A5B-4C3F-879D-9235ED564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696127"/>
              </p:ext>
            </p:extLst>
          </p:nvPr>
        </p:nvGraphicFramePr>
        <p:xfrm>
          <a:off x="76200" y="1168657"/>
          <a:ext cx="12039600" cy="51699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1005879338"/>
                    </a:ext>
                  </a:extLst>
                </a:gridCol>
                <a:gridCol w="8229600">
                  <a:extLst>
                    <a:ext uri="{9D8B030D-6E8A-4147-A177-3AD203B41FA5}">
                      <a16:colId xmlns:a16="http://schemas.microsoft.com/office/drawing/2014/main" val="1817483587"/>
                    </a:ext>
                  </a:extLst>
                </a:gridCol>
              </a:tblGrid>
              <a:tr h="2791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Tên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bước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Nội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 dung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56191"/>
                  </a:ext>
                </a:extLst>
              </a:tr>
              <a:tr h="1025463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. </a:t>
                      </a:r>
                      <a:r>
                        <a:rPr lang="en-US" sz="2400" b="0" dirty="0">
                          <a:effectLst/>
                        </a:rPr>
                        <a:t>Quan </a:t>
                      </a:r>
                      <a:r>
                        <a:rPr lang="en-US" sz="2400" b="0" dirty="0" err="1">
                          <a:effectLst/>
                        </a:rPr>
                        <a:t>sát</a:t>
                      </a:r>
                      <a:r>
                        <a:rPr lang="en-US" sz="2400" b="0" dirty="0">
                          <a:effectLst/>
                        </a:rPr>
                        <a:t>, </a:t>
                      </a:r>
                      <a:r>
                        <a:rPr lang="en-US" sz="2400" b="0" dirty="0" err="1">
                          <a:effectLst/>
                        </a:rPr>
                        <a:t>đề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xuất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tìm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hiểu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vấn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đề</a:t>
                      </a:r>
                      <a:endParaRPr lang="en-US" sz="2400" b="0" dirty="0">
                        <a:effectLst/>
                      </a:endParaRP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767738"/>
                  </a:ext>
                </a:extLst>
              </a:tr>
              <a:tr h="468462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. </a:t>
                      </a:r>
                      <a:r>
                        <a:rPr lang="vi-VN" sz="2400" b="0" dirty="0">
                          <a:effectLst/>
                        </a:rPr>
                        <a:t>Đưa ra dự đoán khoa học để giải quyết vấn đề</a:t>
                      </a: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787726"/>
                  </a:ext>
                </a:extLst>
              </a:tr>
              <a:tr h="361186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. </a:t>
                      </a:r>
                      <a:r>
                        <a:rPr lang="en-US" sz="2400" b="0" dirty="0" err="1">
                          <a:effectLst/>
                        </a:rPr>
                        <a:t>Lập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kế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hoạch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kiểm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tra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dự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đoán</a:t>
                      </a:r>
                      <a:endParaRPr lang="en-US" sz="2400" b="0" dirty="0">
                        <a:effectLst/>
                      </a:endParaRP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endParaRPr lang="vi-VN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091656"/>
                  </a:ext>
                </a:extLst>
              </a:tr>
              <a:tr h="841236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. </a:t>
                      </a:r>
                      <a:r>
                        <a:rPr lang="en-US" sz="2400" b="0" dirty="0" err="1">
                          <a:effectLst/>
                        </a:rPr>
                        <a:t>Thực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hiện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kế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hoạch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kiểm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tra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dự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đoán</a:t>
                      </a:r>
                      <a:endParaRPr lang="en-US" sz="2400" b="0" dirty="0">
                        <a:effectLst/>
                      </a:endParaRP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867272"/>
                  </a:ext>
                </a:extLst>
              </a:tr>
              <a:tr h="1041523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. </a:t>
                      </a:r>
                      <a:r>
                        <a:rPr lang="vi-VN" sz="2400" b="0" dirty="0">
                          <a:effectLst/>
                        </a:rPr>
                        <a:t>Viết báo cáo. Thảo luận và trình bày báo cáo khi được yêu cầu</a:t>
                      </a: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endParaRPr lang="en-US" sz="2400" b="0" dirty="0">
                        <a:effectLst/>
                      </a:endParaRP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7998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5BE434-CDD5-B89C-79AD-65E2D07F6361}"/>
              </a:ext>
            </a:extLst>
          </p:cNvPr>
          <p:cNvSpPr txBox="1"/>
          <p:nvPr/>
        </p:nvSpPr>
        <p:spPr>
          <a:xfrm>
            <a:off x="1429505" y="217030"/>
            <a:ext cx="104941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a) Thí nghiệm này thuộc bước </a:t>
            </a:r>
            <a:r>
              <a:rPr lang="en-US" sz="24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vi-VN" sz="24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2400" b="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Thực</a:t>
            </a:r>
            <a:r>
              <a:rPr lang="en-US" sz="24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hiện</a:t>
            </a:r>
            <a:r>
              <a:rPr lang="en-US" sz="24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kê</a:t>
            </a:r>
            <a:r>
              <a:rPr lang="en-US" sz="24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n-US" sz="2400" b="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hoạch</a:t>
            </a:r>
            <a:r>
              <a:rPr lang="en-US" sz="24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kiểm</a:t>
            </a:r>
            <a:r>
              <a:rPr lang="en-US" sz="24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tra</a:t>
            </a:r>
            <a:r>
              <a:rPr lang="en-US" sz="24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dư</a:t>
            </a:r>
            <a:r>
              <a:rPr lang="en-US" sz="24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̣ </a:t>
            </a:r>
            <a:r>
              <a:rPr lang="en-US" sz="2400" b="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đoán</a:t>
            </a:r>
            <a:endParaRPr lang="vi-VN" sz="24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A9578-2B0B-C8EA-C0E1-7536AC3B56CC}"/>
              </a:ext>
            </a:extLst>
          </p:cNvPr>
          <p:cNvSpPr txBox="1"/>
          <p:nvPr/>
        </p:nvSpPr>
        <p:spPr>
          <a:xfrm>
            <a:off x="1429505" y="753159"/>
            <a:ext cx="94712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b) Nội dung các bước tiến trình tìm hiểu:</a:t>
            </a:r>
          </a:p>
        </p:txBody>
      </p:sp>
    </p:spTree>
    <p:extLst>
      <p:ext uri="{BB962C8B-B14F-4D97-AF65-F5344CB8AC3E}">
        <p14:creationId xmlns:p14="http://schemas.microsoft.com/office/powerpoint/2010/main" val="169189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76D55D8-920C-4699-AB60-DD2D5BBF4507}"/>
              </a:ext>
            </a:extLst>
          </p:cNvPr>
          <p:cNvGrpSpPr/>
          <p:nvPr/>
        </p:nvGrpSpPr>
        <p:grpSpPr>
          <a:xfrm>
            <a:off x="-80731" y="22059"/>
            <a:ext cx="1393062" cy="476622"/>
            <a:chOff x="5478853" y="1926688"/>
            <a:chExt cx="1393062" cy="47662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3248953-86F7-4086-AA90-26B364BB3B4E}"/>
                </a:ext>
              </a:extLst>
            </p:cNvPr>
            <p:cNvSpPr/>
            <p:nvPr/>
          </p:nvSpPr>
          <p:spPr>
            <a:xfrm>
              <a:off x="5478853" y="1973484"/>
              <a:ext cx="1393062" cy="36834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8C8E999-1A5E-4415-A15A-F5840B2EBDBF}"/>
                </a:ext>
              </a:extLst>
            </p:cNvPr>
            <p:cNvSpPr/>
            <p:nvPr/>
          </p:nvSpPr>
          <p:spPr>
            <a:xfrm>
              <a:off x="5559584" y="1926688"/>
              <a:ext cx="1231600" cy="4766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ĐÁP ÁN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EE66D84-2A5B-4C3F-879D-9235ED564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48062"/>
              </p:ext>
            </p:extLst>
          </p:nvPr>
        </p:nvGraphicFramePr>
        <p:xfrm>
          <a:off x="76200" y="498681"/>
          <a:ext cx="12039600" cy="6268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005879338"/>
                    </a:ext>
                  </a:extLst>
                </a:gridCol>
                <a:gridCol w="9906000">
                  <a:extLst>
                    <a:ext uri="{9D8B030D-6E8A-4147-A177-3AD203B41FA5}">
                      <a16:colId xmlns:a16="http://schemas.microsoft.com/office/drawing/2014/main" val="1817483587"/>
                    </a:ext>
                  </a:extLst>
                </a:gridCol>
              </a:tblGrid>
              <a:tr h="37138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</a:rPr>
                        <a:t>Tên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</a:rPr>
                        <a:t>các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</a:rPr>
                        <a:t>bước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</a:rPr>
                        <a:t>Nội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 dung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56191"/>
                  </a:ext>
                </a:extLst>
              </a:tr>
              <a:tr h="961150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vi-VN" sz="20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</a:rPr>
                        <a:t>. </a:t>
                      </a:r>
                      <a:r>
                        <a:rPr lang="en-US" sz="2000" b="0" dirty="0">
                          <a:effectLst/>
                        </a:rPr>
                        <a:t>Quan </a:t>
                      </a:r>
                      <a:r>
                        <a:rPr lang="en-US" sz="2000" b="0" dirty="0" err="1">
                          <a:effectLst/>
                        </a:rPr>
                        <a:t>sát</a:t>
                      </a:r>
                      <a:r>
                        <a:rPr lang="en-US" sz="2000" b="0" dirty="0">
                          <a:effectLst/>
                        </a:rPr>
                        <a:t>, </a:t>
                      </a:r>
                      <a:r>
                        <a:rPr lang="en-US" sz="2000" b="0" dirty="0" err="1">
                          <a:effectLst/>
                        </a:rPr>
                        <a:t>đề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xuất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tìm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hiểu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vấn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đề</a:t>
                      </a:r>
                      <a:endParaRPr lang="en-US" sz="2000" b="0" dirty="0">
                        <a:effectLst/>
                      </a:endParaRP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Á</a:t>
                      </a:r>
                      <a:r>
                        <a:rPr lang="vi-VN" sz="20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 sáng mặt trời có ảnh hưởng như thế nào đến sự phát triển của cây non?</a:t>
                      </a:r>
                      <a:endParaRPr lang="vi-VN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767738"/>
                  </a:ext>
                </a:extLst>
              </a:tr>
              <a:tr h="946329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vi-VN" sz="20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</a:rPr>
                        <a:t>. </a:t>
                      </a:r>
                      <a:r>
                        <a:rPr lang="vi-VN" sz="2000" b="0" dirty="0">
                          <a:effectLst/>
                        </a:rPr>
                        <a:t>Đưa ra dự đoán khoa học để giải quyết vấn đề</a:t>
                      </a: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Đưa ra dự đoán: </a:t>
                      </a:r>
                      <a:r>
                        <a:rPr lang="vi-VN" sz="20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Cây non ở nơi có đủ ánh sáng mặt trời phát triển tốt hơn ở nơi thiếu ánh sáng mặt trời.</a:t>
                      </a:r>
                      <a:endParaRPr lang="vi-VN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787726"/>
                  </a:ext>
                </a:extLst>
              </a:tr>
              <a:tr h="946329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vi-VN" sz="20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</a:rPr>
                        <a:t>. </a:t>
                      </a:r>
                      <a:r>
                        <a:rPr lang="en-US" sz="2000" b="0" dirty="0" err="1">
                          <a:effectLst/>
                        </a:rPr>
                        <a:t>Lập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kế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hoạch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kiểm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tra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dự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đoán</a:t>
                      </a:r>
                      <a:endParaRPr lang="en-US" sz="2000" b="0" dirty="0">
                        <a:effectLst/>
                      </a:endParaRP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vi-VN" sz="2000" b="0" dirty="0">
                          <a:effectLst/>
                        </a:rPr>
                        <a:t>Đề xuất </a:t>
                      </a:r>
                      <a:r>
                        <a:rPr lang="en-US" sz="2000" b="0" dirty="0">
                          <a:effectLst/>
                        </a:rPr>
                        <a:t>TN </a:t>
                      </a:r>
                      <a:r>
                        <a:rPr lang="vi-VN" sz="2000" b="0" dirty="0">
                          <a:effectLst/>
                        </a:rPr>
                        <a:t>để kiểm tra dự đoán (chuẩn bị dụng cụ,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mẫu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vật</a:t>
                      </a:r>
                      <a:r>
                        <a:rPr lang="vi-VN" sz="2000" b="0" dirty="0">
                          <a:effectLst/>
                        </a:rPr>
                        <a:t>).</a:t>
                      </a:r>
                      <a:endParaRPr lang="en-US" sz="2000" b="0" dirty="0">
                        <a:effectLst/>
                      </a:endParaRPr>
                    </a:p>
                    <a:p>
                      <a:pPr algn="just"/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Mẫu vật: 10 hạt đỗ giống nhau.</a:t>
                      </a:r>
                    </a:p>
                    <a:p>
                      <a:pPr algn="just"/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Dụng cụ thí nghiệm: 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chậu chứa cùng một lượng đất như nhau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hộp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đen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nếu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cần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vi-VN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091656"/>
                  </a:ext>
                </a:extLst>
              </a:tr>
              <a:tr h="1867329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vi-VN" sz="20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</a:rPr>
                        <a:t>. </a:t>
                      </a:r>
                      <a:r>
                        <a:rPr lang="en-US" sz="2000" b="0" dirty="0" err="1">
                          <a:effectLst/>
                        </a:rPr>
                        <a:t>Thực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hiện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kế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hoạch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kiểm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tra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dự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đoán</a:t>
                      </a:r>
                      <a:endParaRPr lang="en-US" sz="2000" b="0" dirty="0">
                        <a:effectLst/>
                      </a:endParaRP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Ngâm nước 10 hạt đỗ khoảng 10 giờ.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Đặt vào mỗi chậu chứa đất ẩm 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hạt đỗ.</a:t>
                      </a:r>
                    </a:p>
                    <a:p>
                      <a:pPr algn="just"/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Đặt 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chậu ở nơi không có ánh nắng mặt trời (có thể dùng hộp đen để úp lên mỗi chậu), 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chậu ở nơi có ánh nắng mặt trời.</a:t>
                      </a:r>
                    </a:p>
                    <a:p>
                      <a:pPr algn="just"/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Hằng ngày, tưới nước giữ ẩm đất và theo dõi sự nảy mầm, sinh trưởng của cây con trong mỗi chậu.</a:t>
                      </a: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867272"/>
                  </a:ext>
                </a:extLst>
              </a:tr>
              <a:tr h="976203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vi-VN" sz="2000" b="1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</a:rPr>
                        <a:t>. </a:t>
                      </a:r>
                      <a:r>
                        <a:rPr lang="vi-VN" sz="2000" b="0" dirty="0">
                          <a:effectLst/>
                        </a:rPr>
                        <a:t>Viết báo cáo. Thảo luận</a:t>
                      </a: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en-US" sz="2000" b="0" dirty="0" err="1">
                          <a:effectLst/>
                        </a:rPr>
                        <a:t>Viết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báo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cáo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và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trình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bày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quá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trình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thực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nghiệm</a:t>
                      </a:r>
                      <a:r>
                        <a:rPr lang="en-US" sz="2000" b="0" dirty="0">
                          <a:effectLst/>
                        </a:rPr>
                        <a:t>, </a:t>
                      </a:r>
                      <a:r>
                        <a:rPr lang="en-US" sz="2000" b="0" dirty="0" err="1">
                          <a:effectLst/>
                        </a:rPr>
                        <a:t>thảo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luận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kết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quả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thí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nghiệm</a:t>
                      </a:r>
                      <a:r>
                        <a:rPr lang="en-US" sz="2000" b="0" dirty="0">
                          <a:effectLst/>
                        </a:rPr>
                        <a:t>.</a:t>
                      </a:r>
                    </a:p>
                  </a:txBody>
                  <a:tcPr marL="47625" marR="47625" marT="47625" marB="47625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7998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5BE434-CDD5-B89C-79AD-65E2D07F6361}"/>
              </a:ext>
            </a:extLst>
          </p:cNvPr>
          <p:cNvSpPr txBox="1"/>
          <p:nvPr/>
        </p:nvSpPr>
        <p:spPr>
          <a:xfrm>
            <a:off x="1393062" y="-31672"/>
            <a:ext cx="94712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b) Nội dung các bước tiến trình tìm hiểu:</a:t>
            </a:r>
          </a:p>
        </p:txBody>
      </p:sp>
    </p:spTree>
    <p:extLst>
      <p:ext uri="{BB962C8B-B14F-4D97-AF65-F5344CB8AC3E}">
        <p14:creationId xmlns:p14="http://schemas.microsoft.com/office/powerpoint/2010/main" val="20367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F0DBE114-8572-4BCB-987C-3B9966D461F2}"/>
              </a:ext>
            </a:extLst>
          </p:cNvPr>
          <p:cNvSpPr/>
          <p:nvPr/>
        </p:nvSpPr>
        <p:spPr>
          <a:xfrm>
            <a:off x="-782622" y="-946007"/>
            <a:ext cx="4620104" cy="23550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C1B056-BF1D-47EC-9D9A-E127C3E730F0}"/>
              </a:ext>
            </a:extLst>
          </p:cNvPr>
          <p:cNvSpPr txBox="1"/>
          <p:nvPr/>
        </p:nvSpPr>
        <p:spPr>
          <a:xfrm>
            <a:off x="860227" y="242389"/>
            <a:ext cx="26163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cap="all" spc="-50" dirty="0" err="1">
                <a:solidFill>
                  <a:schemeClr val="bg1"/>
                </a:solidFill>
                <a:latin typeface="+mj-lt"/>
                <a:cs typeface="#9Slide04 Taviraj ExtraBold" pitchFamily="2" charset="-34"/>
              </a:rPr>
              <a:t>mở</a:t>
            </a:r>
            <a:r>
              <a:rPr lang="en-GB" sz="4400" b="1" cap="all" spc="-50" dirty="0">
                <a:solidFill>
                  <a:schemeClr val="bg1"/>
                </a:solidFill>
                <a:latin typeface="+mj-lt"/>
                <a:cs typeface="#9Slide04 Taviraj ExtraBold" pitchFamily="2" charset="-34"/>
              </a:rPr>
              <a:t> </a:t>
            </a:r>
            <a:r>
              <a:rPr lang="en-GB" sz="4400" b="1" cap="all" spc="-50" dirty="0" err="1">
                <a:solidFill>
                  <a:schemeClr val="bg1"/>
                </a:solidFill>
                <a:latin typeface="+mj-lt"/>
                <a:cs typeface="#9Slide04 Taviraj ExtraBold" pitchFamily="2" charset="-34"/>
              </a:rPr>
              <a:t>đầu</a:t>
            </a:r>
            <a:endParaRPr lang="en-GB" sz="4400" b="1" cap="all" spc="-50" dirty="0">
              <a:solidFill>
                <a:schemeClr val="bg1"/>
              </a:solidFill>
              <a:latin typeface="+mj-lt"/>
              <a:cs typeface="#9Slide04 Taviraj ExtraBold" pitchFamily="2" charset="-34"/>
            </a:endParaRPr>
          </a:p>
        </p:txBody>
      </p:sp>
      <p:pic>
        <p:nvPicPr>
          <p:cNvPr id="25" name="Picture 2" descr="Swiss Cheese Plant Watercolor - Leaf Swiss Cheese Plant PNG Image |  Transparent PNG Free Download on SeekPNG">
            <a:extLst>
              <a:ext uri="{FF2B5EF4-FFF2-40B4-BE49-F238E27FC236}">
                <a16:creationId xmlns:a16="http://schemas.microsoft.com/office/drawing/2014/main" id="{DEA0D3D6-3BAC-4773-ABC6-D47751D2C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lum brigh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0000">
            <a:off x="198589" y="213300"/>
            <a:ext cx="580799" cy="74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077628B-22F9-4501-A144-AE5B5E365255}"/>
              </a:ext>
            </a:extLst>
          </p:cNvPr>
          <p:cNvSpPr txBox="1"/>
          <p:nvPr/>
        </p:nvSpPr>
        <p:spPr>
          <a:xfrm>
            <a:off x="533400" y="1415235"/>
            <a:ext cx="11357465" cy="1227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en-US" sz="2200" dirty="0" err="1"/>
              <a:t>Môn</a:t>
            </a:r>
            <a:r>
              <a:rPr lang="en-US" sz="2200" dirty="0"/>
              <a:t> </a:t>
            </a:r>
            <a:r>
              <a:rPr lang="en-US" sz="2200" b="1" dirty="0"/>
              <a:t>Khoa </a:t>
            </a:r>
            <a:r>
              <a:rPr lang="en-US" sz="2200" b="1" dirty="0" err="1"/>
              <a:t>học</a:t>
            </a:r>
            <a:r>
              <a:rPr lang="en-US" sz="2200" b="1" dirty="0"/>
              <a:t> </a:t>
            </a:r>
            <a:r>
              <a:rPr lang="en-US" sz="2200" b="1" dirty="0" err="1"/>
              <a:t>tự</a:t>
            </a:r>
            <a:r>
              <a:rPr lang="en-US" sz="2200" b="1" dirty="0"/>
              <a:t> </a:t>
            </a:r>
            <a:r>
              <a:rPr lang="en-US" sz="2200" b="1" dirty="0" err="1"/>
              <a:t>nhiên</a:t>
            </a:r>
            <a:r>
              <a:rPr lang="en-US" sz="2200" b="1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môn</a:t>
            </a:r>
            <a:r>
              <a:rPr lang="en-US" sz="2200" dirty="0"/>
              <a:t> </a:t>
            </a:r>
            <a:r>
              <a:rPr lang="en-US" sz="2200" dirty="0" err="1"/>
              <a:t>học</a:t>
            </a:r>
            <a:r>
              <a:rPr lang="en-US" sz="2200" dirty="0"/>
              <a:t> </a:t>
            </a:r>
            <a:r>
              <a:rPr lang="en-US" sz="2200" dirty="0" err="1"/>
              <a:t>về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sự</a:t>
            </a:r>
            <a:r>
              <a:rPr lang="en-US" sz="2200" dirty="0"/>
              <a:t> </a:t>
            </a:r>
            <a:r>
              <a:rPr lang="en-US" sz="2200" dirty="0" err="1"/>
              <a:t>vật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tượng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thế</a:t>
            </a:r>
            <a:r>
              <a:rPr lang="en-US" sz="2200" dirty="0"/>
              <a:t> </a:t>
            </a:r>
            <a:r>
              <a:rPr lang="en-US" sz="2200" dirty="0" err="1"/>
              <a:t>giới</a:t>
            </a:r>
            <a:r>
              <a:rPr lang="en-US" sz="2200" dirty="0"/>
              <a:t>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nhiên</a:t>
            </a:r>
            <a:r>
              <a:rPr lang="en-US" sz="2200" dirty="0"/>
              <a:t> </a:t>
            </a:r>
            <a:r>
              <a:rPr lang="en-US" sz="2200" dirty="0" err="1"/>
              <a:t>nhằm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triển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năng</a:t>
            </a:r>
            <a:r>
              <a:rPr lang="en-US" sz="2200" dirty="0"/>
              <a:t> </a:t>
            </a:r>
            <a:r>
              <a:rPr lang="en-US" sz="2200" dirty="0" err="1"/>
              <a:t>lực</a:t>
            </a:r>
            <a:r>
              <a:rPr lang="en-US" sz="2200" dirty="0"/>
              <a:t> khoa </a:t>
            </a:r>
            <a:r>
              <a:rPr lang="en-US" sz="2200" dirty="0" err="1"/>
              <a:t>học</a:t>
            </a:r>
            <a:r>
              <a:rPr lang="en-US" sz="2200" dirty="0"/>
              <a:t>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nhiên</a:t>
            </a:r>
            <a:r>
              <a:rPr lang="en-US" sz="2200" dirty="0"/>
              <a:t>: </a:t>
            </a:r>
            <a:r>
              <a:rPr lang="en-US" sz="2200" dirty="0" err="1"/>
              <a:t>nhận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r>
              <a:rPr lang="en-US" sz="2200" dirty="0"/>
              <a:t> khoa </a:t>
            </a:r>
            <a:r>
              <a:rPr lang="en-US" sz="2200" dirty="0" err="1"/>
              <a:t>học</a:t>
            </a:r>
            <a:r>
              <a:rPr lang="en-US" sz="2200" dirty="0"/>
              <a:t>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nhiên</a:t>
            </a:r>
            <a:r>
              <a:rPr lang="en-US" sz="2200" dirty="0"/>
              <a:t>, </a:t>
            </a:r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hiểu</a:t>
            </a:r>
            <a:r>
              <a:rPr lang="en-US" sz="2200" dirty="0"/>
              <a:t>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nhiên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vận</a:t>
            </a:r>
            <a:r>
              <a:rPr lang="en-US" sz="2200" dirty="0"/>
              <a:t> </a:t>
            </a:r>
            <a:r>
              <a:rPr lang="en-US" sz="2200" dirty="0" err="1"/>
              <a:t>dụng</a:t>
            </a:r>
            <a:r>
              <a:rPr lang="en-US" sz="2200" dirty="0"/>
              <a:t> </a:t>
            </a:r>
            <a:r>
              <a:rPr lang="en-US" sz="2200" dirty="0" err="1"/>
              <a:t>kiến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r>
              <a:rPr lang="en-US" sz="2200" dirty="0"/>
              <a:t>, </a:t>
            </a:r>
            <a:r>
              <a:rPr lang="en-US" sz="2200" dirty="0" err="1"/>
              <a:t>kĩ</a:t>
            </a:r>
            <a:r>
              <a:rPr lang="en-US" sz="2200" dirty="0"/>
              <a:t> </a:t>
            </a:r>
            <a:r>
              <a:rPr lang="en-US" sz="2200" dirty="0" err="1"/>
              <a:t>năng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</a:t>
            </a:r>
            <a:r>
              <a:rPr lang="en-US" sz="2200" dirty="0" err="1"/>
              <a:t>học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cuộc</a:t>
            </a:r>
            <a:r>
              <a:rPr lang="en-US" sz="2200" dirty="0"/>
              <a:t> </a:t>
            </a:r>
            <a:r>
              <a:rPr lang="en-US" sz="2200" dirty="0" err="1"/>
              <a:t>sống</a:t>
            </a:r>
            <a:r>
              <a:rPr lang="en-US" sz="2200" dirty="0"/>
              <a:t>.</a:t>
            </a:r>
          </a:p>
        </p:txBody>
      </p:sp>
      <p:pic>
        <p:nvPicPr>
          <p:cNvPr id="2050" name="Picture 2" descr="Science Nature Wallpapers - Top Free Science Nature Backgrounds -  WallpaperAccess">
            <a:extLst>
              <a:ext uri="{FF2B5EF4-FFF2-40B4-BE49-F238E27FC236}">
                <a16:creationId xmlns:a16="http://schemas.microsoft.com/office/drawing/2014/main" id="{809C5E8A-ED35-407D-A811-2D4D79D30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5" r="24295"/>
          <a:stretch/>
        </p:blipFill>
        <p:spPr bwMode="auto">
          <a:xfrm>
            <a:off x="3352799" y="3161424"/>
            <a:ext cx="3169587" cy="3467976"/>
          </a:xfrm>
          <a:prstGeom prst="rect">
            <a:avLst/>
          </a:prstGeom>
          <a:noFill/>
          <a:ln w="38100">
            <a:solidFill>
              <a:srgbClr val="72675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ience Nature Wallpapers - 4k, HD Science Nature Backgrounds on  WallpaperBat">
            <a:extLst>
              <a:ext uri="{FF2B5EF4-FFF2-40B4-BE49-F238E27FC236}">
                <a16:creationId xmlns:a16="http://schemas.microsoft.com/office/drawing/2014/main" id="{8F637721-29B6-417C-86A4-A8A7C0FBA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r="4269"/>
          <a:stretch/>
        </p:blipFill>
        <p:spPr bwMode="auto">
          <a:xfrm>
            <a:off x="6819691" y="3161424"/>
            <a:ext cx="5075004" cy="3467976"/>
          </a:xfrm>
          <a:prstGeom prst="rect">
            <a:avLst/>
          </a:prstGeom>
          <a:noFill/>
          <a:ln w="38100">
            <a:solidFill>
              <a:srgbClr val="72675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nipulation Wallpapers - Top Free Manipulation Backgrounds -  WallpaperAccess">
            <a:extLst>
              <a:ext uri="{FF2B5EF4-FFF2-40B4-BE49-F238E27FC236}">
                <a16:creationId xmlns:a16="http://schemas.microsoft.com/office/drawing/2014/main" id="{290D9AD2-29FA-4557-B62D-2EE72EC40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6" r="27616"/>
          <a:stretch/>
        </p:blipFill>
        <p:spPr bwMode="auto">
          <a:xfrm>
            <a:off x="297305" y="3161424"/>
            <a:ext cx="2758189" cy="3465576"/>
          </a:xfrm>
          <a:prstGeom prst="rect">
            <a:avLst/>
          </a:prstGeom>
          <a:noFill/>
          <a:ln w="38100">
            <a:solidFill>
              <a:srgbClr val="72675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56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B769B4-44CF-3B59-9ECC-24F7AB58C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665" y="-152399"/>
            <a:ext cx="8965491" cy="701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A3DF0D-1739-C0A9-6047-14F3E80D9445}"/>
              </a:ext>
            </a:extLst>
          </p:cNvPr>
          <p:cNvSpPr txBox="1"/>
          <p:nvPr/>
        </p:nvSpPr>
        <p:spPr>
          <a:xfrm>
            <a:off x="4800600" y="1600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DẶN DÒ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439A1F-381C-5F76-65BF-24D3B4B0C25F}"/>
              </a:ext>
            </a:extLst>
          </p:cNvPr>
          <p:cNvSpPr txBox="1"/>
          <p:nvPr/>
        </p:nvSpPr>
        <p:spPr>
          <a:xfrm>
            <a:off x="2362200" y="2616470"/>
            <a:ext cx="7086600" cy="1625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Học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bài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Tiến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hành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thực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nghiệm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xuất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nhóm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(Có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sản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phẩm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báo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cáo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vào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tiết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5/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hoặc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tiết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6)</a:t>
            </a: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Đọc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nội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mục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/T8,9 - SGK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3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51761" y="1641916"/>
            <a:ext cx="10966774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mbria"/>
                <a:ea typeface="Cambria"/>
                <a:cs typeface="+mn-ea"/>
                <a:sym typeface="+mn-lt"/>
              </a:rPr>
              <a:t>Chúc</a:t>
            </a: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mbria"/>
                <a:ea typeface="Cambria"/>
                <a:cs typeface="+mn-ea"/>
                <a:sym typeface="+mn-lt"/>
              </a:rPr>
              <a:t> </a:t>
            </a:r>
            <a:r>
              <a:rPr kumimoji="0" lang="en-US" altLang="zh-CN" sz="5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mbria"/>
                <a:ea typeface="Cambria"/>
                <a:cs typeface="+mn-ea"/>
                <a:sym typeface="+mn-lt"/>
              </a:rPr>
              <a:t>các</a:t>
            </a: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mbria"/>
                <a:ea typeface="Cambria"/>
                <a:cs typeface="+mn-ea"/>
                <a:sym typeface="+mn-lt"/>
              </a:rPr>
              <a:t> </a:t>
            </a:r>
            <a:r>
              <a:rPr lang="en-US" altLang="zh-CN" sz="5000" b="1" dirty="0"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latin typeface="Cambria"/>
                <a:ea typeface="Cambria"/>
                <a:cs typeface="+mn-ea"/>
                <a:sym typeface="+mn-lt"/>
              </a:rPr>
              <a:t>con</a:t>
            </a: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mbria"/>
                <a:ea typeface="Cambria"/>
                <a:cs typeface="+mn-ea"/>
                <a:sym typeface="+mn-lt"/>
              </a:rPr>
              <a:t> </a:t>
            </a:r>
            <a:r>
              <a:rPr kumimoji="0" lang="en-US" altLang="zh-CN" sz="5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mbria"/>
                <a:ea typeface="Cambria"/>
                <a:cs typeface="+mn-ea"/>
                <a:sym typeface="+mn-lt"/>
              </a:rPr>
              <a:t>một</a:t>
            </a: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mbria"/>
                <a:ea typeface="Cambria"/>
                <a:cs typeface="+mn-ea"/>
                <a:sym typeface="+mn-lt"/>
              </a:rPr>
              <a:t> </a:t>
            </a:r>
            <a:r>
              <a:rPr kumimoji="0" lang="en-US" altLang="zh-CN" sz="5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mbria"/>
                <a:ea typeface="Cambria"/>
                <a:cs typeface="+mn-ea"/>
                <a:sym typeface="+mn-lt"/>
              </a:rPr>
              <a:t>năm</a:t>
            </a: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mbria"/>
                <a:ea typeface="Cambria"/>
                <a:cs typeface="+mn-ea"/>
                <a:sym typeface="+mn-lt"/>
              </a:rPr>
              <a:t> </a:t>
            </a:r>
            <a:r>
              <a:rPr kumimoji="0" lang="en-US" altLang="zh-CN" sz="5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mbria"/>
                <a:ea typeface="Cambria"/>
                <a:cs typeface="+mn-ea"/>
                <a:sym typeface="+mn-lt"/>
              </a:rPr>
              <a:t>học</a:t>
            </a: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mbria"/>
                <a:ea typeface="Cambria"/>
                <a:cs typeface="+mn-ea"/>
                <a:sym typeface="+mn-lt"/>
              </a:rPr>
              <a:t> </a:t>
            </a:r>
            <a:r>
              <a:rPr kumimoji="0" lang="en-US" altLang="zh-CN" sz="5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mbria"/>
                <a:ea typeface="Cambria"/>
                <a:cs typeface="+mn-ea"/>
                <a:sym typeface="+mn-lt"/>
              </a:rPr>
              <a:t>mới</a:t>
            </a: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mbria"/>
                <a:ea typeface="Cambria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mbria"/>
                <a:ea typeface="Cambria"/>
                <a:cs typeface="+mn-ea"/>
                <a:sym typeface="+mn-lt"/>
              </a:rPr>
              <a:t>vui</a:t>
            </a: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mbria"/>
                <a:ea typeface="Cambria"/>
                <a:cs typeface="+mn-ea"/>
                <a:sym typeface="+mn-lt"/>
              </a:rPr>
              <a:t> </a:t>
            </a:r>
            <a:r>
              <a:rPr kumimoji="0" lang="en-US" altLang="zh-CN" sz="5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mbria"/>
                <a:ea typeface="Cambria"/>
                <a:cs typeface="+mn-ea"/>
                <a:sym typeface="+mn-lt"/>
              </a:rPr>
              <a:t>vẻ</a:t>
            </a: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mbria"/>
                <a:ea typeface="Cambria"/>
                <a:cs typeface="+mn-ea"/>
                <a:sym typeface="+mn-lt"/>
              </a:rPr>
              <a:t> </a:t>
            </a:r>
            <a:r>
              <a:rPr kumimoji="0" lang="en-US" altLang="zh-CN" sz="5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mbria"/>
                <a:ea typeface="Cambria"/>
                <a:cs typeface="+mn-ea"/>
                <a:sym typeface="+mn-lt"/>
              </a:rPr>
              <a:t>và</a:t>
            </a: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mbria"/>
                <a:ea typeface="Cambria"/>
                <a:cs typeface="+mn-ea"/>
                <a:sym typeface="+mn-lt"/>
              </a:rPr>
              <a:t> </a:t>
            </a:r>
            <a:r>
              <a:rPr kumimoji="0" lang="en-US" altLang="zh-CN" sz="5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mbria"/>
                <a:ea typeface="Cambria"/>
                <a:cs typeface="+mn-ea"/>
                <a:sym typeface="+mn-lt"/>
              </a:rPr>
              <a:t>tỏa</a:t>
            </a:r>
            <a:r>
              <a:rPr kumimoji="0" lang="en-US" altLang="zh-CN" sz="5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mbria"/>
                <a:ea typeface="Cambria"/>
                <a:cs typeface="+mn-ea"/>
                <a:sym typeface="+mn-lt"/>
              </a:rPr>
              <a:t> </a:t>
            </a:r>
            <a:r>
              <a:rPr kumimoji="0" lang="en-US" altLang="zh-CN" sz="5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mbria"/>
                <a:ea typeface="Cambria"/>
                <a:cs typeface="+mn-ea"/>
                <a:sym typeface="+mn-lt"/>
              </a:rPr>
              <a:t>sáng</a:t>
            </a: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mbria"/>
                <a:ea typeface="Cambria"/>
                <a:cs typeface="+mn-ea"/>
                <a:sym typeface="+mn-lt"/>
              </a:rPr>
              <a:t>!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76200" dist="38100" dir="2700000" algn="tl">
                  <a:srgbClr val="000000">
                    <a:alpha val="70000"/>
                  </a:srgbClr>
                </a:outerShdw>
              </a:effectLst>
              <a:uLnTx/>
              <a:uFillTx/>
              <a:latin typeface="Cambri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77540" y="3657600"/>
            <a:ext cx="443692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mbria"/>
                <a:ea typeface="Cambria"/>
                <a:cs typeface="+mn-ea"/>
                <a:sym typeface="+mn-lt"/>
              </a:rPr>
              <a:t>THANK YOU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76200" dist="38100" dir="2700000" algn="tl">
                  <a:srgbClr val="000000">
                    <a:alpha val="70000"/>
                  </a:srgbClr>
                </a:outerShdw>
              </a:effectLst>
              <a:uLnTx/>
              <a:uFillTx/>
              <a:latin typeface="Cambri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054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F0DBE114-8572-4BCB-987C-3B9966D461F2}"/>
              </a:ext>
            </a:extLst>
          </p:cNvPr>
          <p:cNvSpPr/>
          <p:nvPr/>
        </p:nvSpPr>
        <p:spPr>
          <a:xfrm>
            <a:off x="-782622" y="-946007"/>
            <a:ext cx="4620104" cy="23550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C1B056-BF1D-47EC-9D9A-E127C3E730F0}"/>
              </a:ext>
            </a:extLst>
          </p:cNvPr>
          <p:cNvSpPr txBox="1"/>
          <p:nvPr/>
        </p:nvSpPr>
        <p:spPr>
          <a:xfrm>
            <a:off x="860227" y="242389"/>
            <a:ext cx="26163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cap="all" spc="-50" dirty="0" err="1">
                <a:solidFill>
                  <a:schemeClr val="bg1"/>
                </a:solidFill>
                <a:latin typeface="+mj-lt"/>
                <a:cs typeface="#9Slide04 Taviraj ExtraBold" pitchFamily="2" charset="-34"/>
              </a:rPr>
              <a:t>mở</a:t>
            </a:r>
            <a:r>
              <a:rPr lang="en-GB" sz="4400" b="1" cap="all" spc="-50" dirty="0">
                <a:solidFill>
                  <a:schemeClr val="bg1"/>
                </a:solidFill>
                <a:latin typeface="+mj-lt"/>
                <a:cs typeface="#9Slide04 Taviraj ExtraBold" pitchFamily="2" charset="-34"/>
              </a:rPr>
              <a:t> </a:t>
            </a:r>
            <a:r>
              <a:rPr lang="en-GB" sz="4400" b="1" cap="all" spc="-50" dirty="0" err="1">
                <a:solidFill>
                  <a:schemeClr val="bg1"/>
                </a:solidFill>
                <a:latin typeface="+mj-lt"/>
                <a:cs typeface="#9Slide04 Taviraj ExtraBold" pitchFamily="2" charset="-34"/>
              </a:rPr>
              <a:t>đầu</a:t>
            </a:r>
            <a:endParaRPr lang="en-GB" sz="4400" b="1" cap="all" spc="-50" dirty="0">
              <a:solidFill>
                <a:schemeClr val="bg1"/>
              </a:solidFill>
              <a:latin typeface="+mj-lt"/>
              <a:cs typeface="#9Slide04 Taviraj ExtraBold" pitchFamily="2" charset="-34"/>
            </a:endParaRPr>
          </a:p>
        </p:txBody>
      </p:sp>
      <p:pic>
        <p:nvPicPr>
          <p:cNvPr id="25" name="Picture 2" descr="Swiss Cheese Plant Watercolor - Leaf Swiss Cheese Plant PNG Image |  Transparent PNG Free Download on SeekPNG">
            <a:extLst>
              <a:ext uri="{FF2B5EF4-FFF2-40B4-BE49-F238E27FC236}">
                <a16:creationId xmlns:a16="http://schemas.microsoft.com/office/drawing/2014/main" id="{DEA0D3D6-3BAC-4773-ABC6-D47751D2C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lum brigh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0000">
            <a:off x="198589" y="213300"/>
            <a:ext cx="580799" cy="74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>
            <a:extLst>
              <a:ext uri="{FF2B5EF4-FFF2-40B4-BE49-F238E27FC236}">
                <a16:creationId xmlns:a16="http://schemas.microsoft.com/office/drawing/2014/main" id="{E66FBA7C-98B5-4A1D-8B6B-A1606DD5B9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32767" y="1651758"/>
            <a:ext cx="802859" cy="7035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3C976F-D3B3-4CC6-A33E-AD587E5333E9}"/>
              </a:ext>
            </a:extLst>
          </p:cNvPr>
          <p:cNvSpPr txBox="1"/>
          <p:nvPr/>
        </p:nvSpPr>
        <p:spPr>
          <a:xfrm>
            <a:off x="3072164" y="1601170"/>
            <a:ext cx="8662636" cy="877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b="1" dirty="0"/>
              <a:t>Khoa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nhiên</a:t>
            </a:r>
            <a:r>
              <a:rPr lang="en-US" b="1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pic>
        <p:nvPicPr>
          <p:cNvPr id="5122" name="Picture 2" descr="What's the hype around soft skills &amp; how to develop them - Motor Industry  Staff Association">
            <a:extLst>
              <a:ext uri="{FF2B5EF4-FFF2-40B4-BE49-F238E27FC236}">
                <a16:creationId xmlns:a16="http://schemas.microsoft.com/office/drawing/2014/main" id="{F499579F-FF4C-4D0F-B206-FCBBF804D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8" b="18116"/>
          <a:stretch/>
        </p:blipFill>
        <p:spPr bwMode="auto">
          <a:xfrm>
            <a:off x="1219200" y="2848132"/>
            <a:ext cx="9753600" cy="3698745"/>
          </a:xfrm>
          <a:prstGeom prst="rect">
            <a:avLst/>
          </a:prstGeom>
          <a:noFill/>
          <a:ln w="57150">
            <a:solidFill>
              <a:srgbClr val="72675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C88921-A666-4AF9-BD3D-3B1655349152}"/>
              </a:ext>
            </a:extLst>
          </p:cNvPr>
          <p:cNvSpPr/>
          <p:nvPr/>
        </p:nvSpPr>
        <p:spPr>
          <a:xfrm>
            <a:off x="323850" y="0"/>
            <a:ext cx="5269476" cy="6858000"/>
          </a:xfrm>
          <a:prstGeom prst="rect">
            <a:avLst/>
          </a:prstGeom>
          <a:solidFill>
            <a:srgbClr val="726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18032A-75E6-411C-91F3-0E580F53026D}"/>
              </a:ext>
            </a:extLst>
          </p:cNvPr>
          <p:cNvSpPr/>
          <p:nvPr/>
        </p:nvSpPr>
        <p:spPr>
          <a:xfrm>
            <a:off x="6282935" y="1403861"/>
            <a:ext cx="2758195" cy="1108217"/>
          </a:xfrm>
          <a:prstGeom prst="rect">
            <a:avLst/>
          </a:prstGeom>
          <a:solidFill>
            <a:srgbClr val="726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+mj-lt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6282935" y="3228187"/>
            <a:ext cx="5451865" cy="3048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400" b="1" spc="-50" dirty="0">
                <a:solidFill>
                  <a:srgbClr val="FF0000"/>
                </a:solidFill>
                <a:latin typeface="+mj-lt"/>
              </a:rPr>
              <a:t>PHƯƠNG PHÁP VÀ</a:t>
            </a:r>
          </a:p>
          <a:p>
            <a:pPr>
              <a:lnSpc>
                <a:spcPct val="115000"/>
              </a:lnSpc>
            </a:pPr>
            <a:r>
              <a:rPr lang="en-US" sz="4400" b="1" spc="-50" dirty="0">
                <a:solidFill>
                  <a:srgbClr val="FF0000"/>
                </a:solidFill>
                <a:latin typeface="+mj-lt"/>
              </a:rPr>
              <a:t>KĨ NĂNG HỌC TẬP</a:t>
            </a:r>
          </a:p>
          <a:p>
            <a:pPr>
              <a:lnSpc>
                <a:spcPct val="115000"/>
              </a:lnSpc>
            </a:pPr>
            <a:r>
              <a:rPr lang="en-US" sz="4400" b="1" spc="-50" dirty="0">
                <a:solidFill>
                  <a:srgbClr val="FF0000"/>
                </a:solidFill>
                <a:latin typeface="+mj-lt"/>
              </a:rPr>
              <a:t>MÔN KHOA HỌC</a:t>
            </a:r>
          </a:p>
          <a:p>
            <a:pPr>
              <a:lnSpc>
                <a:spcPct val="115000"/>
              </a:lnSpc>
            </a:pPr>
            <a:r>
              <a:rPr lang="en-US" sz="4400" b="1" spc="-50" dirty="0">
                <a:solidFill>
                  <a:srgbClr val="FF0000"/>
                </a:solidFill>
                <a:latin typeface="+mj-lt"/>
              </a:rPr>
              <a:t>TỰ NHIÊN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410943" y="1639334"/>
            <a:ext cx="2371108" cy="812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1500">
                <a:solidFill>
                  <a:srgbClr val="3D2E12"/>
                </a:solidFill>
                <a:latin typeface="#9Slide04 Faustina Medium" panose="00000600000000000000" pitchFamily="2" charset="0"/>
              </a:defRPr>
            </a:lvl1pPr>
          </a:lstStyle>
          <a:p>
            <a:r>
              <a:rPr lang="en-US" sz="5800" b="1" dirty="0">
                <a:solidFill>
                  <a:schemeClr val="bg1"/>
                </a:solidFill>
                <a:latin typeface="+mj-lt"/>
              </a:rPr>
              <a:t>BÀI 1:</a:t>
            </a:r>
          </a:p>
        </p:txBody>
      </p:sp>
      <p:sp>
        <p:nvSpPr>
          <p:cNvPr id="4" name="AutoShape 4"/>
          <p:cNvSpPr/>
          <p:nvPr/>
        </p:nvSpPr>
        <p:spPr>
          <a:xfrm>
            <a:off x="6282935" y="2874277"/>
            <a:ext cx="4604914" cy="0"/>
          </a:xfrm>
          <a:prstGeom prst="line">
            <a:avLst/>
          </a:prstGeom>
          <a:ln w="38100" cap="flat">
            <a:solidFill>
              <a:srgbClr val="7267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 b="1">
              <a:latin typeface="+mj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959E956-E206-47A4-ABD4-265F51E75A18}"/>
              </a:ext>
            </a:extLst>
          </p:cNvPr>
          <p:cNvGrpSpPr/>
          <p:nvPr/>
        </p:nvGrpSpPr>
        <p:grpSpPr>
          <a:xfrm>
            <a:off x="10317706" y="-496730"/>
            <a:ext cx="2240053" cy="2240053"/>
            <a:chOff x="5276170" y="2576172"/>
            <a:chExt cx="1639660" cy="163966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DC39C2-3825-4DDA-B4EC-F10EFD095225}"/>
                </a:ext>
              </a:extLst>
            </p:cNvPr>
            <p:cNvSpPr/>
            <p:nvPr/>
          </p:nvSpPr>
          <p:spPr>
            <a:xfrm>
              <a:off x="5276170" y="2576172"/>
              <a:ext cx="1639660" cy="16396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pic>
          <p:nvPicPr>
            <p:cNvPr id="12" name="Picture 6" descr="TLTH - Bộ SGK Lớp 6 - Kết nối tri thức với cuộc sống - Công ty Cổ phần Đầu  tư và Phát triển Giáo dục Phương Nam">
              <a:extLst>
                <a:ext uri="{FF2B5EF4-FFF2-40B4-BE49-F238E27FC236}">
                  <a16:creationId xmlns:a16="http://schemas.microsoft.com/office/drawing/2014/main" id="{5075A527-C42B-47B8-BCDA-3E8BC6666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9231" y="2955585"/>
              <a:ext cx="1130985" cy="1130984"/>
            </a:xfrm>
            <a:prstGeom prst="rect">
              <a:avLst/>
            </a:prstGeom>
            <a:grpFill/>
          </p:spPr>
        </p:pic>
      </p:grpSp>
      <p:pic>
        <p:nvPicPr>
          <p:cNvPr id="4098" name="Picture 2" descr="Knowledge Wallpapers - Wallpaper Cave">
            <a:extLst>
              <a:ext uri="{FF2B5EF4-FFF2-40B4-BE49-F238E27FC236}">
                <a16:creationId xmlns:a16="http://schemas.microsoft.com/office/drawing/2014/main" id="{5ECBB364-9197-4A85-A21E-D50C8A9142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3" r="38155"/>
          <a:stretch/>
        </p:blipFill>
        <p:spPr bwMode="auto">
          <a:xfrm>
            <a:off x="0" y="0"/>
            <a:ext cx="53647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ownload and share Aesthetic Leaves Transparent Background, Cartoon. Seach  more similar FREE transparent … | Watercolor leaves, Watercolor art,  Watercolor paintings">
            <a:extLst>
              <a:ext uri="{FF2B5EF4-FFF2-40B4-BE49-F238E27FC236}">
                <a16:creationId xmlns:a16="http://schemas.microsoft.com/office/drawing/2014/main" id="{5635298A-C349-496B-BC91-22C8A678A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0436" flipH="1">
            <a:off x="10010908" y="3275248"/>
            <a:ext cx="2696201" cy="491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3C895A6F-E773-43C2-A1CD-3CB88D601CC3}"/>
              </a:ext>
            </a:extLst>
          </p:cNvPr>
          <p:cNvGrpSpPr/>
          <p:nvPr/>
        </p:nvGrpSpPr>
        <p:grpSpPr>
          <a:xfrm>
            <a:off x="0" y="2640396"/>
            <a:ext cx="12192000" cy="4522404"/>
            <a:chOff x="0" y="2960914"/>
            <a:chExt cx="12192000" cy="387871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267750F-5385-4CF3-8551-E94F8A3A7439}"/>
                </a:ext>
              </a:extLst>
            </p:cNvPr>
            <p:cNvSpPr/>
            <p:nvPr/>
          </p:nvSpPr>
          <p:spPr>
            <a:xfrm>
              <a:off x="0" y="2960914"/>
              <a:ext cx="12192000" cy="374196"/>
            </a:xfrm>
            <a:prstGeom prst="rect">
              <a:avLst/>
            </a:prstGeom>
            <a:solidFill>
              <a:srgbClr val="726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523CB2F-F139-48B9-8F74-A783B89632E7}"/>
                </a:ext>
              </a:extLst>
            </p:cNvPr>
            <p:cNvSpPr/>
            <p:nvPr/>
          </p:nvSpPr>
          <p:spPr>
            <a:xfrm>
              <a:off x="0" y="3193143"/>
              <a:ext cx="12192000" cy="364648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F0DBE114-8572-4BCB-987C-3B9966D461F2}"/>
              </a:ext>
            </a:extLst>
          </p:cNvPr>
          <p:cNvSpPr/>
          <p:nvPr/>
        </p:nvSpPr>
        <p:spPr>
          <a:xfrm>
            <a:off x="-782622" y="-946007"/>
            <a:ext cx="4620104" cy="23550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C1B056-BF1D-47EC-9D9A-E127C3E730F0}"/>
              </a:ext>
            </a:extLst>
          </p:cNvPr>
          <p:cNvSpPr txBox="1"/>
          <p:nvPr/>
        </p:nvSpPr>
        <p:spPr>
          <a:xfrm>
            <a:off x="860227" y="242389"/>
            <a:ext cx="26163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cap="all" spc="-50" dirty="0" err="1">
                <a:solidFill>
                  <a:schemeClr val="bg1"/>
                </a:solidFill>
                <a:latin typeface="+mj-lt"/>
                <a:cs typeface="#9Slide04 Taviraj ExtraBold" pitchFamily="2" charset="-34"/>
              </a:rPr>
              <a:t>Bài</a:t>
            </a:r>
            <a:r>
              <a:rPr lang="en-GB" sz="4400" b="1" cap="all" spc="-50" dirty="0">
                <a:solidFill>
                  <a:schemeClr val="bg1"/>
                </a:solidFill>
                <a:latin typeface="+mj-lt"/>
                <a:cs typeface="#9Slide04 Taviraj ExtraBold" pitchFamily="2" charset="-34"/>
              </a:rPr>
              <a:t> 1</a:t>
            </a:r>
          </a:p>
        </p:txBody>
      </p:sp>
      <p:pic>
        <p:nvPicPr>
          <p:cNvPr id="25" name="Picture 2" descr="Swiss Cheese Plant Watercolor - Leaf Swiss Cheese Plant PNG Image |  Transparent PNG Free Download on SeekPNG">
            <a:extLst>
              <a:ext uri="{FF2B5EF4-FFF2-40B4-BE49-F238E27FC236}">
                <a16:creationId xmlns:a16="http://schemas.microsoft.com/office/drawing/2014/main" id="{DEA0D3D6-3BAC-4773-ABC6-D47751D2C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lum brigh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0000">
            <a:off x="198589" y="213300"/>
            <a:ext cx="580799" cy="74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>
            <a:extLst>
              <a:ext uri="{FF2B5EF4-FFF2-40B4-BE49-F238E27FC236}">
                <a16:creationId xmlns:a16="http://schemas.microsoft.com/office/drawing/2014/main" id="{E66FBA7C-98B5-4A1D-8B6B-A1606DD5B9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32767" y="1651758"/>
            <a:ext cx="802859" cy="7035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3C976F-D3B3-4CC6-A33E-AD587E5333E9}"/>
              </a:ext>
            </a:extLst>
          </p:cNvPr>
          <p:cNvSpPr txBox="1"/>
          <p:nvPr/>
        </p:nvSpPr>
        <p:spPr>
          <a:xfrm>
            <a:off x="3072164" y="1601170"/>
            <a:ext cx="7087070" cy="693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</a:rPr>
              <a:t>NỘI DUNG BÀI HỌC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4A1E2-E73B-4762-9D31-601A3305ED21}"/>
              </a:ext>
            </a:extLst>
          </p:cNvPr>
          <p:cNvGrpSpPr/>
          <p:nvPr/>
        </p:nvGrpSpPr>
        <p:grpSpPr>
          <a:xfrm>
            <a:off x="1227797" y="3894588"/>
            <a:ext cx="10735602" cy="610575"/>
            <a:chOff x="7087536" y="3157322"/>
            <a:chExt cx="10735602" cy="6105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A0A959-856B-463D-A107-6A0FC43DCF36}"/>
                </a:ext>
              </a:extLst>
            </p:cNvPr>
            <p:cNvSpPr txBox="1"/>
            <p:nvPr/>
          </p:nvSpPr>
          <p:spPr>
            <a:xfrm>
              <a:off x="7627805" y="3282187"/>
              <a:ext cx="10195333" cy="4857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25000"/>
                </a:lnSpc>
                <a:defRPr sz="2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2800" b="1" dirty="0">
                  <a:solidFill>
                    <a:sysClr val="windowText" lastClr="000000"/>
                  </a:solidFill>
                </a:rPr>
                <a:t>II.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Một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số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kĩ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năng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tiến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trình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học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tập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môn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 Khoa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học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tự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nhiên</a:t>
              </a:r>
              <a:endParaRPr lang="en-US" sz="2800" b="1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7" name="Picture 17">
              <a:extLst>
                <a:ext uri="{FF2B5EF4-FFF2-40B4-BE49-F238E27FC236}">
                  <a16:creationId xmlns:a16="http://schemas.microsoft.com/office/drawing/2014/main" id="{919D0F56-F088-4C73-874E-35C8BBA86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087536" y="3157322"/>
              <a:ext cx="320040" cy="596685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A2C2420-18F6-4873-9CC5-9A048BD166B3}"/>
              </a:ext>
            </a:extLst>
          </p:cNvPr>
          <p:cNvGrpSpPr/>
          <p:nvPr/>
        </p:nvGrpSpPr>
        <p:grpSpPr>
          <a:xfrm>
            <a:off x="1225169" y="4749141"/>
            <a:ext cx="10433430" cy="610575"/>
            <a:chOff x="7087536" y="4729540"/>
            <a:chExt cx="10433430" cy="6105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5354A9-CADC-46E9-9EF4-44712A1BAF0D}"/>
                </a:ext>
              </a:extLst>
            </p:cNvPr>
            <p:cNvSpPr txBox="1"/>
            <p:nvPr/>
          </p:nvSpPr>
          <p:spPr>
            <a:xfrm>
              <a:off x="7627805" y="4854405"/>
              <a:ext cx="9893161" cy="4857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25000"/>
                </a:lnSpc>
                <a:defRPr sz="2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2800" b="1" dirty="0">
                  <a:solidFill>
                    <a:sysClr val="windowText" lastClr="000000"/>
                  </a:solidFill>
                </a:rPr>
                <a:t>III.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Sử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dụng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các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dụng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cụ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đo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trong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nội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 dung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môn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 KHTN</a:t>
              </a:r>
            </a:p>
          </p:txBody>
        </p:sp>
        <p:pic>
          <p:nvPicPr>
            <p:cNvPr id="19" name="Picture 17">
              <a:extLst>
                <a:ext uri="{FF2B5EF4-FFF2-40B4-BE49-F238E27FC236}">
                  <a16:creationId xmlns:a16="http://schemas.microsoft.com/office/drawing/2014/main" id="{23735874-1EE1-417D-86C8-210F487CC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087536" y="4729540"/>
              <a:ext cx="320040" cy="59668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163EA57-A275-4A17-B2F7-96446498FB6C}"/>
              </a:ext>
            </a:extLst>
          </p:cNvPr>
          <p:cNvGrpSpPr/>
          <p:nvPr/>
        </p:nvGrpSpPr>
        <p:grpSpPr>
          <a:xfrm>
            <a:off x="1225169" y="5605633"/>
            <a:ext cx="5805736" cy="610575"/>
            <a:chOff x="7087536" y="5708032"/>
            <a:chExt cx="5805736" cy="6105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0AF815-0740-4FB0-9345-9FFE0F333307}"/>
                </a:ext>
              </a:extLst>
            </p:cNvPr>
            <p:cNvSpPr txBox="1"/>
            <p:nvPr/>
          </p:nvSpPr>
          <p:spPr>
            <a:xfrm>
              <a:off x="7627805" y="5832897"/>
              <a:ext cx="5265467" cy="4857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25000"/>
                </a:lnSpc>
                <a:defRPr sz="2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2800" b="1" dirty="0">
                  <a:solidFill>
                    <a:sysClr val="windowText" lastClr="000000"/>
                  </a:solidFill>
                </a:rPr>
                <a:t>IV.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Báo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cáo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thực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hành</a:t>
              </a:r>
              <a:endParaRPr lang="en-US" sz="2800" b="1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0" name="Picture 17">
              <a:extLst>
                <a:ext uri="{FF2B5EF4-FFF2-40B4-BE49-F238E27FC236}">
                  <a16:creationId xmlns:a16="http://schemas.microsoft.com/office/drawing/2014/main" id="{1C7AAE94-E1B3-4201-B48C-E6968A62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087536" y="5708032"/>
              <a:ext cx="320040" cy="596685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48EE07-A5D4-4AB9-A0BC-F16C99E455FD}"/>
              </a:ext>
            </a:extLst>
          </p:cNvPr>
          <p:cNvGrpSpPr/>
          <p:nvPr/>
        </p:nvGrpSpPr>
        <p:grpSpPr>
          <a:xfrm>
            <a:off x="1295400" y="3061631"/>
            <a:ext cx="6934200" cy="596685"/>
            <a:chOff x="7087536" y="3287250"/>
            <a:chExt cx="6934200" cy="59668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A9E50A-820E-40A0-8DA0-FDEF9A23694C}"/>
                </a:ext>
              </a:extLst>
            </p:cNvPr>
            <p:cNvSpPr txBox="1"/>
            <p:nvPr/>
          </p:nvSpPr>
          <p:spPr>
            <a:xfrm>
              <a:off x="7627806" y="3397608"/>
              <a:ext cx="6393930" cy="4857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25000"/>
                </a:lnSpc>
                <a:defRPr sz="2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2800" b="1" dirty="0">
                  <a:solidFill>
                    <a:sysClr val="windowText" lastClr="000000"/>
                  </a:solidFill>
                </a:rPr>
                <a:t>I.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Phương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pháp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tìm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hiểu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tự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</a:rPr>
                <a:t>nhiên</a:t>
              </a:r>
              <a:endParaRPr lang="en-US" sz="2800" b="1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9" name="Picture 17">
              <a:extLst>
                <a:ext uri="{FF2B5EF4-FFF2-40B4-BE49-F238E27FC236}">
                  <a16:creationId xmlns:a16="http://schemas.microsoft.com/office/drawing/2014/main" id="{1B5A8345-E500-46D8-A759-F31386CB0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087536" y="3287250"/>
              <a:ext cx="320040" cy="596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84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wiss Cheese Plant Watercolor - Leaf Swiss Cheese Plant PNG Image |  Transparent PNG Free Download on SeekPNG">
            <a:extLst>
              <a:ext uri="{FF2B5EF4-FFF2-40B4-BE49-F238E27FC236}">
                <a16:creationId xmlns:a16="http://schemas.microsoft.com/office/drawing/2014/main" id="{0AF60153-8929-48AC-9EC4-A3FDC8F0A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6546">
            <a:off x="9495956" y="-572165"/>
            <a:ext cx="6165440" cy="795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62D7C775-38E2-4C80-AA58-67981A55E3F9}"/>
              </a:ext>
            </a:extLst>
          </p:cNvPr>
          <p:cNvSpPr/>
          <p:nvPr/>
        </p:nvSpPr>
        <p:spPr>
          <a:xfrm>
            <a:off x="521709" y="4181824"/>
            <a:ext cx="5819130" cy="0"/>
          </a:xfrm>
          <a:prstGeom prst="line">
            <a:avLst/>
          </a:prstGeom>
          <a:ln w="38100" cap="flat">
            <a:solidFill>
              <a:srgbClr val="7267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00EE78D4-B12B-40B2-83C1-82EDFAFDE6FF}"/>
              </a:ext>
            </a:extLst>
          </p:cNvPr>
          <p:cNvSpPr/>
          <p:nvPr/>
        </p:nvSpPr>
        <p:spPr>
          <a:xfrm>
            <a:off x="521709" y="6615771"/>
            <a:ext cx="10583587" cy="0"/>
          </a:xfrm>
          <a:prstGeom prst="line">
            <a:avLst/>
          </a:prstGeom>
          <a:ln w="38100" cap="flat">
            <a:solidFill>
              <a:srgbClr val="7267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6" name="Google Shape;265;p38">
            <a:extLst>
              <a:ext uri="{FF2B5EF4-FFF2-40B4-BE49-F238E27FC236}">
                <a16:creationId xmlns:a16="http://schemas.microsoft.com/office/drawing/2014/main" id="{F2AA123C-765E-4E70-9387-C177667C5B98}"/>
              </a:ext>
            </a:extLst>
          </p:cNvPr>
          <p:cNvSpPr txBox="1">
            <a:spLocks/>
          </p:cNvSpPr>
          <p:nvPr/>
        </p:nvSpPr>
        <p:spPr>
          <a:xfrm>
            <a:off x="3492500" y="3539067"/>
            <a:ext cx="4572000" cy="561200"/>
          </a:xfrm>
          <a:prstGeom prst="rect">
            <a:avLst/>
          </a:prstGeom>
        </p:spPr>
        <p:txBody>
          <a:bodyPr spcFirstLastPara="1" wrap="square" lIns="60950" tIns="60950" rIns="60950" bIns="6095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133" b="1" dirty="0">
              <a:solidFill>
                <a:srgbClr val="C00000"/>
              </a:solidFill>
              <a:cs typeface="#9Slide04 Taviraj ExtraBold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25C538-011D-490D-BE5B-40B94FD33176}"/>
              </a:ext>
            </a:extLst>
          </p:cNvPr>
          <p:cNvSpPr txBox="1"/>
          <p:nvPr/>
        </p:nvSpPr>
        <p:spPr>
          <a:xfrm>
            <a:off x="426582" y="4381621"/>
            <a:ext cx="10703836" cy="21257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9600" b="1" cap="all" spc="200">
                <a:solidFill>
                  <a:srgbClr val="726753"/>
                </a:solidFill>
                <a:latin typeface="#9Slide04 Faustina Medium" panose="00000600000000000000" pitchFamily="2" charset="0"/>
                <a:cs typeface="#9Slide04 Taviraj ExtraBold" pitchFamily="2" charset="-34"/>
              </a:defRPr>
            </a:lvl1pPr>
          </a:lstStyle>
          <a:p>
            <a:pPr algn="l">
              <a:lnSpc>
                <a:spcPct val="115000"/>
              </a:lnSpc>
            </a:pPr>
            <a:r>
              <a:rPr lang="en-GB" sz="6000" spc="-100" dirty="0">
                <a:solidFill>
                  <a:srgbClr val="443E32"/>
                </a:solidFill>
                <a:latin typeface="+mj-lt"/>
              </a:rPr>
              <a:t>I. </a:t>
            </a:r>
            <a:r>
              <a:rPr lang="en-GB" sz="6000" spc="-100" dirty="0" err="1">
                <a:solidFill>
                  <a:srgbClr val="443E32"/>
                </a:solidFill>
                <a:latin typeface="+mj-lt"/>
              </a:rPr>
              <a:t>phương</a:t>
            </a:r>
            <a:r>
              <a:rPr lang="en-GB" sz="6000" spc="-100" dirty="0">
                <a:solidFill>
                  <a:srgbClr val="443E32"/>
                </a:solidFill>
                <a:latin typeface="+mj-lt"/>
              </a:rPr>
              <a:t> </a:t>
            </a:r>
            <a:r>
              <a:rPr lang="en-GB" sz="6000" spc="-100" dirty="0" err="1">
                <a:solidFill>
                  <a:srgbClr val="443E32"/>
                </a:solidFill>
                <a:latin typeface="+mj-lt"/>
              </a:rPr>
              <a:t>pháp</a:t>
            </a:r>
            <a:endParaRPr lang="en-GB" sz="6000" spc="-100" dirty="0">
              <a:solidFill>
                <a:srgbClr val="443E32"/>
              </a:solidFill>
              <a:latin typeface="+mj-lt"/>
            </a:endParaRPr>
          </a:p>
          <a:p>
            <a:pPr algn="l">
              <a:lnSpc>
                <a:spcPct val="115000"/>
              </a:lnSpc>
            </a:pPr>
            <a:r>
              <a:rPr lang="en-GB" sz="6000" spc="-100" dirty="0" err="1">
                <a:solidFill>
                  <a:srgbClr val="443E32"/>
                </a:solidFill>
                <a:latin typeface="+mj-lt"/>
              </a:rPr>
              <a:t>tìm</a:t>
            </a:r>
            <a:r>
              <a:rPr lang="en-GB" sz="6000" spc="-100" dirty="0">
                <a:solidFill>
                  <a:srgbClr val="443E32"/>
                </a:solidFill>
                <a:latin typeface="+mj-lt"/>
              </a:rPr>
              <a:t> </a:t>
            </a:r>
            <a:r>
              <a:rPr lang="en-GB" sz="6000" spc="-100" dirty="0" err="1">
                <a:solidFill>
                  <a:srgbClr val="443E32"/>
                </a:solidFill>
                <a:latin typeface="+mj-lt"/>
              </a:rPr>
              <a:t>hiểu</a:t>
            </a:r>
            <a:r>
              <a:rPr lang="en-GB" sz="6000" spc="-100" dirty="0">
                <a:solidFill>
                  <a:srgbClr val="443E32"/>
                </a:solidFill>
                <a:latin typeface="+mj-lt"/>
              </a:rPr>
              <a:t> </a:t>
            </a:r>
            <a:r>
              <a:rPr lang="en-GB" sz="6000" spc="-100" dirty="0" err="1">
                <a:solidFill>
                  <a:srgbClr val="443E32"/>
                </a:solidFill>
                <a:latin typeface="+mj-lt"/>
              </a:rPr>
              <a:t>tự</a:t>
            </a:r>
            <a:r>
              <a:rPr lang="en-GB" sz="6000" spc="-100" dirty="0">
                <a:solidFill>
                  <a:srgbClr val="443E32"/>
                </a:solidFill>
                <a:latin typeface="+mj-lt"/>
              </a:rPr>
              <a:t> </a:t>
            </a:r>
            <a:r>
              <a:rPr lang="en-GB" sz="6000" spc="-100" dirty="0" err="1">
                <a:solidFill>
                  <a:srgbClr val="443E32"/>
                </a:solidFill>
                <a:latin typeface="+mj-lt"/>
              </a:rPr>
              <a:t>nhiên</a:t>
            </a:r>
            <a:endParaRPr lang="en-GB" sz="6000" spc="-100" dirty="0">
              <a:solidFill>
                <a:srgbClr val="443E32"/>
              </a:solidFill>
              <a:latin typeface="+mj-lt"/>
            </a:endParaRPr>
          </a:p>
        </p:txBody>
      </p:sp>
      <p:pic>
        <p:nvPicPr>
          <p:cNvPr id="6146" name="Picture 2" descr="Art and Science Wallpapers - Top Free Art and Science Backgrounds -  WallpaperAccess">
            <a:extLst>
              <a:ext uri="{FF2B5EF4-FFF2-40B4-BE49-F238E27FC236}">
                <a16:creationId xmlns:a16="http://schemas.microsoft.com/office/drawing/2014/main" id="{C74BCADA-D8F7-48AE-BF31-EAC268C10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9" r="18399"/>
          <a:stretch/>
        </p:blipFill>
        <p:spPr bwMode="auto">
          <a:xfrm>
            <a:off x="6800192" y="0"/>
            <a:ext cx="5239775" cy="5181600"/>
          </a:xfrm>
          <a:prstGeom prst="rect">
            <a:avLst/>
          </a:prstGeom>
          <a:noFill/>
          <a:ln>
            <a:solidFill>
              <a:srgbClr val="72675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ộ sưu tập Hình vẽ quyển vở và cây bút đẹp và sáng tạo">
            <a:extLst>
              <a:ext uri="{FF2B5EF4-FFF2-40B4-BE49-F238E27FC236}">
                <a16:creationId xmlns:a16="http://schemas.microsoft.com/office/drawing/2014/main" id="{832765D3-38DD-140A-4E00-D668234E4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5946"/>
            <a:ext cx="3983148" cy="398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90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D6DF9E-A673-41C6-B913-614F74880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0"/>
            <a:ext cx="5135337" cy="40049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4EC751-4E74-44D0-9AFF-4B0E3182D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27002"/>
            <a:ext cx="5105400" cy="38779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E7675A-9223-4079-82D6-4D1C0A388653}"/>
              </a:ext>
            </a:extLst>
          </p:cNvPr>
          <p:cNvSpPr txBox="1"/>
          <p:nvPr/>
        </p:nvSpPr>
        <p:spPr>
          <a:xfrm>
            <a:off x="-1" y="4267200"/>
            <a:ext cx="5897525" cy="461665"/>
          </a:xfrm>
          <a:prstGeom prst="rect">
            <a:avLst/>
          </a:prstGeom>
          <a:noFill/>
          <a:ln>
            <a:solidFill>
              <a:schemeClr val="bg1">
                <a:lumMod val="25000"/>
                <a:lumOff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ngỗng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E6655A-E2E2-46C2-9D40-D1A2FDB3F559}"/>
              </a:ext>
            </a:extLst>
          </p:cNvPr>
          <p:cNvSpPr txBox="1"/>
          <p:nvPr/>
        </p:nvSpPr>
        <p:spPr>
          <a:xfrm>
            <a:off x="6096000" y="4233530"/>
            <a:ext cx="6086548" cy="830997"/>
          </a:xfrm>
          <a:prstGeom prst="rect">
            <a:avLst/>
          </a:prstGeom>
          <a:noFill/>
          <a:ln>
            <a:solidFill>
              <a:schemeClr val="bg1">
                <a:lumMod val="25000"/>
                <a:lumOff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7B9EC1-7B07-C663-7144-E3929B105048}"/>
              </a:ext>
            </a:extLst>
          </p:cNvPr>
          <p:cNvSpPr txBox="1"/>
          <p:nvPr/>
        </p:nvSpPr>
        <p:spPr>
          <a:xfrm>
            <a:off x="-28354" y="4753674"/>
            <a:ext cx="5897525" cy="2123658"/>
          </a:xfrm>
          <a:prstGeom prst="rect">
            <a:avLst/>
          </a:prstGeom>
          <a:noFill/>
          <a:ln>
            <a:solidFill>
              <a:schemeClr val="bg1">
                <a:lumMod val="25000"/>
                <a:lumOff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200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lang="vi-VN" sz="22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iúp</a:t>
            </a:r>
            <a:r>
              <a:rPr lang="vi-VN" sz="22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vi-VN" sz="22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vi-VN" sz="22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liên </a:t>
            </a:r>
            <a:r>
              <a:rPr lang="vi-VN" sz="22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vi-VN" sz="22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vi-VN" sz="22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hơn </a:t>
            </a:r>
            <a:r>
              <a:rPr lang="vi-VN" sz="22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bởi</a:t>
            </a:r>
            <a:r>
              <a:rPr lang="vi-VN" sz="22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sz="22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vi-VN" sz="22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chim </a:t>
            </a:r>
            <a:r>
              <a:rPr lang="vi-VN" sz="22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đằng</a:t>
            </a:r>
            <a:r>
              <a:rPr lang="vi-VN" sz="22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sau </a:t>
            </a:r>
            <a:r>
              <a:rPr lang="vi-VN" sz="22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lang="vi-VN" sz="22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dàng</a:t>
            </a:r>
            <a:r>
              <a:rPr lang="vi-VN" sz="22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vi-VN" sz="22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vi-VN" sz="22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sz="22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vi-VN" sz="22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chim </a:t>
            </a:r>
            <a:r>
              <a:rPr lang="vi-VN" sz="22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lang="vi-VN" sz="2200" b="1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 err="1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vi-VN" sz="2200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vi-VN" sz="2200" dirty="0" err="1"/>
              <a:t>Điều</a:t>
            </a:r>
            <a:r>
              <a:rPr lang="vi-VN" sz="2200" dirty="0"/>
              <a:t> </a:t>
            </a:r>
            <a:r>
              <a:rPr lang="vi-VN" sz="2200" dirty="0" err="1"/>
              <a:t>này</a:t>
            </a:r>
            <a:r>
              <a:rPr lang="vi-VN" sz="2200" dirty="0"/>
              <a:t> </a:t>
            </a:r>
            <a:r>
              <a:rPr lang="vi-VN" sz="2200" dirty="0" err="1"/>
              <a:t>rất</a:t>
            </a:r>
            <a:r>
              <a:rPr lang="vi-VN" sz="2200" dirty="0"/>
              <a:t> quan </a:t>
            </a:r>
            <a:r>
              <a:rPr lang="vi-VN" sz="2200" dirty="0" err="1"/>
              <a:t>trọng</a:t>
            </a:r>
            <a:r>
              <a:rPr lang="vi-VN" sz="2200" dirty="0"/>
              <a:t> </a:t>
            </a:r>
            <a:r>
              <a:rPr lang="vi-VN" sz="2200" dirty="0" err="1"/>
              <a:t>để</a:t>
            </a:r>
            <a:r>
              <a:rPr lang="vi-VN" sz="2200" dirty="0"/>
              <a:t> </a:t>
            </a:r>
            <a:r>
              <a:rPr lang="vi-VN" sz="2200" dirty="0" err="1"/>
              <a:t>chúng</a:t>
            </a:r>
            <a:r>
              <a:rPr lang="vi-VN" sz="2200" dirty="0"/>
              <a:t> không </a:t>
            </a:r>
            <a:r>
              <a:rPr lang="vi-VN" sz="2200" dirty="0" err="1"/>
              <a:t>bị</a:t>
            </a:r>
            <a:r>
              <a:rPr lang="vi-VN" sz="2200" dirty="0"/>
              <a:t> </a:t>
            </a:r>
            <a:r>
              <a:rPr lang="vi-VN" sz="2200" dirty="0" err="1"/>
              <a:t>lạc</a:t>
            </a:r>
            <a:r>
              <a:rPr lang="vi-VN" sz="2200" dirty="0"/>
              <a:t> </a:t>
            </a:r>
            <a:r>
              <a:rPr lang="vi-VN" sz="2200" dirty="0" err="1"/>
              <a:t>đàn</a:t>
            </a:r>
            <a:r>
              <a:rPr lang="vi-VN" sz="2200" dirty="0"/>
              <a:t> </a:t>
            </a:r>
            <a:r>
              <a:rPr lang="vi-VN" sz="2200" dirty="0" err="1"/>
              <a:t>mỗi</a:t>
            </a:r>
            <a:r>
              <a:rPr lang="vi-VN" sz="2200" dirty="0"/>
              <a:t> khi </a:t>
            </a:r>
            <a:r>
              <a:rPr lang="vi-VN" sz="2200" dirty="0" err="1"/>
              <a:t>chú</a:t>
            </a:r>
            <a:r>
              <a:rPr lang="vi-VN" sz="2200" dirty="0"/>
              <a:t> chim bay </a:t>
            </a:r>
            <a:r>
              <a:rPr lang="vi-VN" sz="2200" dirty="0" err="1"/>
              <a:t>đầu</a:t>
            </a:r>
            <a:r>
              <a:rPr lang="vi-VN" sz="2200" dirty="0"/>
              <a:t> ra </a:t>
            </a:r>
            <a:r>
              <a:rPr lang="vi-VN" sz="2200" dirty="0" err="1"/>
              <a:t>tín</a:t>
            </a:r>
            <a:r>
              <a:rPr lang="vi-VN" sz="2200" dirty="0"/>
              <a:t> </a:t>
            </a:r>
            <a:r>
              <a:rPr lang="vi-VN" sz="2200" dirty="0" err="1"/>
              <a:t>hiệu</a:t>
            </a:r>
            <a:r>
              <a:rPr lang="vi-VN" sz="2200" dirty="0"/>
              <a:t> </a:t>
            </a:r>
            <a:r>
              <a:rPr lang="vi-VN" sz="2200" dirty="0" err="1"/>
              <a:t>dừng</a:t>
            </a:r>
            <a:r>
              <a:rPr lang="vi-VN" sz="2200" dirty="0"/>
              <a:t> </a:t>
            </a:r>
            <a:r>
              <a:rPr lang="vi-VN" sz="2200" dirty="0" err="1"/>
              <a:t>lại</a:t>
            </a:r>
            <a:r>
              <a:rPr lang="vi-VN" sz="2200" dirty="0"/>
              <a:t> </a:t>
            </a:r>
            <a:r>
              <a:rPr lang="vi-VN" sz="2200" dirty="0" err="1"/>
              <a:t>để</a:t>
            </a:r>
            <a:r>
              <a:rPr lang="vi-VN" sz="2200" dirty="0"/>
              <a:t> </a:t>
            </a:r>
            <a:r>
              <a:rPr lang="vi-VN" sz="2200" dirty="0" err="1"/>
              <a:t>nghỉ</a:t>
            </a:r>
            <a:r>
              <a:rPr lang="vi-VN" sz="2200" dirty="0"/>
              <a:t>, </a:t>
            </a:r>
            <a:r>
              <a:rPr lang="vi-VN" sz="2200" dirty="0" err="1"/>
              <a:t>tìm</a:t>
            </a:r>
            <a:r>
              <a:rPr lang="vi-VN" sz="2200" dirty="0"/>
              <a:t> </a:t>
            </a:r>
            <a:r>
              <a:rPr lang="vi-VN" sz="2200" dirty="0" err="1"/>
              <a:t>thức</a:t>
            </a:r>
            <a:r>
              <a:rPr lang="vi-VN" sz="2200" dirty="0"/>
              <a:t> ăn </a:t>
            </a:r>
            <a:r>
              <a:rPr lang="vi-VN" sz="2200" dirty="0" err="1"/>
              <a:t>hoặc</a:t>
            </a:r>
            <a:r>
              <a:rPr lang="vi-VN" sz="2200" dirty="0"/>
              <a:t> </a:t>
            </a:r>
            <a:r>
              <a:rPr lang="vi-VN" sz="2200" dirty="0" err="1"/>
              <a:t>đổi</a:t>
            </a:r>
            <a:r>
              <a:rPr lang="vi-VN" sz="2200" dirty="0"/>
              <a:t> </a:t>
            </a:r>
            <a:r>
              <a:rPr lang="vi-VN" sz="2200" dirty="0" err="1"/>
              <a:t>hướng</a:t>
            </a:r>
            <a:r>
              <a:rPr lang="vi-VN" sz="2200" dirty="0"/>
              <a:t> bay.</a:t>
            </a:r>
            <a:endParaRPr lang="en-US" sz="2200" dirty="0">
              <a:latin typeface="Times New Roman" panose="02020603050405020304" pitchFamily="18" charset="0"/>
              <a:ea typeface="Times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8C3197-C553-3C88-7845-E6B75A864592}"/>
              </a:ext>
            </a:extLst>
          </p:cNvPr>
          <p:cNvSpPr txBox="1"/>
          <p:nvPr/>
        </p:nvSpPr>
        <p:spPr>
          <a:xfrm>
            <a:off x="6096000" y="5273061"/>
            <a:ext cx="6086548" cy="1477328"/>
          </a:xfrm>
          <a:prstGeom prst="rect">
            <a:avLst/>
          </a:prstGeom>
          <a:noFill/>
          <a:ln>
            <a:solidFill>
              <a:schemeClr val="bg1">
                <a:lumMod val="25000"/>
                <a:lumOff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b="1" dirty="0"/>
              <a:t>Khi</a:t>
            </a:r>
            <a:r>
              <a:rPr lang="vi-VN" dirty="0"/>
              <a:t> </a:t>
            </a:r>
            <a:r>
              <a:rPr lang="vi-VN" dirty="0" err="1"/>
              <a:t>bạn</a:t>
            </a:r>
            <a:r>
              <a:rPr lang="vi-VN" dirty="0"/>
              <a:t> </a:t>
            </a:r>
            <a:r>
              <a:rPr lang="vi-VN" dirty="0" err="1"/>
              <a:t>đụng</a:t>
            </a:r>
            <a:r>
              <a:rPr lang="vi-VN" dirty="0"/>
              <a:t> </a:t>
            </a:r>
            <a:r>
              <a:rPr lang="vi-VN" b="1" dirty="0"/>
              <a:t>tay </a:t>
            </a:r>
            <a:r>
              <a:rPr lang="vi-VN" b="1" dirty="0" err="1"/>
              <a:t>vào</a:t>
            </a:r>
            <a:r>
              <a:rPr lang="vi-VN" dirty="0"/>
              <a:t>, </a:t>
            </a:r>
            <a:r>
              <a:rPr lang="vi-VN" b="1" dirty="0" err="1"/>
              <a:t>lá</a:t>
            </a:r>
            <a:r>
              <a:rPr lang="vi-VN" dirty="0"/>
              <a:t> </a:t>
            </a:r>
            <a:r>
              <a:rPr lang="vi-VN" dirty="0" err="1"/>
              <a:t>bị</a:t>
            </a:r>
            <a:r>
              <a:rPr lang="vi-VN" dirty="0"/>
              <a:t> </a:t>
            </a:r>
            <a:r>
              <a:rPr lang="vi-VN" dirty="0" err="1"/>
              <a:t>chấn</a:t>
            </a:r>
            <a:r>
              <a:rPr lang="vi-VN" dirty="0"/>
              <a:t> </a:t>
            </a:r>
            <a:r>
              <a:rPr lang="vi-VN" dirty="0" err="1"/>
              <a:t>động</a:t>
            </a:r>
            <a:r>
              <a:rPr lang="vi-VN" dirty="0"/>
              <a:t>, </a:t>
            </a:r>
            <a:r>
              <a:rPr lang="vi-VN" dirty="0" err="1"/>
              <a:t>nước</a:t>
            </a:r>
            <a:r>
              <a:rPr lang="vi-VN" dirty="0"/>
              <a:t> trong </a:t>
            </a:r>
            <a:r>
              <a:rPr lang="vi-VN" dirty="0" err="1"/>
              <a:t>tế</a:t>
            </a:r>
            <a:r>
              <a:rPr lang="vi-VN" dirty="0"/>
              <a:t> </a:t>
            </a:r>
            <a:r>
              <a:rPr lang="vi-VN" dirty="0" err="1"/>
              <a:t>bào</a:t>
            </a:r>
            <a:r>
              <a:rPr lang="vi-VN" dirty="0"/>
              <a:t> </a:t>
            </a:r>
            <a:r>
              <a:rPr lang="vi-VN" dirty="0" err="1"/>
              <a:t>bọng</a:t>
            </a:r>
            <a:r>
              <a:rPr lang="vi-VN" dirty="0"/>
              <a:t> </a:t>
            </a:r>
            <a:r>
              <a:rPr lang="vi-VN" b="1" dirty="0" err="1"/>
              <a:t>lá</a:t>
            </a:r>
            <a:r>
              <a:rPr lang="vi-VN" dirty="0"/>
              <a:t> </a:t>
            </a:r>
            <a:r>
              <a:rPr lang="vi-VN" dirty="0" err="1"/>
              <a:t>lập</a:t>
            </a:r>
            <a:r>
              <a:rPr lang="vi-VN" dirty="0"/>
              <a:t> </a:t>
            </a:r>
            <a:r>
              <a:rPr lang="vi-VN" dirty="0" err="1"/>
              <a:t>tức</a:t>
            </a:r>
            <a:r>
              <a:rPr lang="vi-VN" dirty="0"/>
              <a:t> </a:t>
            </a:r>
            <a:r>
              <a:rPr lang="vi-VN" dirty="0" err="1"/>
              <a:t>dồn</a:t>
            </a:r>
            <a:r>
              <a:rPr lang="vi-VN" dirty="0"/>
              <a:t> lên hai bên </a:t>
            </a:r>
            <a:r>
              <a:rPr lang="vi-VN" dirty="0" err="1"/>
              <a:t>phía</a:t>
            </a:r>
            <a:r>
              <a:rPr lang="vi-VN" dirty="0"/>
              <a:t> trên. </a:t>
            </a:r>
            <a:r>
              <a:rPr lang="vi-VN" dirty="0" err="1"/>
              <a:t>Thế</a:t>
            </a:r>
            <a:r>
              <a:rPr lang="vi-VN" dirty="0"/>
              <a:t> </a:t>
            </a:r>
            <a:r>
              <a:rPr lang="vi-VN" dirty="0" err="1"/>
              <a:t>là</a:t>
            </a:r>
            <a:r>
              <a:rPr lang="vi-VN" dirty="0"/>
              <a:t> </a:t>
            </a:r>
            <a:r>
              <a:rPr lang="vi-VN" dirty="0" err="1"/>
              <a:t>phần</a:t>
            </a:r>
            <a:r>
              <a:rPr lang="vi-VN" dirty="0"/>
              <a:t> </a:t>
            </a:r>
            <a:r>
              <a:rPr lang="vi-VN" dirty="0" err="1"/>
              <a:t>dưới</a:t>
            </a:r>
            <a:r>
              <a:rPr lang="vi-VN" dirty="0"/>
              <a:t> </a:t>
            </a:r>
            <a:r>
              <a:rPr lang="vi-VN" dirty="0" err="1"/>
              <a:t>bọng</a:t>
            </a:r>
            <a:r>
              <a:rPr lang="vi-VN" dirty="0"/>
              <a:t> </a:t>
            </a:r>
            <a:r>
              <a:rPr lang="vi-VN" b="1" dirty="0" err="1"/>
              <a:t>lá</a:t>
            </a:r>
            <a:r>
              <a:rPr lang="vi-VN" dirty="0"/>
              <a:t> </a:t>
            </a:r>
            <a:r>
              <a:rPr lang="vi-VN" dirty="0" err="1"/>
              <a:t>xẹp</a:t>
            </a:r>
            <a:r>
              <a:rPr lang="vi-VN" dirty="0"/>
              <a:t> </a:t>
            </a:r>
            <a:r>
              <a:rPr lang="vi-VN" dirty="0" err="1"/>
              <a:t>xuống</a:t>
            </a:r>
            <a:r>
              <a:rPr lang="vi-VN" dirty="0"/>
              <a:t> như </a:t>
            </a:r>
            <a:r>
              <a:rPr lang="vi-VN" dirty="0" err="1"/>
              <a:t>quả</a:t>
            </a:r>
            <a:r>
              <a:rPr lang="vi-VN" dirty="0"/>
              <a:t> </a:t>
            </a:r>
            <a:r>
              <a:rPr lang="vi-VN" dirty="0" err="1"/>
              <a:t>bóng</a:t>
            </a:r>
            <a:r>
              <a:rPr lang="vi-VN" dirty="0"/>
              <a:t> </a:t>
            </a:r>
            <a:r>
              <a:rPr lang="vi-VN" dirty="0" err="1"/>
              <a:t>xì</a:t>
            </a:r>
            <a:r>
              <a:rPr lang="vi-VN" dirty="0"/>
              <a:t> hơi, </a:t>
            </a:r>
            <a:r>
              <a:rPr lang="vi-VN" dirty="0" err="1"/>
              <a:t>còn</a:t>
            </a:r>
            <a:r>
              <a:rPr lang="vi-VN" dirty="0"/>
              <a:t> </a:t>
            </a:r>
            <a:r>
              <a:rPr lang="vi-VN" dirty="0" err="1"/>
              <a:t>phía</a:t>
            </a:r>
            <a:r>
              <a:rPr lang="vi-VN" dirty="0"/>
              <a:t> trên </a:t>
            </a:r>
            <a:r>
              <a:rPr lang="vi-VN" b="1" dirty="0" err="1"/>
              <a:t>lại</a:t>
            </a:r>
            <a:r>
              <a:rPr lang="vi-VN" dirty="0"/>
              <a:t> như </a:t>
            </a:r>
            <a:r>
              <a:rPr lang="vi-VN" dirty="0" err="1"/>
              <a:t>quả</a:t>
            </a:r>
            <a:r>
              <a:rPr lang="vi-VN" dirty="0"/>
              <a:t> </a:t>
            </a:r>
            <a:r>
              <a:rPr lang="vi-VN" dirty="0" err="1"/>
              <a:t>bóng</a:t>
            </a:r>
            <a:r>
              <a:rPr lang="vi-VN" dirty="0"/>
              <a:t> bơm căng. </a:t>
            </a:r>
            <a:r>
              <a:rPr lang="vi-VN" dirty="0" err="1"/>
              <a:t>Điều</a:t>
            </a:r>
            <a:r>
              <a:rPr lang="vi-VN" dirty="0"/>
              <a:t> </a:t>
            </a:r>
            <a:r>
              <a:rPr lang="vi-VN" dirty="0" err="1"/>
              <a:t>đó</a:t>
            </a:r>
            <a:r>
              <a:rPr lang="vi-VN" dirty="0"/>
              <a:t> </a:t>
            </a:r>
            <a:r>
              <a:rPr lang="vi-VN" dirty="0" err="1"/>
              <a:t>làm</a:t>
            </a:r>
            <a:r>
              <a:rPr lang="vi-VN" dirty="0"/>
              <a:t> </a:t>
            </a:r>
            <a:r>
              <a:rPr lang="vi-VN" dirty="0" err="1"/>
              <a:t>cuống</a:t>
            </a:r>
            <a:r>
              <a:rPr lang="vi-VN" dirty="0"/>
              <a:t> </a:t>
            </a:r>
            <a:r>
              <a:rPr lang="vi-VN" b="1" dirty="0" err="1"/>
              <a:t>lá</a:t>
            </a:r>
            <a:r>
              <a:rPr lang="vi-VN" dirty="0"/>
              <a:t> </a:t>
            </a:r>
            <a:r>
              <a:rPr lang="vi-VN" dirty="0" err="1"/>
              <a:t>sụp</a:t>
            </a:r>
            <a:r>
              <a:rPr lang="vi-VN" dirty="0"/>
              <a:t> </a:t>
            </a:r>
            <a:r>
              <a:rPr lang="vi-VN" dirty="0" err="1"/>
              <a:t>xuống</a:t>
            </a:r>
            <a:r>
              <a:rPr lang="vi-VN" dirty="0"/>
              <a:t>, </a:t>
            </a:r>
            <a:r>
              <a:rPr lang="vi-VN" b="1" dirty="0" err="1"/>
              <a:t>khép</a:t>
            </a:r>
            <a:r>
              <a:rPr lang="vi-VN" b="1" dirty="0"/>
              <a:t> </a:t>
            </a:r>
            <a:r>
              <a:rPr lang="vi-VN" b="1" dirty="0" err="1"/>
              <a:t>lại</a:t>
            </a:r>
            <a:r>
              <a:rPr lang="vi-VN" dirty="0"/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2F67E28-0E0D-46B8-AFEA-113828EEF91D}"/>
              </a:ext>
            </a:extLst>
          </p:cNvPr>
          <p:cNvSpPr/>
          <p:nvPr/>
        </p:nvSpPr>
        <p:spPr>
          <a:xfrm>
            <a:off x="-1" y="6583680"/>
            <a:ext cx="12192001" cy="274320"/>
          </a:xfrm>
          <a:prstGeom prst="rect">
            <a:avLst/>
          </a:prstGeom>
          <a:solidFill>
            <a:srgbClr val="726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60697F-8254-4B3E-BC82-11BD47295AD4}"/>
              </a:ext>
            </a:extLst>
          </p:cNvPr>
          <p:cNvGrpSpPr/>
          <p:nvPr/>
        </p:nvGrpSpPr>
        <p:grpSpPr>
          <a:xfrm>
            <a:off x="-1" y="-1"/>
            <a:ext cx="12192001" cy="457200"/>
            <a:chOff x="-1" y="-1"/>
            <a:chExt cx="12192001" cy="4572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4A84C57-C380-4660-9762-BDD2367B66F3}"/>
                </a:ext>
              </a:extLst>
            </p:cNvPr>
            <p:cNvSpPr/>
            <p:nvPr/>
          </p:nvSpPr>
          <p:spPr>
            <a:xfrm>
              <a:off x="-1" y="-1"/>
              <a:ext cx="12192001" cy="274320"/>
            </a:xfrm>
            <a:prstGeom prst="rect">
              <a:avLst/>
            </a:prstGeom>
            <a:solidFill>
              <a:srgbClr val="726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B11AE2E-4855-4EFB-83FE-7ACCA8300B2D}"/>
                </a:ext>
              </a:extLst>
            </p:cNvPr>
            <p:cNvSpPr/>
            <p:nvPr/>
          </p:nvSpPr>
          <p:spPr>
            <a:xfrm>
              <a:off x="-1" y="274319"/>
              <a:ext cx="12192001" cy="182880"/>
            </a:xfrm>
            <a:prstGeom prst="rect">
              <a:avLst/>
            </a:prstGeom>
            <a:solidFill>
              <a:srgbClr val="4A4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D63D0D1B-FFF8-47CD-910B-FA691A58DE89}"/>
              </a:ext>
            </a:extLst>
          </p:cNvPr>
          <p:cNvSpPr/>
          <p:nvPr/>
        </p:nvSpPr>
        <p:spPr>
          <a:xfrm>
            <a:off x="-1" y="6400800"/>
            <a:ext cx="12192001" cy="18288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D9D652-21BA-4188-895C-DA552C2846C5}"/>
              </a:ext>
            </a:extLst>
          </p:cNvPr>
          <p:cNvSpPr txBox="1"/>
          <p:nvPr/>
        </p:nvSpPr>
        <p:spPr>
          <a:xfrm>
            <a:off x="275423" y="596156"/>
            <a:ext cx="11641152" cy="1026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6CA350-909C-4D21-9E9E-5FEEB7493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8" r="24502"/>
          <a:stretch/>
        </p:blipFill>
        <p:spPr>
          <a:xfrm>
            <a:off x="398449" y="2001653"/>
            <a:ext cx="3211314" cy="4128109"/>
          </a:xfrm>
          <a:prstGeom prst="rect">
            <a:avLst/>
          </a:prstGeom>
          <a:ln w="38100">
            <a:solidFill>
              <a:srgbClr val="726753"/>
            </a:solidFill>
          </a:ln>
        </p:spPr>
      </p:pic>
      <p:pic>
        <p:nvPicPr>
          <p:cNvPr id="8194" name="Picture 2" descr="Earth | Wallpaper earth, Iphone wallpaper earth, Background hd wallpaper">
            <a:extLst>
              <a:ext uri="{FF2B5EF4-FFF2-40B4-BE49-F238E27FC236}">
                <a16:creationId xmlns:a16="http://schemas.microsoft.com/office/drawing/2014/main" id="{4625D83E-C962-4800-A255-27D629119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" b="6388"/>
          <a:stretch/>
        </p:blipFill>
        <p:spPr bwMode="auto">
          <a:xfrm>
            <a:off x="4008212" y="1996674"/>
            <a:ext cx="2665411" cy="4133088"/>
          </a:xfrm>
          <a:prstGeom prst="rect">
            <a:avLst/>
          </a:prstGeom>
          <a:noFill/>
          <a:ln w="38100">
            <a:solidFill>
              <a:srgbClr val="72675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LFK Physical Science Formula Wallpaper Mathematical Knowledge Peel and  Stick Wall Stickers for Kids Bedroom Decor 141.7x98.4 inches - - Amazon.com">
            <a:extLst>
              <a:ext uri="{FF2B5EF4-FFF2-40B4-BE49-F238E27FC236}">
                <a16:creationId xmlns:a16="http://schemas.microsoft.com/office/drawing/2014/main" id="{3EBA15FC-E406-4737-AAE4-9E13FA527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72" y="1996674"/>
            <a:ext cx="4721480" cy="4133088"/>
          </a:xfrm>
          <a:prstGeom prst="rect">
            <a:avLst/>
          </a:prstGeom>
          <a:ln w="38100">
            <a:solidFill>
              <a:srgbClr val="72675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64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Oval 1030">
            <a:extLst>
              <a:ext uri="{FF2B5EF4-FFF2-40B4-BE49-F238E27FC236}">
                <a16:creationId xmlns:a16="http://schemas.microsoft.com/office/drawing/2014/main" id="{C8803393-7C86-44E6-84C6-B9814BF4DC43}"/>
              </a:ext>
            </a:extLst>
          </p:cNvPr>
          <p:cNvSpPr/>
          <p:nvPr/>
        </p:nvSpPr>
        <p:spPr>
          <a:xfrm>
            <a:off x="351971" y="2295525"/>
            <a:ext cx="4699000" cy="22669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A84C57-C380-4660-9762-BDD2367B66F3}"/>
              </a:ext>
            </a:extLst>
          </p:cNvPr>
          <p:cNvSpPr/>
          <p:nvPr/>
        </p:nvSpPr>
        <p:spPr>
          <a:xfrm>
            <a:off x="-1" y="-1"/>
            <a:ext cx="12192001" cy="274320"/>
          </a:xfrm>
          <a:prstGeom prst="rect">
            <a:avLst/>
          </a:prstGeom>
          <a:solidFill>
            <a:srgbClr val="726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2F67E28-0E0D-46B8-AFEA-113828EEF91D}"/>
              </a:ext>
            </a:extLst>
          </p:cNvPr>
          <p:cNvSpPr/>
          <p:nvPr/>
        </p:nvSpPr>
        <p:spPr>
          <a:xfrm>
            <a:off x="-1" y="6583680"/>
            <a:ext cx="12192001" cy="274320"/>
          </a:xfrm>
          <a:prstGeom prst="rect">
            <a:avLst/>
          </a:prstGeom>
          <a:solidFill>
            <a:srgbClr val="726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11AE2E-4855-4EFB-83FE-7ACCA8300B2D}"/>
              </a:ext>
            </a:extLst>
          </p:cNvPr>
          <p:cNvSpPr/>
          <p:nvPr/>
        </p:nvSpPr>
        <p:spPr>
          <a:xfrm>
            <a:off x="-1" y="274319"/>
            <a:ext cx="12192001" cy="18288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63D0D1B-FFF8-47CD-910B-FA691A58DE89}"/>
              </a:ext>
            </a:extLst>
          </p:cNvPr>
          <p:cNvSpPr/>
          <p:nvPr/>
        </p:nvSpPr>
        <p:spPr>
          <a:xfrm>
            <a:off x="-1" y="6400800"/>
            <a:ext cx="12192001" cy="18288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D41973-B1B0-4A52-A1E2-96AEE958F906}"/>
              </a:ext>
            </a:extLst>
          </p:cNvPr>
          <p:cNvSpPr txBox="1"/>
          <p:nvPr/>
        </p:nvSpPr>
        <p:spPr>
          <a:xfrm>
            <a:off x="1016000" y="2759202"/>
            <a:ext cx="3370943" cy="1339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/>
              <a:t>Phương</a:t>
            </a:r>
            <a:r>
              <a:rPr lang="en-US" b="1" dirty="0"/>
              <a:t> </a:t>
            </a:r>
            <a:r>
              <a:rPr lang="en-US" b="1" dirty="0" err="1"/>
              <a:t>pháp</a:t>
            </a:r>
            <a:r>
              <a:rPr lang="en-US" b="1" dirty="0"/>
              <a:t> </a:t>
            </a:r>
            <a:r>
              <a:rPr lang="en-US" b="1" dirty="0" err="1"/>
              <a:t>này</a:t>
            </a:r>
            <a:r>
              <a:rPr lang="en-US" b="1" dirty="0"/>
              <a:t> </a:t>
            </a:r>
            <a:r>
              <a:rPr lang="en-US" b="1" dirty="0" err="1"/>
              <a:t>gồm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bước</a:t>
            </a:r>
            <a:r>
              <a:rPr lang="en-US" b="1" dirty="0"/>
              <a:t>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mô</a:t>
            </a:r>
            <a:r>
              <a:rPr lang="en-US" b="1" dirty="0"/>
              <a:t> </a:t>
            </a:r>
            <a:r>
              <a:rPr lang="en-US" b="1" dirty="0" err="1"/>
              <a:t>tả</a:t>
            </a:r>
            <a:r>
              <a:rPr lang="en-US" b="1" dirty="0"/>
              <a:t> </a:t>
            </a:r>
            <a:r>
              <a:rPr lang="en-US" b="1" dirty="0" err="1"/>
              <a:t>bằng</a:t>
            </a:r>
            <a:r>
              <a:rPr lang="en-US" b="1" dirty="0"/>
              <a:t> </a:t>
            </a:r>
            <a:r>
              <a:rPr lang="en-US" b="1" dirty="0" err="1"/>
              <a:t>sơ</a:t>
            </a:r>
            <a:r>
              <a:rPr lang="en-US" b="1" dirty="0"/>
              <a:t> </a:t>
            </a:r>
            <a:r>
              <a:rPr lang="en-US" b="1" dirty="0" err="1"/>
              <a:t>đồ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:</a:t>
            </a:r>
          </a:p>
        </p:txBody>
      </p: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30B76FC8-4E0C-4D1B-87C0-D63301612FE1}"/>
              </a:ext>
            </a:extLst>
          </p:cNvPr>
          <p:cNvGrpSpPr/>
          <p:nvPr/>
        </p:nvGrpSpPr>
        <p:grpSpPr>
          <a:xfrm>
            <a:off x="5764511" y="646968"/>
            <a:ext cx="5562342" cy="764952"/>
            <a:chOff x="5764511" y="646968"/>
            <a:chExt cx="5562342" cy="764952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6761FC07-B1A8-4E12-9B2E-EED11EAE06B7}"/>
                </a:ext>
              </a:extLst>
            </p:cNvPr>
            <p:cNvSpPr/>
            <p:nvPr/>
          </p:nvSpPr>
          <p:spPr>
            <a:xfrm>
              <a:off x="5992853" y="646968"/>
              <a:ext cx="5334000" cy="76495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rgbClr val="7267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150B630-71EA-4D82-83CB-A670FA4333A1}"/>
                </a:ext>
              </a:extLst>
            </p:cNvPr>
            <p:cNvGrpSpPr/>
            <p:nvPr/>
          </p:nvGrpSpPr>
          <p:grpSpPr>
            <a:xfrm>
              <a:off x="5992853" y="734526"/>
              <a:ext cx="5334000" cy="593728"/>
              <a:chOff x="3873768" y="1353875"/>
              <a:chExt cx="5334000" cy="59372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ECC9F5-29A6-4F12-8CCA-A7E447658B10}"/>
                  </a:ext>
                </a:extLst>
              </p:cNvPr>
              <p:cNvSpPr txBox="1"/>
              <p:nvPr/>
            </p:nvSpPr>
            <p:spPr>
              <a:xfrm>
                <a:off x="4653911" y="1353875"/>
                <a:ext cx="3773714" cy="2775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25000"/>
                  </a:lnSpc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ctr"/>
                <a:r>
                  <a:rPr lang="en-US" sz="1600" b="1"/>
                  <a:t>Đề xuất vấn đề cần tìm hiểu</a:t>
                </a:r>
                <a:endParaRPr lang="en-US" sz="1600" b="1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F8C8D4-D809-4FAE-BBF3-EF3E78592CA4}"/>
                  </a:ext>
                </a:extLst>
              </p:cNvPr>
              <p:cNvSpPr txBox="1"/>
              <p:nvPr/>
            </p:nvSpPr>
            <p:spPr>
              <a:xfrm>
                <a:off x="3873768" y="1704780"/>
                <a:ext cx="5334000" cy="242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25000"/>
                  </a:lnSpc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ctr"/>
                <a:r>
                  <a:rPr lang="en-US" sz="1400"/>
                  <a:t>Quan sát và đặt câu hỏi cho vấn đề nảy sinh</a:t>
                </a:r>
                <a:endParaRPr lang="en-US" sz="1400" dirty="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40B0A10-71EF-48FA-960C-D9A721C8888E}"/>
                </a:ext>
              </a:extLst>
            </p:cNvPr>
            <p:cNvGrpSpPr/>
            <p:nvPr/>
          </p:nvGrpSpPr>
          <p:grpSpPr>
            <a:xfrm>
              <a:off x="5764511" y="816660"/>
              <a:ext cx="429460" cy="429460"/>
              <a:chOff x="2329806" y="1423201"/>
              <a:chExt cx="638628" cy="638628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EA491A3-9BFC-4AD4-8ACA-C3C30533103F}"/>
                  </a:ext>
                </a:extLst>
              </p:cNvPr>
              <p:cNvSpPr/>
              <p:nvPr/>
            </p:nvSpPr>
            <p:spPr>
              <a:xfrm>
                <a:off x="2329806" y="1423201"/>
                <a:ext cx="638628" cy="638628"/>
              </a:xfrm>
              <a:prstGeom prst="ellipse">
                <a:avLst/>
              </a:prstGeom>
              <a:solidFill>
                <a:srgbClr val="4A45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4 Yeseva One" panose="00000500000000000000" pitchFamily="2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3DF1D7-5F24-4129-BF6D-E4A04C1BA831}"/>
                  </a:ext>
                </a:extLst>
              </p:cNvPr>
              <p:cNvSpPr txBox="1">
                <a:spLocks noChangeAspec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549201" y="1562933"/>
                <a:ext cx="181737" cy="353377"/>
              </a:xfrm>
              <a:custGeom>
                <a:avLst/>
                <a:gdLst/>
                <a:ahLst/>
                <a:cxnLst/>
                <a:rect l="l" t="t" r="r" b="b"/>
                <a:pathLst>
                  <a:path w="181737" h="353377">
                    <a:moveTo>
                      <a:pt x="91878" y="0"/>
                    </a:moveTo>
                    <a:lnTo>
                      <a:pt x="146399" y="0"/>
                    </a:lnTo>
                    <a:lnTo>
                      <a:pt x="146399" y="335708"/>
                    </a:lnTo>
                    <a:lnTo>
                      <a:pt x="181737" y="345805"/>
                    </a:lnTo>
                    <a:lnTo>
                      <a:pt x="181737" y="353377"/>
                    </a:lnTo>
                    <a:lnTo>
                      <a:pt x="27765" y="353377"/>
                    </a:lnTo>
                    <a:lnTo>
                      <a:pt x="27765" y="345805"/>
                    </a:lnTo>
                    <a:lnTo>
                      <a:pt x="63103" y="335708"/>
                    </a:lnTo>
                    <a:lnTo>
                      <a:pt x="63103" y="58559"/>
                    </a:lnTo>
                    <a:lnTo>
                      <a:pt x="10096" y="95916"/>
                    </a:lnTo>
                    <a:lnTo>
                      <a:pt x="0" y="832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000">
                  <a:solidFill>
                    <a:schemeClr val="bg1"/>
                  </a:solidFill>
                  <a:latin typeface="#9Slide04 Yeseva One" panose="00000500000000000000" pitchFamily="2" charset="0"/>
                </a:endParaRPr>
              </a:p>
            </p:txBody>
          </p:sp>
        </p:grp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9AC31933-3CAB-409F-8771-1CC35049774D}"/>
              </a:ext>
            </a:extLst>
          </p:cNvPr>
          <p:cNvGrpSpPr/>
          <p:nvPr/>
        </p:nvGrpSpPr>
        <p:grpSpPr>
          <a:xfrm>
            <a:off x="5764511" y="1716060"/>
            <a:ext cx="5626110" cy="1009650"/>
            <a:chOff x="5764511" y="1762244"/>
            <a:chExt cx="5626110" cy="1009650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7CD67432-590A-4C2A-A503-6F898A208946}"/>
                </a:ext>
              </a:extLst>
            </p:cNvPr>
            <p:cNvSpPr/>
            <p:nvPr/>
          </p:nvSpPr>
          <p:spPr>
            <a:xfrm>
              <a:off x="5992853" y="1762244"/>
              <a:ext cx="5334000" cy="100965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rgbClr val="7267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87A2E3F-1491-4CB7-A477-F58032E3B01B}"/>
                </a:ext>
              </a:extLst>
            </p:cNvPr>
            <p:cNvGrpSpPr/>
            <p:nvPr/>
          </p:nvGrpSpPr>
          <p:grpSpPr>
            <a:xfrm>
              <a:off x="5929085" y="1828393"/>
              <a:ext cx="5461536" cy="863033"/>
              <a:chOff x="3810000" y="2280537"/>
              <a:chExt cx="5461536" cy="863033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4406B6-0F2B-4356-9F60-FC867F1D6912}"/>
                  </a:ext>
                </a:extLst>
              </p:cNvPr>
              <p:cNvSpPr txBox="1"/>
              <p:nvPr/>
            </p:nvSpPr>
            <p:spPr>
              <a:xfrm>
                <a:off x="3810000" y="2280537"/>
                <a:ext cx="5461536" cy="2775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25000"/>
                  </a:lnSpc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ctr"/>
                <a:r>
                  <a:rPr lang="en-US" sz="1600" b="1"/>
                  <a:t>Đưa ra dự đoán khoa học để giải quyết vấn đề</a:t>
                </a:r>
                <a:endParaRPr lang="en-US" sz="1600" b="1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AA0F8A-F445-431A-A2DE-DB2B37876E95}"/>
                  </a:ext>
                </a:extLst>
              </p:cNvPr>
              <p:cNvSpPr txBox="1"/>
              <p:nvPr/>
            </p:nvSpPr>
            <p:spPr>
              <a:xfrm>
                <a:off x="4267200" y="2631442"/>
                <a:ext cx="4547136" cy="5121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25000"/>
                  </a:lnSpc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ctr"/>
                <a:r>
                  <a:rPr lang="en-US" sz="1400"/>
                  <a:t>Dựa trên các tri thức phù hợp từ việc phân tích vấn đề, đưa ra dự đoán nhằm trả lời câu hỏi đã nêu.</a:t>
                </a:r>
                <a:endParaRPr lang="en-US" sz="1400" dirty="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755B555-EFFD-4FBF-B73D-9532D8AA20C0}"/>
                </a:ext>
              </a:extLst>
            </p:cNvPr>
            <p:cNvGrpSpPr/>
            <p:nvPr/>
          </p:nvGrpSpPr>
          <p:grpSpPr>
            <a:xfrm>
              <a:off x="5764511" y="2045179"/>
              <a:ext cx="429460" cy="429460"/>
              <a:chOff x="2329806" y="2443450"/>
              <a:chExt cx="638628" cy="63862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791E89B-33EC-4734-84E8-82A1D369A8DA}"/>
                  </a:ext>
                </a:extLst>
              </p:cNvPr>
              <p:cNvSpPr/>
              <p:nvPr/>
            </p:nvSpPr>
            <p:spPr>
              <a:xfrm>
                <a:off x="2329806" y="2443450"/>
                <a:ext cx="638628" cy="638628"/>
              </a:xfrm>
              <a:prstGeom prst="ellipse">
                <a:avLst/>
              </a:prstGeom>
              <a:solidFill>
                <a:srgbClr val="4A45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4 Yeseva One" panose="00000500000000000000" pitchFamily="2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D2950E7-94A5-4AF2-BABB-07485E596763}"/>
                  </a:ext>
                </a:extLst>
              </p:cNvPr>
              <p:cNvSpPr txBox="1">
                <a:spLocks noChangeAspec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2515896" y="2575608"/>
                <a:ext cx="249888" cy="360950"/>
              </a:xfrm>
              <a:custGeom>
                <a:avLst/>
                <a:gdLst/>
                <a:ahLst/>
                <a:cxnLst/>
                <a:rect l="l" t="t" r="r" b="b"/>
                <a:pathLst>
                  <a:path w="249888" h="360950">
                    <a:moveTo>
                      <a:pt x="113081" y="0"/>
                    </a:moveTo>
                    <a:cubicBezTo>
                      <a:pt x="158515" y="0"/>
                      <a:pt x="192170" y="9087"/>
                      <a:pt x="214046" y="27261"/>
                    </a:cubicBezTo>
                    <a:cubicBezTo>
                      <a:pt x="235921" y="45435"/>
                      <a:pt x="246859" y="70844"/>
                      <a:pt x="246859" y="103489"/>
                    </a:cubicBezTo>
                    <a:cubicBezTo>
                      <a:pt x="246859" y="124019"/>
                      <a:pt x="241559" y="141688"/>
                      <a:pt x="230957" y="156496"/>
                    </a:cubicBezTo>
                    <a:cubicBezTo>
                      <a:pt x="220356" y="171304"/>
                      <a:pt x="207399" y="183588"/>
                      <a:pt x="192086" y="193348"/>
                    </a:cubicBezTo>
                    <a:cubicBezTo>
                      <a:pt x="176773" y="203108"/>
                      <a:pt x="156327" y="214214"/>
                      <a:pt x="130750" y="226667"/>
                    </a:cubicBezTo>
                    <a:cubicBezTo>
                      <a:pt x="109210" y="237100"/>
                      <a:pt x="91794" y="246271"/>
                      <a:pt x="78500" y="254180"/>
                    </a:cubicBezTo>
                    <a:cubicBezTo>
                      <a:pt x="65206" y="262089"/>
                      <a:pt x="52922" y="271596"/>
                      <a:pt x="41648" y="282702"/>
                    </a:cubicBezTo>
                    <a:cubicBezTo>
                      <a:pt x="30374" y="293808"/>
                      <a:pt x="22380" y="306429"/>
                      <a:pt x="17669" y="320564"/>
                    </a:cubicBezTo>
                    <a:lnTo>
                      <a:pt x="204454" y="320564"/>
                    </a:lnTo>
                    <a:cubicBezTo>
                      <a:pt x="206810" y="302390"/>
                      <a:pt x="212531" y="287246"/>
                      <a:pt x="221618" y="275130"/>
                    </a:cubicBezTo>
                    <a:cubicBezTo>
                      <a:pt x="225320" y="269409"/>
                      <a:pt x="229695" y="264360"/>
                      <a:pt x="234744" y="259985"/>
                    </a:cubicBezTo>
                    <a:lnTo>
                      <a:pt x="249888" y="259985"/>
                    </a:lnTo>
                    <a:lnTo>
                      <a:pt x="249888" y="360950"/>
                    </a:lnTo>
                    <a:lnTo>
                      <a:pt x="0" y="360950"/>
                    </a:lnTo>
                    <a:lnTo>
                      <a:pt x="0" y="338233"/>
                    </a:lnTo>
                    <a:cubicBezTo>
                      <a:pt x="0" y="318377"/>
                      <a:pt x="3954" y="300287"/>
                      <a:pt x="11863" y="283964"/>
                    </a:cubicBezTo>
                    <a:cubicBezTo>
                      <a:pt x="19772" y="267642"/>
                      <a:pt x="29448" y="253422"/>
                      <a:pt x="40891" y="241307"/>
                    </a:cubicBezTo>
                    <a:cubicBezTo>
                      <a:pt x="52333" y="229191"/>
                      <a:pt x="67310" y="214887"/>
                      <a:pt x="85820" y="198397"/>
                    </a:cubicBezTo>
                    <a:cubicBezTo>
                      <a:pt x="102984" y="183252"/>
                      <a:pt x="116446" y="170547"/>
                      <a:pt x="126206" y="160282"/>
                    </a:cubicBezTo>
                    <a:cubicBezTo>
                      <a:pt x="135966" y="150017"/>
                      <a:pt x="144212" y="138406"/>
                      <a:pt x="150943" y="125449"/>
                    </a:cubicBezTo>
                    <a:cubicBezTo>
                      <a:pt x="157674" y="112492"/>
                      <a:pt x="161039" y="98441"/>
                      <a:pt x="161039" y="83296"/>
                    </a:cubicBezTo>
                    <a:cubicBezTo>
                      <a:pt x="161039" y="61084"/>
                      <a:pt x="155654" y="43752"/>
                      <a:pt x="144885" y="31299"/>
                    </a:cubicBezTo>
                    <a:cubicBezTo>
                      <a:pt x="134115" y="18847"/>
                      <a:pt x="120148" y="12621"/>
                      <a:pt x="102984" y="12621"/>
                    </a:cubicBezTo>
                    <a:cubicBezTo>
                      <a:pt x="93224" y="12621"/>
                      <a:pt x="83296" y="13967"/>
                      <a:pt x="73200" y="16659"/>
                    </a:cubicBezTo>
                    <a:lnTo>
                      <a:pt x="62598" y="20193"/>
                    </a:lnTo>
                    <a:lnTo>
                      <a:pt x="62598" y="100965"/>
                    </a:lnTo>
                    <a:lnTo>
                      <a:pt x="56035" y="102480"/>
                    </a:lnTo>
                    <a:cubicBezTo>
                      <a:pt x="50651" y="103153"/>
                      <a:pt x="46107" y="103489"/>
                      <a:pt x="42405" y="103489"/>
                    </a:cubicBezTo>
                    <a:cubicBezTo>
                      <a:pt x="30962" y="103489"/>
                      <a:pt x="21791" y="100040"/>
                      <a:pt x="14892" y="93140"/>
                    </a:cubicBezTo>
                    <a:cubicBezTo>
                      <a:pt x="7993" y="86241"/>
                      <a:pt x="4543" y="77070"/>
                      <a:pt x="4543" y="65628"/>
                    </a:cubicBezTo>
                    <a:cubicBezTo>
                      <a:pt x="4543" y="54858"/>
                      <a:pt x="8666" y="44425"/>
                      <a:pt x="16912" y="34328"/>
                    </a:cubicBezTo>
                    <a:cubicBezTo>
                      <a:pt x="25157" y="24232"/>
                      <a:pt x="37441" y="15986"/>
                      <a:pt x="53764" y="9592"/>
                    </a:cubicBezTo>
                    <a:cubicBezTo>
                      <a:pt x="70086" y="3197"/>
                      <a:pt x="89859" y="0"/>
                      <a:pt x="1130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000">
                  <a:solidFill>
                    <a:schemeClr val="bg1"/>
                  </a:solidFill>
                  <a:latin typeface="#9Slide04 Yeseva One" panose="00000500000000000000" pitchFamily="2" charset="0"/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370E6D9-B560-4C29-ACBE-56C3E56B181F}"/>
              </a:ext>
            </a:extLst>
          </p:cNvPr>
          <p:cNvGrpSpPr/>
          <p:nvPr/>
        </p:nvGrpSpPr>
        <p:grpSpPr>
          <a:xfrm>
            <a:off x="5764511" y="3029850"/>
            <a:ext cx="5626110" cy="1009650"/>
            <a:chOff x="5764511" y="3105150"/>
            <a:chExt cx="5626110" cy="100965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5630FB5-C142-4C2E-941D-75CC939BF52C}"/>
                </a:ext>
              </a:extLst>
            </p:cNvPr>
            <p:cNvSpPr/>
            <p:nvPr/>
          </p:nvSpPr>
          <p:spPr>
            <a:xfrm>
              <a:off x="5992853" y="3105150"/>
              <a:ext cx="5334000" cy="100965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rgbClr val="7267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37E1701-7749-47D9-8DCB-5AC0AB6E4E2B}"/>
                </a:ext>
              </a:extLst>
            </p:cNvPr>
            <p:cNvGrpSpPr/>
            <p:nvPr/>
          </p:nvGrpSpPr>
          <p:grpSpPr>
            <a:xfrm>
              <a:off x="5929085" y="3173582"/>
              <a:ext cx="5461536" cy="863033"/>
              <a:chOff x="3810000" y="3499737"/>
              <a:chExt cx="5461536" cy="863033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E5A473-C6FA-4366-8B03-7416159792BF}"/>
                  </a:ext>
                </a:extLst>
              </p:cNvPr>
              <p:cNvSpPr txBox="1"/>
              <p:nvPr/>
            </p:nvSpPr>
            <p:spPr>
              <a:xfrm>
                <a:off x="3810000" y="3499737"/>
                <a:ext cx="5461536" cy="2775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25000"/>
                  </a:lnSpc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ctr"/>
                <a:r>
                  <a:rPr lang="en-US" sz="1600" b="1"/>
                  <a:t>Lập kế hoạch kiểm tra dự đoán</a:t>
                </a:r>
                <a:endParaRPr lang="en-US" sz="1600" b="1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41E326-A649-40FE-B12E-3FEFDC1FE957}"/>
                  </a:ext>
                </a:extLst>
              </p:cNvPr>
              <p:cNvSpPr txBox="1"/>
              <p:nvPr/>
            </p:nvSpPr>
            <p:spPr>
              <a:xfrm>
                <a:off x="4267200" y="3850642"/>
                <a:ext cx="4547136" cy="5121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25000"/>
                  </a:lnSpc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ctr"/>
                <a:r>
                  <a:rPr lang="en-US" sz="1400" dirty="0" err="1"/>
                  <a:t>Lựa</a:t>
                </a:r>
                <a:r>
                  <a:rPr lang="en-US" sz="1400" dirty="0"/>
                  <a:t> </a:t>
                </a:r>
                <a:r>
                  <a:rPr lang="en-US" sz="1400" dirty="0" err="1"/>
                  <a:t>chọn</a:t>
                </a:r>
                <a:r>
                  <a:rPr lang="en-US" sz="1400" dirty="0"/>
                  <a:t> </a:t>
                </a:r>
                <a:r>
                  <a:rPr lang="en-US" sz="1400" dirty="0" err="1"/>
                  <a:t>được</a:t>
                </a:r>
                <a:r>
                  <a:rPr lang="en-US" sz="1400" dirty="0"/>
                  <a:t> </a:t>
                </a:r>
                <a:r>
                  <a:rPr lang="en-US" sz="1400" dirty="0" err="1"/>
                  <a:t>phương</a:t>
                </a:r>
                <a:r>
                  <a:rPr lang="en-US" sz="1400" dirty="0"/>
                  <a:t> </a:t>
                </a:r>
                <a:r>
                  <a:rPr lang="en-US" sz="1400" dirty="0" err="1"/>
                  <a:t>pháp</a:t>
                </a:r>
                <a:r>
                  <a:rPr lang="en-US" sz="1400" dirty="0"/>
                  <a:t>, </a:t>
                </a:r>
                <a:r>
                  <a:rPr lang="en-US" sz="1400" dirty="0" err="1"/>
                  <a:t>kĩ</a:t>
                </a:r>
                <a:r>
                  <a:rPr lang="en-US" sz="1400" dirty="0"/>
                  <a:t> </a:t>
                </a:r>
                <a:r>
                  <a:rPr lang="en-US" sz="1400" dirty="0" err="1"/>
                  <a:t>thuật</a:t>
                </a:r>
                <a:r>
                  <a:rPr lang="en-US" sz="1400" dirty="0"/>
                  <a:t>, </a:t>
                </a:r>
                <a:r>
                  <a:rPr lang="en-US" sz="1400" dirty="0" err="1"/>
                  <a:t>kĩ</a:t>
                </a:r>
                <a:r>
                  <a:rPr lang="en-US" sz="1400" dirty="0"/>
                  <a:t> </a:t>
                </a:r>
                <a:r>
                  <a:rPr lang="en-US" sz="1400" dirty="0" err="1"/>
                  <a:t>năng</a:t>
                </a:r>
                <a:r>
                  <a:rPr lang="en-US" sz="1400" dirty="0"/>
                  <a:t> </a:t>
                </a:r>
                <a:r>
                  <a:rPr lang="en-US" sz="1400" dirty="0" err="1"/>
                  <a:t>thích</a:t>
                </a:r>
                <a:r>
                  <a:rPr lang="en-US" sz="1400" dirty="0"/>
                  <a:t> </a:t>
                </a:r>
                <a:r>
                  <a:rPr lang="en-US" sz="1400" dirty="0" err="1"/>
                  <a:t>hợp</a:t>
                </a:r>
                <a:r>
                  <a:rPr lang="en-US" sz="1400" dirty="0"/>
                  <a:t> (</a:t>
                </a:r>
                <a:r>
                  <a:rPr lang="en-US" sz="1400" dirty="0" err="1"/>
                  <a:t>thực</a:t>
                </a:r>
                <a:r>
                  <a:rPr lang="en-US" sz="1400" dirty="0"/>
                  <a:t> </a:t>
                </a:r>
                <a:r>
                  <a:rPr lang="en-US" sz="1400" dirty="0" err="1"/>
                  <a:t>nghiệm</a:t>
                </a:r>
                <a:r>
                  <a:rPr lang="en-US" sz="1400" dirty="0"/>
                  <a:t>, </a:t>
                </a:r>
                <a:r>
                  <a:rPr lang="en-US" sz="1400" dirty="0" err="1"/>
                  <a:t>điều</a:t>
                </a:r>
                <a:r>
                  <a:rPr lang="en-US" sz="1400" dirty="0"/>
                  <a:t> </a:t>
                </a:r>
                <a:r>
                  <a:rPr lang="en-US" sz="1400" dirty="0" err="1"/>
                  <a:t>tra</a:t>
                </a:r>
                <a:r>
                  <a:rPr lang="en-US" sz="1400" dirty="0"/>
                  <a:t>,...) </a:t>
                </a:r>
                <a:r>
                  <a:rPr lang="en-US" sz="1400" dirty="0" err="1"/>
                  <a:t>để</a:t>
                </a:r>
                <a:r>
                  <a:rPr lang="en-US" sz="1400" dirty="0"/>
                  <a:t> </a:t>
                </a:r>
                <a:r>
                  <a:rPr lang="en-US" sz="1400" dirty="0" err="1"/>
                  <a:t>kiểm</a:t>
                </a:r>
                <a:r>
                  <a:rPr lang="en-US" sz="1400" dirty="0"/>
                  <a:t> </a:t>
                </a:r>
                <a:r>
                  <a:rPr lang="en-US" sz="1400" dirty="0" err="1"/>
                  <a:t>tra</a:t>
                </a:r>
                <a:r>
                  <a:rPr lang="en-US" sz="1400" dirty="0"/>
                  <a:t> </a:t>
                </a:r>
                <a:r>
                  <a:rPr lang="en-US" sz="1400" dirty="0" err="1"/>
                  <a:t>dự</a:t>
                </a:r>
                <a:r>
                  <a:rPr lang="en-US" sz="1400" dirty="0"/>
                  <a:t> </a:t>
                </a:r>
                <a:r>
                  <a:rPr lang="en-US" sz="1400" dirty="0" err="1"/>
                  <a:t>đoán</a:t>
                </a:r>
                <a:r>
                  <a:rPr lang="en-US" sz="1400" dirty="0"/>
                  <a:t>.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497C87E-951C-41CE-8CD2-CDB28F98B96D}"/>
                </a:ext>
              </a:extLst>
            </p:cNvPr>
            <p:cNvGrpSpPr/>
            <p:nvPr/>
          </p:nvGrpSpPr>
          <p:grpSpPr>
            <a:xfrm>
              <a:off x="5764511" y="3390368"/>
              <a:ext cx="429460" cy="429460"/>
              <a:chOff x="2329806" y="3614467"/>
              <a:chExt cx="638628" cy="638628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CA1CD94-3AA5-4732-98D0-6AA5A41EAB2A}"/>
                  </a:ext>
                </a:extLst>
              </p:cNvPr>
              <p:cNvSpPr/>
              <p:nvPr/>
            </p:nvSpPr>
            <p:spPr>
              <a:xfrm>
                <a:off x="2329806" y="3614467"/>
                <a:ext cx="638628" cy="638628"/>
              </a:xfrm>
              <a:prstGeom prst="ellipse">
                <a:avLst/>
              </a:prstGeom>
              <a:solidFill>
                <a:srgbClr val="4A45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4 Yeseva One" panose="00000500000000000000" pitchFamily="2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BD39877-4AE1-4F34-9F69-AEBB8F0FF43B}"/>
                  </a:ext>
                </a:extLst>
              </p:cNvPr>
              <p:cNvSpPr txBox="1"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513372" y="3746626"/>
                <a:ext cx="257460" cy="368523"/>
              </a:xfrm>
              <a:custGeom>
                <a:avLst/>
                <a:gdLst/>
                <a:ahLst/>
                <a:cxnLst/>
                <a:rect l="l" t="t" r="r" b="b"/>
                <a:pathLst>
                  <a:path w="257460" h="368523">
                    <a:moveTo>
                      <a:pt x="111061" y="0"/>
                    </a:moveTo>
                    <a:cubicBezTo>
                      <a:pt x="139331" y="0"/>
                      <a:pt x="163311" y="4123"/>
                      <a:pt x="182999" y="12368"/>
                    </a:cubicBezTo>
                    <a:cubicBezTo>
                      <a:pt x="202687" y="20614"/>
                      <a:pt x="217495" y="31636"/>
                      <a:pt x="227423" y="45435"/>
                    </a:cubicBezTo>
                    <a:cubicBezTo>
                      <a:pt x="237352" y="59233"/>
                      <a:pt x="242316" y="74378"/>
                      <a:pt x="242316" y="90869"/>
                    </a:cubicBezTo>
                    <a:cubicBezTo>
                      <a:pt x="242316" y="110052"/>
                      <a:pt x="237436" y="125281"/>
                      <a:pt x="227676" y="136555"/>
                    </a:cubicBezTo>
                    <a:cubicBezTo>
                      <a:pt x="217916" y="147830"/>
                      <a:pt x="205127" y="156833"/>
                      <a:pt x="189309" y="163564"/>
                    </a:cubicBezTo>
                    <a:cubicBezTo>
                      <a:pt x="173828" y="169621"/>
                      <a:pt x="156159" y="173155"/>
                      <a:pt x="136303" y="174165"/>
                    </a:cubicBezTo>
                    <a:lnTo>
                      <a:pt x="136303" y="176689"/>
                    </a:lnTo>
                    <a:cubicBezTo>
                      <a:pt x="158515" y="177699"/>
                      <a:pt x="178708" y="181569"/>
                      <a:pt x="196882" y="188300"/>
                    </a:cubicBezTo>
                    <a:cubicBezTo>
                      <a:pt x="237268" y="204454"/>
                      <a:pt x="257460" y="231715"/>
                      <a:pt x="257460" y="270082"/>
                    </a:cubicBezTo>
                    <a:cubicBezTo>
                      <a:pt x="257460" y="299698"/>
                      <a:pt x="245261" y="323509"/>
                      <a:pt x="220861" y="341514"/>
                    </a:cubicBezTo>
                    <a:cubicBezTo>
                      <a:pt x="196461" y="359520"/>
                      <a:pt x="159020" y="368523"/>
                      <a:pt x="108537" y="368523"/>
                    </a:cubicBezTo>
                    <a:cubicBezTo>
                      <a:pt x="85315" y="368523"/>
                      <a:pt x="65543" y="365325"/>
                      <a:pt x="49220" y="358931"/>
                    </a:cubicBezTo>
                    <a:cubicBezTo>
                      <a:pt x="32898" y="352536"/>
                      <a:pt x="20613" y="344291"/>
                      <a:pt x="12368" y="334194"/>
                    </a:cubicBezTo>
                    <a:cubicBezTo>
                      <a:pt x="4122" y="324098"/>
                      <a:pt x="0" y="313665"/>
                      <a:pt x="0" y="302895"/>
                    </a:cubicBezTo>
                    <a:cubicBezTo>
                      <a:pt x="0" y="291453"/>
                      <a:pt x="3449" y="282282"/>
                      <a:pt x="10349" y="275382"/>
                    </a:cubicBezTo>
                    <a:cubicBezTo>
                      <a:pt x="17248" y="268483"/>
                      <a:pt x="26419" y="265033"/>
                      <a:pt x="37862" y="265033"/>
                    </a:cubicBezTo>
                    <a:cubicBezTo>
                      <a:pt x="40554" y="265033"/>
                      <a:pt x="43246" y="265286"/>
                      <a:pt x="45939" y="265791"/>
                    </a:cubicBezTo>
                    <a:cubicBezTo>
                      <a:pt x="48631" y="266295"/>
                      <a:pt x="50482" y="266548"/>
                      <a:pt x="51492" y="266548"/>
                    </a:cubicBezTo>
                    <a:lnTo>
                      <a:pt x="58055" y="267558"/>
                    </a:lnTo>
                    <a:lnTo>
                      <a:pt x="58055" y="348330"/>
                    </a:lnTo>
                    <a:cubicBezTo>
                      <a:pt x="58391" y="348330"/>
                      <a:pt x="61925" y="349676"/>
                      <a:pt x="68656" y="352368"/>
                    </a:cubicBezTo>
                    <a:cubicBezTo>
                      <a:pt x="77406" y="354724"/>
                      <a:pt x="87334" y="355902"/>
                      <a:pt x="98441" y="355902"/>
                    </a:cubicBezTo>
                    <a:cubicBezTo>
                      <a:pt x="121999" y="355902"/>
                      <a:pt x="140089" y="348750"/>
                      <a:pt x="152709" y="334447"/>
                    </a:cubicBezTo>
                    <a:cubicBezTo>
                      <a:pt x="165330" y="320143"/>
                      <a:pt x="171640" y="298688"/>
                      <a:pt x="171640" y="270082"/>
                    </a:cubicBezTo>
                    <a:cubicBezTo>
                      <a:pt x="171640" y="240802"/>
                      <a:pt x="165498" y="218758"/>
                      <a:pt x="153214" y="203950"/>
                    </a:cubicBezTo>
                    <a:cubicBezTo>
                      <a:pt x="140930" y="189141"/>
                      <a:pt x="124355" y="181737"/>
                      <a:pt x="103489" y="181737"/>
                    </a:cubicBezTo>
                    <a:lnTo>
                      <a:pt x="78248" y="181737"/>
                    </a:lnTo>
                    <a:lnTo>
                      <a:pt x="78248" y="169117"/>
                    </a:lnTo>
                    <a:lnTo>
                      <a:pt x="103489" y="169117"/>
                    </a:lnTo>
                    <a:cubicBezTo>
                      <a:pt x="118634" y="169117"/>
                      <a:pt x="131254" y="162386"/>
                      <a:pt x="141351" y="148924"/>
                    </a:cubicBezTo>
                    <a:cubicBezTo>
                      <a:pt x="151447" y="135462"/>
                      <a:pt x="156496" y="116110"/>
                      <a:pt x="156496" y="90869"/>
                    </a:cubicBezTo>
                    <a:cubicBezTo>
                      <a:pt x="156496" y="65628"/>
                      <a:pt x="151279" y="46276"/>
                      <a:pt x="140846" y="32814"/>
                    </a:cubicBezTo>
                    <a:cubicBezTo>
                      <a:pt x="130413" y="19352"/>
                      <a:pt x="117119" y="12621"/>
                      <a:pt x="100965" y="12621"/>
                    </a:cubicBezTo>
                    <a:cubicBezTo>
                      <a:pt x="92214" y="12621"/>
                      <a:pt x="83801" y="13967"/>
                      <a:pt x="75724" y="16659"/>
                    </a:cubicBezTo>
                    <a:cubicBezTo>
                      <a:pt x="74714" y="16996"/>
                      <a:pt x="71348" y="18174"/>
                      <a:pt x="65627" y="20193"/>
                    </a:cubicBezTo>
                    <a:lnTo>
                      <a:pt x="65627" y="100965"/>
                    </a:lnTo>
                    <a:lnTo>
                      <a:pt x="59064" y="102480"/>
                    </a:lnTo>
                    <a:cubicBezTo>
                      <a:pt x="53679" y="103153"/>
                      <a:pt x="49136" y="103489"/>
                      <a:pt x="45434" y="103489"/>
                    </a:cubicBezTo>
                    <a:cubicBezTo>
                      <a:pt x="33991" y="103489"/>
                      <a:pt x="24820" y="100040"/>
                      <a:pt x="17921" y="93140"/>
                    </a:cubicBezTo>
                    <a:cubicBezTo>
                      <a:pt x="11022" y="86241"/>
                      <a:pt x="7572" y="77070"/>
                      <a:pt x="7572" y="65628"/>
                    </a:cubicBezTo>
                    <a:cubicBezTo>
                      <a:pt x="7572" y="55194"/>
                      <a:pt x="11611" y="44930"/>
                      <a:pt x="19688" y="34833"/>
                    </a:cubicBezTo>
                    <a:cubicBezTo>
                      <a:pt x="27765" y="24737"/>
                      <a:pt x="39629" y="16407"/>
                      <a:pt x="55278" y="9844"/>
                    </a:cubicBezTo>
                    <a:cubicBezTo>
                      <a:pt x="70928" y="3282"/>
                      <a:pt x="89522" y="0"/>
                      <a:pt x="1110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000">
                  <a:solidFill>
                    <a:schemeClr val="bg1"/>
                  </a:solidFill>
                  <a:latin typeface="#9Slide04 Yeseva One" panose="00000500000000000000" pitchFamily="2" charset="0"/>
                </a:endParaRP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F7F3203-619B-4737-8ADC-ABB81F7603B9}"/>
              </a:ext>
            </a:extLst>
          </p:cNvPr>
          <p:cNvGrpSpPr/>
          <p:nvPr/>
        </p:nvGrpSpPr>
        <p:grpSpPr>
          <a:xfrm>
            <a:off x="5648139" y="4343640"/>
            <a:ext cx="6023428" cy="764952"/>
            <a:chOff x="5648139" y="4536221"/>
            <a:chExt cx="6023428" cy="764952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7AA82A3E-52E7-43AC-96E9-7C5E0CE526B9}"/>
                </a:ext>
              </a:extLst>
            </p:cNvPr>
            <p:cNvSpPr/>
            <p:nvPr/>
          </p:nvSpPr>
          <p:spPr>
            <a:xfrm>
              <a:off x="5992853" y="4536221"/>
              <a:ext cx="5334000" cy="76495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rgbClr val="7267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AEE4D0A-91A6-4AF7-BBA7-E4ECC77B4A46}"/>
                </a:ext>
              </a:extLst>
            </p:cNvPr>
            <p:cNvGrpSpPr/>
            <p:nvPr/>
          </p:nvGrpSpPr>
          <p:grpSpPr>
            <a:xfrm>
              <a:off x="5648139" y="4628214"/>
              <a:ext cx="6023428" cy="593728"/>
              <a:chOff x="3529054" y="4713081"/>
              <a:chExt cx="6023428" cy="593728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5658A0-766F-4622-AE11-A7EB877D0B21}"/>
                  </a:ext>
                </a:extLst>
              </p:cNvPr>
              <p:cNvSpPr txBox="1"/>
              <p:nvPr/>
            </p:nvSpPr>
            <p:spPr>
              <a:xfrm>
                <a:off x="4267200" y="4713081"/>
                <a:ext cx="4547136" cy="2775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25000"/>
                  </a:lnSpc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ctr"/>
                <a:r>
                  <a:rPr lang="en-US" sz="1600" b="1"/>
                  <a:t>Thực hiện kế hoạch kiểm tra dự đoán</a:t>
                </a:r>
                <a:endParaRPr lang="en-US" sz="1600" b="1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5827389-D9CF-4DCC-AEC1-B3EE40860BE0}"/>
                  </a:ext>
                </a:extLst>
              </p:cNvPr>
              <p:cNvSpPr txBox="1"/>
              <p:nvPr/>
            </p:nvSpPr>
            <p:spPr>
              <a:xfrm>
                <a:off x="3529054" y="5063986"/>
                <a:ext cx="6023428" cy="242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25000"/>
                  </a:lnSpc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ctr"/>
                <a:r>
                  <a:rPr lang="en-US" sz="1400"/>
                  <a:t>Trường hợp kết quả không phù hợp cần quay lại từ bước 2.</a:t>
                </a:r>
                <a:endParaRPr lang="en-US" sz="1400" dirty="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409AB56-F25C-4CD3-9983-904275707E1F}"/>
                </a:ext>
              </a:extLst>
            </p:cNvPr>
            <p:cNvGrpSpPr/>
            <p:nvPr/>
          </p:nvGrpSpPr>
          <p:grpSpPr>
            <a:xfrm>
              <a:off x="5764511" y="4710348"/>
              <a:ext cx="429460" cy="429460"/>
              <a:chOff x="2329806" y="4634718"/>
              <a:chExt cx="638628" cy="638628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0FFDE0E-2E91-4AF5-A772-DA03FB27C32C}"/>
                  </a:ext>
                </a:extLst>
              </p:cNvPr>
              <p:cNvSpPr/>
              <p:nvPr/>
            </p:nvSpPr>
            <p:spPr>
              <a:xfrm>
                <a:off x="2329806" y="4634718"/>
                <a:ext cx="638628" cy="638628"/>
              </a:xfrm>
              <a:prstGeom prst="ellipse">
                <a:avLst/>
              </a:prstGeom>
              <a:solidFill>
                <a:srgbClr val="4A45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4 Yeseva One" panose="00000500000000000000" pitchFamily="2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A0568EB-56C0-4B10-8BB3-7BF4AC318585}"/>
                  </a:ext>
                </a:extLst>
              </p:cNvPr>
              <p:cNvSpPr txBox="1"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500751" y="4769400"/>
                <a:ext cx="290275" cy="358426"/>
              </a:xfrm>
              <a:custGeom>
                <a:avLst/>
                <a:gdLst/>
                <a:ahLst/>
                <a:cxnLst/>
                <a:rect l="l" t="t" r="r" b="b"/>
                <a:pathLst>
                  <a:path w="290275" h="358426">
                    <a:moveTo>
                      <a:pt x="153972" y="75724"/>
                    </a:moveTo>
                    <a:lnTo>
                      <a:pt x="27766" y="242316"/>
                    </a:lnTo>
                    <a:lnTo>
                      <a:pt x="153972" y="242316"/>
                    </a:lnTo>
                    <a:close/>
                    <a:moveTo>
                      <a:pt x="189310" y="0"/>
                    </a:moveTo>
                    <a:lnTo>
                      <a:pt x="237268" y="0"/>
                    </a:lnTo>
                    <a:lnTo>
                      <a:pt x="237268" y="242316"/>
                    </a:lnTo>
                    <a:lnTo>
                      <a:pt x="290275" y="242316"/>
                    </a:lnTo>
                    <a:lnTo>
                      <a:pt x="290275" y="265034"/>
                    </a:lnTo>
                    <a:lnTo>
                      <a:pt x="237268" y="265034"/>
                    </a:lnTo>
                    <a:lnTo>
                      <a:pt x="237268" y="340757"/>
                    </a:lnTo>
                    <a:lnTo>
                      <a:pt x="272606" y="350854"/>
                    </a:lnTo>
                    <a:lnTo>
                      <a:pt x="272606" y="358426"/>
                    </a:lnTo>
                    <a:lnTo>
                      <a:pt x="118634" y="358426"/>
                    </a:lnTo>
                    <a:lnTo>
                      <a:pt x="118634" y="350854"/>
                    </a:lnTo>
                    <a:lnTo>
                      <a:pt x="153972" y="340757"/>
                    </a:lnTo>
                    <a:lnTo>
                      <a:pt x="153972" y="265034"/>
                    </a:lnTo>
                    <a:lnTo>
                      <a:pt x="10097" y="265034"/>
                    </a:lnTo>
                    <a:lnTo>
                      <a:pt x="0" y="2498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000">
                  <a:solidFill>
                    <a:schemeClr val="bg1"/>
                  </a:solidFill>
                  <a:latin typeface="#9Slide04 Yeseva One" panose="00000500000000000000" pitchFamily="2" charset="0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89CC873-E3B9-4EF2-B8FE-D380BEA8B2D6}"/>
              </a:ext>
            </a:extLst>
          </p:cNvPr>
          <p:cNvGrpSpPr/>
          <p:nvPr/>
        </p:nvGrpSpPr>
        <p:grpSpPr>
          <a:xfrm>
            <a:off x="5764511" y="5412731"/>
            <a:ext cx="5754656" cy="764952"/>
            <a:chOff x="5764511" y="5412731"/>
            <a:chExt cx="5754656" cy="764952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1A2ED28F-EEDF-437D-B2E7-556842376597}"/>
                </a:ext>
              </a:extLst>
            </p:cNvPr>
            <p:cNvSpPr/>
            <p:nvPr/>
          </p:nvSpPr>
          <p:spPr>
            <a:xfrm>
              <a:off x="5992853" y="5412731"/>
              <a:ext cx="5334000" cy="76495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rgbClr val="7267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E8BD57-7822-47C5-B363-5AD7C17F9406}"/>
                </a:ext>
              </a:extLst>
            </p:cNvPr>
            <p:cNvSpPr txBox="1"/>
            <p:nvPr/>
          </p:nvSpPr>
          <p:spPr>
            <a:xfrm>
              <a:off x="5800539" y="5500025"/>
              <a:ext cx="5718628" cy="585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25000"/>
                </a:lnSpc>
                <a:defRPr sz="2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1600" b="1"/>
                <a:t>Viết báo cáo. </a:t>
              </a:r>
            </a:p>
            <a:p>
              <a:pPr algn="ctr"/>
              <a:r>
                <a:rPr lang="en-US" sz="1600" b="1"/>
                <a:t>Thảo luận và trình bày báo cáo khi được yêu cầu.</a:t>
              </a:r>
              <a:endParaRPr lang="en-US" sz="1600" b="1" dirty="0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A1DB124-D3E4-4D87-8F2C-009B8058C118}"/>
                </a:ext>
              </a:extLst>
            </p:cNvPr>
            <p:cNvGrpSpPr/>
            <p:nvPr/>
          </p:nvGrpSpPr>
          <p:grpSpPr>
            <a:xfrm>
              <a:off x="5764511" y="5577939"/>
              <a:ext cx="429460" cy="429460"/>
              <a:chOff x="2329806" y="5504201"/>
              <a:chExt cx="638628" cy="638628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F7F56BC-3A5B-4CCC-955E-CDDE0A185625}"/>
                  </a:ext>
                </a:extLst>
              </p:cNvPr>
              <p:cNvSpPr/>
              <p:nvPr/>
            </p:nvSpPr>
            <p:spPr>
              <a:xfrm>
                <a:off x="2329806" y="5504201"/>
                <a:ext cx="638628" cy="638628"/>
              </a:xfrm>
              <a:prstGeom prst="ellipse">
                <a:avLst/>
              </a:prstGeom>
              <a:solidFill>
                <a:srgbClr val="4A45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4 Yeseva One" panose="00000500000000000000" pitchFamily="2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29D283B-B387-4C4D-83C7-DAB157E2D6D9}"/>
                  </a:ext>
                </a:extLst>
              </p:cNvPr>
              <p:cNvSpPr txBox="1">
                <a:spLocks noChangeAspect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2518420" y="5583354"/>
                <a:ext cx="249888" cy="421529"/>
              </a:xfrm>
              <a:custGeom>
                <a:avLst/>
                <a:gdLst/>
                <a:ahLst/>
                <a:cxnLst/>
                <a:rect l="l" t="t" r="r" b="b"/>
                <a:pathLst>
                  <a:path w="249888" h="421529">
                    <a:moveTo>
                      <a:pt x="212027" y="0"/>
                    </a:moveTo>
                    <a:lnTo>
                      <a:pt x="227171" y="0"/>
                    </a:lnTo>
                    <a:lnTo>
                      <a:pt x="227171" y="98441"/>
                    </a:lnTo>
                    <a:lnTo>
                      <a:pt x="43920" y="98441"/>
                    </a:lnTo>
                    <a:lnTo>
                      <a:pt x="30290" y="214550"/>
                    </a:lnTo>
                    <a:cubicBezTo>
                      <a:pt x="35001" y="211185"/>
                      <a:pt x="41900" y="207483"/>
                      <a:pt x="50987" y="203444"/>
                    </a:cubicBezTo>
                    <a:cubicBezTo>
                      <a:pt x="69834" y="195704"/>
                      <a:pt x="87335" y="191833"/>
                      <a:pt x="103489" y="191833"/>
                    </a:cubicBezTo>
                    <a:cubicBezTo>
                      <a:pt x="152625" y="191833"/>
                      <a:pt x="189309" y="201846"/>
                      <a:pt x="213541" y="221870"/>
                    </a:cubicBezTo>
                    <a:cubicBezTo>
                      <a:pt x="237773" y="241895"/>
                      <a:pt x="249888" y="269745"/>
                      <a:pt x="249888" y="305419"/>
                    </a:cubicBezTo>
                    <a:cubicBezTo>
                      <a:pt x="249888" y="341766"/>
                      <a:pt x="237941" y="370205"/>
                      <a:pt x="214046" y="390734"/>
                    </a:cubicBezTo>
                    <a:cubicBezTo>
                      <a:pt x="190151" y="411264"/>
                      <a:pt x="154981" y="421529"/>
                      <a:pt x="108537" y="421529"/>
                    </a:cubicBezTo>
                    <a:cubicBezTo>
                      <a:pt x="85315" y="421529"/>
                      <a:pt x="65543" y="418331"/>
                      <a:pt x="49220" y="411937"/>
                    </a:cubicBezTo>
                    <a:cubicBezTo>
                      <a:pt x="32898" y="405542"/>
                      <a:pt x="20614" y="397297"/>
                      <a:pt x="12368" y="387201"/>
                    </a:cubicBezTo>
                    <a:cubicBezTo>
                      <a:pt x="4123" y="377104"/>
                      <a:pt x="0" y="366671"/>
                      <a:pt x="0" y="355901"/>
                    </a:cubicBezTo>
                    <a:cubicBezTo>
                      <a:pt x="0" y="344459"/>
                      <a:pt x="3450" y="335288"/>
                      <a:pt x="10349" y="328388"/>
                    </a:cubicBezTo>
                    <a:cubicBezTo>
                      <a:pt x="17248" y="321489"/>
                      <a:pt x="26419" y="318039"/>
                      <a:pt x="37862" y="318039"/>
                    </a:cubicBezTo>
                    <a:cubicBezTo>
                      <a:pt x="40554" y="318039"/>
                      <a:pt x="43247" y="318292"/>
                      <a:pt x="45939" y="318797"/>
                    </a:cubicBezTo>
                    <a:cubicBezTo>
                      <a:pt x="48631" y="319302"/>
                      <a:pt x="50483" y="319554"/>
                      <a:pt x="51492" y="319554"/>
                    </a:cubicBezTo>
                    <a:lnTo>
                      <a:pt x="58055" y="320564"/>
                    </a:lnTo>
                    <a:lnTo>
                      <a:pt x="58055" y="401336"/>
                    </a:lnTo>
                    <a:cubicBezTo>
                      <a:pt x="58391" y="401336"/>
                      <a:pt x="61925" y="402682"/>
                      <a:pt x="68656" y="405374"/>
                    </a:cubicBezTo>
                    <a:cubicBezTo>
                      <a:pt x="77407" y="407730"/>
                      <a:pt x="87335" y="408908"/>
                      <a:pt x="98441" y="408908"/>
                    </a:cubicBezTo>
                    <a:cubicBezTo>
                      <a:pt x="118634" y="408908"/>
                      <a:pt x="134620" y="400578"/>
                      <a:pt x="146399" y="383919"/>
                    </a:cubicBezTo>
                    <a:cubicBezTo>
                      <a:pt x="158179" y="367260"/>
                      <a:pt x="164068" y="341093"/>
                      <a:pt x="164068" y="305419"/>
                    </a:cubicBezTo>
                    <a:cubicBezTo>
                      <a:pt x="164068" y="270081"/>
                      <a:pt x="158010" y="244419"/>
                      <a:pt x="145894" y="228433"/>
                    </a:cubicBezTo>
                    <a:cubicBezTo>
                      <a:pt x="133779" y="212447"/>
                      <a:pt x="116278" y="204454"/>
                      <a:pt x="93393" y="204454"/>
                    </a:cubicBezTo>
                    <a:cubicBezTo>
                      <a:pt x="84642" y="204454"/>
                      <a:pt x="76397" y="205968"/>
                      <a:pt x="68656" y="208997"/>
                    </a:cubicBezTo>
                    <a:cubicBezTo>
                      <a:pt x="60916" y="212026"/>
                      <a:pt x="52670" y="216065"/>
                      <a:pt x="43920" y="221113"/>
                    </a:cubicBezTo>
                    <a:cubicBezTo>
                      <a:pt x="36852" y="225488"/>
                      <a:pt x="29785" y="230873"/>
                      <a:pt x="22717" y="237267"/>
                    </a:cubicBezTo>
                    <a:lnTo>
                      <a:pt x="12621" y="229695"/>
                    </a:lnTo>
                    <a:lnTo>
                      <a:pt x="32814" y="60579"/>
                    </a:lnTo>
                    <a:lnTo>
                      <a:pt x="181737" y="60579"/>
                    </a:lnTo>
                    <a:cubicBezTo>
                      <a:pt x="184093" y="42405"/>
                      <a:pt x="189814" y="27260"/>
                      <a:pt x="198901" y="15145"/>
                    </a:cubicBezTo>
                    <a:cubicBezTo>
                      <a:pt x="202603" y="9423"/>
                      <a:pt x="206978" y="4375"/>
                      <a:pt x="2120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000">
                  <a:solidFill>
                    <a:schemeClr val="bg1"/>
                  </a:solidFill>
                  <a:latin typeface="#9Slide04 Yeseva One" panose="00000500000000000000" pitchFamily="2" charset="0"/>
                </a:endParaRPr>
              </a:p>
            </p:txBody>
          </p:sp>
        </p:grpSp>
      </p:grpSp>
      <p:sp>
        <p:nvSpPr>
          <p:cNvPr id="1027" name="Arrow: Down 1026">
            <a:extLst>
              <a:ext uri="{FF2B5EF4-FFF2-40B4-BE49-F238E27FC236}">
                <a16:creationId xmlns:a16="http://schemas.microsoft.com/office/drawing/2014/main" id="{B5600998-F815-4ADC-9B1B-9CE84998592B}"/>
              </a:ext>
            </a:extLst>
          </p:cNvPr>
          <p:cNvSpPr/>
          <p:nvPr/>
        </p:nvSpPr>
        <p:spPr>
          <a:xfrm>
            <a:off x="8545553" y="1411920"/>
            <a:ext cx="228600" cy="314923"/>
          </a:xfrm>
          <a:prstGeom prst="downArrow">
            <a:avLst/>
          </a:prstGeom>
          <a:solidFill>
            <a:srgbClr val="4A4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row: Down 67">
            <a:extLst>
              <a:ext uri="{FF2B5EF4-FFF2-40B4-BE49-F238E27FC236}">
                <a16:creationId xmlns:a16="http://schemas.microsoft.com/office/drawing/2014/main" id="{573B0C78-1466-4EBC-B54D-A69FAC591AA6}"/>
              </a:ext>
            </a:extLst>
          </p:cNvPr>
          <p:cNvSpPr/>
          <p:nvPr/>
        </p:nvSpPr>
        <p:spPr>
          <a:xfrm>
            <a:off x="8545553" y="2726508"/>
            <a:ext cx="228600" cy="314923"/>
          </a:xfrm>
          <a:prstGeom prst="downArrow">
            <a:avLst/>
          </a:prstGeom>
          <a:solidFill>
            <a:srgbClr val="4A4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row: Down 68">
            <a:extLst>
              <a:ext uri="{FF2B5EF4-FFF2-40B4-BE49-F238E27FC236}">
                <a16:creationId xmlns:a16="http://schemas.microsoft.com/office/drawing/2014/main" id="{E57FFCCA-D4F3-4421-8CB8-4B3AC6B3A383}"/>
              </a:ext>
            </a:extLst>
          </p:cNvPr>
          <p:cNvSpPr/>
          <p:nvPr/>
        </p:nvSpPr>
        <p:spPr>
          <a:xfrm>
            <a:off x="8545553" y="4037825"/>
            <a:ext cx="228600" cy="314923"/>
          </a:xfrm>
          <a:prstGeom prst="downArrow">
            <a:avLst/>
          </a:prstGeom>
          <a:solidFill>
            <a:srgbClr val="4A4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row: Down 69">
            <a:extLst>
              <a:ext uri="{FF2B5EF4-FFF2-40B4-BE49-F238E27FC236}">
                <a16:creationId xmlns:a16="http://schemas.microsoft.com/office/drawing/2014/main" id="{3E2836E6-22DD-461C-B72C-27041920F9D8}"/>
              </a:ext>
            </a:extLst>
          </p:cNvPr>
          <p:cNvSpPr/>
          <p:nvPr/>
        </p:nvSpPr>
        <p:spPr>
          <a:xfrm>
            <a:off x="8545553" y="5104578"/>
            <a:ext cx="228600" cy="314923"/>
          </a:xfrm>
          <a:prstGeom prst="downArrow">
            <a:avLst/>
          </a:prstGeom>
          <a:solidFill>
            <a:srgbClr val="4A4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9" name="Connector: Elbow 1028">
            <a:extLst>
              <a:ext uri="{FF2B5EF4-FFF2-40B4-BE49-F238E27FC236}">
                <a16:creationId xmlns:a16="http://schemas.microsoft.com/office/drawing/2014/main" id="{9E4D11EA-63F1-42B9-BCF2-26C92AE2F7D7}"/>
              </a:ext>
            </a:extLst>
          </p:cNvPr>
          <p:cNvCxnSpPr>
            <a:stCxn id="58" idx="3"/>
            <a:endCxn id="60" idx="3"/>
          </p:cNvCxnSpPr>
          <p:nvPr/>
        </p:nvCxnSpPr>
        <p:spPr>
          <a:xfrm flipV="1">
            <a:off x="11326853" y="2220885"/>
            <a:ext cx="12700" cy="2505231"/>
          </a:xfrm>
          <a:prstGeom prst="bentConnector3">
            <a:avLst>
              <a:gd name="adj1" fmla="val 3285709"/>
            </a:avLst>
          </a:prstGeom>
          <a:ln w="76200">
            <a:solidFill>
              <a:srgbClr val="4A45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Bộ sưu tập Hình vẽ quyển vở và cây bút đẹp và sáng tạo">
            <a:extLst>
              <a:ext uri="{FF2B5EF4-FFF2-40B4-BE49-F238E27FC236}">
                <a16:creationId xmlns:a16="http://schemas.microsoft.com/office/drawing/2014/main" id="{4353B3FA-26DE-E7CD-8565-BA3B74CAA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2" y="544221"/>
            <a:ext cx="1415694" cy="141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37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5E5D"/>
      </a:accent1>
      <a:accent2>
        <a:srgbClr val="60AC30"/>
      </a:accent2>
      <a:accent3>
        <a:srgbClr val="F29057"/>
      </a:accent3>
      <a:accent4>
        <a:srgbClr val="86C4EC"/>
      </a:accent4>
      <a:accent5>
        <a:srgbClr val="EB5E5D"/>
      </a:accent5>
      <a:accent6>
        <a:srgbClr val="60AC30"/>
      </a:accent6>
      <a:hlink>
        <a:srgbClr val="0563C1"/>
      </a:hlink>
      <a:folHlink>
        <a:srgbClr val="954F72"/>
      </a:folHlink>
    </a:clrScheme>
    <a:fontScheme name="hu2vsxkg">
      <a:majorFont>
        <a:latin typeface="Cambria"/>
        <a:ea typeface="Cambria"/>
        <a:cs typeface=""/>
      </a:majorFont>
      <a:minorFont>
        <a:latin typeface="Cambria"/>
        <a:ea typeface="Cambri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6789</TotalTime>
  <Words>1793</Words>
  <Application>Microsoft Office PowerPoint</Application>
  <PresentationFormat>Widescreen</PresentationFormat>
  <Paragraphs>126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Batang</vt:lpstr>
      <vt:lpstr>等线</vt:lpstr>
      <vt:lpstr>#9Slide04 Yeseva One</vt:lpstr>
      <vt:lpstr>Arial</vt:lpstr>
      <vt:lpstr>Baguet Script</vt:lpstr>
      <vt:lpstr>Calibri</vt:lpstr>
      <vt:lpstr>Cambria</vt:lpstr>
      <vt:lpstr>Helvetica Neue</vt:lpstr>
      <vt:lpstr>Muli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Bước 2: Đưa ra dự đoán khoa học</vt:lpstr>
      <vt:lpstr>3. Lập kế hoạch kiểm tra dự đoán.</vt:lpstr>
      <vt:lpstr>4. Tiến hành thí nghiệm kiểm tra dự đoán và rút ra kết luận.</vt:lpstr>
      <vt:lpstr>Bước 5: Báo cáo kết quả và thảo luận về kết quả thí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84963</dc:creator>
  <dc:description>9Slide.vn</dc:description>
  <cp:lastModifiedBy>Gekombe, Amon</cp:lastModifiedBy>
  <cp:revision>141</cp:revision>
  <dcterms:created xsi:type="dcterms:W3CDTF">2022-06-09T02:23:34Z</dcterms:created>
  <dcterms:modified xsi:type="dcterms:W3CDTF">2023-11-02T01:43:33Z</dcterms:modified>
  <cp:category>9Slide.vn</cp:category>
</cp:coreProperties>
</file>