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8" r:id="rId4"/>
    <p:sldId id="267" r:id="rId5"/>
    <p:sldId id="260" r:id="rId6"/>
    <p:sldId id="276" r:id="rId7"/>
    <p:sldId id="261" r:id="rId8"/>
    <p:sldId id="263" r:id="rId9"/>
    <p:sldId id="262" r:id="rId10"/>
    <p:sldId id="265" r:id="rId11"/>
    <p:sldId id="269" r:id="rId12"/>
    <p:sldId id="266" r:id="rId13"/>
    <p:sldId id="270" r:id="rId14"/>
    <p:sldId id="271" r:id="rId15"/>
    <p:sldId id="273" r:id="rId16"/>
    <p:sldId id="274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CA646-8F12-42FA-901E-3EB5AB75A04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6825F-EA4B-491F-90F9-1B8AC525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B214B-6E00-4C4C-BD2B-8E67599693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37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B214B-6E00-4C4C-BD2B-8E67599693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93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index.php?act=activity&amp;activity_id=11" TargetMode="Externa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7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6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930AA-793C-49DA-8702-4888D79B0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37D663-1570-4B2D-A25C-775D25CE8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FF9462-568D-433C-951D-147F390F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C9E018-5419-4D77-8F0E-D0DB5012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49DD0C-41A5-4B76-9630-9B76AC71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40EBD-1A23-4832-A7FE-98FE4523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F077ED-0850-4818-A2D5-F3B9B482E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67CF35-D052-47C8-8523-E939744D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6B987E-D862-4B7B-8C8F-A14A8BD8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5008A-50A6-4C86-8D27-55A66AFC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7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5EDE57-D5C3-4DA2-B455-89A0A0F5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728D4A-BDD4-4B4C-B657-B87DFA283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4FDEBD-D4F5-4B67-A03F-DD0520CF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1D5B58-FFEE-427A-B643-76DB7684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997838-D31B-4BCA-B922-3DA934AC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14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1D3A7E-E592-4805-8BC4-79C564AD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7CA830-AAE3-4656-91F1-99DA42096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DFC2EC-C921-4B58-84BC-E46D1B624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E85F94-0768-40D0-8E0E-138875CA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18F2A-E541-4B1F-BF0C-660901D0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7711-188B-42CF-A2E7-5E380516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F928F7-8F1E-444C-AAED-EA656E33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178D97-32EC-483A-9F89-6D40F13F1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A4ED34-E770-4AC5-861D-D883A7451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88E2DB4-4144-4387-9C5D-6ED53A800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8C5CB4E-7C42-4ED2-A307-119261701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0ECC2BD-ADE2-4105-9F43-F9761D19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667673-44EA-4B3C-B12D-3B0314D2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242B976-C618-413D-A5E7-233DA735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0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5153-DB29-4835-BF21-3EF849C7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D8B5F6-01EE-4BAD-A194-C18A3629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4269C9-0FC9-4C39-AF07-52411255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075C37-2EF5-4003-8F3A-A5AD70BE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1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1A5670-2056-4C75-8B2D-5513073C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789ACE-464D-4D1B-965E-349E95E5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753429-46DA-441B-8E1F-6CA5A203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5EA3F-0C0F-464A-AA05-C6241AB78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CDE1F6-812E-47B1-88A5-FE8698045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FCE5D1-D8B1-4DFA-B60F-FDEB09E66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6DE247-5274-46C3-9C7E-BC618460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43734C-A414-4D0B-A2F0-B7F937E0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927384-F845-4835-9F2D-681E8943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6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51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FF8496-71AB-4807-9F18-159AAD41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63F3B0-AE37-431D-8D0E-EFD499B02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ED582C-4C04-4F6E-8C33-E3D45D89F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D23AE-A153-4180-9590-C3468B145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634644-8C22-4DE9-8A89-0C81A327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9D32C7-F96C-47B7-BB23-02787DFC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A05C0F-4A4A-421B-B101-5381835E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1452C4-F6B5-458C-8EFD-5F40FBE24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561536-0DF1-47D5-A00F-1A479887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598A16-44B9-4DAC-8B9C-D8716CB5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C215F8-BB8B-4E6A-8022-93814B13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2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CA1AFE-518D-4F63-B9BF-CD472AD70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06B73A-A0A4-4F6A-84AF-95310B302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E802F4-5D42-4623-8220-F8ACDF56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23D083-E470-4196-9C18-F79506CC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F4508B-EA90-482B-BB42-4B0AD70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20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www.powerpoint.vn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53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không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67"/>
          <p:cNvGrpSpPr/>
          <p:nvPr/>
        </p:nvGrpSpPr>
        <p:grpSpPr>
          <a:xfrm>
            <a:off x="11201982" y="6346017"/>
            <a:ext cx="460397" cy="460397"/>
            <a:chOff x="2805313" y="1997209"/>
            <a:chExt cx="1008000" cy="1008000"/>
          </a:xfr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椭圆 70"/>
            <p:cNvSpPr>
              <a:spLocks noChangeAspect="1"/>
            </p:cNvSpPr>
            <p:nvPr/>
          </p:nvSpPr>
          <p:spPr>
            <a:xfrm>
              <a:off x="2805313" y="1997209"/>
              <a:ext cx="1008000" cy="10080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</a:schemeClr>
                </a:gs>
                <a:gs pos="29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椭圆 71"/>
            <p:cNvSpPr>
              <a:spLocks noChangeAspect="1"/>
            </p:cNvSpPr>
            <p:nvPr/>
          </p:nvSpPr>
          <p:spPr>
            <a:xfrm>
              <a:off x="2805313" y="1997209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2706" y="6477375"/>
            <a:ext cx="2844800" cy="36512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435F3-CE51-FE47-901D-12AFFB0ECEA9}" type="datetime1">
              <a:rPr kumimoji="0" lang="en-JM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15/9/2021</a:t>
            </a:fld>
            <a:endParaRPr kumimoji="0" lang="en-JM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8706" y="6477375"/>
            <a:ext cx="3860800" cy="36512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www.powerpoint.vn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8294" y="6393892"/>
            <a:ext cx="421342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B18ED-D931-45F4-8873-1BEDAB4DC03E}" type="slidenum">
              <a:rPr kumimoji="0" lang="en-JM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JM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692912" y="206333"/>
            <a:ext cx="4066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b="1" baseline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 altLang="zh-CN"/>
              <a:t>TIÊU ĐỀ SLIDE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874757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g trắ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hidden="1"/>
          <p:cNvSpPr/>
          <p:nvPr/>
        </p:nvSpPr>
        <p:spPr>
          <a:xfrm>
            <a:off x="0" y="4306957"/>
            <a:ext cx="12192000" cy="2551043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85000"/>
                  <a:alpha val="6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276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êu đề có châ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3427" y="6443005"/>
            <a:ext cx="11263531" cy="414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6540" y="400932"/>
            <a:ext cx="858129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6540" y="6450039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711225" y="6450039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4131" y="400932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04888" y="400932"/>
            <a:ext cx="72000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037236" y="400932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 flipH="1">
            <a:off x="11834072" y="6502260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等腰三角形 17"/>
          <p:cNvSpPr/>
          <p:nvPr/>
        </p:nvSpPr>
        <p:spPr>
          <a:xfrm rot="16200000">
            <a:off x="64172" y="6502261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8" name="椭圆 147"/>
          <p:cNvSpPr>
            <a:spLocks noChangeAspect="1"/>
          </p:cNvSpPr>
          <p:nvPr/>
        </p:nvSpPr>
        <p:spPr>
          <a:xfrm>
            <a:off x="1149362" y="968876"/>
            <a:ext cx="445765" cy="180000"/>
          </a:xfrm>
          <a:prstGeom prst="ellipse">
            <a:avLst/>
          </a:prstGeom>
          <a:gradFill flip="none" rotWithShape="1">
            <a:gsLst>
              <a:gs pos="23000">
                <a:schemeClr val="bg1">
                  <a:lumMod val="65000"/>
                  <a:alpha val="43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795480" y="376257"/>
            <a:ext cx="863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/>
                <a:ea typeface="时尚中黑简体" panose="01010104010101010101" pitchFamily="2" charset="-122"/>
                <a:cs typeface="+mn-cs"/>
              </a:rPr>
              <a:t>Tiêu đề slide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Segoe UI"/>
              <a:ea typeface="时尚中黑简体" panose="01010104010101010101" pitchFamily="2" charset="-122"/>
              <a:cs typeface="+mn-cs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17" y="350517"/>
            <a:ext cx="796511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00047" y="6485775"/>
            <a:ext cx="460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www.powerpoint.vn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15"/>
          <p:cNvGrpSpPr>
            <a:grpSpLocks/>
          </p:cNvGrpSpPr>
          <p:nvPr/>
        </p:nvGrpSpPr>
        <p:grpSpPr bwMode="auto">
          <a:xfrm>
            <a:off x="-12700" y="6354233"/>
            <a:ext cx="12217400" cy="503768"/>
            <a:chOff x="0" y="4681728"/>
            <a:chExt cx="9163025" cy="377953"/>
          </a:xfrm>
        </p:grpSpPr>
        <p:sp>
          <p:nvSpPr>
            <p:cNvPr id="27" name="矩形 26">
              <a:hlinkClick r:id="rId2"/>
            </p:cNvPr>
            <p:cNvSpPr/>
            <p:nvPr/>
          </p:nvSpPr>
          <p:spPr>
            <a:xfrm>
              <a:off x="0" y="4681729"/>
              <a:ext cx="9163025" cy="37795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rgbClr val="803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rgbClr val="803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3" name="组合 24"/>
          <p:cNvGrpSpPr>
            <a:grpSpLocks/>
          </p:cNvGrpSpPr>
          <p:nvPr/>
        </p:nvGrpSpPr>
        <p:grpSpPr bwMode="auto">
          <a:xfrm>
            <a:off x="0" y="323354"/>
            <a:ext cx="12217400" cy="756033"/>
            <a:chOff x="0" y="242094"/>
            <a:chExt cx="9163025" cy="568079"/>
          </a:xfrm>
        </p:grpSpPr>
        <p:grpSp>
          <p:nvGrpSpPr>
            <p:cNvPr id="34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rgbClr val="803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hlinkClick r:id="rId2"/>
            </p:cNvPr>
            <p:cNvSpPr txBox="1"/>
            <p:nvPr/>
          </p:nvSpPr>
          <p:spPr bwMode="auto">
            <a:xfrm>
              <a:off x="471487" y="555786"/>
              <a:ext cx="2446817" cy="254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4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上海锐普广告公司荣誉出品</a:t>
              </a:r>
            </a:p>
          </p:txBody>
        </p:sp>
        <p:grpSp>
          <p:nvGrpSpPr>
            <p:cNvPr id="36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rgbClr val="803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hlinkClick r:id="rId2"/>
          </p:cNvPr>
          <p:cNvSpPr txBox="1"/>
          <p:nvPr/>
        </p:nvSpPr>
        <p:spPr>
          <a:xfrm>
            <a:off x="637907" y="326706"/>
            <a:ext cx="517006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最新时尚扁平化</a:t>
            </a:r>
            <a:r>
              <a:rPr kumimoji="0" lang="en-US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5</a:t>
            </a: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色欧式商务</a:t>
            </a:r>
            <a:r>
              <a:rPr kumimoji="0" lang="en-US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PPT</a:t>
            </a: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图表</a:t>
            </a:r>
          </a:p>
        </p:txBody>
      </p:sp>
      <p:sp>
        <p:nvSpPr>
          <p:cNvPr id="2" name="文本框 1">
            <a:hlinkClick r:id="rId2"/>
          </p:cNvPr>
          <p:cNvSpPr txBox="1"/>
          <p:nvPr/>
        </p:nvSpPr>
        <p:spPr>
          <a:xfrm>
            <a:off x="2532750" y="6373585"/>
            <a:ext cx="712650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http://www.yanj.cn/index.php?act=activity&amp;activity_id=11</a:t>
            </a:r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4801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B68DB-40D6-4C49-ACE7-86F7B58BAB81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25499-34E1-4556-899E-A1E4719D784E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796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r.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6480505"/>
            <a:ext cx="12192000" cy="3774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 b="6053"/>
          <a:stretch/>
        </p:blipFill>
        <p:spPr>
          <a:xfrm>
            <a:off x="0" y="6494667"/>
            <a:ext cx="378056" cy="36333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35980" y="308653"/>
            <a:ext cx="2233842" cy="553828"/>
            <a:chOff x="344885" y="240963"/>
            <a:chExt cx="1675382" cy="415371"/>
          </a:xfrm>
        </p:grpSpPr>
        <p:grpSp>
          <p:nvGrpSpPr>
            <p:cNvPr id="10" name="组合 9"/>
            <p:cNvGrpSpPr/>
            <p:nvPr/>
          </p:nvGrpSpPr>
          <p:grpSpPr>
            <a:xfrm>
              <a:off x="344885" y="256696"/>
              <a:ext cx="311680" cy="399638"/>
              <a:chOff x="-1470025" y="750888"/>
              <a:chExt cx="2846388" cy="3649663"/>
            </a:xfrm>
          </p:grpSpPr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-617538" y="3852863"/>
                <a:ext cx="906463" cy="547688"/>
              </a:xfrm>
              <a:custGeom>
                <a:avLst/>
                <a:gdLst>
                  <a:gd name="T0" fmla="*/ 571 w 571"/>
                  <a:gd name="T1" fmla="*/ 0 h 345"/>
                  <a:gd name="T2" fmla="*/ 283 w 571"/>
                  <a:gd name="T3" fmla="*/ 345 h 345"/>
                  <a:gd name="T4" fmla="*/ 0 w 571"/>
                  <a:gd name="T5" fmla="*/ 2 h 345"/>
                  <a:gd name="T6" fmla="*/ 571 w 571"/>
                  <a:gd name="T7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1" h="345">
                    <a:moveTo>
                      <a:pt x="571" y="0"/>
                    </a:moveTo>
                    <a:lnTo>
                      <a:pt x="283" y="345"/>
                    </a:lnTo>
                    <a:lnTo>
                      <a:pt x="0" y="2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514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-1470025" y="1006475"/>
                <a:ext cx="2611438" cy="2609850"/>
              </a:xfrm>
              <a:custGeom>
                <a:avLst/>
                <a:gdLst>
                  <a:gd name="T0" fmla="*/ 338 w 696"/>
                  <a:gd name="T1" fmla="*/ 358 h 696"/>
                  <a:gd name="T2" fmla="*/ 338 w 696"/>
                  <a:gd name="T3" fmla="*/ 0 h 696"/>
                  <a:gd name="T4" fmla="*/ 0 w 696"/>
                  <a:gd name="T5" fmla="*/ 348 h 696"/>
                  <a:gd name="T6" fmla="*/ 348 w 696"/>
                  <a:gd name="T7" fmla="*/ 696 h 696"/>
                  <a:gd name="T8" fmla="*/ 696 w 696"/>
                  <a:gd name="T9" fmla="*/ 358 h 696"/>
                  <a:gd name="T10" fmla="*/ 338 w 696"/>
                  <a:gd name="T11" fmla="*/ 35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6" h="696">
                    <a:moveTo>
                      <a:pt x="338" y="358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150" y="5"/>
                      <a:pt x="0" y="159"/>
                      <a:pt x="0" y="348"/>
                    </a:cubicBezTo>
                    <a:cubicBezTo>
                      <a:pt x="0" y="540"/>
                      <a:pt x="156" y="696"/>
                      <a:pt x="348" y="696"/>
                    </a:cubicBezTo>
                    <a:cubicBezTo>
                      <a:pt x="537" y="696"/>
                      <a:pt x="690" y="546"/>
                      <a:pt x="696" y="358"/>
                    </a:cubicBezTo>
                    <a:lnTo>
                      <a:pt x="338" y="358"/>
                    </a:lnTo>
                    <a:close/>
                  </a:path>
                </a:pathLst>
              </a:custGeom>
              <a:solidFill>
                <a:srgbClr val="EF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34925" y="750888"/>
                <a:ext cx="1341438" cy="1346200"/>
              </a:xfrm>
              <a:custGeom>
                <a:avLst/>
                <a:gdLst>
                  <a:gd name="T0" fmla="*/ 10 w 358"/>
                  <a:gd name="T1" fmla="*/ 0 h 359"/>
                  <a:gd name="T2" fmla="*/ 0 w 358"/>
                  <a:gd name="T3" fmla="*/ 0 h 359"/>
                  <a:gd name="T4" fmla="*/ 0 w 358"/>
                  <a:gd name="T5" fmla="*/ 359 h 359"/>
                  <a:gd name="T6" fmla="*/ 358 w 358"/>
                  <a:gd name="T7" fmla="*/ 359 h 359"/>
                  <a:gd name="T8" fmla="*/ 358 w 358"/>
                  <a:gd name="T9" fmla="*/ 348 h 359"/>
                  <a:gd name="T10" fmla="*/ 10 w 358"/>
                  <a:gd name="T1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8" h="359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358" y="359"/>
                      <a:pt x="358" y="359"/>
                      <a:pt x="358" y="359"/>
                    </a:cubicBezTo>
                    <a:cubicBezTo>
                      <a:pt x="358" y="355"/>
                      <a:pt x="358" y="352"/>
                      <a:pt x="358" y="348"/>
                    </a:cubicBezTo>
                    <a:cubicBezTo>
                      <a:pt x="358" y="156"/>
                      <a:pt x="202" y="0"/>
                      <a:pt x="10" y="0"/>
                    </a:cubicBezTo>
                  </a:path>
                </a:pathLst>
              </a:cu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-1181100" y="2832100"/>
                <a:ext cx="2033588" cy="927100"/>
              </a:xfrm>
              <a:custGeom>
                <a:avLst/>
                <a:gdLst>
                  <a:gd name="T0" fmla="*/ 976 w 1281"/>
                  <a:gd name="T1" fmla="*/ 581 h 584"/>
                  <a:gd name="T2" fmla="*/ 1281 w 1281"/>
                  <a:gd name="T3" fmla="*/ 215 h 584"/>
                  <a:gd name="T4" fmla="*/ 1281 w 1281"/>
                  <a:gd name="T5" fmla="*/ 215 h 584"/>
                  <a:gd name="T6" fmla="*/ 1281 w 1281"/>
                  <a:gd name="T7" fmla="*/ 215 h 584"/>
                  <a:gd name="T8" fmla="*/ 962 w 1281"/>
                  <a:gd name="T9" fmla="*/ 0 h 584"/>
                  <a:gd name="T10" fmla="*/ 641 w 1281"/>
                  <a:gd name="T11" fmla="*/ 218 h 584"/>
                  <a:gd name="T12" fmla="*/ 319 w 1281"/>
                  <a:gd name="T13" fmla="*/ 3 h 584"/>
                  <a:gd name="T14" fmla="*/ 0 w 1281"/>
                  <a:gd name="T15" fmla="*/ 218 h 584"/>
                  <a:gd name="T16" fmla="*/ 0 w 1281"/>
                  <a:gd name="T17" fmla="*/ 218 h 584"/>
                  <a:gd name="T18" fmla="*/ 0 w 1281"/>
                  <a:gd name="T19" fmla="*/ 218 h 584"/>
                  <a:gd name="T20" fmla="*/ 307 w 1281"/>
                  <a:gd name="T21" fmla="*/ 584 h 584"/>
                  <a:gd name="T22" fmla="*/ 976 w 1281"/>
                  <a:gd name="T23" fmla="*/ 581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1" h="584">
                    <a:moveTo>
                      <a:pt x="976" y="581"/>
                    </a:moveTo>
                    <a:lnTo>
                      <a:pt x="1281" y="215"/>
                    </a:lnTo>
                    <a:lnTo>
                      <a:pt x="1281" y="215"/>
                    </a:lnTo>
                    <a:lnTo>
                      <a:pt x="1281" y="215"/>
                    </a:lnTo>
                    <a:lnTo>
                      <a:pt x="962" y="0"/>
                    </a:lnTo>
                    <a:lnTo>
                      <a:pt x="641" y="218"/>
                    </a:lnTo>
                    <a:lnTo>
                      <a:pt x="319" y="3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307" y="584"/>
                    </a:lnTo>
                    <a:lnTo>
                      <a:pt x="976" y="581"/>
                    </a:lnTo>
                    <a:close/>
                  </a:path>
                </a:pathLst>
              </a:custGeom>
              <a:solidFill>
                <a:srgbClr val="D3C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20188" y="240963"/>
              <a:ext cx="1400079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PPT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研究学院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-</a:t>
              </a:r>
              <a:r>
                <a:rPr kumimoji="0" lang="en-US" altLang="zh-C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Mr.Z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16323" y="404609"/>
              <a:ext cx="1105110" cy="230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+mn-ea"/>
                  <a:cs typeface="+mn-cs"/>
                </a:rPr>
                <a:t>PPT CHART ACADEMY</a:t>
              </a:r>
              <a:endParaRPr kumimoji="0" lang="zh-CN" alt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701570" y="456515"/>
              <a:ext cx="116150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1" y="6494665"/>
            <a:ext cx="378163" cy="363335"/>
          </a:xfrm>
          <a:prstGeom prst="rect">
            <a:avLst/>
          </a:prstGeom>
          <a:solidFill>
            <a:schemeClr val="tx1">
              <a:lumMod val="85000"/>
              <a:lumOff val="1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38855" y="6488386"/>
            <a:ext cx="353147" cy="3705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776187" y="368660"/>
            <a:ext cx="3960440" cy="379292"/>
            <a:chOff x="5832140" y="276495"/>
            <a:chExt cx="2970330" cy="284469"/>
          </a:xfrm>
        </p:grpSpPr>
        <p:sp>
          <p:nvSpPr>
            <p:cNvPr id="23" name="矩形 22"/>
            <p:cNvSpPr/>
            <p:nvPr/>
          </p:nvSpPr>
          <p:spPr>
            <a:xfrm>
              <a:off x="5832140" y="276495"/>
              <a:ext cx="2970330" cy="238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二鹏广场</a:t>
              </a: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-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常规通用</a:t>
              </a: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PPT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图表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8381568" y="515245"/>
              <a:ext cx="211733" cy="45719"/>
            </a:xfrm>
            <a:prstGeom prst="roundRect">
              <a:avLst>
                <a:gd name="adj" fmla="val 50000"/>
              </a:avLst>
            </a:prstGeom>
            <a:solidFill>
              <a:srgbClr val="E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7812360" y="515245"/>
              <a:ext cx="526768" cy="45719"/>
            </a:xfrm>
            <a:prstGeom prst="roundRect">
              <a:avLst>
                <a:gd name="adj" fmla="val 50000"/>
              </a:avLst>
            </a:prstGeom>
            <a:solidFill>
              <a:srgbClr val="FF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7632340" y="515245"/>
              <a:ext cx="76718" cy="45719"/>
            </a:xfrm>
            <a:prstGeom prst="roundRect">
              <a:avLst>
                <a:gd name="adj" fmla="val 50000"/>
              </a:avLst>
            </a:prstGeom>
            <a:solidFill>
              <a:srgbClr val="E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01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86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65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B68DB-40D6-4C49-ACE7-86F7B58BAB81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25499-34E1-4556-899E-A1E4719D784E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424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84D81-176C-469B-B47F-A8F766311567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A98F-CADE-44F0-BE69-807C116581A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938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5081" cy="68720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464234" y="6457071"/>
            <a:ext cx="11263531" cy="4149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http://xyppt.yanj.cn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新浪微博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雪原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PPT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407964"/>
            <a:ext cx="858129" cy="675249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" y="6457071"/>
            <a:ext cx="464235" cy="414997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1727765" y="6457071"/>
            <a:ext cx="464235" cy="414997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970671" y="40796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2121428" y="407964"/>
            <a:ext cx="72000" cy="675249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2053776" y="40796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795478" y="376256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oadway" panose="04040905080B02020502" pitchFamily="82" charset="0"/>
                <a:ea typeface="迷你简粗倩" panose="03000509000000000000" pitchFamily="65" charset="-122"/>
                <a:cs typeface="+mn-cs"/>
              </a:rPr>
              <a:t>PPT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迷你简粗倩" panose="03000509000000000000" pitchFamily="65" charset="-122"/>
                <a:ea typeface="迷你简粗倩" panose="03000509000000000000" pitchFamily="65" charset="-122"/>
                <a:cs typeface="+mn-cs"/>
              </a:rPr>
              <a:t>图表研究院</a:t>
            </a: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1809103" y="745588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PPT CHART ACADEMY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等腰三角形 18"/>
          <p:cNvSpPr/>
          <p:nvPr userDrawn="1"/>
        </p:nvSpPr>
        <p:spPr>
          <a:xfrm rot="5400000" flipH="1">
            <a:off x="11850611" y="6509292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16200000">
            <a:off x="80710" y="6509293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1" name="组合 20"/>
          <p:cNvGrpSpPr>
            <a:grpSpLocks noChangeAspect="1"/>
          </p:cNvGrpSpPr>
          <p:nvPr userDrawn="1"/>
        </p:nvGrpSpPr>
        <p:grpSpPr>
          <a:xfrm>
            <a:off x="967315" y="350517"/>
            <a:ext cx="796511" cy="684000"/>
            <a:chOff x="4644008" y="641735"/>
            <a:chExt cx="3646770" cy="313165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641735"/>
              <a:ext cx="3646770" cy="313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直接连接符 23"/>
            <p:cNvCxnSpPr/>
            <p:nvPr/>
          </p:nvCxnSpPr>
          <p:spPr>
            <a:xfrm>
              <a:off x="6343192" y="1950009"/>
              <a:ext cx="1296143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椭圆 25"/>
          <p:cNvSpPr>
            <a:spLocks noChangeAspect="1"/>
          </p:cNvSpPr>
          <p:nvPr userDrawn="1"/>
        </p:nvSpPr>
        <p:spPr>
          <a:xfrm>
            <a:off x="1142688" y="948998"/>
            <a:ext cx="445765" cy="180000"/>
          </a:xfrm>
          <a:prstGeom prst="ellipse">
            <a:avLst/>
          </a:prstGeom>
          <a:gradFill flip="none" rotWithShape="1">
            <a:gsLst>
              <a:gs pos="0">
                <a:srgbClr val="666666">
                  <a:alpha val="66000"/>
                </a:srgbClr>
              </a:gs>
              <a:gs pos="100000">
                <a:srgbClr val="FFFFFF">
                  <a:alpha val="0"/>
                  <a:lumMod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04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3422760" y="657225"/>
            <a:ext cx="304581" cy="755650"/>
          </a:xfrm>
          <a:prstGeom prst="rect">
            <a:avLst/>
          </a:prstGeom>
          <a:solidFill>
            <a:srgbClr val="3A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863181" y="657225"/>
            <a:ext cx="4681539" cy="755650"/>
          </a:xfrm>
          <a:prstGeom prst="rect">
            <a:avLst/>
          </a:prstGeom>
          <a:solidFill>
            <a:srgbClr val="3A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863181" y="657226"/>
            <a:ext cx="4681539" cy="755650"/>
          </a:xfrm>
        </p:spPr>
        <p:txBody>
          <a:bodyPr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003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A4BA6-762B-4534-96A1-351C5590943A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3FB92-4236-4B2F-A9BF-8AB65B02CEE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85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3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0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412B6-A55B-4FDB-90A1-8B5906DCDEB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7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A77938-CC29-42F3-A7B1-9001DB54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0B5CD3-006E-44AB-8A40-66ED10980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8F2766-C71C-4980-B6C5-9F4FA8010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A5AAA0-8235-42AB-ADA1-131F9B548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40AF36-5990-4243-8362-C25F7A0DB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9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59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j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j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83D858BA-A4F7-46DD-973D-0FE8E137C264}"/>
              </a:ext>
            </a:extLst>
          </p:cNvPr>
          <p:cNvGrpSpPr/>
          <p:nvPr/>
        </p:nvGrpSpPr>
        <p:grpSpPr>
          <a:xfrm>
            <a:off x="-12643" y="322"/>
            <a:ext cx="12204643" cy="6857678"/>
            <a:chOff x="0" y="322"/>
            <a:chExt cx="12204643" cy="68576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2934CC4-05F3-4EA8-985A-D34F192F9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19"/>
            <a:stretch/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F721C9C-9975-4A81-9108-5EDC6F24E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3" y="1183949"/>
              <a:ext cx="12192000" cy="496300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EC234ED-91B2-4991-B123-06FB322C9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02128"/>
              <a:ext cx="7470913" cy="2494104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A8D2DF8-70D1-4841-B65C-13F51C36F3DA}"/>
              </a:ext>
            </a:extLst>
          </p:cNvPr>
          <p:cNvGrpSpPr/>
          <p:nvPr/>
        </p:nvGrpSpPr>
        <p:grpSpPr>
          <a:xfrm>
            <a:off x="404609" y="61552"/>
            <a:ext cx="11335184" cy="5834680"/>
            <a:chOff x="3327993" y="1770886"/>
            <a:chExt cx="8484243" cy="3716205"/>
          </a:xfrm>
          <a:solidFill>
            <a:schemeClr val="bg1">
              <a:lumMod val="95000"/>
            </a:schemeClr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E84C88C-B165-48F2-803B-579626BE0817}"/>
                </a:ext>
              </a:extLst>
            </p:cNvPr>
            <p:cNvSpPr/>
            <p:nvPr/>
          </p:nvSpPr>
          <p:spPr>
            <a:xfrm>
              <a:off x="3327993" y="1770886"/>
              <a:ext cx="8484243" cy="3716205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</a:ln>
            <a:effectLst>
              <a:outerShdw blurRad="203200" dist="38100" dir="2700000" algn="tl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5D1B6F0A-C83A-4ECD-B21D-39280FC3B65F}"/>
                </a:ext>
              </a:extLst>
            </p:cNvPr>
            <p:cNvSpPr/>
            <p:nvPr/>
          </p:nvSpPr>
          <p:spPr>
            <a:xfrm>
              <a:off x="3546928" y="1970090"/>
              <a:ext cx="8050905" cy="3281244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61996" y="288002"/>
            <a:ext cx="629586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 XÔ VÀ CÁC NƯỚC ĐÔNG ÂU TỪ GIỮA NHỮNG</a:t>
            </a:r>
            <a:b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70 ĐẾN ĐẦU NHỮNG NĂM 90 CỦA THẾ KỈ XX</a:t>
            </a:r>
            <a:b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20"/>
          <p:cNvSpPr/>
          <p:nvPr/>
        </p:nvSpPr>
        <p:spPr>
          <a:xfrm>
            <a:off x="939497" y="3034895"/>
            <a:ext cx="4171966" cy="1283990"/>
          </a:xfrm>
          <a:prstGeom prst="rect">
            <a:avLst/>
          </a:prstGeom>
          <a:solidFill>
            <a:srgbClr val="F17475"/>
          </a:solidFill>
          <a:ln w="25400" cap="flat" cmpd="sng" algn="ctr">
            <a:noFill/>
            <a:prstDash val="solid"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Freeform 23"/>
          <p:cNvSpPr>
            <a:spLocks/>
          </p:cNvSpPr>
          <p:nvPr/>
        </p:nvSpPr>
        <p:spPr bwMode="auto">
          <a:xfrm>
            <a:off x="4884140" y="3173383"/>
            <a:ext cx="1160891" cy="1005307"/>
          </a:xfrm>
          <a:custGeom>
            <a:avLst/>
            <a:gdLst>
              <a:gd name="T0" fmla="*/ 170 w 679"/>
              <a:gd name="T1" fmla="*/ 588 h 588"/>
              <a:gd name="T2" fmla="*/ 0 w 679"/>
              <a:gd name="T3" fmla="*/ 294 h 588"/>
              <a:gd name="T4" fmla="*/ 170 w 679"/>
              <a:gd name="T5" fmla="*/ 0 h 588"/>
              <a:gd name="T6" fmla="*/ 509 w 679"/>
              <a:gd name="T7" fmla="*/ 0 h 588"/>
              <a:gd name="T8" fmla="*/ 679 w 679"/>
              <a:gd name="T9" fmla="*/ 294 h 588"/>
              <a:gd name="T10" fmla="*/ 509 w 679"/>
              <a:gd name="T11" fmla="*/ 588 h 588"/>
              <a:gd name="T12" fmla="*/ 170 w 679"/>
              <a:gd name="T13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9" h="588">
                <a:moveTo>
                  <a:pt x="170" y="588"/>
                </a:moveTo>
                <a:lnTo>
                  <a:pt x="0" y="294"/>
                </a:lnTo>
                <a:lnTo>
                  <a:pt x="170" y="0"/>
                </a:lnTo>
                <a:lnTo>
                  <a:pt x="509" y="0"/>
                </a:lnTo>
                <a:lnTo>
                  <a:pt x="679" y="294"/>
                </a:lnTo>
                <a:lnTo>
                  <a:pt x="509" y="588"/>
                </a:lnTo>
                <a:lnTo>
                  <a:pt x="170" y="588"/>
                </a:lnTo>
                <a:close/>
              </a:path>
            </a:pathLst>
          </a:custGeom>
          <a:solidFill>
            <a:srgbClr val="FFFFFF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2" name="矩形 29"/>
          <p:cNvSpPr/>
          <p:nvPr/>
        </p:nvSpPr>
        <p:spPr>
          <a:xfrm flipH="1">
            <a:off x="6993180" y="3676036"/>
            <a:ext cx="4125208" cy="1283990"/>
          </a:xfrm>
          <a:prstGeom prst="rect">
            <a:avLst/>
          </a:prstGeom>
          <a:solidFill>
            <a:srgbClr val="01B3C5"/>
          </a:solidFill>
          <a:ln w="25400" cap="flat" cmpd="sng" algn="ctr">
            <a:noFill/>
            <a:prstDash val="solid"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3" name="Freeform 23"/>
          <p:cNvSpPr>
            <a:spLocks/>
          </p:cNvSpPr>
          <p:nvPr/>
        </p:nvSpPr>
        <p:spPr bwMode="auto">
          <a:xfrm flipH="1">
            <a:off x="6041166" y="3814524"/>
            <a:ext cx="1160891" cy="1005307"/>
          </a:xfrm>
          <a:custGeom>
            <a:avLst/>
            <a:gdLst>
              <a:gd name="T0" fmla="*/ 170 w 679"/>
              <a:gd name="T1" fmla="*/ 588 h 588"/>
              <a:gd name="T2" fmla="*/ 0 w 679"/>
              <a:gd name="T3" fmla="*/ 294 h 588"/>
              <a:gd name="T4" fmla="*/ 170 w 679"/>
              <a:gd name="T5" fmla="*/ 0 h 588"/>
              <a:gd name="T6" fmla="*/ 509 w 679"/>
              <a:gd name="T7" fmla="*/ 0 h 588"/>
              <a:gd name="T8" fmla="*/ 679 w 679"/>
              <a:gd name="T9" fmla="*/ 294 h 588"/>
              <a:gd name="T10" fmla="*/ 509 w 679"/>
              <a:gd name="T11" fmla="*/ 588 h 588"/>
              <a:gd name="T12" fmla="*/ 170 w 679"/>
              <a:gd name="T13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9" h="588">
                <a:moveTo>
                  <a:pt x="170" y="588"/>
                </a:moveTo>
                <a:lnTo>
                  <a:pt x="0" y="294"/>
                </a:lnTo>
                <a:lnTo>
                  <a:pt x="170" y="0"/>
                </a:lnTo>
                <a:lnTo>
                  <a:pt x="509" y="0"/>
                </a:lnTo>
                <a:lnTo>
                  <a:pt x="679" y="294"/>
                </a:lnTo>
                <a:lnTo>
                  <a:pt x="509" y="588"/>
                </a:lnTo>
                <a:lnTo>
                  <a:pt x="170" y="588"/>
                </a:lnTo>
                <a:close/>
              </a:path>
            </a:pathLst>
          </a:custGeom>
          <a:solidFill>
            <a:srgbClr val="FFFFFF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4" name="Freeform 6"/>
          <p:cNvSpPr>
            <a:spLocks noEditPoints="1"/>
          </p:cNvSpPr>
          <p:nvPr/>
        </p:nvSpPr>
        <p:spPr bwMode="auto">
          <a:xfrm flipH="1">
            <a:off x="5894985" y="3676037"/>
            <a:ext cx="1453250" cy="1283989"/>
          </a:xfrm>
          <a:custGeom>
            <a:avLst/>
            <a:gdLst>
              <a:gd name="T0" fmla="*/ 353 w 357"/>
              <a:gd name="T1" fmla="*/ 143 h 315"/>
              <a:gd name="T2" fmla="*/ 278 w 357"/>
              <a:gd name="T3" fmla="*/ 14 h 315"/>
              <a:gd name="T4" fmla="*/ 253 w 357"/>
              <a:gd name="T5" fmla="*/ 0 h 315"/>
              <a:gd name="T6" fmla="*/ 104 w 357"/>
              <a:gd name="T7" fmla="*/ 0 h 315"/>
              <a:gd name="T8" fmla="*/ 79 w 357"/>
              <a:gd name="T9" fmla="*/ 14 h 315"/>
              <a:gd name="T10" fmla="*/ 5 w 357"/>
              <a:gd name="T11" fmla="*/ 143 h 315"/>
              <a:gd name="T12" fmla="*/ 5 w 357"/>
              <a:gd name="T13" fmla="*/ 172 h 315"/>
              <a:gd name="T14" fmla="*/ 79 w 357"/>
              <a:gd name="T15" fmla="*/ 301 h 315"/>
              <a:gd name="T16" fmla="*/ 104 w 357"/>
              <a:gd name="T17" fmla="*/ 315 h 315"/>
              <a:gd name="T18" fmla="*/ 253 w 357"/>
              <a:gd name="T19" fmla="*/ 315 h 315"/>
              <a:gd name="T20" fmla="*/ 278 w 357"/>
              <a:gd name="T21" fmla="*/ 301 h 315"/>
              <a:gd name="T22" fmla="*/ 353 w 357"/>
              <a:gd name="T23" fmla="*/ 172 h 315"/>
              <a:gd name="T24" fmla="*/ 353 w 357"/>
              <a:gd name="T25" fmla="*/ 143 h 315"/>
              <a:gd name="T26" fmla="*/ 284 w 357"/>
              <a:gd name="T27" fmla="*/ 172 h 315"/>
              <a:gd name="T28" fmla="*/ 244 w 357"/>
              <a:gd name="T29" fmla="*/ 241 h 315"/>
              <a:gd name="T30" fmla="*/ 218 w 357"/>
              <a:gd name="T31" fmla="*/ 256 h 315"/>
              <a:gd name="T32" fmla="*/ 139 w 357"/>
              <a:gd name="T33" fmla="*/ 256 h 315"/>
              <a:gd name="T34" fmla="*/ 113 w 357"/>
              <a:gd name="T35" fmla="*/ 241 h 315"/>
              <a:gd name="T36" fmla="*/ 74 w 357"/>
              <a:gd name="T37" fmla="*/ 172 h 315"/>
              <a:gd name="T38" fmla="*/ 74 w 357"/>
              <a:gd name="T39" fmla="*/ 143 h 315"/>
              <a:gd name="T40" fmla="*/ 113 w 357"/>
              <a:gd name="T41" fmla="*/ 74 h 315"/>
              <a:gd name="T42" fmla="*/ 139 w 357"/>
              <a:gd name="T43" fmla="*/ 59 h 315"/>
              <a:gd name="T44" fmla="*/ 218 w 357"/>
              <a:gd name="T45" fmla="*/ 59 h 315"/>
              <a:gd name="T46" fmla="*/ 244 w 357"/>
              <a:gd name="T47" fmla="*/ 74 h 315"/>
              <a:gd name="T48" fmla="*/ 284 w 357"/>
              <a:gd name="T49" fmla="*/ 143 h 315"/>
              <a:gd name="T50" fmla="*/ 284 w 357"/>
              <a:gd name="T51" fmla="*/ 172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7" h="315">
                <a:moveTo>
                  <a:pt x="353" y="143"/>
                </a:moveTo>
                <a:cubicBezTo>
                  <a:pt x="278" y="14"/>
                  <a:pt x="278" y="14"/>
                  <a:pt x="278" y="14"/>
                </a:cubicBezTo>
                <a:cubicBezTo>
                  <a:pt x="273" y="6"/>
                  <a:pt x="262" y="0"/>
                  <a:pt x="253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5"/>
                  <a:pt x="104" y="315"/>
                </a:cubicBezTo>
                <a:cubicBezTo>
                  <a:pt x="253" y="315"/>
                  <a:pt x="253" y="315"/>
                  <a:pt x="253" y="315"/>
                </a:cubicBezTo>
                <a:cubicBezTo>
                  <a:pt x="262" y="315"/>
                  <a:pt x="273" y="309"/>
                  <a:pt x="278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7" y="164"/>
                  <a:pt x="357" y="151"/>
                  <a:pt x="353" y="143"/>
                </a:cubicBezTo>
                <a:moveTo>
                  <a:pt x="284" y="172"/>
                </a:moveTo>
                <a:cubicBezTo>
                  <a:pt x="244" y="241"/>
                  <a:pt x="244" y="241"/>
                  <a:pt x="244" y="241"/>
                </a:cubicBezTo>
                <a:cubicBezTo>
                  <a:pt x="239" y="249"/>
                  <a:pt x="228" y="256"/>
                  <a:pt x="218" y="256"/>
                </a:cubicBezTo>
                <a:cubicBezTo>
                  <a:pt x="139" y="256"/>
                  <a:pt x="139" y="256"/>
                  <a:pt x="139" y="256"/>
                </a:cubicBezTo>
                <a:cubicBezTo>
                  <a:pt x="129" y="256"/>
                  <a:pt x="118" y="249"/>
                  <a:pt x="113" y="241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69" y="164"/>
                  <a:pt x="69" y="151"/>
                  <a:pt x="74" y="143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8" y="66"/>
                  <a:pt x="129" y="59"/>
                  <a:pt x="139" y="59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28" y="59"/>
                  <a:pt x="239" y="66"/>
                  <a:pt x="244" y="74"/>
                </a:cubicBezTo>
                <a:cubicBezTo>
                  <a:pt x="284" y="143"/>
                  <a:pt x="284" y="143"/>
                  <a:pt x="284" y="143"/>
                </a:cubicBezTo>
                <a:cubicBezTo>
                  <a:pt x="288" y="151"/>
                  <a:pt x="288" y="164"/>
                  <a:pt x="284" y="172"/>
                </a:cubicBezTo>
              </a:path>
            </a:pathLst>
          </a:custGeom>
          <a:gradFill flip="none" rotWithShape="1">
            <a:gsLst>
              <a:gs pos="0">
                <a:srgbClr val="00AF92">
                  <a:lumMod val="5000"/>
                  <a:lumOff val="95000"/>
                </a:srgbClr>
              </a:gs>
              <a:gs pos="100000">
                <a:srgbClr val="FFFFFF">
                  <a:lumMod val="75000"/>
                </a:srgbClr>
              </a:gs>
            </a:gsLst>
            <a:lin ang="13500000" scaled="1"/>
            <a:tileRect/>
          </a:gradFill>
          <a:ln w="34925" cap="flat" cmpd="sng" algn="ctr">
            <a:gradFill flip="none" rotWithShape="1">
              <a:gsLst>
                <a:gs pos="0">
                  <a:srgbClr val="FFBF53">
                    <a:lumMod val="5000"/>
                    <a:lumOff val="9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2700000" scaled="1"/>
              <a:tileRect/>
            </a:gradFill>
            <a:prstDash val="solid"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5" name="图片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 rot="16200000" flipV="1">
            <a:off x="9813419" y="3842383"/>
            <a:ext cx="2357628" cy="871161"/>
          </a:xfrm>
          <a:prstGeom prst="rect">
            <a:avLst/>
          </a:prstGeom>
        </p:spPr>
      </p:pic>
      <p:pic>
        <p:nvPicPr>
          <p:cNvPr id="66" name="图片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 rot="5400000" flipH="1" flipV="1">
            <a:off x="-92990" y="3336209"/>
            <a:ext cx="2284577" cy="956628"/>
          </a:xfrm>
          <a:prstGeom prst="rect">
            <a:avLst/>
          </a:prstGeom>
        </p:spPr>
      </p:pic>
      <p:sp>
        <p:nvSpPr>
          <p:cNvPr id="67" name="文本框 47"/>
          <p:cNvSpPr txBox="1"/>
          <p:nvPr/>
        </p:nvSpPr>
        <p:spPr>
          <a:xfrm>
            <a:off x="5090125" y="329217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17475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01</a:t>
            </a:r>
            <a:endParaRPr lang="zh-CN" altLang="en-US" sz="4400" dirty="0">
              <a:solidFill>
                <a:srgbClr val="F17475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50"/>
          <p:cNvSpPr txBox="1"/>
          <p:nvPr/>
        </p:nvSpPr>
        <p:spPr>
          <a:xfrm>
            <a:off x="6247149" y="393331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1B3C5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02</a:t>
            </a:r>
            <a:endParaRPr lang="zh-CN" altLang="en-US" sz="4400" dirty="0">
              <a:solidFill>
                <a:srgbClr val="01B3C5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" name="Freeform 6"/>
          <p:cNvSpPr>
            <a:spLocks noEditPoints="1"/>
          </p:cNvSpPr>
          <p:nvPr/>
        </p:nvSpPr>
        <p:spPr bwMode="auto">
          <a:xfrm>
            <a:off x="4737961" y="3034896"/>
            <a:ext cx="1453250" cy="1283989"/>
          </a:xfrm>
          <a:custGeom>
            <a:avLst/>
            <a:gdLst>
              <a:gd name="T0" fmla="*/ 353 w 357"/>
              <a:gd name="T1" fmla="*/ 143 h 315"/>
              <a:gd name="T2" fmla="*/ 278 w 357"/>
              <a:gd name="T3" fmla="*/ 14 h 315"/>
              <a:gd name="T4" fmla="*/ 253 w 357"/>
              <a:gd name="T5" fmla="*/ 0 h 315"/>
              <a:gd name="T6" fmla="*/ 104 w 357"/>
              <a:gd name="T7" fmla="*/ 0 h 315"/>
              <a:gd name="T8" fmla="*/ 79 w 357"/>
              <a:gd name="T9" fmla="*/ 14 h 315"/>
              <a:gd name="T10" fmla="*/ 5 w 357"/>
              <a:gd name="T11" fmla="*/ 143 h 315"/>
              <a:gd name="T12" fmla="*/ 5 w 357"/>
              <a:gd name="T13" fmla="*/ 172 h 315"/>
              <a:gd name="T14" fmla="*/ 79 w 357"/>
              <a:gd name="T15" fmla="*/ 301 h 315"/>
              <a:gd name="T16" fmla="*/ 104 w 357"/>
              <a:gd name="T17" fmla="*/ 315 h 315"/>
              <a:gd name="T18" fmla="*/ 253 w 357"/>
              <a:gd name="T19" fmla="*/ 315 h 315"/>
              <a:gd name="T20" fmla="*/ 278 w 357"/>
              <a:gd name="T21" fmla="*/ 301 h 315"/>
              <a:gd name="T22" fmla="*/ 353 w 357"/>
              <a:gd name="T23" fmla="*/ 172 h 315"/>
              <a:gd name="T24" fmla="*/ 353 w 357"/>
              <a:gd name="T25" fmla="*/ 143 h 315"/>
              <a:gd name="T26" fmla="*/ 284 w 357"/>
              <a:gd name="T27" fmla="*/ 172 h 315"/>
              <a:gd name="T28" fmla="*/ 244 w 357"/>
              <a:gd name="T29" fmla="*/ 241 h 315"/>
              <a:gd name="T30" fmla="*/ 218 w 357"/>
              <a:gd name="T31" fmla="*/ 256 h 315"/>
              <a:gd name="T32" fmla="*/ 139 w 357"/>
              <a:gd name="T33" fmla="*/ 256 h 315"/>
              <a:gd name="T34" fmla="*/ 113 w 357"/>
              <a:gd name="T35" fmla="*/ 241 h 315"/>
              <a:gd name="T36" fmla="*/ 74 w 357"/>
              <a:gd name="T37" fmla="*/ 172 h 315"/>
              <a:gd name="T38" fmla="*/ 74 w 357"/>
              <a:gd name="T39" fmla="*/ 143 h 315"/>
              <a:gd name="T40" fmla="*/ 113 w 357"/>
              <a:gd name="T41" fmla="*/ 74 h 315"/>
              <a:gd name="T42" fmla="*/ 139 w 357"/>
              <a:gd name="T43" fmla="*/ 59 h 315"/>
              <a:gd name="T44" fmla="*/ 218 w 357"/>
              <a:gd name="T45" fmla="*/ 59 h 315"/>
              <a:gd name="T46" fmla="*/ 244 w 357"/>
              <a:gd name="T47" fmla="*/ 74 h 315"/>
              <a:gd name="T48" fmla="*/ 284 w 357"/>
              <a:gd name="T49" fmla="*/ 143 h 315"/>
              <a:gd name="T50" fmla="*/ 284 w 357"/>
              <a:gd name="T51" fmla="*/ 172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7" h="315">
                <a:moveTo>
                  <a:pt x="353" y="143"/>
                </a:moveTo>
                <a:cubicBezTo>
                  <a:pt x="278" y="14"/>
                  <a:pt x="278" y="14"/>
                  <a:pt x="278" y="14"/>
                </a:cubicBezTo>
                <a:cubicBezTo>
                  <a:pt x="273" y="6"/>
                  <a:pt x="262" y="0"/>
                  <a:pt x="253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5"/>
                  <a:pt x="104" y="315"/>
                </a:cubicBezTo>
                <a:cubicBezTo>
                  <a:pt x="253" y="315"/>
                  <a:pt x="253" y="315"/>
                  <a:pt x="253" y="315"/>
                </a:cubicBezTo>
                <a:cubicBezTo>
                  <a:pt x="262" y="315"/>
                  <a:pt x="273" y="309"/>
                  <a:pt x="278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7" y="164"/>
                  <a:pt x="357" y="151"/>
                  <a:pt x="353" y="143"/>
                </a:cubicBezTo>
                <a:moveTo>
                  <a:pt x="284" y="172"/>
                </a:moveTo>
                <a:cubicBezTo>
                  <a:pt x="244" y="241"/>
                  <a:pt x="244" y="241"/>
                  <a:pt x="244" y="241"/>
                </a:cubicBezTo>
                <a:cubicBezTo>
                  <a:pt x="239" y="249"/>
                  <a:pt x="228" y="256"/>
                  <a:pt x="218" y="256"/>
                </a:cubicBezTo>
                <a:cubicBezTo>
                  <a:pt x="139" y="256"/>
                  <a:pt x="139" y="256"/>
                  <a:pt x="139" y="256"/>
                </a:cubicBezTo>
                <a:cubicBezTo>
                  <a:pt x="129" y="256"/>
                  <a:pt x="118" y="249"/>
                  <a:pt x="113" y="241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69" y="164"/>
                  <a:pt x="69" y="151"/>
                  <a:pt x="74" y="143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8" y="66"/>
                  <a:pt x="129" y="59"/>
                  <a:pt x="139" y="59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28" y="59"/>
                  <a:pt x="239" y="66"/>
                  <a:pt x="244" y="74"/>
                </a:cubicBezTo>
                <a:cubicBezTo>
                  <a:pt x="284" y="143"/>
                  <a:pt x="284" y="143"/>
                  <a:pt x="284" y="143"/>
                </a:cubicBezTo>
                <a:cubicBezTo>
                  <a:pt x="288" y="151"/>
                  <a:pt x="288" y="164"/>
                  <a:pt x="284" y="172"/>
                </a:cubicBezTo>
              </a:path>
            </a:pathLst>
          </a:custGeom>
          <a:gradFill flip="none" rotWithShape="1">
            <a:gsLst>
              <a:gs pos="0">
                <a:srgbClr val="00AF92">
                  <a:lumMod val="5000"/>
                  <a:lumOff val="95000"/>
                </a:srgbClr>
              </a:gs>
              <a:gs pos="100000">
                <a:srgbClr val="FFFFFF">
                  <a:lumMod val="75000"/>
                </a:srgbClr>
              </a:gs>
            </a:gsLst>
            <a:lin ang="13500000" scaled="1"/>
            <a:tileRect/>
          </a:gradFill>
          <a:ln w="34925" cap="flat" cmpd="sng" algn="ctr">
            <a:gradFill flip="none" rotWithShape="1">
              <a:gsLst>
                <a:gs pos="0">
                  <a:srgbClr val="FFBF53">
                    <a:lumMod val="5000"/>
                    <a:lumOff val="9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2700000" scaled="1"/>
              <a:tileRect/>
            </a:gradFill>
            <a:prstDash val="solid"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0" name="文本框 177"/>
          <p:cNvSpPr txBox="1"/>
          <p:nvPr/>
        </p:nvSpPr>
        <p:spPr>
          <a:xfrm>
            <a:off x="939497" y="3240265"/>
            <a:ext cx="3844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I.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Bang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Xô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Viết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文本框 177"/>
          <p:cNvSpPr txBox="1"/>
          <p:nvPr/>
        </p:nvSpPr>
        <p:spPr>
          <a:xfrm>
            <a:off x="7288575" y="3695038"/>
            <a:ext cx="3829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II.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Cuộc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chế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XHCN ở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Đông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Âu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5" name="Picture 2" descr="Résultat de recherche d'images pour &quot;các nước xhcn liên xô và đông âu&quot;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10" y="592019"/>
            <a:ext cx="4518832" cy="249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0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ccel="50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0" dur="150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 p14:presetBounceEnd="68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ccel="50000" fill="hold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6" dur="15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50000" fill="hold" grpId="1" nodeType="withEffect" p14:presetBounceEnd="72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2" dur="15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8000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50000" fill="hold" grpId="1" nodeType="withEffect" p14:presetBounceEnd="72000">
                                      <p:stCondLst>
                                        <p:cond delay="3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8" dur="15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8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 p14:presetBounceEnd="72000">
                                      <p:stCondLst>
                                        <p:cond delay="4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34" dur="15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8000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ccel="50000" fill="hold" grpId="1" nodeType="withEffect" p14:presetBounceEnd="72000">
                                      <p:stCondLst>
                                        <p:cond delay="5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40" dur="15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8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fill="hold" grpId="1" nodeType="withEffect" p14:presetBounceEnd="72000">
                                      <p:stCondLst>
                                        <p:cond delay="6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46" dur="150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 p14:presetBounceEnd="68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ccel="50000" fill="hold" grpId="1" nodeType="withEffect" p14:presetBounceEnd="72000">
                                      <p:stCondLst>
                                        <p:cond delay="6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2" dur="15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6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5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ccel="50000" fill="hold" grpId="1" nodeType="withEffect" p14:presetBounceEnd="72000">
                                      <p:stCondLst>
                                        <p:cond delay="7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8" dur="15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 p14:presetBounceEnd="68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6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6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ccel="50000" fill="hold" grpId="1" nodeType="withEffect" p14:presetBounceEnd="72000">
                                      <p:stCondLst>
                                        <p:cond delay="8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64" dur="15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68000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6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6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ccel="50000" fill="hold" grpId="1" nodeType="withEffect" p14:presetBounceEnd="72000">
                                      <p:stCondLst>
                                        <p:cond delay="9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70" dur="15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 p14:presetBounceEnd="68000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3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7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ccel="50000" fill="hold" grpId="1" nodeType="withEffect" p14:presetBounceEnd="72000">
                                      <p:stCondLst>
                                        <p:cond delay="10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76" dur="15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7" grpId="0"/>
          <p:bldP spid="67" grpId="1"/>
          <p:bldP spid="68" grpId="0"/>
          <p:bldP spid="68" grpId="1"/>
          <p:bldP spid="69" grpId="0" animBg="1"/>
          <p:bldP spid="69" grpId="1" animBg="1"/>
          <p:bldP spid="70" grpId="0"/>
          <p:bldP spid="70" grpId="1"/>
          <p:bldP spid="72" grpId="0"/>
          <p:bldP spid="7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50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c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5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50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50000" fill="hold" grpId="1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ccel="50000" fill="hold" grpId="1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fill="hold" grpId="1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ccel="50000" fill="hold" grpId="1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c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ccel="50000" fill="hold" grpId="1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ccel="50000" fill="hold" grpId="1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ccel="50000" fill="hold" grpId="1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7" grpId="0"/>
          <p:bldP spid="67" grpId="1"/>
          <p:bldP spid="68" grpId="0"/>
          <p:bldP spid="68" grpId="1"/>
          <p:bldP spid="69" grpId="0" animBg="1"/>
          <p:bldP spid="69" grpId="1" animBg="1"/>
          <p:bldP spid="70" grpId="0"/>
          <p:bldP spid="70" grpId="1"/>
          <p:bldP spid="72" grpId="0"/>
          <p:bldP spid="72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任意多边形 60"/>
          <p:cNvSpPr/>
          <p:nvPr/>
        </p:nvSpPr>
        <p:spPr>
          <a:xfrm>
            <a:off x="3115397" y="2511792"/>
            <a:ext cx="1656097" cy="165609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349474" y="2745870"/>
            <a:ext cx="1187941" cy="118794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398072" y="2798797"/>
            <a:ext cx="1090746" cy="109074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357012" y="1566705"/>
            <a:ext cx="1656097" cy="165609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4591089" y="1800783"/>
            <a:ext cx="1187941" cy="118794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639687" y="1853710"/>
            <a:ext cx="1090746" cy="109074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5868405" y="3573919"/>
            <a:ext cx="1656097" cy="165609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126164" y="3879827"/>
            <a:ext cx="1187941" cy="118794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6151080" y="3860924"/>
            <a:ext cx="1090746" cy="109074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任意多边形 76"/>
          <p:cNvSpPr/>
          <p:nvPr/>
        </p:nvSpPr>
        <p:spPr>
          <a:xfrm>
            <a:off x="6921821" y="1566705"/>
            <a:ext cx="1656097" cy="165609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7155898" y="1800783"/>
            <a:ext cx="1187941" cy="118794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7204496" y="1853710"/>
            <a:ext cx="1090746" cy="109074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8096220" y="1505373"/>
            <a:ext cx="3922494" cy="2690965"/>
            <a:chOff x="5947699" y="1317986"/>
            <a:chExt cx="3922494" cy="2690965"/>
          </a:xfrm>
        </p:grpSpPr>
        <p:grpSp>
          <p:nvGrpSpPr>
            <p:cNvPr id="82" name="组合 81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" name="任意多边形 85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6290683" y="1331295"/>
              <a:ext cx="357951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 eaLnBrk="0" hangingPunct="0">
                <a:buFontTx/>
                <a:buChar char="-"/>
              </a:pP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 thống XHCN không còn tồn tại 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0" hangingPunct="0"/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28 - 6 - 1991, SEV ngừng hoạt động 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0" hangingPunct="0"/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1 - 7 - 1991, Tổ chức Vác-sa-va giải tán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0" hangingPunct="0"/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 flipV="1">
            <a:off x="7142734" y="4867283"/>
            <a:ext cx="4875980" cy="1146588"/>
            <a:chOff x="5947699" y="504763"/>
            <a:chExt cx="4875980" cy="1146588"/>
          </a:xfrm>
        </p:grpSpPr>
        <p:grpSp>
          <p:nvGrpSpPr>
            <p:cNvPr id="88" name="组合 87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" name="任意多边形 91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 flipV="1">
              <a:off x="6290683" y="504763"/>
              <a:ext cx="4532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 nước thay đổi, nói chung đều là các nước cộng hòa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 flipH="1">
            <a:off x="0" y="1585437"/>
            <a:ext cx="4828453" cy="2690965"/>
            <a:chOff x="5947699" y="1317986"/>
            <a:chExt cx="4828453" cy="2690965"/>
          </a:xfrm>
        </p:grpSpPr>
        <p:grpSp>
          <p:nvGrpSpPr>
            <p:cNvPr id="94" name="组合 93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>
              <a:off x="7489955" y="1331295"/>
              <a:ext cx="328619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 quyền mới ở các nước Đông Âu đều tuyên bố từ bỏ CNXH, thực hiện đa nguyên về chính trị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chuyển nền kinh tế theo cơ chế thị trường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 flipH="1" flipV="1">
            <a:off x="132114" y="3773031"/>
            <a:ext cx="5022484" cy="1406404"/>
            <a:chOff x="5947699" y="275948"/>
            <a:chExt cx="2765936" cy="1406404"/>
          </a:xfrm>
        </p:grpSpPr>
        <p:grpSp>
          <p:nvGrpSpPr>
            <p:cNvPr id="106" name="组合 105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09" name="椭圆 108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任意多边形 109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" name="文本框 106"/>
            <p:cNvSpPr txBox="1"/>
            <p:nvPr/>
          </p:nvSpPr>
          <p:spPr>
            <a:xfrm flipV="1">
              <a:off x="6852147" y="1220687"/>
              <a:ext cx="154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ACBE"/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 flipV="1">
              <a:off x="6028720" y="275948"/>
              <a:ext cx="26849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Đảng Cộng sản các nước Đông Âu mất quyền lãnh đạo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文本框 122"/>
          <p:cNvSpPr txBox="1"/>
          <p:nvPr/>
        </p:nvSpPr>
        <p:spPr>
          <a:xfrm>
            <a:off x="3437660" y="2931971"/>
            <a:ext cx="100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1ACB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1ACB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4687709" y="2002150"/>
            <a:ext cx="100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B850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B850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7260251" y="2002150"/>
            <a:ext cx="100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04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87071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6196393" y="3994098"/>
            <a:ext cx="100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663A77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663A77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1412"/>
            <a:ext cx="11207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II.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Cuộc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chế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XHCN ở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Đông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Âu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2514" y="6382284"/>
            <a:ext cx="875211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4845" y="6087944"/>
            <a:ext cx="10529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những tổn thất hết sức nặng nề đối với phong trào cách mạng thế giới và các lực lượng dân chủ, tiến bộ ở các nước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71" y="709958"/>
            <a:ext cx="322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24329"/>
      </p:ext>
    </p:extLst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accel="50000" fill="hold" grpId="1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9" dur="15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ccel="50000" fill="hold" grpId="1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4" dur="15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ccel="50000" fill="hold" grpId="1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9" dur="15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ccel="50000" fill="hold" grpId="1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4" dur="1500" fill="hold"/>
                                            <p:tgtEl>
                                              <p:spTgt spid="12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9" dur="1500" fill="hold"/>
                                            <p:tgtEl>
                                              <p:spTgt spid="10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34" dur="15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ccel="50000" fill="hold" grpId="1" nodeType="withEffect" p14:presetBounceEnd="72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39" dur="150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ccel="50000" fill="hold" grpId="1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44" dur="15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ccel="50000" fill="hold" grpId="1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49" dur="1500" fill="hold"/>
                                            <p:tgtEl>
                                              <p:spTgt spid="12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ccel="50000" fill="hold" nodeType="withEffect" p14:presetBounceEnd="72000">
                                      <p:stCondLst>
                                        <p:cond delay="7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4" dur="1500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ccel="50000" fill="hold" grpId="1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9" dur="150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ccel="50000" fill="hold" grpId="1" nodeType="withEffect" p14:presetBounceEnd="72000">
                                      <p:stCondLst>
                                        <p:cond delay="11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64" dur="150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ccel="50000" fill="hold" grpId="1" nodeType="withEffect" p14:presetBounceEnd="72000">
                                      <p:stCondLst>
                                        <p:cond delay="12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69" dur="15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5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ccel="50000" fill="hold" grpId="1" nodeType="withEffect" p14:presetBounceEnd="72000">
                                      <p:stCondLst>
                                        <p:cond delay="13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74" dur="1500" fill="hold"/>
                                            <p:tgtEl>
                                              <p:spTgt spid="13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ccel="50000" fill="hold" nodeType="withEffect" p14:presetBounceEnd="72000">
                                      <p:stCondLst>
                                        <p:cond delay="13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79" dur="15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ccel="50000" fill="hold" grpId="1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84" dur="150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accel="50000" fill="hold" grpId="1" nodeType="withEffect" p14:presetBounceEnd="72000">
                                      <p:stCondLst>
                                        <p:cond delay="1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89" dur="15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accel="50000" fill="hold" grpId="1" nodeType="withEffect" p14:presetBounceEnd="72000">
                                      <p:stCondLst>
                                        <p:cond delay="17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94" dur="15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ccel="50000" fill="hold" grpId="1" nodeType="withEffect" p14:presetBounceEnd="72000">
                                      <p:stCondLst>
                                        <p:cond delay="18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99" dur="1500" fill="hold"/>
                                            <p:tgtEl>
                                              <p:spTgt spid="12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accel="50000" fill="hold" nodeType="withEffect" p14:presetBounceEnd="72000">
                                      <p:stCondLst>
                                        <p:cond delay="17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04" dur="15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 animBg="1"/>
          <p:bldP spid="61" grpId="1" animBg="1"/>
          <p:bldP spid="60" grpId="0" animBg="1"/>
          <p:bldP spid="60" grpId="1" animBg="1"/>
          <p:bldP spid="62" grpId="0" animBg="1"/>
          <p:bldP spid="62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73" grpId="0" animBg="1"/>
          <p:bldP spid="73" grpId="1" animBg="1"/>
          <p:bldP spid="74" grpId="0" animBg="1"/>
          <p:bldP spid="74" grpId="1" animBg="1"/>
          <p:bldP spid="75" grpId="0" animBg="1"/>
          <p:bldP spid="75" grpId="1" animBg="1"/>
          <p:bldP spid="77" grpId="0" animBg="1"/>
          <p:bldP spid="77" grpId="1" animBg="1"/>
          <p:bldP spid="78" grpId="0" animBg="1"/>
          <p:bldP spid="78" grpId="1" animBg="1"/>
          <p:bldP spid="79" grpId="0" animBg="1"/>
          <p:bldP spid="79" grpId="1" animBg="1"/>
          <p:bldP spid="123" grpId="0"/>
          <p:bldP spid="123" grpId="1"/>
          <p:bldP spid="126" grpId="0"/>
          <p:bldP spid="126" grpId="1"/>
          <p:bldP spid="129" grpId="0"/>
          <p:bldP spid="129" grpId="1"/>
          <p:bldP spid="132" grpId="0"/>
          <p:bldP spid="132" grpId="1"/>
          <p:bldP spid="8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5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ccel="50000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ccel="5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ccel="5000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500" fill="hold"/>
                                            <p:tgtEl>
                                              <p:spTgt spid="12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0" fill="hold"/>
                                            <p:tgtEl>
                                              <p:spTgt spid="10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ccel="50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ccel="50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ccel="5000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0" fill="hold"/>
                                            <p:tgtEl>
                                              <p:spTgt spid="12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c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0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ccel="5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ccel="50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ccel="50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5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ccel="5000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0" fill="hold"/>
                                            <p:tgtEl>
                                              <p:spTgt spid="13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ccel="50000" fill="hold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ccel="5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accel="5000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89" dur="15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accel="5000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15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ccel="5000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500" fill="hold"/>
                                            <p:tgtEl>
                                              <p:spTgt spid="12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ac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15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 animBg="1"/>
          <p:bldP spid="61" grpId="1" animBg="1"/>
          <p:bldP spid="60" grpId="0" animBg="1"/>
          <p:bldP spid="60" grpId="1" animBg="1"/>
          <p:bldP spid="62" grpId="0" animBg="1"/>
          <p:bldP spid="62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73" grpId="0" animBg="1"/>
          <p:bldP spid="73" grpId="1" animBg="1"/>
          <p:bldP spid="74" grpId="0" animBg="1"/>
          <p:bldP spid="74" grpId="1" animBg="1"/>
          <p:bldP spid="75" grpId="0" animBg="1"/>
          <p:bldP spid="75" grpId="1" animBg="1"/>
          <p:bldP spid="77" grpId="0" animBg="1"/>
          <p:bldP spid="77" grpId="1" animBg="1"/>
          <p:bldP spid="78" grpId="0" animBg="1"/>
          <p:bldP spid="78" grpId="1" animBg="1"/>
          <p:bldP spid="79" grpId="0" animBg="1"/>
          <p:bldP spid="79" grpId="1" animBg="1"/>
          <p:bldP spid="123" grpId="0"/>
          <p:bldP spid="123" grpId="1"/>
          <p:bldP spid="126" grpId="0"/>
          <p:bldP spid="126" grpId="1"/>
          <p:bldP spid="129" grpId="0"/>
          <p:bldP spid="129" grpId="1"/>
          <p:bldP spid="132" grpId="0"/>
          <p:bldP spid="132" grpId="1"/>
          <p:bldP spid="8" grpId="0" animBg="1"/>
          <p:bldP spid="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4542" y="225084"/>
            <a:ext cx="2602523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8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129" y="2551837"/>
            <a:ext cx="1077585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467" y="0"/>
            <a:ext cx="11197747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953666-6B5F-4A63-8AEA-3389CEAD8BC6}"/>
              </a:ext>
            </a:extLst>
          </p:cNvPr>
          <p:cNvSpPr/>
          <p:nvPr/>
        </p:nvSpPr>
        <p:spPr>
          <a:xfrm>
            <a:off x="466555" y="3349956"/>
            <a:ext cx="11399978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 kỉ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KH-KT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579" y="239150"/>
            <a:ext cx="114663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99E78F-8AB2-413E-835A-50FC4AE8ECA3}"/>
              </a:ext>
            </a:extLst>
          </p:cNvPr>
          <p:cNvSpPr/>
          <p:nvPr/>
        </p:nvSpPr>
        <p:spPr>
          <a:xfrm>
            <a:off x="445932" y="3655470"/>
            <a:ext cx="99317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(SEV)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Do "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4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43382"/>
              </p:ext>
            </p:extLst>
          </p:nvPr>
        </p:nvGraphicFramePr>
        <p:xfrm>
          <a:off x="565321" y="1434904"/>
          <a:ext cx="10857645" cy="542309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214970">
                  <a:extLst>
                    <a:ext uri="{9D8B030D-6E8A-4147-A177-3AD203B41FA5}">
                      <a16:colId xmlns:a16="http://schemas.microsoft.com/office/drawing/2014/main" val="1285058840"/>
                    </a:ext>
                  </a:extLst>
                </a:gridCol>
                <a:gridCol w="8642675">
                  <a:extLst>
                    <a:ext uri="{9D8B030D-6E8A-4147-A177-3AD203B41FA5}">
                      <a16:colId xmlns:a16="http://schemas.microsoft.com/office/drawing/2014/main" val="2305454317"/>
                    </a:ext>
                  </a:extLst>
                </a:gridCol>
              </a:tblGrid>
              <a:tr h="387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359433"/>
                  </a:ext>
                </a:extLst>
              </a:tr>
              <a:tr h="774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1. 1949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67006"/>
                  </a:ext>
                </a:extLst>
              </a:tr>
              <a:tr h="774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2. 1957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71626"/>
                  </a:ext>
                </a:extLst>
              </a:tr>
              <a:tr h="1162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3. 1991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Liên Xô phóng thành công vệ tinh nhân tạo.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72099"/>
                  </a:ext>
                </a:extLst>
              </a:tr>
              <a:tr h="1162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4. 1985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02337"/>
                  </a:ext>
                </a:extLst>
              </a:tr>
              <a:tr h="1162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5. 1955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Vac-sa-va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21035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9244" y="117899"/>
            <a:ext cx="10900166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1d, 2c, 3a, 4b, 5e.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B. 1b, 2c, 3a, 4e, 5d.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1e, 2a, 3c, 4b, 5d.				D. 1a, 2c, 3d, 4e, 5b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9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Kết quả hình ảnh cho thank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144001" cy="689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0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7A8D2DF8-70D1-4841-B65C-13F51C36F3DA}"/>
              </a:ext>
            </a:extLst>
          </p:cNvPr>
          <p:cNvGrpSpPr/>
          <p:nvPr/>
        </p:nvGrpSpPr>
        <p:grpSpPr>
          <a:xfrm>
            <a:off x="417672" y="740820"/>
            <a:ext cx="11335184" cy="5834680"/>
            <a:chOff x="3327993" y="1770886"/>
            <a:chExt cx="8484243" cy="3716205"/>
          </a:xfrm>
          <a:solidFill>
            <a:schemeClr val="bg1">
              <a:lumMod val="95000"/>
            </a:schemeClr>
          </a:solidFill>
        </p:grpSpPr>
        <p:sp>
          <p:nvSpPr>
            <p:cNvPr id="5" name="矩形: 圆角 3">
              <a:extLst>
                <a:ext uri="{FF2B5EF4-FFF2-40B4-BE49-F238E27FC236}">
                  <a16:creationId xmlns:a16="http://schemas.microsoft.com/office/drawing/2014/main" id="{BE84C88C-B165-48F2-803B-579626BE0817}"/>
                </a:ext>
              </a:extLst>
            </p:cNvPr>
            <p:cNvSpPr/>
            <p:nvPr/>
          </p:nvSpPr>
          <p:spPr>
            <a:xfrm>
              <a:off x="3327993" y="1770886"/>
              <a:ext cx="8484243" cy="3716205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</a:ln>
            <a:effectLst>
              <a:outerShdw blurRad="203200" dist="38100" dir="2700000" algn="tl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" name="矩形: 圆角 27">
              <a:extLst>
                <a:ext uri="{FF2B5EF4-FFF2-40B4-BE49-F238E27FC236}">
                  <a16:creationId xmlns:a16="http://schemas.microsoft.com/office/drawing/2014/main" id="{5D1B6F0A-C83A-4ECD-B21D-39280FC3B65F}"/>
                </a:ext>
              </a:extLst>
            </p:cNvPr>
            <p:cNvSpPr/>
            <p:nvPr/>
          </p:nvSpPr>
          <p:spPr>
            <a:xfrm>
              <a:off x="3546928" y="1970090"/>
              <a:ext cx="8050905" cy="3281244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5941" y="53034"/>
            <a:ext cx="8026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I.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Bang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Xô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Viết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E0148-5E51-B544-88FA-945BB75359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3"/>
          <a:stretch/>
        </p:blipFill>
        <p:spPr>
          <a:xfrm flipH="1">
            <a:off x="4875346" y="3091768"/>
            <a:ext cx="1785749" cy="2241744"/>
          </a:xfrm>
          <a:prstGeom prst="rect">
            <a:avLst/>
          </a:prstGeom>
          <a:effectLst/>
        </p:spPr>
      </p:pic>
      <p:sp>
        <p:nvSpPr>
          <p:cNvPr id="9" name="Rounded Rectangular Callout 8"/>
          <p:cNvSpPr/>
          <p:nvPr/>
        </p:nvSpPr>
        <p:spPr>
          <a:xfrm>
            <a:off x="7108543" y="1346125"/>
            <a:ext cx="3191692" cy="1684505"/>
          </a:xfrm>
          <a:prstGeom prst="wedgeRoundRectCallout">
            <a:avLst>
              <a:gd name="adj1" fmla="val -50674"/>
              <a:gd name="adj2" fmla="val 72363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 flipV="1">
            <a:off x="7152211" y="4210922"/>
            <a:ext cx="3054531" cy="1887651"/>
          </a:xfrm>
          <a:prstGeom prst="wedgeRoundRectCallout">
            <a:avLst>
              <a:gd name="adj1" fmla="val -49404"/>
              <a:gd name="adj2" fmla="val 71267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vert="horz" rtlCol="0" anchor="ctr" anchorCtr="1">
            <a:scene3d>
              <a:camera prst="orthographicFront">
                <a:rot lat="10799999" lon="11099993" rev="10799999"/>
              </a:camera>
              <a:lightRig rig="threePt" dir="t"/>
            </a:scene3d>
          </a:bodyPr>
          <a:lstStyle/>
          <a:p>
            <a:pPr algn="ctr"/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>
                <a:reflection endPos="0" dist="508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 flipH="1" flipV="1">
            <a:off x="1528312" y="3571044"/>
            <a:ext cx="3054531" cy="1788034"/>
          </a:xfrm>
          <a:prstGeom prst="wedgeRoundRectCallout">
            <a:avLst>
              <a:gd name="adj1" fmla="val -49404"/>
              <a:gd name="adj2" fmla="val 71267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tình hình Liên Xô trước cải 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EA2066-17A0-0547-A7BB-405E19BDA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5" t="219" r="31687" b="81953"/>
          <a:stretch/>
        </p:blipFill>
        <p:spPr>
          <a:xfrm flipH="1">
            <a:off x="4988053" y="2188378"/>
            <a:ext cx="1073426" cy="790330"/>
          </a:xfrm>
          <a:prstGeom prst="rect">
            <a:avLst/>
          </a:prstGeom>
          <a:effectLst>
            <a:glow rad="101600">
              <a:srgbClr val="8064A2">
                <a:satMod val="175000"/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1044467" y="1598551"/>
            <a:ext cx="394358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91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(Ảnh chia sẻ trên Reddi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5" y="111879"/>
            <a:ext cx="9940835" cy="573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5063" y="5842337"/>
            <a:ext cx="114169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/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cuộc khủng hoảng dầu mỏ nổ ra vào năm 1973, chính phủ Hà Lan quyết định ban bố lệnh cấm ô tô lưu thông vào Chủ Nhật hàng tuần (gọi là “Car-free Sunday”). Nhiều người dân Hà Lan đã phải chọn cách đi bộ, đi xe đạp, hoặc cưỡi ngựa.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1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7A8D2DF8-70D1-4841-B65C-13F51C36F3DA}"/>
              </a:ext>
            </a:extLst>
          </p:cNvPr>
          <p:cNvGrpSpPr/>
          <p:nvPr/>
        </p:nvGrpSpPr>
        <p:grpSpPr>
          <a:xfrm>
            <a:off x="500716" y="746017"/>
            <a:ext cx="11335184" cy="5834680"/>
            <a:chOff x="3327993" y="1770886"/>
            <a:chExt cx="8484243" cy="3716205"/>
          </a:xfrm>
          <a:solidFill>
            <a:schemeClr val="bg1">
              <a:lumMod val="95000"/>
            </a:schemeClr>
          </a:solidFill>
        </p:grpSpPr>
        <p:sp>
          <p:nvSpPr>
            <p:cNvPr id="5" name="矩形: 圆角 3">
              <a:extLst>
                <a:ext uri="{FF2B5EF4-FFF2-40B4-BE49-F238E27FC236}">
                  <a16:creationId xmlns:a16="http://schemas.microsoft.com/office/drawing/2014/main" id="{BE84C88C-B165-48F2-803B-579626BE0817}"/>
                </a:ext>
              </a:extLst>
            </p:cNvPr>
            <p:cNvSpPr/>
            <p:nvPr/>
          </p:nvSpPr>
          <p:spPr>
            <a:xfrm>
              <a:off x="3327993" y="1770886"/>
              <a:ext cx="8484243" cy="3716205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</a:ln>
            <a:effectLst>
              <a:outerShdw blurRad="203200" dist="38100" dir="2700000" algn="tl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" name="矩形: 圆角 27">
              <a:extLst>
                <a:ext uri="{FF2B5EF4-FFF2-40B4-BE49-F238E27FC236}">
                  <a16:creationId xmlns:a16="http://schemas.microsoft.com/office/drawing/2014/main" id="{5D1B6F0A-C83A-4ECD-B21D-39280FC3B65F}"/>
                </a:ext>
              </a:extLst>
            </p:cNvPr>
            <p:cNvSpPr/>
            <p:nvPr/>
          </p:nvSpPr>
          <p:spPr>
            <a:xfrm>
              <a:off x="3546928" y="1970090"/>
              <a:ext cx="8050905" cy="3281244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5941" y="53034"/>
            <a:ext cx="8026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I.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Bang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Xô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Viết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3DFB75-3D87-4649-8D1B-066C029290E0}"/>
              </a:ext>
            </a:extLst>
          </p:cNvPr>
          <p:cNvSpPr/>
          <p:nvPr/>
        </p:nvSpPr>
        <p:spPr>
          <a:xfrm>
            <a:off x="3528988" y="1802168"/>
            <a:ext cx="7866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- 1973: khủng hoảng năng lượng =&gt; Kinh tế Liên Xô trì trệ, suy thoái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F5064E-F8C1-468A-88E2-B72DBC698549}"/>
              </a:ext>
            </a:extLst>
          </p:cNvPr>
          <p:cNvSpPr txBox="1"/>
          <p:nvPr/>
        </p:nvSpPr>
        <p:spPr>
          <a:xfrm>
            <a:off x="944879" y="2348974"/>
            <a:ext cx="168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5263A6-7B6F-4D1E-BE94-BAA879456F6A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629718" y="2347034"/>
            <a:ext cx="899270" cy="232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2CAC3B-77AD-40A0-B2B3-3DA7EFDE8EF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629718" y="2579807"/>
            <a:ext cx="826714" cy="463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241EA04-3452-462A-BD20-8C4FA43E0956}"/>
              </a:ext>
            </a:extLst>
          </p:cNvPr>
          <p:cNvSpPr/>
          <p:nvPr/>
        </p:nvSpPr>
        <p:spPr>
          <a:xfrm>
            <a:off x="3479939" y="2747381"/>
            <a:ext cx="7841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Chính trị xã hội mất ổn định =&gt; người dân mất niềm tin vào ĐCS và nhà nước =&gt; khủng hoảng toàn diện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AFDB75-3E18-4089-AAF8-DC78E5FA2C73}"/>
              </a:ext>
            </a:extLst>
          </p:cNvPr>
          <p:cNvCxnSpPr>
            <a:cxnSpLocks/>
          </p:cNvCxnSpPr>
          <p:nvPr/>
        </p:nvCxnSpPr>
        <p:spPr>
          <a:xfrm>
            <a:off x="2653225" y="2579697"/>
            <a:ext cx="803207" cy="1147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5F84177-9931-4333-B990-A056D9807689}"/>
              </a:ext>
            </a:extLst>
          </p:cNvPr>
          <p:cNvSpPr/>
          <p:nvPr/>
        </p:nvSpPr>
        <p:spPr>
          <a:xfrm>
            <a:off x="3472842" y="3578378"/>
            <a:ext cx="6210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- 3/1985 Goóc-ba-chốp đề ra đường lối cải tổ.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82" y="74807"/>
            <a:ext cx="6905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Liên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Bang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Xô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Viết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820" y="719651"/>
            <a:ext cx="326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grpSp>
        <p:nvGrpSpPr>
          <p:cNvPr id="20" name="组合 92"/>
          <p:cNvGrpSpPr/>
          <p:nvPr/>
        </p:nvGrpSpPr>
        <p:grpSpPr>
          <a:xfrm flipH="1">
            <a:off x="1519009" y="1493579"/>
            <a:ext cx="5079722" cy="1942437"/>
            <a:chOff x="5947699" y="908862"/>
            <a:chExt cx="2684916" cy="2201180"/>
          </a:xfrm>
        </p:grpSpPr>
        <p:grpSp>
          <p:nvGrpSpPr>
            <p:cNvPr id="21" name="组合 93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24" name="椭圆 96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 97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文本框 94"/>
            <p:cNvSpPr txBox="1"/>
            <p:nvPr/>
          </p:nvSpPr>
          <p:spPr>
            <a:xfrm>
              <a:off x="6091902" y="908862"/>
              <a:ext cx="2540713" cy="52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时尚中黑简体" panose="01010104010101010101" pitchFamily="2" charset="-122"/>
                  <a:cs typeface="Times New Roman" panose="02020603050405020304" pitchFamily="18" charset="0"/>
                </a:rPr>
                <a:t>Kinh</a:t>
              </a: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时尚中黑简体" panose="0101010401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时尚中黑简体" panose="01010104010101010101" pitchFamily="2" charset="-122"/>
                  <a:cs typeface="Times New Roman" panose="02020603050405020304" pitchFamily="18" charset="0"/>
                </a:rPr>
                <a:t>tế</a:t>
              </a:r>
              <a:endPara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95"/>
            <p:cNvSpPr txBox="1"/>
            <p:nvPr/>
          </p:nvSpPr>
          <p:spPr>
            <a:xfrm>
              <a:off x="6165464" y="1331295"/>
              <a:ext cx="2467151" cy="1778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nl-N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hiện nền kinh tế thị trường theo định hướng tư bản chủ nghĩa.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>
                <a:defRPr/>
              </a:pP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6632" y="1479291"/>
            <a:ext cx="1161060" cy="960032"/>
            <a:chOff x="5519346" y="3677701"/>
            <a:chExt cx="1373422" cy="1461427"/>
          </a:xfrm>
        </p:grpSpPr>
        <p:sp>
          <p:nvSpPr>
            <p:cNvPr id="18" name="任意多边形 64"/>
            <p:cNvSpPr/>
            <p:nvPr/>
          </p:nvSpPr>
          <p:spPr>
            <a:xfrm>
              <a:off x="5519346" y="3677701"/>
              <a:ext cx="1373422" cy="1461427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67" t="57628" r="95" b="5136"/>
            <a:stretch/>
          </p:blipFill>
          <p:spPr>
            <a:xfrm>
              <a:off x="5819680" y="4128506"/>
              <a:ext cx="759413" cy="611749"/>
            </a:xfrm>
            <a:prstGeom prst="rect">
              <a:avLst/>
            </a:prstGeom>
          </p:spPr>
        </p:pic>
      </p:grpSp>
      <p:grpSp>
        <p:nvGrpSpPr>
          <p:cNvPr id="30" name="组合 80"/>
          <p:cNvGrpSpPr/>
          <p:nvPr/>
        </p:nvGrpSpPr>
        <p:grpSpPr>
          <a:xfrm>
            <a:off x="1422210" y="3562188"/>
            <a:ext cx="4666826" cy="2447907"/>
            <a:chOff x="5947699" y="908862"/>
            <a:chExt cx="3046015" cy="2447907"/>
          </a:xfrm>
        </p:grpSpPr>
        <p:grpSp>
          <p:nvGrpSpPr>
            <p:cNvPr id="31" name="组合 81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34" name="椭圆 84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5" name="任意多边形 85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文本框 82"/>
            <p:cNvSpPr txBox="1"/>
            <p:nvPr/>
          </p:nvSpPr>
          <p:spPr>
            <a:xfrm>
              <a:off x="6852147" y="908862"/>
              <a:ext cx="1780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2400" dirty="0" err="1">
                  <a:solidFill>
                    <a:srgbClr val="E87071"/>
                  </a:solidFill>
                  <a:latin typeface="Times New Roman" panose="02020603050405020304" pitchFamily="18" charset="0"/>
                  <a:ea typeface="时尚中黑简体" panose="01010104010101010101" pitchFamily="2" charset="-122"/>
                  <a:cs typeface="Times New Roman" panose="02020603050405020304" pitchFamily="18" charset="0"/>
                </a:rPr>
                <a:t>Chính</a:t>
              </a:r>
              <a:r>
                <a:rPr lang="en-US" altLang="zh-CN" sz="2400" dirty="0">
                  <a:solidFill>
                    <a:srgbClr val="E87071"/>
                  </a:solidFill>
                  <a:latin typeface="Times New Roman" panose="02020603050405020304" pitchFamily="18" charset="0"/>
                  <a:ea typeface="时尚中黑简体" panose="0101010401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rgbClr val="E87071"/>
                  </a:solidFill>
                  <a:latin typeface="Times New Roman" panose="02020603050405020304" pitchFamily="18" charset="0"/>
                  <a:ea typeface="时尚中黑简体" panose="01010104010101010101" pitchFamily="2" charset="-122"/>
                  <a:cs typeface="Times New Roman" panose="02020603050405020304" pitchFamily="18" charset="0"/>
                </a:rPr>
                <a:t>trị</a:t>
              </a:r>
              <a:endParaRPr lang="zh-CN" altLang="en-US" sz="2400" dirty="0">
                <a:solidFill>
                  <a:srgbClr val="E87071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83"/>
            <p:cNvSpPr txBox="1"/>
            <p:nvPr/>
          </p:nvSpPr>
          <p:spPr>
            <a:xfrm>
              <a:off x="6091900" y="1417777"/>
              <a:ext cx="290181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thống nắm mọi quyền lực, đa nguyên, đa đảng, dân chủ hóa và công khai mọi mặt.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nl-NL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>
                <a:defRPr/>
              </a:pP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7843" y="3562188"/>
            <a:ext cx="1259347" cy="1270098"/>
            <a:chOff x="6002603" y="5352963"/>
            <a:chExt cx="1259347" cy="1270098"/>
          </a:xfrm>
        </p:grpSpPr>
        <p:sp>
          <p:nvSpPr>
            <p:cNvPr id="29" name="任意多边形 72"/>
            <p:cNvSpPr/>
            <p:nvPr/>
          </p:nvSpPr>
          <p:spPr>
            <a:xfrm>
              <a:off x="6002603" y="5352963"/>
              <a:ext cx="1259347" cy="1270098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856" y="5731466"/>
              <a:ext cx="641991" cy="509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1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801085" y="1985324"/>
            <a:ext cx="73416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Goóc-ba-chốp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(2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3,1931)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1985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1991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nỗ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dứt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(CPSU)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 rot="10800000" flipV="1">
            <a:off x="974858" y="972812"/>
            <a:ext cx="10231764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Mikhail Sergeyevich Gorbachyov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âm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 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-in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Goóc-ba-chốp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Gorbachev (cropped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19" y="1710472"/>
            <a:ext cx="2604836" cy="396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3/3f/Gorbachev_Signature.svg/128px-Gorbachev_Signa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310">
            <a:off x="6421751" y="4617359"/>
            <a:ext cx="4065183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82" y="74807"/>
            <a:ext cx="6905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Liên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Bang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Xô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Viết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89" y="470015"/>
            <a:ext cx="197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Hậu quả 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9944" y="1011296"/>
            <a:ext cx="33609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- 19/8/1991 cuộc đảo chính nhằm lật đổ Goóc-ba-chốp không thành, gây hậu quả nghiêm trọng. Đảng CS và Nhà nước Liên bang tê liệt.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- 21/12/1991, 11 nước cộng hòa li khai, hình thành cộng đồng các quốc gia độc lập (SNG).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Tối 25/12/1991, Goóc-ba-chốp từ chức Tổng thống, Liên Xô bị sụp đổ sau 74 năm tồn tại.</a:t>
            </a:r>
          </a:p>
        </p:txBody>
      </p:sp>
      <p:pic>
        <p:nvPicPr>
          <p:cNvPr id="8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49" y="637067"/>
            <a:ext cx="6892451" cy="527404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3394454" y="1804504"/>
            <a:ext cx="2051050" cy="527050"/>
          </a:xfrm>
          <a:prstGeom prst="wedgeRectCallout">
            <a:avLst>
              <a:gd name="adj1" fmla="val 47687"/>
              <a:gd name="adj2" fmla="val 649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Môn-đô-va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278427" y="2665566"/>
            <a:ext cx="1974850" cy="374650"/>
          </a:xfrm>
          <a:prstGeom prst="wedgeRectCallout">
            <a:avLst>
              <a:gd name="adj1" fmla="val 58638"/>
              <a:gd name="adj2" fmla="val 21892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Ác-mê-ni-a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6151244" y="2349186"/>
            <a:ext cx="2355850" cy="450850"/>
          </a:xfrm>
          <a:prstGeom prst="wedgeRectCallout">
            <a:avLst>
              <a:gd name="adj1" fmla="val -64631"/>
              <a:gd name="adj2" fmla="val 25889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A-déc-bai-gian</a:t>
            </a:r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7420755" y="5394729"/>
            <a:ext cx="2736850" cy="603250"/>
          </a:xfrm>
          <a:prstGeom prst="wedgeRectCallout">
            <a:avLst>
              <a:gd name="adj1" fmla="val -64667"/>
              <a:gd name="adj2" fmla="val -1104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Cư-rơ-gư-xtan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8062771" y="4573727"/>
            <a:ext cx="2203450" cy="527050"/>
          </a:xfrm>
          <a:prstGeom prst="wedgeRectCallout">
            <a:avLst>
              <a:gd name="adj1" fmla="val -78970"/>
              <a:gd name="adj2" fmla="val -11656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Tát-gi-ki-xtan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3757116" y="878366"/>
            <a:ext cx="2266950" cy="527050"/>
          </a:xfrm>
          <a:prstGeom prst="wedgeRectCallout">
            <a:avLst>
              <a:gd name="adj1" fmla="val 32553"/>
              <a:gd name="adj2" fmla="val 1524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Ucrai-na</a:t>
            </a: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9679225" y="1374460"/>
            <a:ext cx="2051050" cy="527050"/>
          </a:xfrm>
          <a:prstGeom prst="wedgeRectCallout">
            <a:avLst>
              <a:gd name="adj1" fmla="val -78669"/>
              <a:gd name="adj2" fmla="val 21507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6482188" y="878366"/>
            <a:ext cx="2266950" cy="527050"/>
          </a:xfrm>
          <a:prstGeom prst="wedgeRectCallout">
            <a:avLst>
              <a:gd name="adj1" fmla="val -73377"/>
              <a:gd name="adj2" fmla="val 15937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Bê-lô-rút-xi-a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3471483" y="3904573"/>
            <a:ext cx="2203450" cy="527050"/>
          </a:xfrm>
          <a:prstGeom prst="wedgeRectCallout">
            <a:avLst>
              <a:gd name="adj1" fmla="val 74418"/>
              <a:gd name="adj2" fmla="val -7267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Ca-dắc-xtan</a:t>
            </a: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7420755" y="3642786"/>
            <a:ext cx="3419475" cy="527050"/>
          </a:xfrm>
          <a:prstGeom prst="wedgeRectCallout">
            <a:avLst>
              <a:gd name="adj1" fmla="val -62089"/>
              <a:gd name="adj2" fmla="val 14382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U-dơ-bê-ki-xtan</a:t>
            </a: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3394454" y="5451594"/>
            <a:ext cx="3419475" cy="527050"/>
          </a:xfrm>
          <a:prstGeom prst="wedgeRectCallout">
            <a:avLst>
              <a:gd name="adj1" fmla="val 36732"/>
              <a:gd name="adj2" fmla="val -18319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Tuốc-mê-ni-xtan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10202" y="6023886"/>
            <a:ext cx="3938045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SNG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2" y="230777"/>
            <a:ext cx="5937275" cy="426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ésultat de recherche d'images pour &quot;các nước xhcn liên xô và đông âu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52" y="2670791"/>
            <a:ext cx="5815148" cy="418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80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83D858BA-A4F7-46DD-973D-0FE8E137C264}"/>
              </a:ext>
            </a:extLst>
          </p:cNvPr>
          <p:cNvGrpSpPr/>
          <p:nvPr/>
        </p:nvGrpSpPr>
        <p:grpSpPr>
          <a:xfrm>
            <a:off x="-12643" y="322"/>
            <a:ext cx="12204643" cy="6857678"/>
            <a:chOff x="0" y="322"/>
            <a:chExt cx="12204643" cy="68576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2934CC4-05F3-4EA8-985A-D34F192F9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19"/>
            <a:stretch/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F721C9C-9975-4A81-9108-5EDC6F24E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3" y="1183949"/>
              <a:ext cx="12192000" cy="496300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EC234ED-91B2-4991-B123-06FB322C9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02128"/>
              <a:ext cx="7470913" cy="2494104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A8D2DF8-70D1-4841-B65C-13F51C36F3DA}"/>
              </a:ext>
            </a:extLst>
          </p:cNvPr>
          <p:cNvGrpSpPr/>
          <p:nvPr/>
        </p:nvGrpSpPr>
        <p:grpSpPr>
          <a:xfrm>
            <a:off x="90913" y="276705"/>
            <a:ext cx="11335184" cy="5834680"/>
            <a:chOff x="3327993" y="1770886"/>
            <a:chExt cx="8484243" cy="3716205"/>
          </a:xfrm>
          <a:solidFill>
            <a:schemeClr val="bg1">
              <a:lumMod val="95000"/>
            </a:schemeClr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E84C88C-B165-48F2-803B-579626BE0817}"/>
                </a:ext>
              </a:extLst>
            </p:cNvPr>
            <p:cNvSpPr/>
            <p:nvPr/>
          </p:nvSpPr>
          <p:spPr>
            <a:xfrm>
              <a:off x="3327993" y="1770886"/>
              <a:ext cx="8484243" cy="3716205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</a:ln>
            <a:effectLst>
              <a:outerShdw blurRad="203200" dist="38100" dir="2700000" algn="tl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5D1B6F0A-C83A-4ECD-B21D-39280FC3B65F}"/>
                </a:ext>
              </a:extLst>
            </p:cNvPr>
            <p:cNvSpPr/>
            <p:nvPr/>
          </p:nvSpPr>
          <p:spPr>
            <a:xfrm>
              <a:off x="3546928" y="1970090"/>
              <a:ext cx="8050905" cy="3281244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88376" y="704777"/>
            <a:ext cx="11334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II.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Cuộc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chế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XHCN ở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Đông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Âu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89157" y="2628308"/>
            <a:ext cx="1327916" cy="3019958"/>
            <a:chOff x="563758" y="1098204"/>
            <a:chExt cx="2189527" cy="500686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7" name="Rounded Rectangular Callout 36"/>
          <p:cNvSpPr/>
          <p:nvPr/>
        </p:nvSpPr>
        <p:spPr>
          <a:xfrm>
            <a:off x="3722813" y="2124984"/>
            <a:ext cx="4071385" cy="1697683"/>
          </a:xfrm>
          <a:prstGeom prst="wedgeRoundRectCallout">
            <a:avLst>
              <a:gd name="adj1" fmla="val -74998"/>
              <a:gd name="adj2" fmla="val 2880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Hậu quả sự khủng hoảng của chế độ XHCN ở các nước Đông Âu là gì?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4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werpoint.vn Templat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985CB0"/>
      </a:accent4>
      <a:accent5>
        <a:srgbClr val="C65885"/>
      </a:accent5>
      <a:accent6>
        <a:srgbClr val="00AF92"/>
      </a:accent6>
      <a:hlink>
        <a:srgbClr val="FCC79F"/>
      </a:hlink>
      <a:folHlink>
        <a:srgbClr val="869FB7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1128</Words>
  <Application>Microsoft Office PowerPoint</Application>
  <PresentationFormat>Widescreen</PresentationFormat>
  <Paragraphs>96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等线</vt:lpstr>
      <vt:lpstr>等线 Light</vt:lpstr>
      <vt:lpstr>微软雅黑</vt:lpstr>
      <vt:lpstr>Arial</vt:lpstr>
      <vt:lpstr>Broadway</vt:lpstr>
      <vt:lpstr>Calibri</vt:lpstr>
      <vt:lpstr>Calibri Light</vt:lpstr>
      <vt:lpstr>Cambria</vt:lpstr>
      <vt:lpstr>Impact</vt:lpstr>
      <vt:lpstr>Segoe UI</vt:lpstr>
      <vt:lpstr>Times New Roman</vt:lpstr>
      <vt:lpstr>迷你简粗倩</vt:lpstr>
      <vt:lpstr>Office Theme</vt:lpstr>
      <vt:lpstr>Office 主题​​</vt:lpstr>
      <vt:lpstr>Powerpoint.vn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 LIÊN XÔ VÀ CÁC NƯỚC ĐÔNG ÂU TỪ GIỮA NHỮNG NĂM 70 ĐẾN ĐẦU NHỮNG NĂM 90 CỦA THẾ KỈ XX</dc:title>
  <dc:creator>Doan Trang</dc:creator>
  <cp:lastModifiedBy>Nguyen Thu Hien</cp:lastModifiedBy>
  <cp:revision>26</cp:revision>
  <dcterms:created xsi:type="dcterms:W3CDTF">2021-08-19T12:50:19Z</dcterms:created>
  <dcterms:modified xsi:type="dcterms:W3CDTF">2021-09-15T15:23:13Z</dcterms:modified>
</cp:coreProperties>
</file>