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87" r:id="rId5"/>
    <p:sldId id="288" r:id="rId6"/>
    <p:sldId id="289" r:id="rId7"/>
    <p:sldId id="290" r:id="rId8"/>
    <p:sldId id="291" r:id="rId9"/>
    <p:sldId id="294" r:id="rId10"/>
    <p:sldId id="295" r:id="rId11"/>
    <p:sldId id="296" r:id="rId12"/>
    <p:sldId id="292" r:id="rId13"/>
    <p:sldId id="309" r:id="rId14"/>
    <p:sldId id="306" r:id="rId15"/>
    <p:sldId id="307" r:id="rId16"/>
    <p:sldId id="308" r:id="rId17"/>
    <p:sldId id="297" r:id="rId18"/>
    <p:sldId id="293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260" r:id="rId28"/>
    <p:sldId id="2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4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6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7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5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6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4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3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B10-09A7-4685-94A3-55F6D4B96A7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2D11E-E24D-4F77-B917-754897F33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9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gif"/><Relationship Id="rId7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0.jpe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gif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sv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" y="112039"/>
            <a:ext cx="2152943" cy="2385531"/>
          </a:xfrm>
          <a:prstGeom prst="rect">
            <a:avLst/>
          </a:prstGeom>
        </p:spPr>
      </p:pic>
      <p:pic>
        <p:nvPicPr>
          <p:cNvPr id="11" name="Picture 10" descr="MT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9" y="214498"/>
            <a:ext cx="5941535" cy="223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39"/>
          <p:cNvSpPr>
            <a:spLocks noChangeArrowheads="1" noChangeShapeType="1" noTextEdit="1"/>
          </p:cNvSpPr>
          <p:nvPr/>
        </p:nvSpPr>
        <p:spPr bwMode="auto">
          <a:xfrm>
            <a:off x="8647612" y="2488793"/>
            <a:ext cx="2554291" cy="9336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8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378086" y="4490427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276111" y="159656"/>
            <a:ext cx="1770744" cy="177393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1541416"/>
            <a:ext cx="6191794" cy="5316583"/>
            <a:chOff x="2570018" y="3027218"/>
            <a:chExt cx="3830782" cy="38307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125" b="100000" l="2375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018" y="3027218"/>
              <a:ext cx="3830782" cy="38307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3375" l="72750" r="99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3" b="87879"/>
            <a:stretch/>
          </p:blipFill>
          <p:spPr>
            <a:xfrm>
              <a:off x="5684520" y="3505200"/>
              <a:ext cx="716280" cy="3255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3375" l="72750" r="99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3" b="87879"/>
            <a:stretch/>
          </p:blipFill>
          <p:spPr>
            <a:xfrm>
              <a:off x="5029200" y="3758046"/>
              <a:ext cx="411480" cy="18703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18" y="2130648"/>
            <a:ext cx="961622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5" y="2227184"/>
            <a:ext cx="963294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3555" y="3755540"/>
            <a:ext cx="880161" cy="843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0252" y="3698934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83" y="2366522"/>
            <a:ext cx="1031965" cy="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6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8" name="Picture 8" descr="https://sachthietbigiaoduc.vn/public/1/Books/9909/21719/HF_646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2" y="1354287"/>
            <a:ext cx="5355777" cy="386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62"/>
          <p:cNvSpPr txBox="1">
            <a:spLocks noChangeArrowheads="1"/>
          </p:cNvSpPr>
          <p:nvPr/>
        </p:nvSpPr>
        <p:spPr bwMode="auto">
          <a:xfrm>
            <a:off x="444138" y="345768"/>
            <a:ext cx="1105117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vi-VN" sz="26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20942217">
            <a:off x="6041454" y="1456041"/>
            <a:ext cx="5572872" cy="350449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262"/>
          <p:cNvSpPr txBox="1">
            <a:spLocks noChangeArrowheads="1"/>
          </p:cNvSpPr>
          <p:nvPr/>
        </p:nvSpPr>
        <p:spPr bwMode="auto">
          <a:xfrm rot="21316406">
            <a:off x="6288536" y="2129706"/>
            <a:ext cx="501249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(Collage art)</a:t>
            </a:r>
            <a:endParaRPr 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5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0" y="255953"/>
            <a:ext cx="8634548" cy="7287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NGHỆ THUẬT HIỆN ĐẠI THẾ GIỚI</a:t>
            </a:r>
            <a:endParaRPr lang="en-US" sz="28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41864" y="1021079"/>
            <a:ext cx="9157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 TRANH CẮT DÁN</a:t>
            </a:r>
            <a:endParaRPr lang="en-US" alt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62"/>
          <p:cNvSpPr txBox="1">
            <a:spLocks noChangeArrowheads="1"/>
          </p:cNvSpPr>
          <p:nvPr/>
        </p:nvSpPr>
        <p:spPr bwMode="auto">
          <a:xfrm>
            <a:off x="701304" y="2174573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62"/>
          <p:cNvSpPr txBox="1">
            <a:spLocks noChangeArrowheads="1"/>
          </p:cNvSpPr>
          <p:nvPr/>
        </p:nvSpPr>
        <p:spPr bwMode="auto">
          <a:xfrm>
            <a:off x="701304" y="2644836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Collage art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9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2050" name="Picture 2" descr="https://sachthietbigiaoduc.vn/public/1/Books/9909/21719/HF_646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0" y="1629462"/>
            <a:ext cx="2378619" cy="471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achthietbigiaoduc.vn/public/1/Books/9909/21719/HF_646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87" y="1619793"/>
            <a:ext cx="1815288" cy="237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achthietbigiaoduc.vn/public/1/Books/9909/21719/HF_646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2209" r="2762" b="2646"/>
          <a:stretch/>
        </p:blipFill>
        <p:spPr bwMode="auto">
          <a:xfrm>
            <a:off x="7276012" y="1632854"/>
            <a:ext cx="1905954" cy="240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achthietbigiaoduc.vn/public/1/Books/9909/21719/HF_646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91" y="1606732"/>
            <a:ext cx="1865278" cy="24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62"/>
          <p:cNvSpPr txBox="1">
            <a:spLocks noChangeArrowheads="1"/>
          </p:cNvSpPr>
          <p:nvPr/>
        </p:nvSpPr>
        <p:spPr bwMode="auto">
          <a:xfrm>
            <a:off x="3065681" y="202082"/>
            <a:ext cx="7658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Collage art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62"/>
          <p:cNvSpPr txBox="1">
            <a:spLocks noChangeArrowheads="1"/>
          </p:cNvSpPr>
          <p:nvPr/>
        </p:nvSpPr>
        <p:spPr bwMode="auto">
          <a:xfrm>
            <a:off x="844996" y="659282"/>
            <a:ext cx="10232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62"/>
          <p:cNvSpPr txBox="1">
            <a:spLocks noChangeArrowheads="1"/>
          </p:cNvSpPr>
          <p:nvPr/>
        </p:nvSpPr>
        <p:spPr bwMode="auto">
          <a:xfrm>
            <a:off x="831933" y="1103419"/>
            <a:ext cx="10232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13168" y="4254135"/>
            <a:ext cx="7345682" cy="2172792"/>
            <a:chOff x="3326672" y="5299163"/>
            <a:chExt cx="6601099" cy="1362893"/>
          </a:xfrm>
        </p:grpSpPr>
        <p:sp>
          <p:nvSpPr>
            <p:cNvPr id="20" name="TextBox 19"/>
            <p:cNvSpPr txBox="1"/>
            <p:nvPr/>
          </p:nvSpPr>
          <p:spPr>
            <a:xfrm>
              <a:off x="3409406" y="5354983"/>
              <a:ext cx="6413863" cy="1274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/>
                <a:t>1. Georges Braque, Glass carafe and newspapers (</a:t>
              </a:r>
              <a:r>
                <a:rPr lang="en-US" dirty="0" err="1"/>
                <a:t>Glát</a:t>
              </a:r>
              <a:r>
                <a:rPr lang="en-US" dirty="0"/>
                <a:t> </a:t>
              </a:r>
              <a:r>
                <a:rPr lang="en-US" dirty="0" err="1"/>
                <a:t>cráp</a:t>
              </a:r>
              <a:r>
                <a:rPr lang="en-US" dirty="0"/>
                <a:t> </a:t>
              </a:r>
              <a:r>
                <a:rPr lang="en-US" dirty="0" err="1"/>
                <a:t>en</a:t>
              </a:r>
              <a:r>
                <a:rPr lang="en-US" dirty="0"/>
                <a:t> </a:t>
              </a:r>
              <a:r>
                <a:rPr lang="en-US" dirty="0" err="1"/>
                <a:t>niu</a:t>
              </a:r>
              <a:r>
                <a:rPr lang="en-US" dirty="0"/>
                <a:t>- spay-</a:t>
              </a:r>
              <a:r>
                <a:rPr lang="en-US" dirty="0" err="1"/>
                <a:t>pơ</a:t>
              </a:r>
              <a:r>
                <a:rPr lang="en-US" dirty="0"/>
                <a:t>), </a:t>
              </a:r>
              <a:r>
                <a:rPr lang="en-US" dirty="0" err="1"/>
                <a:t>phấn</a:t>
              </a:r>
              <a:r>
                <a:rPr lang="en-US" dirty="0"/>
                <a:t>, than, </a:t>
              </a:r>
              <a:r>
                <a:rPr lang="en-US" dirty="0" err="1"/>
                <a:t>giấy</a:t>
              </a:r>
              <a:r>
                <a:rPr lang="en-US" dirty="0"/>
                <a:t> </a:t>
              </a:r>
              <a:r>
                <a:rPr lang="en-US" dirty="0" err="1"/>
                <a:t>cắt</a:t>
              </a:r>
              <a:r>
                <a:rPr lang="en-US" dirty="0"/>
                <a:t> </a:t>
              </a:r>
              <a:r>
                <a:rPr lang="en-US" dirty="0" err="1"/>
                <a:t>dán</a:t>
              </a:r>
              <a:r>
                <a:rPr lang="en-US" dirty="0"/>
                <a:t> </a:t>
              </a:r>
              <a:r>
                <a:rPr lang="en-US" dirty="0" err="1"/>
                <a:t>và</a:t>
              </a:r>
              <a:r>
                <a:rPr lang="en-US" dirty="0"/>
                <a:t> </a:t>
              </a:r>
              <a:r>
                <a:rPr lang="en-US" dirty="0" err="1"/>
                <a:t>sơn</a:t>
              </a:r>
              <a:r>
                <a:rPr lang="en-US" dirty="0"/>
                <a:t> </a:t>
              </a:r>
              <a:r>
                <a:rPr lang="en-US" dirty="0" err="1"/>
                <a:t>dầu</a:t>
              </a:r>
              <a:r>
                <a:rPr lang="en-US" dirty="0"/>
                <a:t>, 62,5cm x </a:t>
              </a:r>
            </a:p>
            <a:p>
              <a:pPr algn="just"/>
              <a:r>
                <a:rPr lang="en-US" dirty="0"/>
                <a:t>2. Pablo Picasso, The guitar (</a:t>
              </a:r>
              <a:r>
                <a:rPr lang="en-US" dirty="0" err="1"/>
                <a:t>Dơ</a:t>
              </a:r>
              <a:r>
                <a:rPr lang="en-US" dirty="0"/>
                <a:t> </a:t>
              </a:r>
              <a:r>
                <a:rPr lang="en-US" dirty="0" err="1"/>
                <a:t>Ghi</a:t>
              </a:r>
              <a:r>
                <a:rPr lang="en-US" dirty="0"/>
                <a:t>-ta), </a:t>
              </a:r>
              <a:r>
                <a:rPr lang="en-US" dirty="0" err="1"/>
                <a:t>cắt</a:t>
              </a:r>
              <a:r>
                <a:rPr lang="en-US" dirty="0"/>
                <a:t> </a:t>
              </a:r>
              <a:r>
                <a:rPr lang="en-US" dirty="0" err="1"/>
                <a:t>dán</a:t>
              </a:r>
              <a:r>
                <a:rPr lang="en-US" dirty="0"/>
                <a:t> </a:t>
              </a:r>
              <a:r>
                <a:rPr lang="en-US" dirty="0" err="1"/>
                <a:t>giấy</a:t>
              </a:r>
              <a:r>
                <a:rPr lang="en-US" dirty="0"/>
                <a:t>, </a:t>
              </a:r>
              <a:r>
                <a:rPr lang="en-US" dirty="0" err="1"/>
                <a:t>mực</a:t>
              </a:r>
              <a:r>
                <a:rPr lang="en-US" dirty="0"/>
                <a:t>, </a:t>
              </a:r>
              <a:r>
                <a:rPr lang="en-US" dirty="0" err="1"/>
                <a:t>phấn</a:t>
              </a:r>
              <a:r>
                <a:rPr lang="en-US" dirty="0"/>
                <a:t>, than </a:t>
              </a:r>
              <a:r>
                <a:rPr lang="en-US" dirty="0" err="1"/>
                <a:t>và</a:t>
              </a:r>
              <a:r>
                <a:rPr lang="en-US" dirty="0"/>
                <a:t> </a:t>
              </a:r>
              <a:r>
                <a:rPr lang="en-US" dirty="0" err="1"/>
                <a:t>bút</a:t>
              </a:r>
              <a:r>
                <a:rPr lang="en-US" dirty="0"/>
                <a:t> </a:t>
              </a:r>
              <a:r>
                <a:rPr lang="en-US" dirty="0" err="1"/>
                <a:t>chì</a:t>
              </a:r>
              <a:endParaRPr lang="en-US" dirty="0"/>
            </a:p>
            <a:p>
              <a:pPr algn="just"/>
              <a:r>
                <a:rPr lang="en-US" dirty="0"/>
                <a:t>3. Pablo Picasso, Bottle of </a:t>
              </a:r>
              <a:r>
                <a:rPr lang="en-US" dirty="0" err="1"/>
                <a:t>suze</a:t>
              </a:r>
              <a:r>
                <a:rPr lang="en-US" dirty="0"/>
                <a:t> (</a:t>
              </a:r>
              <a:r>
                <a:rPr lang="en-US" dirty="0" err="1"/>
                <a:t>Bót-tơ</a:t>
              </a:r>
              <a:r>
                <a:rPr lang="en-US" dirty="0"/>
                <a:t> </a:t>
              </a:r>
              <a:r>
                <a:rPr lang="en-US" dirty="0" err="1"/>
                <a:t>ợp</a:t>
              </a:r>
              <a:r>
                <a:rPr lang="en-US" dirty="0"/>
                <a:t> </a:t>
              </a:r>
              <a:r>
                <a:rPr lang="en-US" dirty="0" err="1"/>
                <a:t>sua</a:t>
              </a:r>
              <a:r>
                <a:rPr lang="en-US" dirty="0"/>
                <a:t>), </a:t>
              </a:r>
              <a:r>
                <a:rPr lang="en-US" dirty="0" err="1"/>
                <a:t>cắt</a:t>
              </a:r>
              <a:r>
                <a:rPr lang="en-US" dirty="0"/>
                <a:t> </a:t>
              </a:r>
              <a:r>
                <a:rPr lang="en-US" dirty="0" err="1"/>
                <a:t>dán</a:t>
              </a:r>
              <a:r>
                <a:rPr lang="en-US" dirty="0"/>
                <a:t> </a:t>
              </a:r>
              <a:r>
                <a:rPr lang="en-US" dirty="0" err="1"/>
                <a:t>giấy</a:t>
              </a:r>
              <a:r>
                <a:rPr lang="en-US" dirty="0"/>
                <a:t>, </a:t>
              </a:r>
              <a:r>
                <a:rPr lang="en-US" dirty="0" err="1"/>
                <a:t>bột</a:t>
              </a:r>
              <a:r>
                <a:rPr lang="en-US" dirty="0"/>
                <a:t> </a:t>
              </a:r>
              <a:r>
                <a:rPr lang="en-US" dirty="0" err="1"/>
                <a:t>màu</a:t>
              </a:r>
              <a:r>
                <a:rPr lang="en-US" dirty="0"/>
                <a:t> </a:t>
              </a:r>
              <a:r>
                <a:rPr lang="en-US" dirty="0" err="1"/>
                <a:t>và</a:t>
              </a:r>
              <a:r>
                <a:rPr lang="en-US" dirty="0"/>
                <a:t> than, 65,4cm x 50,2cm</a:t>
              </a:r>
            </a:p>
            <a:p>
              <a:pPr algn="just"/>
              <a:r>
                <a:rPr lang="en-US" dirty="0"/>
                <a:t>4,5. </a:t>
              </a:r>
              <a:r>
                <a:rPr lang="en-US" dirty="0" err="1"/>
                <a:t>Bài</a:t>
              </a:r>
              <a:r>
                <a:rPr lang="en-US" dirty="0"/>
                <a:t> </a:t>
              </a:r>
              <a:r>
                <a:rPr lang="en-US" dirty="0" err="1"/>
                <a:t>làm</a:t>
              </a:r>
              <a:r>
                <a:rPr lang="en-US" dirty="0"/>
                <a:t> </a:t>
              </a:r>
              <a:r>
                <a:rPr lang="en-US" dirty="0" err="1"/>
                <a:t>của</a:t>
              </a:r>
              <a:r>
                <a:rPr lang="en-US" dirty="0"/>
                <a:t> </a:t>
              </a:r>
              <a:r>
                <a:rPr lang="en-US" dirty="0" err="1"/>
                <a:t>học</a:t>
              </a:r>
              <a:r>
                <a:rPr lang="en-US" dirty="0"/>
                <a:t> </a:t>
              </a:r>
              <a:r>
                <a:rPr lang="en-US" dirty="0" err="1"/>
                <a:t>sinh</a:t>
              </a:r>
              <a:endParaRPr lang="en-US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326672" y="5299163"/>
              <a:ext cx="6601099" cy="1362893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2651760" y="5917474"/>
            <a:ext cx="339635" cy="33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4619897" y="3614056"/>
            <a:ext cx="339635" cy="33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6670766" y="3627120"/>
            <a:ext cx="339635" cy="33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8782594" y="3675017"/>
            <a:ext cx="339635" cy="33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25" name="Picture 10" descr="https://sachthietbigiaoduc.vn/public/1/Books/9909/21719/HF_6467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5158" r="3637"/>
          <a:stretch/>
        </p:blipFill>
        <p:spPr bwMode="auto">
          <a:xfrm>
            <a:off x="9326880" y="1632858"/>
            <a:ext cx="1857324" cy="24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0789920" y="3683725"/>
            <a:ext cx="339635" cy="33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87772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6" y="352697"/>
            <a:ext cx="2208276" cy="2902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0504" y="706575"/>
            <a:ext cx="2894875" cy="2171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48" y="339634"/>
            <a:ext cx="2233582" cy="2899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3905" b="21715"/>
          <a:stretch/>
        </p:blipFill>
        <p:spPr>
          <a:xfrm>
            <a:off x="6303656" y="3487784"/>
            <a:ext cx="2487646" cy="3145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83" y="356668"/>
            <a:ext cx="3567474" cy="288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14395" r="1122" b="5307"/>
          <a:stretch/>
        </p:blipFill>
        <p:spPr>
          <a:xfrm rot="5400000">
            <a:off x="3218262" y="3868193"/>
            <a:ext cx="3099360" cy="2377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>
          <a:xfrm rot="5400000">
            <a:off x="432253" y="3802471"/>
            <a:ext cx="3156132" cy="2510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624" y="3475542"/>
            <a:ext cx="2403566" cy="3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07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[​IMG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5117">
            <a:off x="883893" y="3497036"/>
            <a:ext cx="2238129" cy="29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[​IM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63" y="327963"/>
            <a:ext cx="3873912" cy="279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[​IMG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9" y="255677"/>
            <a:ext cx="2247989" cy="28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[​IMG]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3232" r="8227"/>
          <a:stretch/>
        </p:blipFill>
        <p:spPr bwMode="auto">
          <a:xfrm rot="631768">
            <a:off x="3853543" y="3404126"/>
            <a:ext cx="2403566" cy="30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[​IMG]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7458" r="8584" b="3065"/>
          <a:stretch/>
        </p:blipFill>
        <p:spPr bwMode="auto">
          <a:xfrm>
            <a:off x="7106194" y="313508"/>
            <a:ext cx="4258492" cy="599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0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[​IM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43" y="3697718"/>
            <a:ext cx="2207248" cy="29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[​IM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02" y="365760"/>
            <a:ext cx="5017315" cy="631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[​IMG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65" y="3709851"/>
            <a:ext cx="2195738" cy="29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[​IMG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06" y="364478"/>
            <a:ext cx="2169613" cy="31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[​IMG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64" y="379898"/>
            <a:ext cx="2221865" cy="31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0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[​IM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9" y="444138"/>
            <a:ext cx="2301885" cy="30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[​IM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4" y="3644538"/>
            <a:ext cx="2274116" cy="29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[​IMG]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6788" r="6248" b="4118"/>
          <a:stretch/>
        </p:blipFill>
        <p:spPr bwMode="auto">
          <a:xfrm>
            <a:off x="2821576" y="444137"/>
            <a:ext cx="2194561" cy="296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[​IMG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42" y="418011"/>
            <a:ext cx="2065109" cy="30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[​IMG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24" y="3654622"/>
            <a:ext cx="2221864" cy="29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69" y="3660264"/>
            <a:ext cx="2077116" cy="2962606"/>
          </a:xfrm>
          <a:prstGeom prst="rect">
            <a:avLst/>
          </a:prstGeom>
        </p:spPr>
      </p:pic>
      <p:pic>
        <p:nvPicPr>
          <p:cNvPr id="2" name="Picture 2" descr="Carme Magem, Audrey Hepburn – Collage Art Printed on Met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529" y="436381"/>
            <a:ext cx="4115980" cy="61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4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0" y="255953"/>
            <a:ext cx="8634548" cy="7287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NGHỆ THUẬT HIỆN ĐẠI THẾ GIỚI</a:t>
            </a:r>
            <a:endParaRPr lang="en-US" sz="28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41864" y="1021079"/>
            <a:ext cx="9157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 TRANH CẮT DÁN</a:t>
            </a:r>
            <a:endParaRPr lang="en-US" alt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262"/>
          <p:cNvSpPr txBox="1">
            <a:spLocks noChangeArrowheads="1"/>
          </p:cNvSpPr>
          <p:nvPr/>
        </p:nvSpPr>
        <p:spPr bwMode="auto">
          <a:xfrm>
            <a:off x="701304" y="2174573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62"/>
          <p:cNvSpPr txBox="1">
            <a:spLocks noChangeArrowheads="1"/>
          </p:cNvSpPr>
          <p:nvPr/>
        </p:nvSpPr>
        <p:spPr bwMode="auto">
          <a:xfrm>
            <a:off x="701304" y="2644836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Collage art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62"/>
          <p:cNvSpPr txBox="1">
            <a:spLocks noChangeArrowheads="1"/>
          </p:cNvSpPr>
          <p:nvPr/>
        </p:nvSpPr>
        <p:spPr bwMode="auto">
          <a:xfrm>
            <a:off x="688242" y="3102036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4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sp>
        <p:nvSpPr>
          <p:cNvPr id="11" name="Text Box 262"/>
          <p:cNvSpPr txBox="1">
            <a:spLocks noChangeArrowheads="1"/>
          </p:cNvSpPr>
          <p:nvPr/>
        </p:nvSpPr>
        <p:spPr bwMode="auto">
          <a:xfrm>
            <a:off x="557614" y="202082"/>
            <a:ext cx="6574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62"/>
          <p:cNvSpPr txBox="1">
            <a:spLocks noChangeArrowheads="1"/>
          </p:cNvSpPr>
          <p:nvPr/>
        </p:nvSpPr>
        <p:spPr bwMode="auto">
          <a:xfrm>
            <a:off x="1227909" y="776849"/>
            <a:ext cx="9993085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-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phâm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ấn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liệu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Ý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phẩm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gần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hơn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sĩ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thuộc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phái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3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- Chia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sĩ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thuộc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phái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3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3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4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0" y="255953"/>
            <a:ext cx="8634548" cy="7287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NGHỆ THUẬT HIỆN ĐẠI THẾ GIỚI</a:t>
            </a:r>
            <a:endParaRPr lang="en-US" sz="28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41864" y="1021079"/>
            <a:ext cx="9157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 TRANH CẮT DÁN</a:t>
            </a:r>
            <a:endParaRPr lang="en-US" alt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262"/>
          <p:cNvSpPr txBox="1">
            <a:spLocks noChangeArrowheads="1"/>
          </p:cNvSpPr>
          <p:nvPr/>
        </p:nvSpPr>
        <p:spPr bwMode="auto">
          <a:xfrm>
            <a:off x="701304" y="2174573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62"/>
          <p:cNvSpPr txBox="1">
            <a:spLocks noChangeArrowheads="1"/>
          </p:cNvSpPr>
          <p:nvPr/>
        </p:nvSpPr>
        <p:spPr bwMode="auto">
          <a:xfrm>
            <a:off x="701304" y="2644836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Collage art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62"/>
          <p:cNvSpPr txBox="1">
            <a:spLocks noChangeArrowheads="1"/>
          </p:cNvSpPr>
          <p:nvPr/>
        </p:nvSpPr>
        <p:spPr bwMode="auto">
          <a:xfrm>
            <a:off x="688242" y="3102036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62"/>
          <p:cNvSpPr txBox="1">
            <a:spLocks noChangeArrowheads="1"/>
          </p:cNvSpPr>
          <p:nvPr/>
        </p:nvSpPr>
        <p:spPr bwMode="auto">
          <a:xfrm>
            <a:off x="701305" y="3637613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phái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7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7566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40407" y="4577455"/>
            <a:ext cx="3012619" cy="3685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152661" y="-694586"/>
            <a:ext cx="3039339" cy="371784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721"/>
            <a:ext cx="12192000" cy="1348559"/>
            <a:chOff x="0" y="0"/>
            <a:chExt cx="4933143" cy="37302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933143" cy="373028"/>
            </a:xfrm>
            <a:custGeom>
              <a:avLst/>
              <a:gdLst/>
              <a:ahLst/>
              <a:cxnLst/>
              <a:rect l="l" t="t" r="r" b="b"/>
              <a:pathLst>
                <a:path w="4933143" h="373028">
                  <a:moveTo>
                    <a:pt x="0" y="0"/>
                  </a:moveTo>
                  <a:lnTo>
                    <a:pt x="4933143" y="0"/>
                  </a:lnTo>
                  <a:lnTo>
                    <a:pt x="4933143" y="373028"/>
                  </a:lnTo>
                  <a:lnTo>
                    <a:pt x="0" y="37302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 rot="5613" flipV="1">
            <a:off x="29" y="1322458"/>
            <a:ext cx="12191941" cy="46032"/>
          </a:xfrm>
          <a:prstGeom prst="line">
            <a:avLst/>
          </a:prstGeom>
          <a:ln w="47625" cap="rnd">
            <a:solidFill>
              <a:srgbClr val="2741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1044936" y="746738"/>
            <a:ext cx="382459" cy="384519"/>
            <a:chOff x="0" y="0"/>
            <a:chExt cx="966745" cy="9719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F6F2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9737" y="746738"/>
            <a:ext cx="382459" cy="384519"/>
            <a:chOff x="0" y="0"/>
            <a:chExt cx="966745" cy="9719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F6F2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70134" y="746738"/>
            <a:ext cx="382459" cy="384519"/>
            <a:chOff x="0" y="0"/>
            <a:chExt cx="966745" cy="9719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F6F2E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49035">
            <a:off x="-7740" y="5412919"/>
            <a:ext cx="910139" cy="14180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913068">
            <a:off x="10506458" y="4270112"/>
            <a:ext cx="1176116" cy="26729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774999">
            <a:off x="-172729" y="-409708"/>
            <a:ext cx="1254593" cy="2705986"/>
          </a:xfrm>
          <a:prstGeom prst="rect">
            <a:avLst/>
          </a:prstGeom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776550" y="130625"/>
            <a:ext cx="8647610" cy="119374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HIỆN ĐẠI THẾ GIỚI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966651" y="1360709"/>
            <a:ext cx="995389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3,4- Bài</a:t>
            </a:r>
            <a:r>
              <a:rPr lang="vi-VN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 TRANH CẮT DÁN (COLLAGE ART)</a:t>
            </a:r>
            <a:endParaRPr lang="en-US" alt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endParaRPr lang="en-US" alt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61" y="3133165"/>
            <a:ext cx="3638726" cy="270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ranh của danh họa Paul Gaugu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590">
            <a:off x="5653952" y="3140482"/>
            <a:ext cx="2612338" cy="332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ự họa của danh họa Paul Gaug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47" y="2339360"/>
            <a:ext cx="2043953" cy="17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8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307487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sp>
        <p:nvSpPr>
          <p:cNvPr id="6" name="Text Box 262"/>
          <p:cNvSpPr txBox="1">
            <a:spLocks noChangeArrowheads="1"/>
          </p:cNvSpPr>
          <p:nvPr/>
        </p:nvSpPr>
        <p:spPr bwMode="auto">
          <a:xfrm>
            <a:off x="622928" y="254333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phái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 descr="https://sachthietbigiaoduc.vn/public/1/Books/9909/21719/HF_646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6" y="998689"/>
            <a:ext cx="2076558" cy="3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sachthietbigiaoduc.vn/public/1/Books/9909/21719/HF_64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18" y="992670"/>
            <a:ext cx="2359777" cy="342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sachthietbigiaoduc.vn/public/1/Books/9909/21719/HF_646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22" y="994503"/>
            <a:ext cx="4910580" cy="22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16765" y="4643575"/>
            <a:ext cx="9647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1. Georges Braque, Woman with a guitar (</a:t>
            </a:r>
            <a:r>
              <a:rPr lang="en-US" sz="2000" dirty="0" err="1"/>
              <a:t>Gua-mừn</a:t>
            </a:r>
            <a:r>
              <a:rPr lang="en-US" sz="2000" dirty="0"/>
              <a:t> </a:t>
            </a:r>
            <a:r>
              <a:rPr lang="en-US" sz="2000" dirty="0" err="1"/>
              <a:t>guýt</a:t>
            </a:r>
            <a:r>
              <a:rPr lang="en-US" sz="2000" dirty="0"/>
              <a:t> ơ </a:t>
            </a:r>
            <a:r>
              <a:rPr lang="en-US" sz="2000" dirty="0" err="1"/>
              <a:t>ghi</a:t>
            </a:r>
            <a:r>
              <a:rPr lang="en-US" sz="2000" dirty="0"/>
              <a:t>-ta), than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sơn</a:t>
            </a:r>
            <a:r>
              <a:rPr lang="en-US" sz="2000" dirty="0"/>
              <a:t> </a:t>
            </a:r>
            <a:r>
              <a:rPr lang="en-US" sz="2000" dirty="0" err="1"/>
              <a:t>dầu</a:t>
            </a:r>
            <a:r>
              <a:rPr lang="en-US" sz="2000" dirty="0"/>
              <a:t>, </a:t>
            </a:r>
          </a:p>
          <a:p>
            <a:pPr algn="just"/>
            <a:r>
              <a:rPr lang="en-US" sz="2000" dirty="0"/>
              <a:t>    130cm x 73cm</a:t>
            </a:r>
          </a:p>
          <a:p>
            <a:pPr algn="just"/>
            <a:r>
              <a:rPr lang="en-US" sz="2000" dirty="0"/>
              <a:t>2. Fernand Leger, Woman with a cat (</a:t>
            </a:r>
            <a:r>
              <a:rPr lang="en-US" sz="2000" dirty="0" err="1"/>
              <a:t>Gua-mừn</a:t>
            </a:r>
            <a:r>
              <a:rPr lang="en-US" sz="2000" dirty="0"/>
              <a:t> </a:t>
            </a:r>
            <a:r>
              <a:rPr lang="en-US" sz="2000" dirty="0" err="1"/>
              <a:t>guýt</a:t>
            </a:r>
            <a:r>
              <a:rPr lang="en-US" sz="2000" dirty="0"/>
              <a:t> ơ </a:t>
            </a:r>
            <a:r>
              <a:rPr lang="en-US" sz="2000" dirty="0" err="1"/>
              <a:t>két</a:t>
            </a:r>
            <a:r>
              <a:rPr lang="en-US" sz="2000" dirty="0"/>
              <a:t>), 130,5cm x 89,5cm</a:t>
            </a:r>
          </a:p>
          <a:p>
            <a:pPr algn="just"/>
            <a:r>
              <a:rPr lang="en-US" sz="2000" dirty="0"/>
              <a:t>3. Pablo Picasso, Guernica (</a:t>
            </a:r>
            <a:r>
              <a:rPr lang="en-US" sz="2000" dirty="0" err="1"/>
              <a:t>Gơ</a:t>
            </a:r>
            <a:r>
              <a:rPr lang="en-US" sz="2000" dirty="0"/>
              <a:t>-</a:t>
            </a:r>
            <a:r>
              <a:rPr lang="en-US" sz="2000" dirty="0" err="1"/>
              <a:t>ni</a:t>
            </a:r>
            <a:r>
              <a:rPr lang="en-US" sz="2000" dirty="0"/>
              <a:t>-ca), </a:t>
            </a:r>
            <a:r>
              <a:rPr lang="en-US" sz="2000" dirty="0" err="1"/>
              <a:t>sơn</a:t>
            </a:r>
            <a:r>
              <a:rPr lang="en-US" sz="2000" dirty="0"/>
              <a:t> </a:t>
            </a:r>
            <a:r>
              <a:rPr lang="en-US" sz="2000" dirty="0" err="1"/>
              <a:t>dầu</a:t>
            </a:r>
            <a:r>
              <a:rPr lang="en-US" sz="2000" dirty="0"/>
              <a:t>, 349cm x 776cm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6652" y="4558939"/>
            <a:ext cx="9000308" cy="1449977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31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sp>
        <p:nvSpPr>
          <p:cNvPr id="6" name="Text Box 262"/>
          <p:cNvSpPr txBox="1">
            <a:spLocks noChangeArrowheads="1"/>
          </p:cNvSpPr>
          <p:nvPr/>
        </p:nvSpPr>
        <p:spPr bwMode="auto">
          <a:xfrm>
            <a:off x="622928" y="254333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phái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1143245">
            <a:off x="715116" y="1114135"/>
            <a:ext cx="8222191" cy="50406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541">
            <a:off x="8359157" y="797526"/>
            <a:ext cx="728420" cy="813551"/>
          </a:xfrm>
          <a:prstGeom prst="rect">
            <a:avLst/>
          </a:prstGeom>
        </p:spPr>
      </p:pic>
      <p:sp>
        <p:nvSpPr>
          <p:cNvPr id="9" name="Text Box 262"/>
          <p:cNvSpPr txBox="1">
            <a:spLocks noChangeArrowheads="1"/>
          </p:cNvSpPr>
          <p:nvPr/>
        </p:nvSpPr>
        <p:spPr bwMode="auto">
          <a:xfrm rot="21189219">
            <a:off x="841873" y="1356570"/>
            <a:ext cx="776330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1906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Georges Braque, Pablo Picasso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Fernand Leger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Picasso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moa-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Guernica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-ca),…; Georges Braque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Woman with guitar, The Pedestal Table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Pe-đơ-xtồ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pic>
        <p:nvPicPr>
          <p:cNvPr id="10" name="Picture 14" descr="https://sachthietbigiaoduc.vn/public/1/Books/9909/21719/HF_64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375">
            <a:off x="8973009" y="1175550"/>
            <a:ext cx="2359777" cy="342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2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Content Placeholder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42" y="496388"/>
            <a:ext cx="4566299" cy="45197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1084217" y="5334182"/>
            <a:ext cx="4608649" cy="769441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Pablo Picasso, “Les Demoiselles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d’Avignon</a:t>
            </a:r>
            <a:r>
              <a:rPr lang="en-US" sz="22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1907</a:t>
            </a:r>
          </a:p>
        </p:txBody>
      </p:sp>
      <p:pic>
        <p:nvPicPr>
          <p:cNvPr id="8" name="Content Placeholder 10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59896" y="485231"/>
            <a:ext cx="4507955" cy="4543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6066427" y="5303974"/>
            <a:ext cx="4514487" cy="769441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Juan Gris, “Bottles and knife”,</a:t>
            </a:r>
          </a:p>
          <a:p>
            <a:pPr algn="ctr"/>
            <a:r>
              <a:rPr lang="en-US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1911-1912</a:t>
            </a:r>
          </a:p>
        </p:txBody>
      </p:sp>
    </p:spTree>
    <p:extLst>
      <p:ext uri="{BB962C8B-B14F-4D97-AF65-F5344CB8AC3E}">
        <p14:creationId xmlns:p14="http://schemas.microsoft.com/office/powerpoint/2010/main" val="350870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Content Placeholder 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030" y="473709"/>
            <a:ext cx="5795645" cy="4516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9"/>
          <p:cNvSpPr txBox="1"/>
          <p:nvPr/>
        </p:nvSpPr>
        <p:spPr>
          <a:xfrm>
            <a:off x="5994218" y="5319304"/>
            <a:ext cx="5827668" cy="1107996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Pablo Picasso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Pablo Ruiz Picasso(1881 - 1973) 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1136469" y="437153"/>
            <a:ext cx="4593771" cy="45789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3"/>
          <p:cNvSpPr txBox="1"/>
          <p:nvPr/>
        </p:nvSpPr>
        <p:spPr>
          <a:xfrm>
            <a:off x="1162593" y="5335723"/>
            <a:ext cx="4568281" cy="769441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Joan do Picasso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1909</a:t>
            </a:r>
          </a:p>
        </p:txBody>
      </p:sp>
    </p:spTree>
    <p:extLst>
      <p:ext uri="{BB962C8B-B14F-4D97-AF65-F5344CB8AC3E}">
        <p14:creationId xmlns:p14="http://schemas.microsoft.com/office/powerpoint/2010/main" val="338799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Content Placeholder 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65" y="418647"/>
            <a:ext cx="2795846" cy="3710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11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96743" y="356236"/>
            <a:ext cx="2717075" cy="368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6609806" y="4278083"/>
            <a:ext cx="3017520" cy="707886"/>
          </a:xfrm>
          <a:prstGeom prst="rect">
            <a:avLst/>
          </a:prstGeom>
          <a:solidFill>
            <a:srgbClr val="CC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27860" y="4330339"/>
            <a:ext cx="2854325" cy="398780"/>
          </a:xfrm>
          <a:prstGeom prst="rect">
            <a:avLst/>
          </a:prstGeom>
          <a:solidFill>
            <a:srgbClr val="CC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 rot="670842">
            <a:off x="3681887" y="1354378"/>
            <a:ext cx="2496549" cy="317009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USD)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21/6.</a:t>
            </a:r>
          </a:p>
        </p:txBody>
      </p:sp>
      <p:sp>
        <p:nvSpPr>
          <p:cNvPr id="11" name="Text Box 10"/>
          <p:cNvSpPr txBox="1"/>
          <p:nvPr/>
        </p:nvSpPr>
        <p:spPr>
          <a:xfrm rot="694606">
            <a:off x="9451937" y="1234215"/>
            <a:ext cx="2395857" cy="317009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1913,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Gouel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Picasso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24.752.000 USD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Christie’s New York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61704" y="5396414"/>
            <a:ext cx="9392194" cy="10156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75000"/>
              </a:schemeClr>
            </a:bgClr>
          </a:patt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Picasso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(179.365.000 USD)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Alger (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Christie’s New York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5/2015.</a:t>
            </a:r>
          </a:p>
        </p:txBody>
      </p:sp>
    </p:spTree>
    <p:extLst>
      <p:ext uri="{BB962C8B-B14F-4D97-AF65-F5344CB8AC3E}">
        <p14:creationId xmlns:p14="http://schemas.microsoft.com/office/powerpoint/2010/main" val="277846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1" animBg="1"/>
      <p:bldP spid="9" grpId="2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Content Placeholder 1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4" y="365760"/>
            <a:ext cx="5878286" cy="5708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7217229" y="880745"/>
            <a:ext cx="3838575" cy="48320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 rot="405475">
            <a:off x="6869179" y="573596"/>
            <a:ext cx="4388942" cy="550831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60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19348" y="961388"/>
            <a:ext cx="9130938" cy="2866029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6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6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XX.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 rot="21364570">
            <a:off x="850101" y="508783"/>
            <a:ext cx="9879623" cy="3423385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541">
            <a:off x="9947611" y="-43694"/>
            <a:ext cx="955218" cy="813551"/>
          </a:xfrm>
          <a:prstGeom prst="rect">
            <a:avLst/>
          </a:prstGeom>
        </p:spPr>
      </p:pic>
      <p:pic>
        <p:nvPicPr>
          <p:cNvPr id="9" name="Picture 8" descr="https://sachthietbigiaoduc.vn/public/1/Books/9909/21719/HF_646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33">
            <a:off x="6091456" y="3879669"/>
            <a:ext cx="3592092" cy="258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achthietbigiaoduc.vn/public/1/Books/9909/21719/HF_646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246">
            <a:off x="2058633" y="3911846"/>
            <a:ext cx="3778198" cy="24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50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2739"/>
            <a:ext cx="12192000" cy="825461"/>
            <a:chOff x="0" y="0"/>
            <a:chExt cx="6821492" cy="3730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21492" cy="373028"/>
            </a:xfrm>
            <a:custGeom>
              <a:avLst/>
              <a:gdLst/>
              <a:ahLst/>
              <a:cxnLst/>
              <a:rect l="l" t="t" r="r" b="b"/>
              <a:pathLst>
                <a:path w="6821492" h="373028">
                  <a:moveTo>
                    <a:pt x="0" y="0"/>
                  </a:moveTo>
                  <a:lnTo>
                    <a:pt x="6821492" y="0"/>
                  </a:lnTo>
                  <a:lnTo>
                    <a:pt x="6821492" y="373028"/>
                  </a:lnTo>
                  <a:lnTo>
                    <a:pt x="0" y="37302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18415" y="134491"/>
            <a:ext cx="407751" cy="409945"/>
            <a:chOff x="0" y="0"/>
            <a:chExt cx="966745" cy="9719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31227" y="134491"/>
            <a:ext cx="407751" cy="409945"/>
            <a:chOff x="0" y="0"/>
            <a:chExt cx="966745" cy="9719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05603" y="134491"/>
            <a:ext cx="407751" cy="409945"/>
            <a:chOff x="0" y="0"/>
            <a:chExt cx="966745" cy="9719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0" y="838200"/>
            <a:ext cx="12192000" cy="0"/>
          </a:xfrm>
          <a:prstGeom prst="line">
            <a:avLst/>
          </a:prstGeom>
          <a:ln w="47625" cap="rnd">
            <a:solidFill>
              <a:srgbClr val="2741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233749" y="115626"/>
            <a:ext cx="3464836" cy="656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933994"/>
            <a:ext cx="827314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A4…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78451" y="4470319"/>
            <a:ext cx="6564075" cy="2387681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93149">
            <a:off x="11295531" y="2083740"/>
            <a:ext cx="691152" cy="148489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835033" y="3300412"/>
            <a:ext cx="925685" cy="1106797"/>
          </a:xfrm>
          <a:prstGeom prst="rect">
            <a:avLst/>
          </a:prstGeom>
        </p:spPr>
      </p:pic>
      <p:pic>
        <p:nvPicPr>
          <p:cNvPr id="22" name="Picture 2" descr="https://i.pinimg.com/564x/11/b5/1a/11b51a60a6d75a43812b8a53ebf4f96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" b="100000" l="0" r="28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33"/>
          <a:stretch/>
        </p:blipFill>
        <p:spPr bwMode="auto">
          <a:xfrm>
            <a:off x="-1" y="0"/>
            <a:ext cx="1500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8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376510"/>
            <a:ext cx="7391400" cy="5371199"/>
          </a:xfrm>
          <a:prstGeom prst="rect">
            <a:avLst/>
          </a:prstGeom>
        </p:spPr>
      </p:pic>
      <p:pic>
        <p:nvPicPr>
          <p:cNvPr id="3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15600" y="130345"/>
            <a:ext cx="1725166" cy="1060977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80052" y="1835090"/>
            <a:ext cx="3218153" cy="1898710"/>
          </a:xfrm>
          <a:prstGeom prst="rect">
            <a:avLst/>
          </a:prstGeom>
        </p:spPr>
      </p:pic>
      <p:pic>
        <p:nvPicPr>
          <p:cNvPr id="7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112039"/>
            <a:ext cx="2152943" cy="23855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5829300" y="213213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1202" y="990600"/>
              <a:ext cx="143735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3857" y="0"/>
            <a:ext cx="12205857" cy="6870156"/>
            <a:chOff x="-13857" y="0"/>
            <a:chExt cx="12205857" cy="68701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33F3F3-6216-4291-B504-DEFA239885F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noFill/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5F0FAC-CC8A-4E0B-B5AC-8D21C283AFD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29">
                <a:extLst>
                  <a:ext uri="{FF2B5EF4-FFF2-40B4-BE49-F238E27FC236}">
                    <a16:creationId xmlns:a16="http://schemas.microsoft.com/office/drawing/2014/main" id="{CB3FDB69-494A-4731-B9F5-EDD2D9C1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73" y="152400"/>
                <a:ext cx="11554691" cy="6477000"/>
              </a:xfrm>
              <a:prstGeom prst="rect">
                <a:avLst/>
              </a:prstGeom>
              <a:grpFill/>
              <a:ln w="28575" algn="ctr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sz="3200">
                  <a:latin typeface="VNI-Times" pitchFamily="2" charset="0"/>
                </a:endParaRPr>
              </a:p>
            </p:txBody>
          </p:sp>
        </p:grpSp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3605ED87-3607-41C1-BDA3-B0DAF24B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339" y="212198"/>
              <a:ext cx="636588" cy="6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73237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81453" y="6277969"/>
              <a:ext cx="420262" cy="40261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60" y="5124605"/>
              <a:ext cx="762381" cy="4709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11672" y="4539180"/>
              <a:ext cx="880161" cy="843194"/>
            </a:xfrm>
            <a:prstGeom prst="rect">
              <a:avLst/>
            </a:prstGeom>
          </p:spPr>
        </p:pic>
        <p:sp>
          <p:nvSpPr>
            <p:cNvPr id="18" name="Rectangle: Top Corners Rounded 15">
              <a:extLst>
                <a:ext uri="{FF2B5EF4-FFF2-40B4-BE49-F238E27FC236}">
                  <a16:creationId xmlns:a16="http://schemas.microsoft.com/office/drawing/2014/main" id="{64D87223-09CE-4DE3-AD12-5D12CBE4C9BA}"/>
                </a:ext>
              </a:extLst>
            </p:cNvPr>
            <p:cNvSpPr/>
            <p:nvPr/>
          </p:nvSpPr>
          <p:spPr>
            <a:xfrm rot="5400000">
              <a:off x="-1835901" y="3324623"/>
              <a:ext cx="4142850" cy="4987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20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40407" y="4577455"/>
            <a:ext cx="3012619" cy="3685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152661" y="-694586"/>
            <a:ext cx="3039339" cy="371784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721"/>
            <a:ext cx="12192000" cy="1348559"/>
            <a:chOff x="0" y="0"/>
            <a:chExt cx="4933143" cy="37302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933143" cy="373028"/>
            </a:xfrm>
            <a:custGeom>
              <a:avLst/>
              <a:gdLst/>
              <a:ahLst/>
              <a:cxnLst/>
              <a:rect l="l" t="t" r="r" b="b"/>
              <a:pathLst>
                <a:path w="4933143" h="373028">
                  <a:moveTo>
                    <a:pt x="0" y="0"/>
                  </a:moveTo>
                  <a:lnTo>
                    <a:pt x="4933143" y="0"/>
                  </a:lnTo>
                  <a:lnTo>
                    <a:pt x="4933143" y="373028"/>
                  </a:lnTo>
                  <a:lnTo>
                    <a:pt x="0" y="37302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 rot="5613" flipV="1">
            <a:off x="29" y="1322458"/>
            <a:ext cx="12191941" cy="46032"/>
          </a:xfrm>
          <a:prstGeom prst="line">
            <a:avLst/>
          </a:prstGeom>
          <a:ln w="28575" cap="rnd">
            <a:solidFill>
              <a:srgbClr val="2741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1044936" y="746738"/>
            <a:ext cx="382459" cy="384519"/>
            <a:chOff x="0" y="0"/>
            <a:chExt cx="966745" cy="9719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F6F2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9737" y="746738"/>
            <a:ext cx="382459" cy="384519"/>
            <a:chOff x="0" y="0"/>
            <a:chExt cx="966745" cy="9719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F6F2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70134" y="746738"/>
            <a:ext cx="382459" cy="384519"/>
            <a:chOff x="0" y="0"/>
            <a:chExt cx="966745" cy="9719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F6F2E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49035">
            <a:off x="-39011" y="3970540"/>
            <a:ext cx="1823609" cy="28413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74999">
            <a:off x="-172729" y="-409708"/>
            <a:ext cx="1254593" cy="2705986"/>
          </a:xfrm>
          <a:prstGeom prst="rect">
            <a:avLst/>
          </a:prstGeom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789613" y="156750"/>
            <a:ext cx="8438606" cy="119374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 TRANH CẮT DÁN (COLLAGE ART)</a:t>
            </a:r>
            <a:endParaRPr lang="en-US" alt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 Box 262"/>
          <p:cNvSpPr txBox="1">
            <a:spLocks noChangeArrowheads="1"/>
          </p:cNvSpPr>
          <p:nvPr/>
        </p:nvSpPr>
        <p:spPr bwMode="auto">
          <a:xfrm>
            <a:off x="1591498" y="1363907"/>
            <a:ext cx="8519153" cy="391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Coollage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Art</a:t>
            </a: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i.pinimg.com/564x/3d/bc/f0/3dbcf0b773bff9b68b8f39562807349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82" b="100000" l="9752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3670" r="7091"/>
          <a:stretch/>
        </p:blipFill>
        <p:spPr bwMode="auto">
          <a:xfrm>
            <a:off x="8740910" y="2689412"/>
            <a:ext cx="3496682" cy="42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18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86000" y="255953"/>
            <a:ext cx="8634548" cy="7287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NGHỆ THUẬT HIỆN ĐẠI THẾ GIỚI</a:t>
            </a:r>
            <a:endParaRPr lang="en-US" sz="28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841864" y="1021079"/>
            <a:ext cx="9157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3,4- </a:t>
            </a:r>
            <a:r>
              <a:rPr lang="en-US" alt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 TRANH CẮT DÁN</a:t>
            </a:r>
            <a:endParaRPr lang="en-US" alt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3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sp>
        <p:nvSpPr>
          <p:cNvPr id="5" name="Text Box 262"/>
          <p:cNvSpPr txBox="1">
            <a:spLocks noChangeArrowheads="1"/>
          </p:cNvSpPr>
          <p:nvPr/>
        </p:nvSpPr>
        <p:spPr bwMode="auto">
          <a:xfrm>
            <a:off x="2869739" y="293522"/>
            <a:ext cx="733235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20942217">
            <a:off x="6717648" y="985712"/>
            <a:ext cx="4930713" cy="366022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62"/>
          <p:cNvSpPr txBox="1">
            <a:spLocks noChangeArrowheads="1"/>
          </p:cNvSpPr>
          <p:nvPr/>
        </p:nvSpPr>
        <p:spPr bwMode="auto">
          <a:xfrm rot="21316406">
            <a:off x="7064364" y="1214085"/>
            <a:ext cx="427460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Collage art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Georges Braque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1913,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Picasso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sachthietbigiaoduc.vn/public/1/Books/9909/21719/HF_646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246">
            <a:off x="569466" y="985766"/>
            <a:ext cx="3778198" cy="24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achthietbigiaoduc.vn/public/1/Books/9909/21719/HF_646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888">
            <a:off x="700656" y="3762773"/>
            <a:ext cx="37052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409406" y="2899956"/>
            <a:ext cx="3270289" cy="992778"/>
            <a:chOff x="3409406" y="2899956"/>
            <a:chExt cx="3270289" cy="992778"/>
          </a:xfrm>
        </p:grpSpPr>
        <p:sp>
          <p:nvSpPr>
            <p:cNvPr id="10" name="TextBox 9"/>
            <p:cNvSpPr txBox="1"/>
            <p:nvPr/>
          </p:nvSpPr>
          <p:spPr>
            <a:xfrm rot="20879970">
              <a:off x="3409406" y="2952209"/>
              <a:ext cx="32395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/>
                <a:t>Pablo Picasso (</a:t>
              </a:r>
              <a:r>
                <a:rPr lang="en-US" sz="1600" dirty="0" err="1"/>
                <a:t>Páp-lô</a:t>
              </a:r>
              <a:r>
                <a:rPr lang="en-US" sz="1600" dirty="0"/>
                <a:t> Pi-</a:t>
              </a:r>
              <a:r>
                <a:rPr lang="en-US" sz="1600" dirty="0" err="1"/>
                <a:t>cas</a:t>
              </a:r>
              <a:r>
                <a:rPr lang="en-US" sz="1600" dirty="0"/>
                <a:t>-</a:t>
              </a:r>
              <a:r>
                <a:rPr lang="en-US" sz="1600" dirty="0" err="1"/>
                <a:t>xô</a:t>
              </a:r>
              <a:r>
                <a:rPr lang="en-US" sz="1600" dirty="0"/>
                <a:t>), Femmes à </a:t>
              </a:r>
              <a:r>
                <a:rPr lang="en-US" sz="1600" dirty="0" err="1"/>
                <a:t>leur</a:t>
              </a:r>
              <a:r>
                <a:rPr lang="en-US" sz="1600" dirty="0"/>
                <a:t> toilette (Pham a </a:t>
              </a:r>
              <a:r>
                <a:rPr lang="en-US" sz="1600" dirty="0" err="1"/>
                <a:t>lơ</a:t>
              </a:r>
              <a:r>
                <a:rPr lang="en-US" sz="1600" dirty="0"/>
                <a:t> </a:t>
              </a:r>
              <a:r>
                <a:rPr lang="en-US" sz="1600" dirty="0" err="1"/>
                <a:t>toa</a:t>
              </a:r>
              <a:r>
                <a:rPr lang="en-US" sz="1600" dirty="0"/>
                <a:t>-let),</a:t>
              </a:r>
              <a:r>
                <a:rPr lang="en-US" sz="1600" dirty="0" err="1"/>
                <a:t>cắt</a:t>
              </a:r>
              <a:r>
                <a:rPr lang="en-US" sz="1600" dirty="0"/>
                <a:t> </a:t>
              </a:r>
              <a:r>
                <a:rPr lang="en-US" sz="1600" dirty="0" err="1"/>
                <a:t>dán</a:t>
              </a:r>
              <a:r>
                <a:rPr lang="en-US" sz="1600" dirty="0"/>
                <a:t> </a:t>
              </a:r>
              <a:r>
                <a:rPr lang="en-US" sz="1600" dirty="0" err="1"/>
                <a:t>giấy</a:t>
              </a:r>
              <a:r>
                <a:rPr lang="en-US" sz="1600" dirty="0"/>
                <a:t>, 299cm x 448cm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 rot="20879970">
              <a:off x="3435531" y="2899956"/>
              <a:ext cx="3244164" cy="992778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97827" y="5447209"/>
            <a:ext cx="3701143" cy="1077218"/>
            <a:chOff x="4397827" y="5447209"/>
            <a:chExt cx="3701143" cy="1077218"/>
          </a:xfrm>
        </p:grpSpPr>
        <p:sp>
          <p:nvSpPr>
            <p:cNvPr id="11" name="TextBox 10"/>
            <p:cNvSpPr txBox="1"/>
            <p:nvPr/>
          </p:nvSpPr>
          <p:spPr>
            <a:xfrm>
              <a:off x="4441372" y="5447209"/>
              <a:ext cx="35530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/>
                <a:t>Georges Braque (</a:t>
              </a:r>
              <a:r>
                <a:rPr lang="en-US" sz="1600" dirty="0" err="1"/>
                <a:t>Gioosooc-giơ</a:t>
              </a:r>
              <a:r>
                <a:rPr lang="en-US" sz="1600" dirty="0"/>
                <a:t> Bra-</a:t>
              </a:r>
              <a:r>
                <a:rPr lang="en-US" sz="1600" dirty="0" err="1"/>
                <a:t>kê</a:t>
              </a:r>
              <a:r>
                <a:rPr lang="en-US" sz="1600" dirty="0"/>
                <a:t>), Guitar “Program statue </a:t>
              </a:r>
              <a:r>
                <a:rPr lang="en-US" sz="1600" dirty="0" err="1"/>
                <a:t>d’epouvante</a:t>
              </a:r>
              <a:r>
                <a:rPr lang="en-US" sz="1600" dirty="0"/>
                <a:t>” (</a:t>
              </a:r>
              <a:r>
                <a:rPr lang="en-US" sz="1600" dirty="0" err="1"/>
                <a:t>Ghi</a:t>
              </a:r>
              <a:r>
                <a:rPr lang="en-US" sz="1600" dirty="0"/>
                <a:t>-ta </a:t>
              </a:r>
              <a:r>
                <a:rPr lang="en-US" sz="1600" dirty="0" err="1"/>
                <a:t>proo-gramsat-tiu</a:t>
              </a:r>
              <a:r>
                <a:rPr lang="en-US" sz="1600" dirty="0"/>
                <a:t> </a:t>
              </a:r>
              <a:r>
                <a:rPr lang="en-US" sz="1600" dirty="0" err="1"/>
                <a:t>dơ</a:t>
              </a:r>
              <a:r>
                <a:rPr lang="en-US" sz="1600" dirty="0"/>
                <a:t> </a:t>
              </a:r>
              <a:r>
                <a:rPr lang="en-US" sz="1600" dirty="0" err="1"/>
                <a:t>pô</a:t>
              </a:r>
              <a:r>
                <a:rPr lang="en-US" sz="1600" dirty="0"/>
                <a:t>-van-</a:t>
              </a:r>
              <a:r>
                <a:rPr lang="en-US" sz="1600" dirty="0" err="1"/>
                <a:t>tê</a:t>
              </a:r>
              <a:r>
                <a:rPr lang="en-US" sz="1600" dirty="0"/>
                <a:t>), than, </a:t>
              </a:r>
              <a:r>
                <a:rPr lang="en-US" sz="1600" dirty="0" err="1"/>
                <a:t>giấy</a:t>
              </a:r>
              <a:r>
                <a:rPr lang="en-US" sz="1600" dirty="0"/>
                <a:t> </a:t>
              </a:r>
              <a:r>
                <a:rPr lang="en-US" sz="1600" dirty="0" err="1"/>
                <a:t>cắt</a:t>
              </a:r>
              <a:r>
                <a:rPr lang="en-US" sz="1600" dirty="0"/>
                <a:t> </a:t>
              </a:r>
              <a:r>
                <a:rPr lang="en-US" sz="1600" dirty="0" err="1"/>
                <a:t>dán</a:t>
              </a:r>
              <a:r>
                <a:rPr lang="en-US" sz="1600" dirty="0"/>
                <a:t> </a:t>
              </a:r>
              <a:r>
                <a:rPr lang="en-US" sz="1600" dirty="0" err="1"/>
                <a:t>và</a:t>
              </a:r>
              <a:r>
                <a:rPr lang="en-US" sz="1600" dirty="0"/>
                <a:t> </a:t>
              </a:r>
              <a:r>
                <a:rPr lang="en-US" sz="1600" dirty="0" err="1"/>
                <a:t>màu</a:t>
              </a:r>
              <a:r>
                <a:rPr lang="en-US" sz="1600" dirty="0"/>
                <a:t> gouache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97827" y="5482044"/>
              <a:ext cx="3701143" cy="992778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077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sp>
        <p:nvSpPr>
          <p:cNvPr id="5" name="Text Box 262"/>
          <p:cNvSpPr txBox="1">
            <a:spLocks noChangeArrowheads="1"/>
          </p:cNvSpPr>
          <p:nvPr/>
        </p:nvSpPr>
        <p:spPr bwMode="auto">
          <a:xfrm>
            <a:off x="2869739" y="293522"/>
            <a:ext cx="733235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sachthietbigiaoduc.vn/public/1/Books/9909/21719/HF_646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4" y="844261"/>
            <a:ext cx="4124436" cy="272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achthietbigiaoduc.vn/public/1/Books/9909/21719/HF_646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37" y="3657600"/>
            <a:ext cx="3925802" cy="289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 rot="319530">
            <a:off x="5821445" y="1115944"/>
            <a:ext cx="5886111" cy="292131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62"/>
          <p:cNvSpPr txBox="1">
            <a:spLocks noChangeArrowheads="1"/>
          </p:cNvSpPr>
          <p:nvPr/>
        </p:nvSpPr>
        <p:spPr bwMode="auto">
          <a:xfrm>
            <a:off x="5992375" y="1290600"/>
            <a:ext cx="5407542" cy="23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62"/>
          <p:cNvSpPr txBox="1">
            <a:spLocks noChangeArrowheads="1"/>
          </p:cNvSpPr>
          <p:nvPr/>
        </p:nvSpPr>
        <p:spPr bwMode="auto">
          <a:xfrm>
            <a:off x="6027210" y="1534440"/>
            <a:ext cx="540754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Các hình ảnh và cách sắp xếp hình trong mỗi bức tranh: là sự cắt dán từ giấy khác nhau sau đó được tác giả ghép lại.</a:t>
            </a:r>
            <a:endParaRPr lang="vi-VN" sz="24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1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0" y="255953"/>
            <a:ext cx="8634548" cy="7287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NGHỆ THUẬT HIỆN ĐẠI THẾ GIỚI</a:t>
            </a:r>
            <a:endParaRPr lang="en-US" sz="28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41864" y="1021079"/>
            <a:ext cx="9157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 TRANH CẮT DÁN</a:t>
            </a:r>
            <a:endParaRPr lang="en-US" alt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262"/>
          <p:cNvSpPr txBox="1">
            <a:spLocks noChangeArrowheads="1"/>
          </p:cNvSpPr>
          <p:nvPr/>
        </p:nvSpPr>
        <p:spPr bwMode="auto">
          <a:xfrm>
            <a:off x="701304" y="1691247"/>
            <a:ext cx="8873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62"/>
          <p:cNvSpPr txBox="1">
            <a:spLocks noChangeArrowheads="1"/>
          </p:cNvSpPr>
          <p:nvPr/>
        </p:nvSpPr>
        <p:spPr bwMode="auto">
          <a:xfrm>
            <a:off x="701304" y="2174573"/>
            <a:ext cx="1121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95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sp>
        <p:nvSpPr>
          <p:cNvPr id="5" name="Text Box 262"/>
          <p:cNvSpPr txBox="1">
            <a:spLocks noChangeArrowheads="1"/>
          </p:cNvSpPr>
          <p:nvPr/>
        </p:nvSpPr>
        <p:spPr bwMode="auto">
          <a:xfrm>
            <a:off x="1188720" y="149825"/>
            <a:ext cx="964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achthietbigiaoduc.vn/public/1/Books/9909/21719/HF_646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063" y="686776"/>
            <a:ext cx="2206129" cy="33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achthietbigiaoduc.vn/public/1/Books/9909/21719/HF_646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4975" y="2430537"/>
            <a:ext cx="5218111" cy="28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achthietbigiaoduc.vn/public/1/Books/9909/21719/HF_646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03" y="1240519"/>
            <a:ext cx="3252817" cy="22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achthietbigiaoduc.vn/public/1/Books/9909/21719/HF_646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75" y="3744791"/>
            <a:ext cx="3561171" cy="25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043646" y="5773783"/>
            <a:ext cx="731520" cy="70539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1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31577" y="3030583"/>
            <a:ext cx="539932" cy="492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2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271760" y="2960915"/>
            <a:ext cx="539932" cy="492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612777" y="5847806"/>
            <a:ext cx="539932" cy="492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4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5" name="Text Box 262"/>
          <p:cNvSpPr txBox="1">
            <a:spLocks noChangeArrowheads="1"/>
          </p:cNvSpPr>
          <p:nvPr/>
        </p:nvSpPr>
        <p:spPr bwMode="auto">
          <a:xfrm>
            <a:off x="692331" y="691813"/>
            <a:ext cx="106462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Collage art</a:t>
            </a:r>
            <a:endParaRPr lang="vi-VN" sz="22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61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1453" y="6277969"/>
            <a:ext cx="420262" cy="40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60" y="5124605"/>
            <a:ext cx="762381" cy="47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672" y="4539180"/>
            <a:ext cx="880161" cy="843194"/>
          </a:xfrm>
          <a:prstGeom prst="rect">
            <a:avLst/>
          </a:prstGeom>
        </p:spPr>
      </p:pic>
      <p:pic>
        <p:nvPicPr>
          <p:cNvPr id="17" name="Picture 2" descr="https://sachthietbigiaoduc.vn/public/1/Books/9909/21719/HF_646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9420" y="321014"/>
            <a:ext cx="2206129" cy="33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achthietbigiaoduc.vn/public/1/Books/9909/21719/HF_646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2480" y="1801653"/>
            <a:ext cx="4155160" cy="23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sachthietbigiaoduc.vn/public/1/Books/9909/21719/HF_646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3" y="887820"/>
            <a:ext cx="3252817" cy="22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achthietbigiaoduc.vn/public/1/Books/9909/21719/HF_646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772" y="3914607"/>
            <a:ext cx="3561171" cy="25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2351315" y="4454435"/>
            <a:ext cx="574766" cy="56170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1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82934" y="2664821"/>
            <a:ext cx="539932" cy="492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2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141130" y="2647405"/>
            <a:ext cx="539932" cy="492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74523" y="5847806"/>
            <a:ext cx="539932" cy="4920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4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5" name="Text Box 262"/>
          <p:cNvSpPr txBox="1">
            <a:spLocks noChangeArrowheads="1"/>
          </p:cNvSpPr>
          <p:nvPr/>
        </p:nvSpPr>
        <p:spPr bwMode="auto">
          <a:xfrm>
            <a:off x="3304900" y="3199879"/>
            <a:ext cx="34094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vi-VN" sz="18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262"/>
          <p:cNvSpPr txBox="1">
            <a:spLocks noChangeArrowheads="1"/>
          </p:cNvSpPr>
          <p:nvPr/>
        </p:nvSpPr>
        <p:spPr bwMode="auto">
          <a:xfrm>
            <a:off x="583475" y="5141892"/>
            <a:ext cx="24471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vi-VN" sz="18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62"/>
          <p:cNvSpPr txBox="1">
            <a:spLocks noChangeArrowheads="1"/>
          </p:cNvSpPr>
          <p:nvPr/>
        </p:nvSpPr>
        <p:spPr bwMode="auto">
          <a:xfrm>
            <a:off x="7363096" y="3286965"/>
            <a:ext cx="34094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vi-VN" sz="18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62"/>
          <p:cNvSpPr txBox="1">
            <a:spLocks noChangeArrowheads="1"/>
          </p:cNvSpPr>
          <p:nvPr/>
        </p:nvSpPr>
        <p:spPr bwMode="auto">
          <a:xfrm>
            <a:off x="6757850" y="5242040"/>
            <a:ext cx="34094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vi-VN" sz="18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62"/>
          <p:cNvSpPr txBox="1">
            <a:spLocks noChangeArrowheads="1"/>
          </p:cNvSpPr>
          <p:nvPr/>
        </p:nvSpPr>
        <p:spPr bwMode="auto">
          <a:xfrm>
            <a:off x="365760" y="149825"/>
            <a:ext cx="11338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5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2785</TotalTime>
  <Words>1706</Words>
  <Application>Microsoft Office PowerPoint</Application>
  <PresentationFormat>Widescreen</PresentationFormat>
  <Paragraphs>118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Lato Light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187</cp:revision>
  <dcterms:created xsi:type="dcterms:W3CDTF">2023-07-11T08:11:09Z</dcterms:created>
  <dcterms:modified xsi:type="dcterms:W3CDTF">2023-11-02T02:53:15Z</dcterms:modified>
</cp:coreProperties>
</file>