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9" r:id="rId5"/>
    <p:sldId id="269" r:id="rId6"/>
    <p:sldId id="263" r:id="rId7"/>
    <p:sldId id="275" r:id="rId8"/>
    <p:sldId id="264" r:id="rId9"/>
    <p:sldId id="265" r:id="rId10"/>
    <p:sldId id="283" r:id="rId11"/>
    <p:sldId id="266" r:id="rId12"/>
    <p:sldId id="271" r:id="rId13"/>
    <p:sldId id="270" r:id="rId14"/>
    <p:sldId id="272" r:id="rId15"/>
    <p:sldId id="273" r:id="rId16"/>
    <p:sldId id="276" r:id="rId17"/>
    <p:sldId id="277" r:id="rId18"/>
    <p:sldId id="278" r:id="rId19"/>
    <p:sldId id="280" r:id="rId20"/>
    <p:sldId id="279" r:id="rId21"/>
    <p:sldId id="282" r:id="rId22"/>
    <p:sldId id="260"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00.21368" units="1/cm"/>
          <inkml:channelProperty channel="Y" name="resolution" value="1000.21368" units="1/cm"/>
          <inkml:channelProperty channel="T" name="resolution" value="1" units="1/dev"/>
        </inkml:channelProperties>
      </inkml:inkSource>
      <inkml:timestamp xml:id="ts0" timeString="2023-09-12T07:57:21.438"/>
    </inkml:context>
    <inkml:brush xml:id="br0">
      <inkml:brushProperty name="width" value="0.05292" units="cm"/>
      <inkml:brushProperty name="height" value="0.05292" units="cm"/>
      <inkml:brushProperty name="color" value="#FF0000"/>
    </inkml:brush>
  </inkml:definitions>
  <inkml:trace contextRef="#ctx0" brushRef="#br0">2596 7737 0,'0'0'0,"0"0"0,-2 10 0,2-10 16,-2 10-16,2-10 0,-2 10 15,2-10-15,0 0 16,-4 18-16,2-9 0,2-9 0,-1 9 15,-1-1-15,0 1 0,0 0 16,0 1-16,0 1 0,-1 1 16,0 0-16,-1 7 0,-1 6 15,5-25-15,-6 25 0,3-3 16,2-10-16,1-6 0,1 3 16,2 10-16,1 0 15,-2-5-15,1 1 0,-2-2 16,-1-13-16,1 7 0,-1 0 0,0-1 15,0 5-15,0 4 0,0 4 16,-2 4-16,-1 1 0,-2 0 16,-2-1-16,7-23 0,-6 15 0,3-8 15,2-1-15,-1 2 0,0 1 16,1 1-16,-2 6 0,-3 14 16,-1 1-16,3-11 0,4-20 0,-4 14 15,2-1-15,0-1 0,0 1 16,0 2-16,0 0 0,1-3 15,1-5-15,-1 3 0,1-3 16,0-7-16,0 3 0,-1 6 0,1 2 16,0-11-16,0 0 15,0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1E3B10-09A7-4685-94A3-55F6D4B96A7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3935046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E3B10-09A7-4685-94A3-55F6D4B96A7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1654386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E3B10-09A7-4685-94A3-55F6D4B96A7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131242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E3B10-09A7-4685-94A3-55F6D4B96A7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31377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E3B10-09A7-4685-94A3-55F6D4B96A7C}"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71635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E3B10-09A7-4685-94A3-55F6D4B96A7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459709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E3B10-09A7-4685-94A3-55F6D4B96A7C}"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2295763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E3B10-09A7-4685-94A3-55F6D4B96A7C}"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21156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E3B10-09A7-4685-94A3-55F6D4B96A7C}"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3194820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E3B10-09A7-4685-94A3-55F6D4B96A7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2466543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E3B10-09A7-4685-94A3-55F6D4B96A7C}"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D11E-E24D-4F77-B917-754897F33634}" type="slidenum">
              <a:rPr lang="en-US" smtClean="0"/>
              <a:t>‹#›</a:t>
            </a:fld>
            <a:endParaRPr lang="en-US"/>
          </a:p>
        </p:txBody>
      </p:sp>
    </p:spTree>
    <p:extLst>
      <p:ext uri="{BB962C8B-B14F-4D97-AF65-F5344CB8AC3E}">
        <p14:creationId xmlns:p14="http://schemas.microsoft.com/office/powerpoint/2010/main" val="201683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E3B10-09A7-4685-94A3-55F6D4B96A7C}"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2D11E-E24D-4F77-B917-754897F33634}" type="slidenum">
              <a:rPr lang="en-US" smtClean="0"/>
              <a:t>‹#›</a:t>
            </a:fld>
            <a:endParaRPr lang="en-US"/>
          </a:p>
        </p:txBody>
      </p:sp>
    </p:spTree>
    <p:extLst>
      <p:ext uri="{BB962C8B-B14F-4D97-AF65-F5344CB8AC3E}">
        <p14:creationId xmlns:p14="http://schemas.microsoft.com/office/powerpoint/2010/main" val="52199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1.emf"/><Relationship Id="rId3" Type="http://schemas.openxmlformats.org/officeDocument/2006/relationships/image" Target="../media/image21.png"/><Relationship Id="rId7" Type="http://schemas.openxmlformats.org/officeDocument/2006/relationships/image" Target="../media/image28.jpeg"/><Relationship Id="rId12" Type="http://schemas.openxmlformats.org/officeDocument/2006/relationships/customXml" Target="../ink/ink1.xml"/><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5.jpg"/><Relationship Id="rId5" Type="http://schemas.openxmlformats.org/officeDocument/2006/relationships/image" Target="../media/image22.png"/><Relationship Id="rId10" Type="http://schemas.openxmlformats.org/officeDocument/2006/relationships/image" Target="../media/image34.jpg"/><Relationship Id="rId4" Type="http://schemas.microsoft.com/office/2007/relationships/hdphoto" Target="../media/hdphoto2.wdp"/><Relationship Id="rId9" Type="http://schemas.openxmlformats.org/officeDocument/2006/relationships/image" Target="../media/image33.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1.png"/><Relationship Id="rId7" Type="http://schemas.openxmlformats.org/officeDocument/2006/relationships/image" Target="../media/image32.jp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1.png"/><Relationship Id="rId7" Type="http://schemas.openxmlformats.org/officeDocument/2006/relationships/image" Target="../media/image34.jp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png"/><Relationship Id="rId7" Type="http://schemas.openxmlformats.org/officeDocument/2006/relationships/image" Target="../media/image36.jpe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2.gif"/><Relationship Id="rId3" Type="http://schemas.openxmlformats.org/officeDocument/2006/relationships/image" Target="../media/image2.svg"/><Relationship Id="rId7" Type="http://schemas.openxmlformats.org/officeDocument/2006/relationships/image" Target="../media/image49.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20.png"/><Relationship Id="rId5" Type="http://schemas.openxmlformats.org/officeDocument/2006/relationships/image" Target="../media/image47.sv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86801"/>
            <a:ext cx="7391400" cy="5371199"/>
          </a:xfrm>
          <a:prstGeom prst="rect">
            <a:avLst/>
          </a:prstGeom>
        </p:spPr>
      </p:pic>
      <p:pic>
        <p:nvPicPr>
          <p:cNvPr id="7"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112039"/>
            <a:ext cx="2152943" cy="2385531"/>
          </a:xfrm>
          <a:prstGeom prst="rect">
            <a:avLst/>
          </a:prstGeom>
        </p:spPr>
      </p:pic>
      <p:pic>
        <p:nvPicPr>
          <p:cNvPr id="11" name="Picture 10" descr="MT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45429" y="214498"/>
            <a:ext cx="5941535" cy="223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39"/>
          <p:cNvSpPr>
            <a:spLocks noChangeArrowheads="1" noChangeShapeType="1" noTextEdit="1"/>
          </p:cNvSpPr>
          <p:nvPr/>
        </p:nvSpPr>
        <p:spPr bwMode="auto">
          <a:xfrm>
            <a:off x="8647612" y="2488793"/>
            <a:ext cx="2554291" cy="933676"/>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latin typeface="Arial"/>
                <a:cs typeface="Arial"/>
              </a:rPr>
              <a:t> </a:t>
            </a:r>
            <a:r>
              <a:rPr lang="en-US" sz="36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8</a:t>
            </a:r>
          </a:p>
        </p:txBody>
      </p:sp>
      <p:sp>
        <p:nvSpPr>
          <p:cNvPr id="13" name="TextBox 2"/>
          <p:cNvSpPr txBox="1">
            <a:spLocks noChangeArrowheads="1"/>
          </p:cNvSpPr>
          <p:nvPr/>
        </p:nvSpPr>
        <p:spPr bwMode="auto">
          <a:xfrm>
            <a:off x="6378086" y="4490427"/>
            <a:ext cx="5133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Gv</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Thị</a:t>
            </a:r>
            <a:r>
              <a:rPr lang="en-US" altLang="en-US" sz="2400" b="1" dirty="0">
                <a:latin typeface="Times New Roman" panose="02020603050405020304" pitchFamily="18" charset="0"/>
                <a:cs typeface="Times New Roman" panose="02020603050405020304" pitchFamily="18" charset="0"/>
              </a:rPr>
              <a:t> Thu </a:t>
            </a:r>
            <a:r>
              <a:rPr lang="en-US" altLang="en-US" sz="2400" b="1" dirty="0" err="1">
                <a:latin typeface="Times New Roman" panose="02020603050405020304" pitchFamily="18" charset="0"/>
                <a:cs typeface="Times New Roman" panose="02020603050405020304" pitchFamily="18" charset="0"/>
              </a:rPr>
              <a:t>Thủy</a:t>
            </a:r>
            <a:endParaRPr lang="en-US" altLang="en-US" sz="2400" b="1"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THCS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Thiều</a:t>
            </a:r>
            <a:endParaRPr lang="en-US" altLang="en-US" sz="2400" b="1" dirty="0">
              <a:latin typeface="Times New Roman" panose="02020603050405020304" pitchFamily="18" charset="0"/>
              <a:cs typeface="Times New Roman" panose="02020603050405020304" pitchFamily="18" charset="0"/>
            </a:endParaRPr>
          </a:p>
        </p:txBody>
      </p:sp>
      <p:sp>
        <p:nvSpPr>
          <p:cNvPr id="5" name="Oval 4"/>
          <p:cNvSpPr/>
          <p:nvPr/>
        </p:nvSpPr>
        <p:spPr>
          <a:xfrm>
            <a:off x="10276111" y="159656"/>
            <a:ext cx="1770744" cy="1773936"/>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856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180114" y="5281245"/>
            <a:ext cx="7850777" cy="1576755"/>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677697" y="731518"/>
            <a:ext cx="3947993" cy="3750317"/>
            <a:chOff x="7033673" y="4588072"/>
            <a:chExt cx="3011664" cy="2883588"/>
          </a:xfrm>
        </p:grpSpPr>
        <p:pic>
          <p:nvPicPr>
            <p:cNvPr id="1030" name="Picture 6" descr="tác phẩm của Paul Gaugu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16" y="4588072"/>
              <a:ext cx="2940321" cy="2269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33673" y="6927372"/>
              <a:ext cx="2895600" cy="544288"/>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“Joyfulness”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Tahiti</a:t>
              </a:r>
            </a:p>
          </p:txBody>
        </p:sp>
      </p:grpSp>
      <p:grpSp>
        <p:nvGrpSpPr>
          <p:cNvPr id="8" name="Group 7"/>
          <p:cNvGrpSpPr/>
          <p:nvPr/>
        </p:nvGrpSpPr>
        <p:grpSpPr>
          <a:xfrm>
            <a:off x="479090" y="715191"/>
            <a:ext cx="3766340" cy="2826936"/>
            <a:chOff x="625515" y="336369"/>
            <a:chExt cx="5219290" cy="4735010"/>
          </a:xfrm>
        </p:grpSpPr>
        <p:pic>
          <p:nvPicPr>
            <p:cNvPr id="1026" name="Picture 2" descr="tác phẩm của Paul Gau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66" y="336369"/>
              <a:ext cx="47625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25515" y="3885697"/>
              <a:ext cx="5219290" cy="1185682"/>
            </a:xfrm>
            <a:prstGeom prst="rect">
              <a:avLst/>
            </a:prstGeom>
          </p:spPr>
          <p:txBody>
            <a:bodyPr wrap="square">
              <a:spAutoFit/>
            </a:bodyPr>
            <a:lstStyle/>
            <a:p>
              <a:pPr algn="ctr"/>
              <a:r>
                <a:rPr lang="vi-VN" sz="2000" dirty="0">
                  <a:latin typeface="+mj-lt"/>
                </a:rPr>
                <a:t>Paul Gauguin và xứ sở thiên đường hoang dã</a:t>
              </a:r>
              <a:endParaRPr lang="en-US" sz="2000" dirty="0">
                <a:latin typeface="+mj-lt"/>
              </a:endParaRPr>
            </a:p>
          </p:txBody>
        </p:sp>
      </p:grpSp>
      <p:grpSp>
        <p:nvGrpSpPr>
          <p:cNvPr id="7" name="Group 6"/>
          <p:cNvGrpSpPr/>
          <p:nvPr/>
        </p:nvGrpSpPr>
        <p:grpSpPr>
          <a:xfrm>
            <a:off x="4308691" y="712973"/>
            <a:ext cx="3724966" cy="4364134"/>
            <a:chOff x="8961111" y="334150"/>
            <a:chExt cx="3581757" cy="4206040"/>
          </a:xfrm>
        </p:grpSpPr>
        <p:pic>
          <p:nvPicPr>
            <p:cNvPr id="1034" name="Picture 10" descr="Tranh của danh họa Paul Gaugu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2194" y="334150"/>
              <a:ext cx="2940322" cy="3744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961111" y="4154574"/>
              <a:ext cx="3581757" cy="38561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Paul Gauguin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đàng</a:t>
              </a:r>
              <a:endParaRPr lang="en-US" sz="20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75973" y="3540034"/>
            <a:ext cx="4004588" cy="2541711"/>
            <a:chOff x="6596401" y="-13063"/>
            <a:chExt cx="5528438" cy="3740358"/>
          </a:xfrm>
        </p:grpSpPr>
        <p:pic>
          <p:nvPicPr>
            <p:cNvPr id="1036" name="Picture 12" descr="Phong cảnh Tahitian của Paul Gaugu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130" y="-13063"/>
              <a:ext cx="476250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6401" y="3138497"/>
              <a:ext cx="5528438" cy="588798"/>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Tahitian </a:t>
              </a:r>
            </a:p>
          </p:txBody>
        </p:sp>
      </p:grpSp>
      <p:sp>
        <p:nvSpPr>
          <p:cNvPr id="16" name="Text Box 262"/>
          <p:cNvSpPr txBox="1">
            <a:spLocks noChangeArrowheads="1"/>
          </p:cNvSpPr>
          <p:nvPr/>
        </p:nvSpPr>
        <p:spPr bwMode="auto">
          <a:xfrm>
            <a:off x="2582356" y="0"/>
            <a:ext cx="7489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sĩ</a:t>
            </a:r>
            <a:r>
              <a:rPr lang="en-US" b="1" dirty="0">
                <a:latin typeface="Times New Roman" panose="02020603050405020304" pitchFamily="18" charset="0"/>
                <a:cs typeface="Times New Roman" panose="02020603050405020304" pitchFamily="18" charset="0"/>
              </a:rPr>
              <a:t> </a:t>
            </a:r>
            <a:r>
              <a:rPr lang="vi-VN" b="1" dirty="0">
                <a:solidFill>
                  <a:srgbClr val="000000"/>
                </a:solidFill>
                <a:latin typeface="Times New Roman" panose="02020603050405020304" pitchFamily="18" charset="0"/>
                <a:cs typeface="Times New Roman" panose="02020603050405020304" pitchFamily="18" charset="0"/>
              </a:rPr>
              <a:t>Paul Gauguin </a:t>
            </a:r>
            <a:endParaRPr lang="vi-VN" sz="3600" b="1" dirty="0">
              <a:latin typeface="Times New Roman" panose="02020603050405020304" pitchFamily="18" charset="0"/>
              <a:cs typeface="Times New Roman" panose="02020603050405020304" pitchFamily="18" charset="0"/>
            </a:endParaRPr>
          </a:p>
        </p:txBody>
      </p:sp>
      <p:sp>
        <p:nvSpPr>
          <p:cNvPr id="17" name="Text Box 262"/>
          <p:cNvSpPr txBox="1">
            <a:spLocks noChangeArrowheads="1"/>
          </p:cNvSpPr>
          <p:nvPr/>
        </p:nvSpPr>
        <p:spPr bwMode="auto">
          <a:xfrm>
            <a:off x="4436874" y="5244829"/>
            <a:ext cx="731269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spcBef>
                <a:spcPct val="0"/>
              </a:spcBef>
              <a:spcAft>
                <a:spcPct val="0"/>
              </a:spcAft>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ảnh</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người</a:t>
            </a:r>
            <a:endParaRPr lang="en-US" altLang="en-US" sz="16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diễn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đậm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rỡ</a:t>
            </a:r>
            <a:endParaRPr lang="en-US" altLang="en-US" sz="16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khung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lớn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trầm</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7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045" y="0"/>
            <a:ext cx="12239045" cy="6858000"/>
            <a:chOff x="-33397" y="0"/>
            <a:chExt cx="12239045" cy="6858000"/>
          </a:xfrm>
        </p:grpSpPr>
        <p:grpSp>
          <p:nvGrpSpPr>
            <p:cNvPr id="8" name="Group 7">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11" name="Group 10">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13" name="Rectangle 12">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 Box 262"/>
          <p:cNvSpPr txBox="1">
            <a:spLocks noChangeArrowheads="1"/>
          </p:cNvSpPr>
          <p:nvPr/>
        </p:nvSpPr>
        <p:spPr bwMode="auto">
          <a:xfrm>
            <a:off x="2543167" y="202076"/>
            <a:ext cx="7489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sĩ</a:t>
            </a:r>
            <a:r>
              <a:rPr lang="en-US" b="1" dirty="0">
                <a:latin typeface="Times New Roman" panose="02020603050405020304" pitchFamily="18" charset="0"/>
                <a:cs typeface="Times New Roman" panose="02020603050405020304" pitchFamily="18" charset="0"/>
              </a:rPr>
              <a:t> </a:t>
            </a:r>
            <a:r>
              <a:rPr lang="vi-VN" b="1" dirty="0">
                <a:solidFill>
                  <a:srgbClr val="000000"/>
                </a:solidFill>
                <a:latin typeface="Times New Roman" panose="02020603050405020304" pitchFamily="18" charset="0"/>
                <a:cs typeface="Times New Roman" panose="02020603050405020304" pitchFamily="18" charset="0"/>
              </a:rPr>
              <a:t>Paul Gauguin </a:t>
            </a:r>
            <a:endParaRPr lang="vi-VN" sz="3600" b="1" dirty="0">
              <a:latin typeface="Times New Roman" panose="02020603050405020304" pitchFamily="18" charset="0"/>
              <a:cs typeface="Times New Roman" panose="02020603050405020304" pitchFamily="18" charset="0"/>
            </a:endParaRPr>
          </a:p>
        </p:txBody>
      </p:sp>
      <p:pic>
        <p:nvPicPr>
          <p:cNvPr id="16" name="Picture 2" descr="Danh Họa Paul Gauguin (1848 - 1903) | Vietnam arts | Vietnam antique |  Vietnam galle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457" y="1024937"/>
            <a:ext cx="4925409" cy="3664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51414" y="1021446"/>
            <a:ext cx="3941671" cy="4865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91152" y="4954680"/>
            <a:ext cx="3554413" cy="400050"/>
          </a:xfrm>
          <a:prstGeom prst="rect">
            <a:avLst/>
          </a:prstGeom>
          <a:ln w="38100">
            <a:noFill/>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sz="2000" b="1" dirty="0">
                <a:solidFill>
                  <a:srgbClr val="002060"/>
                </a:solidFill>
              </a:rPr>
              <a:t>Sacred </a:t>
            </a:r>
            <a:r>
              <a:rPr lang="en-US" sz="2000" b="1" dirty="0" err="1">
                <a:solidFill>
                  <a:srgbClr val="002060"/>
                </a:solidFill>
              </a:rPr>
              <a:t>Pring</a:t>
            </a:r>
            <a:r>
              <a:rPr lang="en-US" sz="2000" b="1" dirty="0">
                <a:solidFill>
                  <a:srgbClr val="002060"/>
                </a:solidFill>
              </a:rPr>
              <a:t> – 1894 (</a:t>
            </a:r>
            <a:r>
              <a:rPr lang="en-US" sz="2000" b="1" dirty="0" err="1">
                <a:solidFill>
                  <a:srgbClr val="002060"/>
                </a:solidFill>
              </a:rPr>
              <a:t>sơn</a:t>
            </a:r>
            <a:r>
              <a:rPr lang="en-US" sz="2000" b="1" dirty="0">
                <a:solidFill>
                  <a:srgbClr val="002060"/>
                </a:solidFill>
              </a:rPr>
              <a:t> </a:t>
            </a:r>
            <a:r>
              <a:rPr lang="en-US" sz="2000" b="1" dirty="0" err="1">
                <a:solidFill>
                  <a:srgbClr val="002060"/>
                </a:solidFill>
              </a:rPr>
              <a:t>dầu</a:t>
            </a:r>
            <a:r>
              <a:rPr lang="en-US" sz="2000" b="1" dirty="0">
                <a:solidFill>
                  <a:srgbClr val="002060"/>
                </a:solidFill>
              </a:rPr>
              <a:t>)</a:t>
            </a:r>
          </a:p>
        </p:txBody>
      </p:sp>
      <p:sp>
        <p:nvSpPr>
          <p:cNvPr id="19" name="TextBox 18"/>
          <p:cNvSpPr txBox="1"/>
          <p:nvPr/>
        </p:nvSpPr>
        <p:spPr>
          <a:xfrm>
            <a:off x="6037670" y="6095230"/>
            <a:ext cx="3956050" cy="400050"/>
          </a:xfrm>
          <a:prstGeom prst="rect">
            <a:avLst/>
          </a:prstGeom>
          <a:ln w="38100">
            <a:noFill/>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2000" b="1" dirty="0">
                <a:solidFill>
                  <a:srgbClr val="002060"/>
                </a:solidFill>
              </a:rPr>
              <a:t>Road in Tahiti – 1981 (</a:t>
            </a:r>
            <a:r>
              <a:rPr lang="en-US" sz="2000" b="1" dirty="0" err="1">
                <a:solidFill>
                  <a:srgbClr val="002060"/>
                </a:solidFill>
              </a:rPr>
              <a:t>sơn</a:t>
            </a:r>
            <a:r>
              <a:rPr lang="en-US" sz="2000" b="1" dirty="0">
                <a:solidFill>
                  <a:srgbClr val="002060"/>
                </a:solidFill>
              </a:rPr>
              <a:t> </a:t>
            </a:r>
            <a:r>
              <a:rPr lang="en-US" sz="2000" b="1" dirty="0" err="1">
                <a:solidFill>
                  <a:srgbClr val="002060"/>
                </a:solidFill>
              </a:rPr>
              <a:t>dầu</a:t>
            </a:r>
            <a:r>
              <a:rPr lang="en-US" sz="2000" b="1" dirty="0">
                <a:solidFill>
                  <a:srgbClr val="002060"/>
                </a:solidFill>
              </a:rPr>
              <a:t>)</a:t>
            </a:r>
          </a:p>
        </p:txBody>
      </p:sp>
    </p:spTree>
    <p:extLst>
      <p:ext uri="{BB962C8B-B14F-4D97-AF65-F5344CB8AC3E}">
        <p14:creationId xmlns:p14="http://schemas.microsoft.com/office/powerpoint/2010/main" val="393902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8"/>
                                        </p:tgtEl>
                                        <p:attrNameLst>
                                          <p:attrName>style.visibility</p:attrName>
                                        </p:attrNameLst>
                                      </p:cBhvr>
                                      <p:to>
                                        <p:strVal val="visible"/>
                                      </p:to>
                                    </p:set>
                                    <p:anim calcmode="discrete" valueType="clr">
                                      <p:cBhvr override="childStyle">
                                        <p:cTn id="2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8"/>
                                        </p:tgtEl>
                                        <p:attrNameLst>
                                          <p:attrName>fillcolor</p:attrName>
                                        </p:attrNameLst>
                                      </p:cBhvr>
                                      <p:tavLst>
                                        <p:tav tm="0">
                                          <p:val>
                                            <p:clrVal>
                                              <a:schemeClr val="accent2"/>
                                            </p:clrVal>
                                          </p:val>
                                        </p:tav>
                                        <p:tav tm="50000">
                                          <p:val>
                                            <p:clrVal>
                                              <a:schemeClr val="hlink"/>
                                            </p:clrVal>
                                          </p:val>
                                        </p:tav>
                                      </p:tavLst>
                                    </p:anim>
                                    <p:set>
                                      <p:cBhvr>
                                        <p:cTn id="22" dur="80"/>
                                        <p:tgtEl>
                                          <p:spTgt spid="18"/>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2"/>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9"/>
                                        </p:tgtEl>
                                        <p:attrNameLst>
                                          <p:attrName>style.visibility</p:attrName>
                                        </p:attrNameLst>
                                      </p:cBhvr>
                                      <p:to>
                                        <p:strVal val="visible"/>
                                      </p:to>
                                    </p:set>
                                    <p:anim calcmode="discrete" valueType="clr">
                                      <p:cBhvr override="childStyle">
                                        <p:cTn id="3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9"/>
                                        </p:tgtEl>
                                        <p:attrNameLst>
                                          <p:attrName>fillcolor</p:attrName>
                                        </p:attrNameLst>
                                      </p:cBhvr>
                                      <p:tavLst>
                                        <p:tav tm="0">
                                          <p:val>
                                            <p:clrVal>
                                              <a:schemeClr val="accent2"/>
                                            </p:clrVal>
                                          </p:val>
                                        </p:tav>
                                        <p:tav tm="50000">
                                          <p:val>
                                            <p:clrVal>
                                              <a:schemeClr val="hlink"/>
                                            </p:clrVal>
                                          </p:val>
                                        </p:tav>
                                      </p:tavLst>
                                    </p:anim>
                                    <p:set>
                                      <p:cBhvr>
                                        <p:cTn id="36"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97" y="0"/>
            <a:ext cx="12239045" cy="6858000"/>
            <a:chOff x="-33397" y="0"/>
            <a:chExt cx="12239045" cy="6858000"/>
          </a:xfrm>
        </p:grpSpPr>
        <p:grpSp>
          <p:nvGrpSpPr>
            <p:cNvPr id="3" name="Group 2">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6" name="Group 5">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8" name="Rectangle 7">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286000" y="255953"/>
            <a:ext cx="8634548" cy="728785"/>
          </a:xfrm>
          <a:prstGeom prst="rect">
            <a:avLst/>
          </a:prstGeom>
          <a:solidFill>
            <a:schemeClr val="accent4">
              <a:lumMod val="60000"/>
              <a:lumOff val="40000"/>
            </a:schemeClr>
          </a:solid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2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NGHỆ THUẬT HIỆN ĐẠI THẾ GIỚI</a:t>
            </a:r>
            <a:endParaRPr lang="en-US" sz="28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41864" y="1021079"/>
            <a:ext cx="9157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Bài</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1</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THIÊN NHIÊN TRONG TRANH CỦA </a:t>
            </a:r>
          </a:p>
          <a:p>
            <a:pPr algn="ctr">
              <a:defRPr/>
            </a:pP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HỌA SĨ PAUL GAUGUIN</a:t>
            </a:r>
            <a:endPar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endParaRPr>
          </a:p>
        </p:txBody>
      </p:sp>
      <p:sp>
        <p:nvSpPr>
          <p:cNvPr id="15" name="Text Box 262"/>
          <p:cNvSpPr txBox="1">
            <a:spLocks noChangeArrowheads="1"/>
          </p:cNvSpPr>
          <p:nvPr/>
        </p:nvSpPr>
        <p:spPr bwMode="auto">
          <a:xfrm>
            <a:off x="805808" y="2226824"/>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805808" y="2762401"/>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2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2"/>
          <p:cNvSpPr txBox="1">
            <a:spLocks noChangeArrowheads="1"/>
          </p:cNvSpPr>
          <p:nvPr/>
        </p:nvSpPr>
        <p:spPr bwMode="auto">
          <a:xfrm>
            <a:off x="2621545" y="202081"/>
            <a:ext cx="7332352" cy="523220"/>
          </a:xfrm>
          <a:prstGeom prst="rect">
            <a:avLst/>
          </a:prstGeom>
          <a:solidFill>
            <a:schemeClr val="accent4">
              <a:lumMod val="60000"/>
              <a:lumOff val="4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33397" y="59408"/>
            <a:ext cx="12239045" cy="6798592"/>
            <a:chOff x="-33397" y="59408"/>
            <a:chExt cx="12239045" cy="6798592"/>
          </a:xfrm>
        </p:grpSpPr>
        <p:grpSp>
          <p:nvGrpSpPr>
            <p:cNvPr id="5" name="Group 4">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8" name="Group 7">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1"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9"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262"/>
          <p:cNvSpPr txBox="1">
            <a:spLocks noChangeArrowheads="1"/>
          </p:cNvSpPr>
          <p:nvPr/>
        </p:nvSpPr>
        <p:spPr bwMode="auto">
          <a:xfrm>
            <a:off x="2612571" y="829098"/>
            <a:ext cx="7654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6" descr="tác phẩm của Paul Gaugu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15" y="1515292"/>
            <a:ext cx="2705191" cy="2071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0" y="1496065"/>
            <a:ext cx="3267074" cy="2412218"/>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r="3620" b="331"/>
          <a:stretch/>
        </p:blipFill>
        <p:spPr>
          <a:xfrm>
            <a:off x="6961688" y="1534887"/>
            <a:ext cx="3296738" cy="238315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2299" y="4023921"/>
            <a:ext cx="3267076" cy="2349416"/>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3837" y="4041867"/>
            <a:ext cx="3353292" cy="2374900"/>
          </a:xfrm>
          <a:prstGeom prst="rect">
            <a:avLst/>
          </a:prstGeom>
        </p:spPr>
      </p:pic>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897840" y="2785320"/>
              <a:ext cx="37080" cy="283680"/>
            </p14:xfrm>
          </p:contentPart>
        </mc:Choice>
        <mc:Fallback xmlns="">
          <p:pic>
            <p:nvPicPr>
              <p:cNvPr id="2" name="Ink 1"/>
              <p:cNvPicPr/>
              <p:nvPr/>
            </p:nvPicPr>
            <p:blipFill>
              <a:blip r:embed="rId13"/>
              <a:stretch>
                <a:fillRect/>
              </a:stretch>
            </p:blipFill>
            <p:spPr>
              <a:xfrm>
                <a:off x="888480" y="2775960"/>
                <a:ext cx="55800" cy="302400"/>
              </a:xfrm>
              <a:prstGeom prst="rect">
                <a:avLst/>
              </a:prstGeom>
            </p:spPr>
          </p:pic>
        </mc:Fallback>
      </mc:AlternateContent>
    </p:spTree>
    <p:extLst>
      <p:ext uri="{BB962C8B-B14F-4D97-AF65-F5344CB8AC3E}">
        <p14:creationId xmlns:p14="http://schemas.microsoft.com/office/powerpoint/2010/main" val="19032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2550"/>
                            </p:stCondLst>
                            <p:childTnLst>
                              <p:par>
                                <p:cTn id="13" presetID="21"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par>
                                <p:cTn id="19" presetID="21"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2000"/>
                                        <p:tgtEl>
                                          <p:spTgt spid="19"/>
                                        </p:tgtEl>
                                      </p:cBhvr>
                                    </p:animEffect>
                                  </p:childTnLst>
                                </p:cTn>
                              </p:par>
                              <p:par>
                                <p:cTn id="22" presetID="21" presetClass="entr" presetSubtype="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2000"/>
                                        <p:tgtEl>
                                          <p:spTgt spid="21"/>
                                        </p:tgtEl>
                                      </p:cBhvr>
                                    </p:animEffect>
                                  </p:childTnLst>
                                </p:cTn>
                              </p:par>
                              <p:par>
                                <p:cTn id="25" presetID="21"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2"/>
          <p:cNvSpPr txBox="1">
            <a:spLocks noChangeArrowheads="1"/>
          </p:cNvSpPr>
          <p:nvPr/>
        </p:nvSpPr>
        <p:spPr bwMode="auto">
          <a:xfrm>
            <a:off x="2621545" y="202081"/>
            <a:ext cx="7332352" cy="523220"/>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33397" y="59408"/>
            <a:ext cx="12239045" cy="6798592"/>
            <a:chOff x="-33397" y="59408"/>
            <a:chExt cx="12239045" cy="6798592"/>
          </a:xfrm>
        </p:grpSpPr>
        <p:grpSp>
          <p:nvGrpSpPr>
            <p:cNvPr id="5" name="Group 4">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8" name="Group 7">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1"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9"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262"/>
          <p:cNvSpPr txBox="1">
            <a:spLocks noChangeArrowheads="1"/>
          </p:cNvSpPr>
          <p:nvPr/>
        </p:nvSpPr>
        <p:spPr bwMode="auto">
          <a:xfrm>
            <a:off x="1502493" y="4423198"/>
            <a:ext cx="43366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mẫu</a:t>
            </a:r>
            <a:endParaRPr lang="en-US" sz="2400"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9400" y="1086397"/>
            <a:ext cx="4292600" cy="3169407"/>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3620" b="331"/>
          <a:stretch/>
        </p:blipFill>
        <p:spPr>
          <a:xfrm>
            <a:off x="6098088" y="1074420"/>
            <a:ext cx="4451870" cy="3218180"/>
          </a:xfrm>
          <a:prstGeom prst="rect">
            <a:avLst/>
          </a:prstGeom>
          <a:ln>
            <a:noFill/>
          </a:ln>
          <a:effectLst>
            <a:outerShdw blurRad="292100" dist="139700" dir="2700000" algn="tl" rotWithShape="0">
              <a:srgbClr val="333333">
                <a:alpha val="65000"/>
              </a:srgbClr>
            </a:outerShdw>
          </a:effectLst>
        </p:spPr>
      </p:pic>
      <p:sp>
        <p:nvSpPr>
          <p:cNvPr id="22" name="Text Box 262"/>
          <p:cNvSpPr txBox="1">
            <a:spLocks noChangeArrowheads="1"/>
          </p:cNvSpPr>
          <p:nvPr/>
        </p:nvSpPr>
        <p:spPr bwMode="auto">
          <a:xfrm>
            <a:off x="6150693" y="4499398"/>
            <a:ext cx="44171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812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2"/>
          <p:cNvSpPr txBox="1">
            <a:spLocks noChangeArrowheads="1"/>
          </p:cNvSpPr>
          <p:nvPr/>
        </p:nvSpPr>
        <p:spPr bwMode="auto">
          <a:xfrm>
            <a:off x="2621545" y="202081"/>
            <a:ext cx="7332352" cy="523220"/>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33397" y="59408"/>
            <a:ext cx="12239045" cy="6798592"/>
            <a:chOff x="-33397" y="59408"/>
            <a:chExt cx="12239045" cy="6798592"/>
          </a:xfrm>
        </p:grpSpPr>
        <p:grpSp>
          <p:nvGrpSpPr>
            <p:cNvPr id="5" name="Group 4">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8" name="Group 7">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1"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9"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262"/>
          <p:cNvSpPr txBox="1">
            <a:spLocks noChangeArrowheads="1"/>
          </p:cNvSpPr>
          <p:nvPr/>
        </p:nvSpPr>
        <p:spPr bwMode="auto">
          <a:xfrm>
            <a:off x="1528355" y="4044371"/>
            <a:ext cx="4415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đậm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mẫu</a:t>
            </a:r>
            <a:endParaRPr lang="en-US" sz="2000" b="1" dirty="0">
              <a:latin typeface="Times New Roman" panose="02020603050405020304" pitchFamily="18" charset="0"/>
              <a:cs typeface="Times New Roman" panose="02020603050405020304" pitchFamily="18" charset="0"/>
            </a:endParaRPr>
          </a:p>
        </p:txBody>
      </p:sp>
      <p:sp>
        <p:nvSpPr>
          <p:cNvPr id="22" name="Text Box 262"/>
          <p:cNvSpPr txBox="1">
            <a:spLocks noChangeArrowheads="1"/>
          </p:cNvSpPr>
          <p:nvPr/>
        </p:nvSpPr>
        <p:spPr bwMode="auto">
          <a:xfrm>
            <a:off x="6442793" y="4042193"/>
            <a:ext cx="39552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chi </a:t>
            </a:r>
            <a:r>
              <a:rPr lang="en-US" sz="2000" b="1" dirty="0" err="1">
                <a:latin typeface="Times New Roman" panose="02020603050405020304" pitchFamily="18" charset="0"/>
                <a:cs typeface="Times New Roman" panose="02020603050405020304" pitchFamily="18" charset="0"/>
              </a:rPr>
              <a:t>tiết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tranh</a:t>
            </a:r>
            <a:endParaRPr lang="en-US" sz="20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8098" y="890646"/>
            <a:ext cx="4369439" cy="314214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536" y="870492"/>
            <a:ext cx="4447147" cy="3149600"/>
          </a:xfrm>
          <a:prstGeom prst="rect">
            <a:avLst/>
          </a:prstGeom>
        </p:spPr>
      </p:pic>
      <p:sp>
        <p:nvSpPr>
          <p:cNvPr id="17" name="Rounded Rectangle 16"/>
          <p:cNvSpPr/>
          <p:nvPr/>
        </p:nvSpPr>
        <p:spPr>
          <a:xfrm>
            <a:off x="1068514" y="5199017"/>
            <a:ext cx="8767818" cy="1384663"/>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62"/>
          <p:cNvSpPr txBox="1">
            <a:spLocks noChangeArrowheads="1"/>
          </p:cNvSpPr>
          <p:nvPr/>
        </p:nvSpPr>
        <p:spPr bwMode="auto">
          <a:xfrm>
            <a:off x="1293224" y="5231769"/>
            <a:ext cx="83250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2400" b="1" dirty="0" err="1">
                <a:solidFill>
                  <a:srgbClr val="FF0000"/>
                </a:solidFill>
                <a:latin typeface="Times New Roman" panose="02020603050405020304" pitchFamily="18" charset="0"/>
                <a:cs typeface="Times New Roman" panose="02020603050405020304" pitchFamily="18" charset="0"/>
              </a:rPr>
              <a:t>Chú</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mẫu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tưởng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sĩ</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27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97" y="0"/>
            <a:ext cx="12239045" cy="6858000"/>
            <a:chOff x="-33397" y="0"/>
            <a:chExt cx="12239045" cy="6858000"/>
          </a:xfrm>
        </p:grpSpPr>
        <p:grpSp>
          <p:nvGrpSpPr>
            <p:cNvPr id="3" name="Group 2">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6" name="Group 5">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8" name="Rectangle 7">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286000" y="255953"/>
            <a:ext cx="8634548" cy="728785"/>
          </a:xfrm>
          <a:prstGeom prst="rect">
            <a:avLst/>
          </a:prstGeom>
          <a:solidFill>
            <a:schemeClr val="accent4">
              <a:lumMod val="60000"/>
              <a:lumOff val="40000"/>
            </a:schemeClr>
          </a:solid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2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NGHỆ THUẬT HIỆN ĐẠI THẾ GIỚI</a:t>
            </a:r>
            <a:endParaRPr lang="en-US" sz="28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41864" y="1021079"/>
            <a:ext cx="9157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Bài</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1</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THIÊN NHIÊN TRONG TRANH CỦA </a:t>
            </a:r>
          </a:p>
          <a:p>
            <a:pPr algn="ctr">
              <a:defRPr/>
            </a:pP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HỌA SĨ PAUL GAUGUIN</a:t>
            </a:r>
            <a:endPar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endParaRPr>
          </a:p>
        </p:txBody>
      </p:sp>
      <p:sp>
        <p:nvSpPr>
          <p:cNvPr id="15" name="Text Box 262"/>
          <p:cNvSpPr txBox="1">
            <a:spLocks noChangeArrowheads="1"/>
          </p:cNvSpPr>
          <p:nvPr/>
        </p:nvSpPr>
        <p:spPr bwMode="auto">
          <a:xfrm>
            <a:off x="805808" y="2226824"/>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805808" y="2762401"/>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262"/>
          <p:cNvSpPr txBox="1">
            <a:spLocks noChangeArrowheads="1"/>
          </p:cNvSpPr>
          <p:nvPr/>
        </p:nvSpPr>
        <p:spPr bwMode="auto">
          <a:xfrm>
            <a:off x="805807" y="3271852"/>
            <a:ext cx="8285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latin typeface="Times New Roman" panose="02020603050405020304" pitchFamily="18" charset="0"/>
                <a:ea typeface="Calibri" panose="020F0502020204030204" pitchFamily="34" charset="0"/>
                <a:cs typeface="Times New Roman" panose="02020603050405020304" pitchFamily="18" charset="0"/>
              </a:rPr>
              <a:t> Paul Gauguin</a:t>
            </a:r>
          </a:p>
        </p:txBody>
      </p:sp>
    </p:spTree>
    <p:extLst>
      <p:ext uri="{BB962C8B-B14F-4D97-AF65-F5344CB8AC3E}">
        <p14:creationId xmlns:p14="http://schemas.microsoft.com/office/powerpoint/2010/main" val="1789211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397" y="59408"/>
            <a:ext cx="12239045" cy="6798592"/>
            <a:chOff x="-33397" y="59408"/>
            <a:chExt cx="12239045" cy="6798592"/>
          </a:xfrm>
        </p:grpSpPr>
        <p:grpSp>
          <p:nvGrpSpPr>
            <p:cNvPr id="13" name="Group 12">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16" name="Group 15">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8"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 descr="https://i.pinimg.com/564x/04/41/8d/04418d57d21a257a297d8f4358888fa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891" y="1441765"/>
            <a:ext cx="2821577" cy="2821577"/>
          </a:xfrm>
          <a:prstGeom prst="rect">
            <a:avLst/>
          </a:prstGeom>
          <a:noFill/>
          <a:ln w="38100">
            <a:solidFill>
              <a:srgbClr val="996633"/>
            </a:solidFill>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850388" y="4440530"/>
            <a:ext cx="2242665" cy="400110"/>
          </a:xfrm>
          <a:prstGeom prst="rect">
            <a:avLst/>
          </a:prstGeom>
          <a:noFill/>
          <a:ln w="38100">
            <a:noFill/>
          </a:ln>
        </p:spPr>
        <p:style>
          <a:lnRef idx="1">
            <a:schemeClr val="accent2"/>
          </a:lnRef>
          <a:fillRef idx="2">
            <a:schemeClr val="accent2"/>
          </a:fillRef>
          <a:effectRef idx="1">
            <a:schemeClr val="accent2"/>
          </a:effectRef>
          <a:fontRef idx="minor">
            <a:schemeClr val="dk1"/>
          </a:fontRef>
        </p:style>
        <p:txBody>
          <a:bodyPr wrap="none">
            <a:spAutoFit/>
            <a:scene3d>
              <a:camera prst="orthographicFront"/>
              <a:lightRig rig="threePt" dir="t"/>
            </a:scene3d>
          </a:bodyPr>
          <a:lstStyle/>
          <a:p>
            <a:r>
              <a:rPr lang="en-US" sz="2000" b="1" dirty="0">
                <a:ln/>
                <a:solidFill>
                  <a:schemeClr val="tx1"/>
                </a:solidFill>
                <a:effectLst>
                  <a:outerShdw blurRad="38100" dist="19050" dir="2700000" algn="tl" rotWithShape="0">
                    <a:schemeClr val="dk1">
                      <a:alpha val="40000"/>
                    </a:schemeClr>
                  </a:outerShdw>
                </a:effectLst>
              </a:rPr>
              <a:t>Tahitian Mountains</a:t>
            </a:r>
          </a:p>
        </p:txBody>
      </p:sp>
      <p:pic>
        <p:nvPicPr>
          <p:cNvPr id="22" name="Picture 4" descr="A seashore, 1887 - Paul Gauguin - WikiArt.or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5894" y="1452311"/>
            <a:ext cx="3890266" cy="2806179"/>
          </a:xfrm>
          <a:prstGeom prst="rect">
            <a:avLst/>
          </a:prstGeom>
          <a:noFill/>
          <a:ln w="38100">
            <a:solidFill>
              <a:srgbClr val="996633"/>
            </a:solidFill>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4036837" y="4431518"/>
            <a:ext cx="3252236" cy="400110"/>
          </a:xfrm>
          <a:prstGeom prst="rect">
            <a:avLst/>
          </a:prstGeom>
          <a:noFill/>
          <a:ln w="38100">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a:solidFill>
                  <a:schemeClr val="tx1"/>
                </a:solidFill>
              </a:rPr>
              <a:t>A Seashore</a:t>
            </a:r>
          </a:p>
        </p:txBody>
      </p:sp>
      <p:pic>
        <p:nvPicPr>
          <p:cNvPr id="24" name="Picture 2" descr="Landscape at Arles, 1888 - Paul Gaugu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5988" y="1456054"/>
            <a:ext cx="3550385" cy="2802437"/>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8094019" y="4403199"/>
            <a:ext cx="3035534" cy="400110"/>
          </a:xfrm>
          <a:prstGeom prst="rect">
            <a:avLst/>
          </a:prstGeom>
          <a:noFill/>
          <a:ln w="38100">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a:solidFill>
                  <a:schemeClr val="tx1"/>
                </a:solidFill>
              </a:rPr>
              <a:t>Landscape at  Arles</a:t>
            </a:r>
          </a:p>
        </p:txBody>
      </p:sp>
      <p:sp>
        <p:nvSpPr>
          <p:cNvPr id="26" name="TextBox 19"/>
          <p:cNvSpPr txBox="1"/>
          <p:nvPr/>
        </p:nvSpPr>
        <p:spPr>
          <a:xfrm>
            <a:off x="2168436" y="481386"/>
            <a:ext cx="8752114" cy="430887"/>
          </a:xfrm>
          <a:prstGeom prst="rect">
            <a:avLst/>
          </a:prstGeom>
        </p:spPr>
        <p:txBody>
          <a:bodyPr wrap="square" lIns="0" tIns="0" rIns="0" bIns="0" rtlCol="0" anchor="t">
            <a:spAutoFit/>
          </a:bodyPr>
          <a:lstStyle/>
          <a:p>
            <a:r>
              <a:rPr lang="en-US" sz="2800" b="1" dirty="0">
                <a:solidFill>
                  <a:srgbClr val="FF0000"/>
                </a:solidFill>
                <a:latin typeface="Times New Roman" panose="02020603050405020304" pitchFamily="18" charset="0"/>
                <a:cs typeface="Times New Roman" panose="02020603050405020304" pitchFamily="18" charset="0"/>
              </a:rPr>
              <a:t>TRANH THAM KHẢO CỦA HỌA SĨ PAUL GAUGUIN</a:t>
            </a:r>
          </a:p>
        </p:txBody>
      </p:sp>
      <p:sp>
        <p:nvSpPr>
          <p:cNvPr id="27" name="Rounded Rectangle 26"/>
          <p:cNvSpPr/>
          <p:nvPr/>
        </p:nvSpPr>
        <p:spPr>
          <a:xfrm>
            <a:off x="689691" y="5042264"/>
            <a:ext cx="9407898" cy="1384663"/>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262"/>
          <p:cNvSpPr txBox="1">
            <a:spLocks noChangeArrowheads="1"/>
          </p:cNvSpPr>
          <p:nvPr/>
        </p:nvSpPr>
        <p:spPr bwMode="auto">
          <a:xfrm>
            <a:off x="914400" y="5075016"/>
            <a:ext cx="89328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sĩ</a:t>
            </a:r>
            <a:r>
              <a:rPr lang="en-US" sz="2400" b="1" dirty="0">
                <a:latin typeface="Times New Roman" panose="02020603050405020304" pitchFamily="18" charset="0"/>
                <a:cs typeface="Times New Roman" panose="02020603050405020304" pitchFamily="18" charset="0"/>
              </a:rPr>
              <a:t> Paul Gauguin, </a:t>
            </a:r>
            <a:r>
              <a:rPr lang="en-US" sz="2400" b="1" dirty="0" err="1">
                <a:latin typeface="Times New Roman" panose="02020603050405020304" pitchFamily="18" charset="0"/>
                <a:cs typeface="Times New Roman" panose="02020603050405020304" pitchFamily="18" charset="0"/>
              </a:rPr>
              <a:t>tưởng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7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p:bldP spid="23" grpId="1"/>
      <p:bldP spid="25" grpId="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97" y="0"/>
            <a:ext cx="12239045" cy="6858000"/>
            <a:chOff x="-33397" y="0"/>
            <a:chExt cx="12239045" cy="6858000"/>
          </a:xfrm>
        </p:grpSpPr>
        <p:grpSp>
          <p:nvGrpSpPr>
            <p:cNvPr id="3" name="Group 2">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6" name="Group 5">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8" name="Rectangle 7">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286000" y="255953"/>
            <a:ext cx="8634548" cy="728785"/>
          </a:xfrm>
          <a:prstGeom prst="rect">
            <a:avLst/>
          </a:prstGeom>
          <a:solidFill>
            <a:schemeClr val="accent4">
              <a:lumMod val="60000"/>
              <a:lumOff val="40000"/>
            </a:schemeClr>
          </a:solid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2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NGHỆ THUẬT HIỆN ĐẠI THẾ GIỚI</a:t>
            </a:r>
            <a:endParaRPr lang="en-US" sz="28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41864" y="1021079"/>
            <a:ext cx="9157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Bài</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1</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THIÊN NHIÊN TRONG TRANH CỦA </a:t>
            </a:r>
          </a:p>
          <a:p>
            <a:pPr algn="ctr">
              <a:defRPr/>
            </a:pP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HỌA SĨ PAUL GAUGUIN</a:t>
            </a:r>
            <a:endPar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endParaRPr>
          </a:p>
        </p:txBody>
      </p:sp>
      <p:sp>
        <p:nvSpPr>
          <p:cNvPr id="15" name="Text Box 262"/>
          <p:cNvSpPr txBox="1">
            <a:spLocks noChangeArrowheads="1"/>
          </p:cNvSpPr>
          <p:nvPr/>
        </p:nvSpPr>
        <p:spPr bwMode="auto">
          <a:xfrm>
            <a:off x="805808" y="2226824"/>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805808" y="2762401"/>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262"/>
          <p:cNvSpPr txBox="1">
            <a:spLocks noChangeArrowheads="1"/>
          </p:cNvSpPr>
          <p:nvPr/>
        </p:nvSpPr>
        <p:spPr bwMode="auto">
          <a:xfrm>
            <a:off x="805807" y="3271852"/>
            <a:ext cx="8285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latin typeface="Times New Roman" panose="02020603050405020304" pitchFamily="18" charset="0"/>
                <a:ea typeface="Calibri" panose="020F0502020204030204" pitchFamily="34" charset="0"/>
                <a:cs typeface="Times New Roman" panose="02020603050405020304" pitchFamily="18" charset="0"/>
              </a:rPr>
              <a:t> Paul Gauguin</a:t>
            </a:r>
          </a:p>
        </p:txBody>
      </p:sp>
      <p:sp>
        <p:nvSpPr>
          <p:cNvPr id="18" name="Text Box 262"/>
          <p:cNvSpPr txBox="1">
            <a:spLocks noChangeArrowheads="1"/>
          </p:cNvSpPr>
          <p:nvPr/>
        </p:nvSpPr>
        <p:spPr bwMode="auto">
          <a:xfrm>
            <a:off x="805807" y="3768241"/>
            <a:ext cx="8285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12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397" y="59408"/>
            <a:ext cx="12239045" cy="6798592"/>
            <a:chOff x="-33397" y="59408"/>
            <a:chExt cx="12239045" cy="6798592"/>
          </a:xfrm>
        </p:grpSpPr>
        <p:grpSp>
          <p:nvGrpSpPr>
            <p:cNvPr id="13" name="Group 12">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16" name="Group 15">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8"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1133828" y="1005841"/>
            <a:ext cx="9407898" cy="3474719"/>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62"/>
          <p:cNvSpPr txBox="1">
            <a:spLocks noChangeArrowheads="1"/>
          </p:cNvSpPr>
          <p:nvPr/>
        </p:nvSpPr>
        <p:spPr bwMode="auto">
          <a:xfrm>
            <a:off x="3117933" y="189018"/>
            <a:ext cx="5686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 Box 262"/>
          <p:cNvSpPr txBox="1">
            <a:spLocks noChangeArrowheads="1"/>
          </p:cNvSpPr>
          <p:nvPr/>
        </p:nvSpPr>
        <p:spPr bwMode="auto">
          <a:xfrm>
            <a:off x="1537328" y="1181795"/>
            <a:ext cx="8442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1" name="Text Box 262"/>
          <p:cNvSpPr txBox="1">
            <a:spLocks noChangeArrowheads="1"/>
          </p:cNvSpPr>
          <p:nvPr/>
        </p:nvSpPr>
        <p:spPr bwMode="auto">
          <a:xfrm>
            <a:off x="1837775" y="1560620"/>
            <a:ext cx="844269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200"/>
              </a:spcBef>
              <a:spcAft>
                <a:spcPts val="200"/>
              </a:spcAft>
              <a:buNone/>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200"/>
              </a:spcBef>
              <a:spcAft>
                <a:spcPts val="200"/>
              </a:spcAft>
              <a:buNone/>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đậm</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nhạt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200"/>
              </a:spcBef>
              <a:spcAft>
                <a:spcPts val="200"/>
              </a:spcAft>
              <a:buNone/>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Hòa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 Box 262"/>
          <p:cNvSpPr txBox="1">
            <a:spLocks noChangeArrowheads="1"/>
          </p:cNvSpPr>
          <p:nvPr/>
        </p:nvSpPr>
        <p:spPr bwMode="auto">
          <a:xfrm>
            <a:off x="1537328" y="3232664"/>
            <a:ext cx="8442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Paul Gauguin?</a:t>
            </a:r>
          </a:p>
        </p:txBody>
      </p:sp>
      <p:pic>
        <p:nvPicPr>
          <p:cNvPr id="33" name="Picture 2" descr="https://i.pinimg.com/564x/3d/bc/f0/3dbcf0b773bff9b68b8f39562807349d.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482" b="100000" l="9752" r="92376"/>
                    </a14:imgEffect>
                  </a14:imgLayer>
                </a14:imgProps>
              </a:ext>
              <a:ext uri="{28A0092B-C50C-407E-A947-70E740481C1C}">
                <a14:useLocalDpi xmlns:a14="http://schemas.microsoft.com/office/drawing/2010/main" val="0"/>
              </a:ext>
            </a:extLst>
          </a:blip>
          <a:srcRect l="15341" t="3670" r="7091"/>
          <a:stretch/>
        </p:blipFill>
        <p:spPr bwMode="auto">
          <a:xfrm>
            <a:off x="8753025" y="2860766"/>
            <a:ext cx="3264805" cy="3997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4168" y="4028105"/>
            <a:ext cx="5234125"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nhạt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3541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2"/>
                                        </p:tgtEl>
                                        <p:attrNameLst>
                                          <p:attrName>ppt_y</p:attrName>
                                        </p:attrNameLst>
                                      </p:cBhvr>
                                      <p:tavLst>
                                        <p:tav tm="0">
                                          <p:val>
                                            <p:strVal val="#ppt_y"/>
                                          </p:val>
                                        </p:tav>
                                        <p:tav tm="100000">
                                          <p:val>
                                            <p:strVal val="#ppt_y"/>
                                          </p:val>
                                        </p:tav>
                                      </p:tavLst>
                                    </p:anim>
                                    <p:anim calcmode="lin" valueType="num">
                                      <p:cBhvr>
                                        <p:cTn id="27"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40407" y="4577455"/>
            <a:ext cx="3012619" cy="368516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152661" y="-694586"/>
            <a:ext cx="3039339" cy="3717846"/>
          </a:xfrm>
          <a:prstGeom prst="rect">
            <a:avLst/>
          </a:prstGeom>
        </p:spPr>
      </p:pic>
      <p:grpSp>
        <p:nvGrpSpPr>
          <p:cNvPr id="7" name="Group 7"/>
          <p:cNvGrpSpPr/>
          <p:nvPr/>
        </p:nvGrpSpPr>
        <p:grpSpPr>
          <a:xfrm>
            <a:off x="0" y="721"/>
            <a:ext cx="12192000" cy="1348559"/>
            <a:chOff x="0" y="0"/>
            <a:chExt cx="4933143" cy="373028"/>
          </a:xfrm>
          <a:solidFill>
            <a:schemeClr val="accent4">
              <a:lumMod val="60000"/>
              <a:lumOff val="40000"/>
            </a:schemeClr>
          </a:solidFill>
        </p:grpSpPr>
        <p:sp>
          <p:nvSpPr>
            <p:cNvPr id="8" name="Freeform 8"/>
            <p:cNvSpPr/>
            <p:nvPr/>
          </p:nvSpPr>
          <p:spPr>
            <a:xfrm>
              <a:off x="0" y="0"/>
              <a:ext cx="4933143" cy="373028"/>
            </a:xfrm>
            <a:custGeom>
              <a:avLst/>
              <a:gdLst/>
              <a:ahLst/>
              <a:cxnLst/>
              <a:rect l="l" t="t" r="r" b="b"/>
              <a:pathLst>
                <a:path w="4933143" h="373028">
                  <a:moveTo>
                    <a:pt x="0" y="0"/>
                  </a:moveTo>
                  <a:lnTo>
                    <a:pt x="4933143" y="0"/>
                  </a:lnTo>
                  <a:lnTo>
                    <a:pt x="4933143" y="373028"/>
                  </a:lnTo>
                  <a:lnTo>
                    <a:pt x="0" y="373028"/>
                  </a:lnTo>
                  <a:close/>
                </a:path>
              </a:pathLst>
            </a:custGeom>
            <a:grpFill/>
          </p:spPr>
          <p:txBody>
            <a:bodyPr/>
            <a:lstStyle/>
            <a:p>
              <a:endParaRPr lang="en-US"/>
            </a:p>
          </p:txBody>
        </p:sp>
      </p:grpSp>
      <p:sp>
        <p:nvSpPr>
          <p:cNvPr id="9" name="AutoShape 9"/>
          <p:cNvSpPr/>
          <p:nvPr/>
        </p:nvSpPr>
        <p:spPr>
          <a:xfrm rot="5613" flipV="1">
            <a:off x="29" y="1322458"/>
            <a:ext cx="12191941" cy="46032"/>
          </a:xfrm>
          <a:prstGeom prst="line">
            <a:avLst/>
          </a:prstGeom>
          <a:ln w="47625" cap="rnd">
            <a:solidFill>
              <a:srgbClr val="274149"/>
            </a:solidFill>
            <a:prstDash val="solid"/>
            <a:headEnd type="none" w="sm" len="sm"/>
            <a:tailEnd type="none" w="sm" len="sm"/>
          </a:ln>
        </p:spPr>
        <p:txBody>
          <a:bodyPr/>
          <a:lstStyle/>
          <a:p>
            <a:endParaRPr lang="en-US"/>
          </a:p>
        </p:txBody>
      </p:sp>
      <p:grpSp>
        <p:nvGrpSpPr>
          <p:cNvPr id="10" name="Group 10"/>
          <p:cNvGrpSpPr/>
          <p:nvPr/>
        </p:nvGrpSpPr>
        <p:grpSpPr>
          <a:xfrm>
            <a:off x="11044936" y="746738"/>
            <a:ext cx="382459" cy="384519"/>
            <a:chOff x="0" y="0"/>
            <a:chExt cx="966745" cy="971949"/>
          </a:xfrm>
        </p:grpSpPr>
        <p:sp>
          <p:nvSpPr>
            <p:cNvPr id="11" name="Freeform 11"/>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grpSp>
        <p:nvGrpSpPr>
          <p:cNvPr id="12" name="Group 12"/>
          <p:cNvGrpSpPr/>
          <p:nvPr/>
        </p:nvGrpSpPr>
        <p:grpSpPr>
          <a:xfrm>
            <a:off x="11619737" y="746738"/>
            <a:ext cx="382459" cy="384519"/>
            <a:chOff x="0" y="0"/>
            <a:chExt cx="966745" cy="971949"/>
          </a:xfrm>
        </p:grpSpPr>
        <p:sp>
          <p:nvSpPr>
            <p:cNvPr id="13" name="Freeform 13"/>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grpSp>
        <p:nvGrpSpPr>
          <p:cNvPr id="14" name="Group 14"/>
          <p:cNvGrpSpPr/>
          <p:nvPr/>
        </p:nvGrpSpPr>
        <p:grpSpPr>
          <a:xfrm>
            <a:off x="10470134" y="746738"/>
            <a:ext cx="382459" cy="384519"/>
            <a:chOff x="0" y="0"/>
            <a:chExt cx="966745" cy="971949"/>
          </a:xfrm>
        </p:grpSpPr>
        <p:sp>
          <p:nvSpPr>
            <p:cNvPr id="15" name="Freeform 15"/>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9035">
            <a:off x="-7740" y="5412919"/>
            <a:ext cx="910139" cy="141806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13068">
            <a:off x="10506458" y="4270112"/>
            <a:ext cx="1176116" cy="2672991"/>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774999">
            <a:off x="-172729" y="-409708"/>
            <a:ext cx="1254593" cy="2705986"/>
          </a:xfrm>
          <a:prstGeom prst="rect">
            <a:avLst/>
          </a:prstGeom>
        </p:spPr>
      </p:pic>
      <p:sp>
        <p:nvSpPr>
          <p:cNvPr id="24" name="Rectangle 2"/>
          <p:cNvSpPr txBox="1">
            <a:spLocks noChangeArrowheads="1"/>
          </p:cNvSpPr>
          <p:nvPr/>
        </p:nvSpPr>
        <p:spPr bwMode="auto">
          <a:xfrm>
            <a:off x="1776550" y="130625"/>
            <a:ext cx="8647610" cy="1193744"/>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32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a:t>
            </a:r>
          </a:p>
          <a:p>
            <a:pPr algn="ctr" fontAlgn="auto">
              <a:spcAft>
                <a:spcPts val="0"/>
              </a:spcAft>
              <a:defRPr/>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THUẬT HIỆN ĐẠI THẾ GIỚI</a:t>
            </a:r>
            <a:endParaRPr 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Rectangle 1"/>
          <p:cNvSpPr>
            <a:spLocks noChangeArrowheads="1"/>
          </p:cNvSpPr>
          <p:nvPr/>
        </p:nvSpPr>
        <p:spPr bwMode="auto">
          <a:xfrm>
            <a:off x="966651" y="1360709"/>
            <a:ext cx="99538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600" b="1" dirty="0" err="1">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3600" b="1" dirty="0">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a:t>
            </a:r>
            <a:r>
              <a:rPr lang="vi-VN" altLang="en-US" sz="3600" b="1" dirty="0">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altLang="en-US" sz="3600" b="1" dirty="0">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THIÊN NHIÊN TRONG TRANH CỦA </a:t>
            </a:r>
          </a:p>
          <a:p>
            <a:pPr algn="ctr">
              <a:defRPr/>
            </a:pPr>
            <a:r>
              <a:rPr lang="en-US" altLang="en-US" sz="3600" b="1" dirty="0">
                <a:ln/>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HỌA SĨ PAUL GAUGUIN</a:t>
            </a:r>
            <a:endParaRPr lang="en-US" altLang="en-US" sz="3600" b="1" dirty="0">
              <a:ln/>
              <a:solidFill>
                <a:srgbClr val="FF0000"/>
              </a:solidFill>
              <a:effectLst/>
              <a:latin typeface="Cambria" panose="02040503050406030204" pitchFamily="18" charset="0"/>
              <a:ea typeface="Cambria" panose="02040503050406030204" pitchFamily="18" charset="0"/>
            </a:endParaRPr>
          </a:p>
        </p:txBody>
      </p:sp>
      <p:pic>
        <p:nvPicPr>
          <p:cNvPr id="1026" name="Picture 2" descr="Danh Họa Paul Gauguin (1848 - 1903) | Vietnam arts | Vietnam antique |  Vietnam galle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6961" y="3133165"/>
            <a:ext cx="3638726" cy="2707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Tranh của danh họa Paul Gaugui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684590">
            <a:off x="5653952" y="3140482"/>
            <a:ext cx="2612338" cy="3326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Tự họa của danh họa Paul Gaugi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57447" y="2339360"/>
            <a:ext cx="2043953" cy="170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8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97" y="0"/>
            <a:ext cx="12239045" cy="6858000"/>
            <a:chOff x="-33397" y="0"/>
            <a:chExt cx="12239045" cy="6858000"/>
          </a:xfrm>
        </p:grpSpPr>
        <p:grpSp>
          <p:nvGrpSpPr>
            <p:cNvPr id="3" name="Group 2">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6" name="Group 5">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8" name="Rectangle 7">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286000" y="255953"/>
            <a:ext cx="8634548" cy="728785"/>
          </a:xfrm>
          <a:prstGeom prst="rect">
            <a:avLst/>
          </a:prstGeom>
          <a:solidFill>
            <a:schemeClr val="accent4">
              <a:lumMod val="60000"/>
              <a:lumOff val="40000"/>
            </a:schemeClr>
          </a:solid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2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NGHỆ THUẬT HIỆN ĐẠI THẾ GIỚI</a:t>
            </a:r>
            <a:endParaRPr lang="en-US" sz="28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41864" y="1021079"/>
            <a:ext cx="9157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Bài</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1</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THIÊN NHIÊN TRONG TRANH CỦA </a:t>
            </a:r>
          </a:p>
          <a:p>
            <a:pPr algn="ctr">
              <a:defRPr/>
            </a:pP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HỌA SĨ PAUL GAUGUIN</a:t>
            </a:r>
            <a:endPar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endParaRPr>
          </a:p>
        </p:txBody>
      </p:sp>
      <p:sp>
        <p:nvSpPr>
          <p:cNvPr id="15" name="Text Box 262"/>
          <p:cNvSpPr txBox="1">
            <a:spLocks noChangeArrowheads="1"/>
          </p:cNvSpPr>
          <p:nvPr/>
        </p:nvSpPr>
        <p:spPr bwMode="auto">
          <a:xfrm>
            <a:off x="805808" y="2226824"/>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805808" y="2762401"/>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262"/>
          <p:cNvSpPr txBox="1">
            <a:spLocks noChangeArrowheads="1"/>
          </p:cNvSpPr>
          <p:nvPr/>
        </p:nvSpPr>
        <p:spPr bwMode="auto">
          <a:xfrm>
            <a:off x="805807" y="3271852"/>
            <a:ext cx="8285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latin typeface="Times New Roman" panose="02020603050405020304" pitchFamily="18" charset="0"/>
                <a:ea typeface="Calibri" panose="020F0502020204030204" pitchFamily="34" charset="0"/>
                <a:cs typeface="Times New Roman" panose="02020603050405020304" pitchFamily="18" charset="0"/>
              </a:rPr>
              <a:t> Paul Gauguin</a:t>
            </a:r>
          </a:p>
        </p:txBody>
      </p:sp>
      <p:sp>
        <p:nvSpPr>
          <p:cNvPr id="18" name="Text Box 262"/>
          <p:cNvSpPr txBox="1">
            <a:spLocks noChangeArrowheads="1"/>
          </p:cNvSpPr>
          <p:nvPr/>
        </p:nvSpPr>
        <p:spPr bwMode="auto">
          <a:xfrm>
            <a:off x="805807" y="3768241"/>
            <a:ext cx="8285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 Box 262"/>
          <p:cNvSpPr txBox="1">
            <a:spLocks noChangeArrowheads="1"/>
          </p:cNvSpPr>
          <p:nvPr/>
        </p:nvSpPr>
        <p:spPr bwMode="auto">
          <a:xfrm>
            <a:off x="818870" y="4277692"/>
            <a:ext cx="9030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55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397" y="59408"/>
            <a:ext cx="12239045" cy="6798592"/>
            <a:chOff x="-33397" y="59408"/>
            <a:chExt cx="12239045" cy="6798592"/>
          </a:xfrm>
        </p:grpSpPr>
        <p:grpSp>
          <p:nvGrpSpPr>
            <p:cNvPr id="13" name="Group 12">
              <a:extLst>
                <a:ext uri="{FF2B5EF4-FFF2-40B4-BE49-F238E27FC236}">
                  <a16:creationId xmlns:a16="http://schemas.microsoft.com/office/drawing/2014/main" id="{4D2FEB62-4FB0-4383-AE9D-8ABC1E5BA417}"/>
                </a:ext>
              </a:extLst>
            </p:cNvPr>
            <p:cNvGrpSpPr/>
            <p:nvPr/>
          </p:nvGrpSpPr>
          <p:grpSpPr>
            <a:xfrm>
              <a:off x="-13857" y="152400"/>
              <a:ext cx="11942621" cy="6477000"/>
              <a:chOff x="-13857" y="152400"/>
              <a:chExt cx="11942621" cy="6477000"/>
            </a:xfrm>
          </p:grpSpPr>
          <p:grpSp>
            <p:nvGrpSpPr>
              <p:cNvPr id="16" name="Group 15">
                <a:extLst>
                  <a:ext uri="{FF2B5EF4-FFF2-40B4-BE49-F238E27FC236}">
                    <a16:creationId xmlns:a16="http://schemas.microsoft.com/office/drawing/2014/main" id="{FC33F3F3-6216-4291-B504-DEFA239885F1}"/>
                  </a:ext>
                </a:extLst>
              </p:cNvPr>
              <p:cNvGrpSpPr/>
              <p:nvPr/>
            </p:nvGrpSpPr>
            <p:grpSpPr>
              <a:xfrm>
                <a:off x="-13857" y="152400"/>
                <a:ext cx="11942621" cy="6477000"/>
                <a:chOff x="-13857" y="152400"/>
                <a:chExt cx="11942621" cy="6477000"/>
              </a:xfrm>
            </p:grpSpPr>
            <p:sp>
              <p:nvSpPr>
                <p:cNvPr id="18"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ounded Rectangle 26"/>
          <p:cNvSpPr/>
          <p:nvPr/>
        </p:nvSpPr>
        <p:spPr>
          <a:xfrm>
            <a:off x="1133828" y="1045030"/>
            <a:ext cx="9081326" cy="3905793"/>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62"/>
          <p:cNvSpPr txBox="1">
            <a:spLocks noChangeArrowheads="1"/>
          </p:cNvSpPr>
          <p:nvPr/>
        </p:nvSpPr>
        <p:spPr bwMode="auto">
          <a:xfrm>
            <a:off x="2255785" y="215144"/>
            <a:ext cx="879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 Box 262"/>
          <p:cNvSpPr txBox="1">
            <a:spLocks noChangeArrowheads="1"/>
          </p:cNvSpPr>
          <p:nvPr/>
        </p:nvSpPr>
        <p:spPr bwMode="auto">
          <a:xfrm>
            <a:off x="1537328" y="1181795"/>
            <a:ext cx="8442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buFont typeface="Wingdings" panose="05000000000000000000" charset="0"/>
              <a:buChar char="v"/>
            </a:pPr>
            <a:r>
              <a:rPr lang="en-US" altLang="en-US" sz="2400" b="1" i="1" dirty="0" err="1">
                <a:latin typeface="Times New Roman" panose="02020603050405020304" pitchFamily="18" charset="0"/>
              </a:rPr>
              <a:t>Một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số</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đặc</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điểm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của</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trường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phái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hội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hoạ</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Ấn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tượng</a:t>
            </a:r>
            <a:endParaRPr lang="en-US" altLang="en-US" sz="2400" b="1" i="1" dirty="0">
              <a:latin typeface="Times New Roman" panose="02020603050405020304" pitchFamily="18" charset="0"/>
            </a:endParaRPr>
          </a:p>
        </p:txBody>
      </p:sp>
      <p:sp>
        <p:nvSpPr>
          <p:cNvPr id="31" name="Text Box 262"/>
          <p:cNvSpPr txBox="1">
            <a:spLocks noChangeArrowheads="1"/>
          </p:cNvSpPr>
          <p:nvPr/>
        </p:nvSpPr>
        <p:spPr bwMode="auto">
          <a:xfrm>
            <a:off x="1733274" y="1743500"/>
            <a:ext cx="81030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buFont typeface="Wingdings" panose="05000000000000000000" charset="0"/>
              <a:buChar char="Ø"/>
            </a:pPr>
            <a:r>
              <a:rPr lang="en-US" altLang="en-US" sz="2400" b="1" dirty="0">
                <a:solidFill>
                  <a:srgbClr val="002060"/>
                </a:solidFill>
                <a:latin typeface="Times New Roman" panose="02020603050405020304" pitchFamily="18" charset="0"/>
              </a:rPr>
              <a:t>Ra </a:t>
            </a:r>
            <a:r>
              <a:rPr lang="en-US" altLang="en-US" sz="2400" b="1" dirty="0" err="1">
                <a:solidFill>
                  <a:srgbClr val="002060"/>
                </a:solidFill>
                <a:latin typeface="Times New Roman" panose="02020603050405020304" pitchFamily="18" charset="0"/>
              </a:rPr>
              <a:t>đời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từ</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thập</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niên</a:t>
            </a:r>
            <a:r>
              <a:rPr lang="en-US" altLang="en-US" sz="2400" b="1" dirty="0">
                <a:solidFill>
                  <a:srgbClr val="002060"/>
                </a:solidFill>
                <a:latin typeface="Times New Roman" panose="02020603050405020304" pitchFamily="18" charset="0"/>
              </a:rPr>
              <a:t> 60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thế</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kỉ</a:t>
            </a:r>
            <a:r>
              <a:rPr lang="en-US" altLang="en-US" sz="2400" b="1" dirty="0">
                <a:solidFill>
                  <a:srgbClr val="002060"/>
                </a:solidFill>
                <a:latin typeface="Times New Roman" panose="02020603050405020304" pitchFamily="18" charset="0"/>
              </a:rPr>
              <a:t> XIX, ở </a:t>
            </a:r>
            <a:r>
              <a:rPr lang="en-US" altLang="en-US" sz="2400" b="1" dirty="0" err="1">
                <a:solidFill>
                  <a:srgbClr val="002060"/>
                </a:solidFill>
                <a:latin typeface="Times New Roman" panose="02020603050405020304" pitchFamily="18" charset="0"/>
              </a:rPr>
              <a:t>nước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Pháp</a:t>
            </a:r>
            <a:r>
              <a:rPr lang="en-US" altLang="en-US" sz="2400" b="1" dirty="0">
                <a:solidFill>
                  <a:srgbClr val="002060"/>
                </a:solidFill>
                <a:latin typeface="Times New Roman" panose="02020603050405020304" pitchFamily="18" charset="0"/>
              </a:rPr>
              <a:t> do </a:t>
            </a:r>
            <a:r>
              <a:rPr lang="en-US" altLang="en-US" sz="2400" b="1" dirty="0" err="1">
                <a:solidFill>
                  <a:srgbClr val="002060"/>
                </a:solidFill>
                <a:latin typeface="Times New Roman" panose="02020603050405020304" pitchFamily="18" charset="0"/>
              </a:rPr>
              <a:t>một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nhóm</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hoạ</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sĩ</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trẻ</a:t>
            </a:r>
            <a:r>
              <a:rPr lang="en-US" altLang="en-US" sz="2400" b="1" dirty="0">
                <a:solidFill>
                  <a:srgbClr val="002060"/>
                </a:solidFill>
                <a:latin typeface="Times New Roman" panose="02020603050405020304" pitchFamily="18" charset="0"/>
              </a:rPr>
              <a:t> ở Pa-</a:t>
            </a:r>
            <a:r>
              <a:rPr lang="en-US" altLang="en-US" sz="2400" b="1" dirty="0" err="1">
                <a:solidFill>
                  <a:srgbClr val="002060"/>
                </a:solidFill>
                <a:latin typeface="Times New Roman" panose="02020603050405020304" pitchFamily="18" charset="0"/>
              </a:rPr>
              <a:t>ri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khởi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xướng</a:t>
            </a:r>
            <a:r>
              <a:rPr lang="en-US" altLang="en-US" sz="2400" b="1" dirty="0">
                <a:solidFill>
                  <a:srgbClr val="002060"/>
                </a:solidFill>
                <a:latin typeface="Times New Roman" panose="02020603050405020304" pitchFamily="18" charset="0"/>
              </a:rPr>
              <a:t>.</a:t>
            </a:r>
          </a:p>
          <a:p>
            <a:pPr marL="457200" indent="-457200" algn="just">
              <a:spcBef>
                <a:spcPct val="50000"/>
              </a:spcBef>
              <a:buFont typeface="Wingdings" panose="05000000000000000000" charset="0"/>
              <a:buChar char="Ø"/>
            </a:pPr>
            <a:r>
              <a:rPr lang="en-US" altLang="en-US" sz="2400" b="1" dirty="0" err="1">
                <a:solidFill>
                  <a:srgbClr val="002060"/>
                </a:solidFill>
                <a:latin typeface="Times New Roman" panose="02020603050405020304" pitchFamily="18" charset="0"/>
              </a:rPr>
              <a:t>Các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hoạ</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sĩ</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rất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chú</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trọng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vào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ánh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sáng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đặc</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biệt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là</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ánh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sáng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mặt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trời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chiếu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vào</a:t>
            </a:r>
            <a:r>
              <a:rPr lang="en-US" altLang="en-US" sz="2400" b="1" dirty="0">
                <a:solidFill>
                  <a:srgbClr val="002060"/>
                </a:solidFill>
                <a:latin typeface="Times New Roman" panose="02020603050405020304" pitchFamily="18" charset="0"/>
              </a:rPr>
              <a:t> con </a:t>
            </a:r>
            <a:r>
              <a:rPr lang="en-US" altLang="en-US" sz="2400" b="1" dirty="0" err="1">
                <a:solidFill>
                  <a:srgbClr val="002060"/>
                </a:solidFill>
                <a:latin typeface="Times New Roman" panose="02020603050405020304" pitchFamily="18" charset="0"/>
              </a:rPr>
              <a:t>người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và</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cảnh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vật</a:t>
            </a:r>
            <a:r>
              <a:rPr lang="en-US" altLang="en-US" sz="2400" b="1" dirty="0">
                <a:solidFill>
                  <a:srgbClr val="002060"/>
                </a:solidFill>
                <a:latin typeface="Times New Roman" panose="02020603050405020304" pitchFamily="18" charset="0"/>
              </a:rPr>
              <a:t>.</a:t>
            </a:r>
          </a:p>
          <a:p>
            <a:pPr marL="457200" indent="-457200" algn="just">
              <a:spcBef>
                <a:spcPct val="50000"/>
              </a:spcBef>
              <a:buFont typeface="Wingdings" panose="05000000000000000000" charset="0"/>
              <a:buChar char="Ø"/>
            </a:pPr>
            <a:r>
              <a:rPr lang="en-US" altLang="en-US" sz="2400" b="1" dirty="0" err="1">
                <a:solidFill>
                  <a:srgbClr val="002060"/>
                </a:solidFill>
                <a:latin typeface="Times New Roman" panose="02020603050405020304" pitchFamily="18" charset="0"/>
              </a:rPr>
              <a:t>Chủ</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đề</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là</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những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sinh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hoạt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con </a:t>
            </a:r>
            <a:r>
              <a:rPr lang="en-US" altLang="en-US" sz="2400" b="1" dirty="0" err="1">
                <a:solidFill>
                  <a:srgbClr val="002060"/>
                </a:solidFill>
                <a:latin typeface="Times New Roman" panose="02020603050405020304" pitchFamily="18" charset="0"/>
              </a:rPr>
              <a:t>người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và</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phong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cảnh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thiên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nhiên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với</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bảng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màu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trong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sáng</a:t>
            </a:r>
            <a:r>
              <a:rPr lang="en-US" altLang="en-US" sz="2400" b="1" dirty="0">
                <a:solidFill>
                  <a:srgbClr val="002060"/>
                </a:solidFill>
                <a:latin typeface="Times New Roman" panose="02020603050405020304" pitchFamily="18" charset="0"/>
              </a:rPr>
              <a:t>.</a:t>
            </a:r>
          </a:p>
        </p:txBody>
      </p:sp>
      <p:pic>
        <p:nvPicPr>
          <p:cNvPr id="33" name="Picture 2" descr="https://i.pinimg.com/564x/3d/bc/f0/3dbcf0b773bff9b68b8f39562807349d.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482" b="100000" l="9752" r="92376"/>
                    </a14:imgEffect>
                  </a14:imgLayer>
                </a14:imgProps>
              </a:ext>
              <a:ext uri="{28A0092B-C50C-407E-A947-70E740481C1C}">
                <a14:useLocalDpi xmlns:a14="http://schemas.microsoft.com/office/drawing/2010/main" val="0"/>
              </a:ext>
            </a:extLst>
          </a:blip>
          <a:srcRect l="15341" t="3670" r="7091"/>
          <a:stretch/>
        </p:blipFill>
        <p:spPr bwMode="auto">
          <a:xfrm>
            <a:off x="8753025" y="2860766"/>
            <a:ext cx="3264805" cy="399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9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12739"/>
            <a:ext cx="12192000" cy="825461"/>
            <a:chOff x="0" y="0"/>
            <a:chExt cx="6821492" cy="373028"/>
          </a:xfrm>
          <a:solidFill>
            <a:schemeClr val="accent2">
              <a:lumMod val="20000"/>
              <a:lumOff val="80000"/>
            </a:schemeClr>
          </a:solidFill>
        </p:grpSpPr>
        <p:sp>
          <p:nvSpPr>
            <p:cNvPr id="4" name="Freeform 4"/>
            <p:cNvSpPr/>
            <p:nvPr/>
          </p:nvSpPr>
          <p:spPr>
            <a:xfrm>
              <a:off x="0" y="0"/>
              <a:ext cx="6821492" cy="373028"/>
            </a:xfrm>
            <a:custGeom>
              <a:avLst/>
              <a:gdLst/>
              <a:ahLst/>
              <a:cxnLst/>
              <a:rect l="l" t="t" r="r" b="b"/>
              <a:pathLst>
                <a:path w="6821492" h="373028">
                  <a:moveTo>
                    <a:pt x="0" y="0"/>
                  </a:moveTo>
                  <a:lnTo>
                    <a:pt x="6821492" y="0"/>
                  </a:lnTo>
                  <a:lnTo>
                    <a:pt x="6821492" y="373028"/>
                  </a:lnTo>
                  <a:lnTo>
                    <a:pt x="0" y="373028"/>
                  </a:lnTo>
                  <a:close/>
                </a:path>
              </a:pathLst>
            </a:custGeom>
            <a:grpFill/>
          </p:spPr>
          <p:txBody>
            <a:bodyPr/>
            <a:lstStyle/>
            <a:p>
              <a:endParaRPr lang="en-US"/>
            </a:p>
          </p:txBody>
        </p:sp>
      </p:grpSp>
      <p:grpSp>
        <p:nvGrpSpPr>
          <p:cNvPr id="7" name="Group 7"/>
          <p:cNvGrpSpPr/>
          <p:nvPr/>
        </p:nvGrpSpPr>
        <p:grpSpPr>
          <a:xfrm>
            <a:off x="10418415" y="134491"/>
            <a:ext cx="407751" cy="409945"/>
            <a:chOff x="0" y="0"/>
            <a:chExt cx="966745" cy="971949"/>
          </a:xfrm>
        </p:grpSpPr>
        <p:sp>
          <p:nvSpPr>
            <p:cNvPr id="8" name="Freeform 8"/>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274149"/>
            </a:solidFill>
          </p:spPr>
          <p:txBody>
            <a:bodyPr/>
            <a:lstStyle/>
            <a:p>
              <a:endParaRPr lang="en-US"/>
            </a:p>
          </p:txBody>
        </p:sp>
      </p:grpSp>
      <p:grpSp>
        <p:nvGrpSpPr>
          <p:cNvPr id="9" name="Group 9"/>
          <p:cNvGrpSpPr/>
          <p:nvPr/>
        </p:nvGrpSpPr>
        <p:grpSpPr>
          <a:xfrm>
            <a:off x="11031227" y="134491"/>
            <a:ext cx="407751" cy="409945"/>
            <a:chOff x="0" y="0"/>
            <a:chExt cx="966745" cy="971949"/>
          </a:xfrm>
        </p:grpSpPr>
        <p:sp>
          <p:nvSpPr>
            <p:cNvPr id="10" name="Freeform 10"/>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274149"/>
            </a:solidFill>
          </p:spPr>
          <p:txBody>
            <a:bodyPr/>
            <a:lstStyle/>
            <a:p>
              <a:endParaRPr lang="en-US"/>
            </a:p>
          </p:txBody>
        </p:sp>
      </p:grpSp>
      <p:grpSp>
        <p:nvGrpSpPr>
          <p:cNvPr id="11" name="Group 11"/>
          <p:cNvGrpSpPr/>
          <p:nvPr/>
        </p:nvGrpSpPr>
        <p:grpSpPr>
          <a:xfrm>
            <a:off x="9805603" y="134491"/>
            <a:ext cx="407751" cy="409945"/>
            <a:chOff x="0" y="0"/>
            <a:chExt cx="966745" cy="971949"/>
          </a:xfrm>
        </p:grpSpPr>
        <p:sp>
          <p:nvSpPr>
            <p:cNvPr id="12" name="Freeform 12"/>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274149"/>
            </a:solidFill>
          </p:spPr>
          <p:txBody>
            <a:bodyPr/>
            <a:lstStyle/>
            <a:p>
              <a:endParaRPr lang="en-US"/>
            </a:p>
          </p:txBody>
        </p:sp>
      </p:grpSp>
      <p:sp>
        <p:nvSpPr>
          <p:cNvPr id="13" name="AutoShape 13"/>
          <p:cNvSpPr/>
          <p:nvPr/>
        </p:nvSpPr>
        <p:spPr>
          <a:xfrm>
            <a:off x="0" y="838200"/>
            <a:ext cx="12192000" cy="0"/>
          </a:xfrm>
          <a:prstGeom prst="line">
            <a:avLst/>
          </a:prstGeom>
          <a:ln w="47625" cap="rnd">
            <a:solidFill>
              <a:srgbClr val="274149"/>
            </a:solidFill>
            <a:prstDash val="solid"/>
            <a:headEnd type="none" w="sm" len="sm"/>
            <a:tailEnd type="none" w="sm" len="sm"/>
          </a:ln>
        </p:spPr>
        <p:txBody>
          <a:bodyPr/>
          <a:lstStyle/>
          <a:p>
            <a:endParaRPr lang="en-US"/>
          </a:p>
        </p:txBody>
      </p:sp>
      <p:sp>
        <p:nvSpPr>
          <p:cNvPr id="19" name="TextBox 19"/>
          <p:cNvSpPr txBox="1"/>
          <p:nvPr/>
        </p:nvSpPr>
        <p:spPr>
          <a:xfrm>
            <a:off x="2233749" y="115626"/>
            <a:ext cx="3464836" cy="656655"/>
          </a:xfrm>
          <a:prstGeom prst="rect">
            <a:avLst/>
          </a:prstGeom>
        </p:spPr>
        <p:txBody>
          <a:bodyPr wrap="square" lIns="0" tIns="0" rIns="0" bIns="0" rtlCol="0" anchor="t">
            <a:spAutoFit/>
          </a:bodyPr>
          <a:lstStyle/>
          <a:p>
            <a:r>
              <a:rPr lang="en-US" sz="4267" b="1" dirty="0">
                <a:solidFill>
                  <a:srgbClr val="FF0000"/>
                </a:solidFill>
                <a:latin typeface="Times New Roman" panose="02020603050405020304" pitchFamily="18" charset="0"/>
                <a:cs typeface="Times New Roman" panose="02020603050405020304" pitchFamily="18" charset="0"/>
              </a:rPr>
              <a:t>DẶN DÒ:</a:t>
            </a:r>
          </a:p>
        </p:txBody>
      </p:sp>
      <p:sp>
        <p:nvSpPr>
          <p:cNvPr id="2" name="Rectangle 1"/>
          <p:cNvSpPr/>
          <p:nvPr/>
        </p:nvSpPr>
        <p:spPr>
          <a:xfrm>
            <a:off x="2438400" y="933994"/>
            <a:ext cx="8273143" cy="3262432"/>
          </a:xfrm>
          <a:prstGeom prst="rect">
            <a:avLst/>
          </a:prstGeom>
        </p:spPr>
        <p:txBody>
          <a:bodyPr wrap="square">
            <a:spAutoFit/>
          </a:bodyPr>
          <a:lstStyle/>
          <a:p>
            <a:pPr marL="609630" indent="-609630" algn="just">
              <a:spcBef>
                <a:spcPts val="200"/>
              </a:spcBef>
              <a:spcAft>
                <a:spcPts val="200"/>
              </a:spcAft>
              <a:buAutoNum type="arabicPeriod"/>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bút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chì</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tẩy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bìa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cũ</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Sưu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dán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tước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dán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78451" y="4470319"/>
            <a:ext cx="6564075" cy="2387681"/>
          </a:xfrm>
          <a:prstGeom prst="rect">
            <a:avLst/>
          </a:prstGeom>
        </p:spPr>
      </p:pic>
      <p:pic>
        <p:nvPicPr>
          <p:cNvPr id="27"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893149">
            <a:off x="11295531" y="2083740"/>
            <a:ext cx="691152" cy="1484897"/>
          </a:xfrm>
          <a:prstGeom prst="rect">
            <a:avLst/>
          </a:prstGeom>
        </p:spPr>
      </p:pic>
      <p:pic>
        <p:nvPicPr>
          <p:cNvPr id="20"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835033" y="3300412"/>
            <a:ext cx="925685" cy="1106797"/>
          </a:xfrm>
          <a:prstGeom prst="rect">
            <a:avLst/>
          </a:prstGeom>
        </p:spPr>
      </p:pic>
      <p:pic>
        <p:nvPicPr>
          <p:cNvPr id="22" name="Picture 2" descr="https://i.pinimg.com/564x/11/b5/1a/11b51a60a6d75a43812b8a53ebf4f967.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33" b="100000" l="0" r="28369"/>
                    </a14:imgEffect>
                  </a14:imgLayer>
                </a14:imgProps>
              </a:ext>
              <a:ext uri="{28A0092B-C50C-407E-A947-70E740481C1C}">
                <a14:useLocalDpi xmlns:a14="http://schemas.microsoft.com/office/drawing/2010/main" val="0"/>
              </a:ext>
            </a:extLst>
          </a:blip>
          <a:srcRect r="70833"/>
          <a:stretch/>
        </p:blipFill>
        <p:spPr bwMode="auto">
          <a:xfrm>
            <a:off x="-1" y="0"/>
            <a:ext cx="15001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0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376510"/>
            <a:ext cx="7391400" cy="5371199"/>
          </a:xfrm>
          <a:prstGeom prst="rect">
            <a:avLst/>
          </a:prstGeom>
        </p:spPr>
      </p:pic>
      <p:pic>
        <p:nvPicPr>
          <p:cNvPr id="3"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15600" y="130345"/>
            <a:ext cx="1725166" cy="1060977"/>
          </a:xfrm>
          <a:prstGeom prst="rect">
            <a:avLst/>
          </a:prstGeom>
        </p:spPr>
      </p:pic>
      <p:pic>
        <p:nvPicPr>
          <p:cNvPr id="6"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0052" y="1835090"/>
            <a:ext cx="3218153" cy="1898710"/>
          </a:xfrm>
          <a:prstGeom prst="rect">
            <a:avLst/>
          </a:prstGeom>
        </p:spPr>
      </p:pic>
      <p:pic>
        <p:nvPicPr>
          <p:cNvPr id="7"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 y="112039"/>
            <a:ext cx="2152943" cy="2385531"/>
          </a:xfrm>
          <a:prstGeom prst="rect">
            <a:avLst/>
          </a:prstGeom>
        </p:spPr>
      </p:pic>
      <p:grpSp>
        <p:nvGrpSpPr>
          <p:cNvPr id="8" name="Group 7">
            <a:extLst>
              <a:ext uri="{FF2B5EF4-FFF2-40B4-BE49-F238E27FC236}">
                <a16:creationId xmlns:a16="http://schemas.microsoft.com/office/drawing/2014/main" id="{8044D04C-8885-45F7-B9B9-25E731689F94}"/>
              </a:ext>
            </a:extLst>
          </p:cNvPr>
          <p:cNvGrpSpPr/>
          <p:nvPr/>
        </p:nvGrpSpPr>
        <p:grpSpPr>
          <a:xfrm>
            <a:off x="5829300" y="213213"/>
            <a:ext cx="3200400" cy="2615712"/>
            <a:chOff x="381000" y="449490"/>
            <a:chExt cx="2133600" cy="1743808"/>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E6BDF323-1074-4CE3-9DCD-1333265984A1}"/>
                </a:ext>
              </a:extLst>
            </p:cNvPr>
            <p:cNvPicPr>
              <a:picLocks noChangeAspect="1"/>
            </p:cNvPicPr>
            <p:nvPr/>
          </p:nvPicPr>
          <p:blipFill>
            <a:blip r:embed="rId10"/>
            <a:stretch>
              <a:fillRect/>
            </a:stretch>
          </p:blipFill>
          <p:spPr>
            <a:xfrm>
              <a:off x="381000" y="449490"/>
              <a:ext cx="2133600" cy="1743808"/>
            </a:xfrm>
            <a:prstGeom prst="rect">
              <a:avLst/>
            </a:prstGeom>
          </p:spPr>
        </p:pic>
        <p:sp>
          <p:nvSpPr>
            <p:cNvPr id="10" name="TextBox 9">
              <a:extLst>
                <a:ext uri="{FF2B5EF4-FFF2-40B4-BE49-F238E27FC236}">
                  <a16:creationId xmlns:a16="http://schemas.microsoft.com/office/drawing/2014/main" id="{8551F268-9200-4776-B661-1501568788E8}"/>
                </a:ext>
              </a:extLst>
            </p:cNvPr>
            <p:cNvSpPr txBox="1"/>
            <p:nvPr/>
          </p:nvSpPr>
          <p:spPr>
            <a:xfrm>
              <a:off x="731202" y="990600"/>
              <a:ext cx="1437359" cy="574516"/>
            </a:xfrm>
            <a:prstGeom prst="rect">
              <a:avLst/>
            </a:prstGeom>
            <a:noFill/>
          </p:spPr>
          <p:txBody>
            <a:bodyPr wrap="none" lIns="0" tIns="0" rIns="0" bIns="0" rtlCol="0">
              <a:spAutoFit/>
            </a:bodyPr>
            <a:lstStyle/>
            <a:p>
              <a:pPr algn="ctr"/>
              <a:r>
                <a:rPr lang="en-US" sz="5600" b="1" dirty="0">
                  <a:solidFill>
                    <a:schemeClr val="bg1"/>
                  </a:solidFill>
                  <a:latin typeface="Arial" panose="020B0604020202020204" pitchFamily="34" charset="0"/>
                  <a:cs typeface="Arial" panose="020B0604020202020204" pitchFamily="34" charset="0"/>
                </a:rPr>
                <a:t>CÂU 5</a:t>
              </a:r>
            </a:p>
          </p:txBody>
        </p:sp>
      </p:grpSp>
      <p:grpSp>
        <p:nvGrpSpPr>
          <p:cNvPr id="11" name="Group 10"/>
          <p:cNvGrpSpPr/>
          <p:nvPr/>
        </p:nvGrpSpPr>
        <p:grpSpPr>
          <a:xfrm>
            <a:off x="-13857" y="0"/>
            <a:ext cx="12205857" cy="6870156"/>
            <a:chOff x="-13857" y="0"/>
            <a:chExt cx="12205857" cy="6870156"/>
          </a:xfrm>
        </p:grpSpPr>
        <p:grpSp>
          <p:nvGrpSpPr>
            <p:cNvPr id="12" name="Group 11">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19" name="Rectangle 1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13" name="图片 3">
              <a:extLst>
                <a:ext uri="{FF2B5EF4-FFF2-40B4-BE49-F238E27FC236}">
                  <a16:creationId xmlns:a16="http://schemas.microsoft.com/office/drawing/2014/main" id="{3605ED87-3607-41C1-BDA3-B0DAF24B578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p:spPr>
        </p:pic>
        <p:pic>
          <p:nvPicPr>
            <p:cNvPr id="14"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6" name="Picture 15">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7" name="Picture 16">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8"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1080202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par>
                                    <p:cTn id="8" presetID="2" presetClass="entr" presetSubtype="1" fill="hold" nodeType="withEffect" p14:presetBounceEnd="78000">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14:bounceEnd="78000">
                                          <p:cBhvr additive="base">
                                            <p:cTn id="10" dur="1500" fill="hold"/>
                                            <p:tgtEl>
                                              <p:spTgt spid="8"/>
                                            </p:tgtEl>
                                            <p:attrNameLst>
                                              <p:attrName>ppt_x</p:attrName>
                                            </p:attrNameLst>
                                          </p:cBhvr>
                                          <p:tavLst>
                                            <p:tav tm="0">
                                              <p:val>
                                                <p:strVal val="#ppt_x"/>
                                              </p:val>
                                            </p:tav>
                                            <p:tav tm="100000">
                                              <p:val>
                                                <p:strVal val="#ppt_x"/>
                                              </p:val>
                                            </p:tav>
                                          </p:tavLst>
                                        </p:anim>
                                        <p:anim calcmode="lin" valueType="num" p14:bounceEnd="78000">
                                          <p:cBhvr additive="base">
                                            <p:cTn id="11"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500" fill="hold"/>
                                            <p:tgtEl>
                                              <p:spTgt spid="8"/>
                                            </p:tgtEl>
                                            <p:attrNameLst>
                                              <p:attrName>ppt_x</p:attrName>
                                            </p:attrNameLst>
                                          </p:cBhvr>
                                          <p:tavLst>
                                            <p:tav tm="0">
                                              <p:val>
                                                <p:strVal val="#ppt_x"/>
                                              </p:val>
                                            </p:tav>
                                            <p:tav tm="100000">
                                              <p:val>
                                                <p:strVal val="#ppt_x"/>
                                              </p:val>
                                            </p:tav>
                                          </p:tavLst>
                                        </p:anim>
                                        <p:anim calcmode="lin" valueType="num">
                                          <p:cBhvr additive="base">
                                            <p:cTn id="11"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40407" y="4577455"/>
            <a:ext cx="3012619" cy="368516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152661" y="-694586"/>
            <a:ext cx="3039339" cy="3717846"/>
          </a:xfrm>
          <a:prstGeom prst="rect">
            <a:avLst/>
          </a:prstGeom>
        </p:spPr>
      </p:pic>
      <p:grpSp>
        <p:nvGrpSpPr>
          <p:cNvPr id="7" name="Group 7"/>
          <p:cNvGrpSpPr/>
          <p:nvPr/>
        </p:nvGrpSpPr>
        <p:grpSpPr>
          <a:xfrm>
            <a:off x="0" y="721"/>
            <a:ext cx="12192000" cy="1348559"/>
            <a:chOff x="0" y="0"/>
            <a:chExt cx="4933143" cy="373028"/>
          </a:xfrm>
          <a:solidFill>
            <a:schemeClr val="accent4">
              <a:lumMod val="60000"/>
              <a:lumOff val="40000"/>
            </a:schemeClr>
          </a:solidFill>
        </p:grpSpPr>
        <p:sp>
          <p:nvSpPr>
            <p:cNvPr id="8" name="Freeform 8"/>
            <p:cNvSpPr/>
            <p:nvPr/>
          </p:nvSpPr>
          <p:spPr>
            <a:xfrm>
              <a:off x="0" y="0"/>
              <a:ext cx="4933143" cy="373028"/>
            </a:xfrm>
            <a:custGeom>
              <a:avLst/>
              <a:gdLst/>
              <a:ahLst/>
              <a:cxnLst/>
              <a:rect l="l" t="t" r="r" b="b"/>
              <a:pathLst>
                <a:path w="4933143" h="373028">
                  <a:moveTo>
                    <a:pt x="0" y="0"/>
                  </a:moveTo>
                  <a:lnTo>
                    <a:pt x="4933143" y="0"/>
                  </a:lnTo>
                  <a:lnTo>
                    <a:pt x="4933143" y="373028"/>
                  </a:lnTo>
                  <a:lnTo>
                    <a:pt x="0" y="373028"/>
                  </a:lnTo>
                  <a:close/>
                </a:path>
              </a:pathLst>
            </a:custGeom>
            <a:grpFill/>
          </p:spPr>
          <p:txBody>
            <a:bodyPr/>
            <a:lstStyle/>
            <a:p>
              <a:endParaRPr lang="en-US"/>
            </a:p>
          </p:txBody>
        </p:sp>
      </p:grpSp>
      <p:sp>
        <p:nvSpPr>
          <p:cNvPr id="9" name="AutoShape 9"/>
          <p:cNvSpPr/>
          <p:nvPr/>
        </p:nvSpPr>
        <p:spPr>
          <a:xfrm rot="5613" flipV="1">
            <a:off x="29" y="1322458"/>
            <a:ext cx="12191941" cy="46032"/>
          </a:xfrm>
          <a:prstGeom prst="line">
            <a:avLst/>
          </a:prstGeom>
          <a:ln w="28575" cap="rnd">
            <a:solidFill>
              <a:srgbClr val="274149"/>
            </a:solidFill>
            <a:prstDash val="solid"/>
            <a:headEnd type="none" w="sm" len="sm"/>
            <a:tailEnd type="none" w="sm" len="sm"/>
          </a:ln>
        </p:spPr>
        <p:txBody>
          <a:bodyPr/>
          <a:lstStyle/>
          <a:p>
            <a:endParaRPr lang="en-US"/>
          </a:p>
        </p:txBody>
      </p:sp>
      <p:grpSp>
        <p:nvGrpSpPr>
          <p:cNvPr id="10" name="Group 10"/>
          <p:cNvGrpSpPr/>
          <p:nvPr/>
        </p:nvGrpSpPr>
        <p:grpSpPr>
          <a:xfrm>
            <a:off x="11044936" y="746738"/>
            <a:ext cx="382459" cy="384519"/>
            <a:chOff x="0" y="0"/>
            <a:chExt cx="966745" cy="971949"/>
          </a:xfrm>
        </p:grpSpPr>
        <p:sp>
          <p:nvSpPr>
            <p:cNvPr id="11" name="Freeform 11"/>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grpSp>
        <p:nvGrpSpPr>
          <p:cNvPr id="12" name="Group 12"/>
          <p:cNvGrpSpPr/>
          <p:nvPr/>
        </p:nvGrpSpPr>
        <p:grpSpPr>
          <a:xfrm>
            <a:off x="11619737" y="746738"/>
            <a:ext cx="382459" cy="384519"/>
            <a:chOff x="0" y="0"/>
            <a:chExt cx="966745" cy="971949"/>
          </a:xfrm>
        </p:grpSpPr>
        <p:sp>
          <p:nvSpPr>
            <p:cNvPr id="13" name="Freeform 13"/>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grpSp>
        <p:nvGrpSpPr>
          <p:cNvPr id="14" name="Group 14"/>
          <p:cNvGrpSpPr/>
          <p:nvPr/>
        </p:nvGrpSpPr>
        <p:grpSpPr>
          <a:xfrm>
            <a:off x="10470134" y="746738"/>
            <a:ext cx="382459" cy="384519"/>
            <a:chOff x="0" y="0"/>
            <a:chExt cx="966745" cy="971949"/>
          </a:xfrm>
        </p:grpSpPr>
        <p:sp>
          <p:nvSpPr>
            <p:cNvPr id="15" name="Freeform 15"/>
            <p:cNvSpPr/>
            <p:nvPr/>
          </p:nvSpPr>
          <p:spPr>
            <a:xfrm>
              <a:off x="0" y="0"/>
              <a:ext cx="966745" cy="971949"/>
            </a:xfrm>
            <a:custGeom>
              <a:avLst/>
              <a:gdLst/>
              <a:ahLst/>
              <a:cxnLst/>
              <a:rect l="l" t="t" r="r" b="b"/>
              <a:pathLst>
                <a:path w="966745" h="971949">
                  <a:moveTo>
                    <a:pt x="842284" y="59690"/>
                  </a:moveTo>
                  <a:cubicBezTo>
                    <a:pt x="877844" y="59690"/>
                    <a:pt x="907054" y="88900"/>
                    <a:pt x="907054" y="124460"/>
                  </a:cubicBezTo>
                  <a:lnTo>
                    <a:pt x="907054" y="847489"/>
                  </a:lnTo>
                  <a:cubicBezTo>
                    <a:pt x="907054" y="883049"/>
                    <a:pt x="877844" y="912259"/>
                    <a:pt x="842284" y="912259"/>
                  </a:cubicBezTo>
                  <a:lnTo>
                    <a:pt x="124460" y="912259"/>
                  </a:lnTo>
                  <a:cubicBezTo>
                    <a:pt x="88900" y="912259"/>
                    <a:pt x="59690" y="883049"/>
                    <a:pt x="59690" y="847489"/>
                  </a:cubicBezTo>
                  <a:lnTo>
                    <a:pt x="59690" y="124460"/>
                  </a:lnTo>
                  <a:cubicBezTo>
                    <a:pt x="59690" y="88900"/>
                    <a:pt x="88900" y="59690"/>
                    <a:pt x="124460" y="59690"/>
                  </a:cubicBezTo>
                  <a:lnTo>
                    <a:pt x="842284" y="59690"/>
                  </a:lnTo>
                  <a:moveTo>
                    <a:pt x="842284" y="0"/>
                  </a:moveTo>
                  <a:lnTo>
                    <a:pt x="124460" y="0"/>
                  </a:lnTo>
                  <a:cubicBezTo>
                    <a:pt x="55880" y="0"/>
                    <a:pt x="0" y="55880"/>
                    <a:pt x="0" y="124460"/>
                  </a:cubicBezTo>
                  <a:lnTo>
                    <a:pt x="0" y="847489"/>
                  </a:lnTo>
                  <a:cubicBezTo>
                    <a:pt x="0" y="916069"/>
                    <a:pt x="55880" y="971949"/>
                    <a:pt x="124460" y="971949"/>
                  </a:cubicBezTo>
                  <a:lnTo>
                    <a:pt x="842285" y="971949"/>
                  </a:lnTo>
                  <a:cubicBezTo>
                    <a:pt x="910865" y="971949"/>
                    <a:pt x="966745" y="916069"/>
                    <a:pt x="966745" y="847489"/>
                  </a:cubicBezTo>
                  <a:lnTo>
                    <a:pt x="966745" y="124460"/>
                  </a:lnTo>
                  <a:cubicBezTo>
                    <a:pt x="966744" y="55880"/>
                    <a:pt x="910865" y="0"/>
                    <a:pt x="842284" y="0"/>
                  </a:cubicBezTo>
                  <a:close/>
                </a:path>
              </a:pathLst>
            </a:custGeom>
            <a:solidFill>
              <a:srgbClr val="F6F2E5"/>
            </a:solidFill>
          </p:spPr>
          <p:txBody>
            <a:bodyPr/>
            <a:lstStyle/>
            <a:p>
              <a:endParaRPr lang="en-US"/>
            </a:p>
          </p:txBody>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49035">
            <a:off x="-39011" y="3970540"/>
            <a:ext cx="1823609" cy="2841317"/>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774999">
            <a:off x="-172729" y="-409708"/>
            <a:ext cx="1254593" cy="2705986"/>
          </a:xfrm>
          <a:prstGeom prst="rect">
            <a:avLst/>
          </a:prstGeom>
        </p:spPr>
      </p:pic>
      <p:sp>
        <p:nvSpPr>
          <p:cNvPr id="24" name="Rectangle 2"/>
          <p:cNvSpPr txBox="1">
            <a:spLocks noChangeArrowheads="1"/>
          </p:cNvSpPr>
          <p:nvPr/>
        </p:nvSpPr>
        <p:spPr bwMode="auto">
          <a:xfrm>
            <a:off x="1776550" y="130625"/>
            <a:ext cx="8647610" cy="1193744"/>
          </a:xfrm>
          <a:prstGeom prst="rect">
            <a:avLst/>
          </a:prstGeom>
          <a:noFill/>
          <a:ln>
            <a:noFill/>
          </a:ln>
        </p:spPr>
        <p:txBody>
          <a:bodyPr anchor="ctr">
            <a:noAutofit/>
            <a:scene3d>
              <a:camera prst="orthographicFront"/>
              <a:lightRig rig="soft" dir="t">
                <a:rot lat="0" lon="0" rev="15600000"/>
              </a:lightRig>
            </a:scene3d>
            <a:sp3d extrusionH="57150" prstMaterial="softEdge">
              <a:bevelT w="25400" h="38100"/>
            </a:sp3d>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a:defRPr/>
            </a:pPr>
            <a:r>
              <a:rPr lang="vi-VN" sz="3200" b="1" dirty="0">
                <a:ln/>
                <a:solidFill>
                  <a:schemeClr val="accent4"/>
                </a:solidFill>
                <a:cs typeface="Times New Roman" panose="02020603050405020304" pitchFamily="18" charset="0"/>
              </a:rPr>
              <a:t>  </a:t>
            </a:r>
            <a:r>
              <a:rPr lang="en-US" altLang="en-US" sz="3200" b="1" dirty="0" err="1">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1</a:t>
            </a:r>
            <a:r>
              <a:rPr lang="vi-VN"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THIÊN NHIÊN TRONG TRANH CỦA </a:t>
            </a:r>
          </a:p>
          <a:p>
            <a:pPr algn="ctr">
              <a:defRPr/>
            </a:pPr>
            <a:r>
              <a:rPr lang="en-US"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 SĨ PAUL GAUGUIN</a:t>
            </a:r>
            <a:endParaRPr lang="en-US" altLang="en-US" sz="3200" b="1" dirty="0">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endParaRPr>
          </a:p>
        </p:txBody>
      </p:sp>
      <p:sp>
        <p:nvSpPr>
          <p:cNvPr id="23" name="Text Box 262"/>
          <p:cNvSpPr txBox="1">
            <a:spLocks noChangeArrowheads="1"/>
          </p:cNvSpPr>
          <p:nvPr/>
        </p:nvSpPr>
        <p:spPr bwMode="auto">
          <a:xfrm>
            <a:off x="1591498" y="1363907"/>
            <a:ext cx="8050043" cy="391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None/>
            </a:pPr>
            <a:r>
              <a:rPr lang="en-US" sz="3600" b="1" dirty="0">
                <a:solidFill>
                  <a:srgbClr val="FF0000"/>
                </a:solidFill>
                <a:latin typeface="Times New Roman" panose="02020603050405020304" pitchFamily="18" charset="0"/>
                <a:cs typeface="Times New Roman" panose="02020603050405020304" pitchFamily="18" charset="0"/>
              </a:rPr>
              <a:t>NỘI DUNG BÀI H</a:t>
            </a:r>
            <a:r>
              <a:rPr lang="vi-VN" sz="3600" b="1" dirty="0">
                <a:solidFill>
                  <a:srgbClr val="FF0000"/>
                </a:solidFill>
                <a:latin typeface="Times New Roman" panose="02020603050405020304" pitchFamily="18" charset="0"/>
                <a:cs typeface="Times New Roman" panose="02020603050405020304" pitchFamily="18" charset="0"/>
              </a:rPr>
              <a:t>ỌC</a:t>
            </a:r>
            <a:endParaRPr lang="en-US" sz="3600" b="1" dirty="0">
              <a:solidFill>
                <a:srgbClr val="FF0000"/>
              </a:solidFill>
              <a:latin typeface="Times New Roman" panose="02020603050405020304" pitchFamily="18" charset="0"/>
              <a:cs typeface="Times New Roman" panose="02020603050405020304" pitchFamily="18" charset="0"/>
            </a:endParaRPr>
          </a:p>
          <a:p>
            <a:pPr marL="609630" indent="-609630" algn="just">
              <a:spcBef>
                <a:spcPts val="200"/>
              </a:spcBef>
              <a:spcAft>
                <a:spcPts val="200"/>
              </a:spcAft>
              <a:buAutoNum type="arabicPeriod"/>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b="1" dirty="0">
                <a:latin typeface="Times New Roman" panose="02020603050405020304" pitchFamily="18" charset="0"/>
                <a:ea typeface="Calibri" panose="020F0502020204030204" pitchFamily="34" charset="0"/>
                <a:cs typeface="Times New Roman" panose="02020603050405020304" pitchFamily="18" charset="0"/>
              </a:rPr>
              <a:t> Paul Gauguin</a:t>
            </a: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609630" indent="-609630" algn="just">
              <a:spcBef>
                <a:spcPts val="200"/>
              </a:spcBef>
              <a:spcAft>
                <a:spcPts val="200"/>
              </a:spcAft>
              <a:buAutoNum type="arabicPeriod"/>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 descr="https://i.pinimg.com/564x/3d/bc/f0/3dbcf0b773bff9b68b8f39562807349d.jpg"/>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482" b="100000" l="9752" r="92376"/>
                    </a14:imgEffect>
                  </a14:imgLayer>
                </a14:imgProps>
              </a:ext>
              <a:ext uri="{28A0092B-C50C-407E-A947-70E740481C1C}">
                <a14:useLocalDpi xmlns:a14="http://schemas.microsoft.com/office/drawing/2010/main" val="0"/>
              </a:ext>
            </a:extLst>
          </a:blip>
          <a:srcRect l="15341" t="3670" r="7091"/>
          <a:stretch/>
        </p:blipFill>
        <p:spPr bwMode="auto">
          <a:xfrm>
            <a:off x="8740910" y="2689412"/>
            <a:ext cx="3496682" cy="428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1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97" y="0"/>
            <a:ext cx="12239045" cy="6858000"/>
            <a:chOff x="-33397" y="0"/>
            <a:chExt cx="12239045" cy="6858000"/>
          </a:xfrm>
        </p:grpSpPr>
        <p:grpSp>
          <p:nvGrpSpPr>
            <p:cNvPr id="3" name="Group 2">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6" name="Group 5">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8" name="Rectangle 7">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7"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286000" y="255953"/>
            <a:ext cx="8634548" cy="728785"/>
          </a:xfrm>
          <a:prstGeom prst="rect">
            <a:avLst/>
          </a:prstGeom>
          <a:solidFill>
            <a:schemeClr val="accent4">
              <a:lumMod val="60000"/>
              <a:lumOff val="40000"/>
            </a:schemeClr>
          </a:solid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fontAlgn="auto">
              <a:spcAft>
                <a:spcPts val="0"/>
              </a:spcAft>
              <a:defRPr/>
            </a:pPr>
            <a:r>
              <a:rPr lang="vi-VN" sz="2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NGHỆ THUẬT HIỆN ĐẠI THẾ GIỚI</a:t>
            </a:r>
            <a:endParaRPr lang="en-US" sz="28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841864" y="1021079"/>
            <a:ext cx="91570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200" b="1" dirty="0" err="1">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Bài</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1</a:t>
            </a:r>
            <a:r>
              <a:rPr lang="vi-VN"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 </a:t>
            </a: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THIÊN NHIÊN TRONG TRANH CỦA </a:t>
            </a:r>
          </a:p>
          <a:p>
            <a:pPr algn="ctr">
              <a:defRPr/>
            </a:pPr>
            <a:r>
              <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cs typeface="Times New Roman" panose="02020603050405020304" pitchFamily="18" charset="0"/>
              </a:rPr>
              <a:t>HỌA SĨ PAUL GAUGUIN</a:t>
            </a:r>
            <a:endParaRPr lang="en-US" altLang="en-US" sz="3200" b="1" dirty="0">
              <a:ln w="12700">
                <a:solidFill>
                  <a:schemeClr val="tx2">
                    <a:lumMod val="75000"/>
                  </a:schemeClr>
                </a:solidFill>
                <a:prstDash val="solid"/>
              </a:ln>
              <a:solidFill>
                <a:srgbClr val="FF0000"/>
              </a:solidFill>
              <a:effectLst>
                <a:outerShdw dist="38100" dir="2640000" algn="bl" rotWithShape="0">
                  <a:schemeClr val="tx2">
                    <a:lumMod val="75000"/>
                  </a:schemeClr>
                </a:outerShdw>
                <a:reflection blurRad="6350" stA="55000" endA="300" endPos="45500" dir="5400000" sy="-100000" algn="bl" rotWithShape="0"/>
              </a:effectLst>
              <a:latin typeface="+mn-lt"/>
            </a:endParaRPr>
          </a:p>
        </p:txBody>
      </p:sp>
      <p:sp>
        <p:nvSpPr>
          <p:cNvPr id="15" name="Text Box 262"/>
          <p:cNvSpPr txBox="1">
            <a:spLocks noChangeArrowheads="1"/>
          </p:cNvSpPr>
          <p:nvPr/>
        </p:nvSpPr>
        <p:spPr bwMode="auto">
          <a:xfrm>
            <a:off x="805808" y="2226824"/>
            <a:ext cx="733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74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397" y="0"/>
            <a:ext cx="12239045" cy="6858000"/>
            <a:chOff x="-33397" y="0"/>
            <a:chExt cx="12239045" cy="6858000"/>
          </a:xfrm>
        </p:grpSpPr>
        <p:grpSp>
          <p:nvGrpSpPr>
            <p:cNvPr id="8" name="Group 7">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11" name="Group 10">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13" name="Rectangle 12">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262"/>
          <p:cNvSpPr txBox="1">
            <a:spLocks noChangeArrowheads="1"/>
          </p:cNvSpPr>
          <p:nvPr/>
        </p:nvSpPr>
        <p:spPr bwMode="auto">
          <a:xfrm>
            <a:off x="2869739" y="293522"/>
            <a:ext cx="7332352"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52523">
            <a:off x="6333217" y="1225278"/>
            <a:ext cx="3738246" cy="4748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rot="20419512">
            <a:off x="775256" y="1692791"/>
            <a:ext cx="5538651" cy="4127863"/>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46541">
            <a:off x="5746609" y="2223819"/>
            <a:ext cx="728420" cy="711168"/>
          </a:xfrm>
          <a:prstGeom prst="rect">
            <a:avLst/>
          </a:prstGeom>
        </p:spPr>
      </p:pic>
      <p:sp>
        <p:nvSpPr>
          <p:cNvPr id="20" name="Text Box 262"/>
          <p:cNvSpPr txBox="1">
            <a:spLocks noChangeArrowheads="1"/>
          </p:cNvSpPr>
          <p:nvPr/>
        </p:nvSpPr>
        <p:spPr bwMode="auto">
          <a:xfrm rot="21189219">
            <a:off x="1144550" y="2148389"/>
            <a:ext cx="487405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Paul Gauguin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Pôn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(1848 - 1903), sinh ra tại Paris (Pháp) trong một gia đình công chức. Thân phụ của Gauguin là một nhà báo gốc Orleans và mẹ là người Peru. Thuở nhỏ, Gauguin sống ở Lima. </a:t>
            </a:r>
            <a:endParaRPr lang="en-US" sz="2800" dirty="0">
              <a:latin typeface="Times New Roman" panose="02020603050405020304" pitchFamily="18" charset="0"/>
              <a:cs typeface="Times New Roman" panose="02020603050405020304" pitchFamily="18" charset="0"/>
            </a:endParaRPr>
          </a:p>
          <a:p>
            <a:pPr algn="just">
              <a:spcBef>
                <a:spcPct val="0"/>
              </a:spcBef>
              <a:buNone/>
            </a:pP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469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397" y="0"/>
            <a:ext cx="12239045" cy="6858000"/>
            <a:chOff x="-33397" y="0"/>
            <a:chExt cx="12239045" cy="6858000"/>
          </a:xfrm>
        </p:grpSpPr>
        <p:grpSp>
          <p:nvGrpSpPr>
            <p:cNvPr id="8" name="Group 7">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11" name="Group 10">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13" name="Rectangle 12">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262"/>
          <p:cNvSpPr txBox="1">
            <a:spLocks noChangeArrowheads="1"/>
          </p:cNvSpPr>
          <p:nvPr/>
        </p:nvSpPr>
        <p:spPr bwMode="auto">
          <a:xfrm>
            <a:off x="2869739" y="293522"/>
            <a:ext cx="7332352"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58449">
            <a:off x="7272357" y="1521929"/>
            <a:ext cx="4133854" cy="34435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rot="21143245">
            <a:off x="716393" y="1232410"/>
            <a:ext cx="6443151" cy="4941518"/>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46541">
            <a:off x="6595671" y="1424543"/>
            <a:ext cx="728420" cy="813551"/>
          </a:xfrm>
          <a:prstGeom prst="rect">
            <a:avLst/>
          </a:prstGeom>
        </p:spPr>
      </p:pic>
      <p:sp>
        <p:nvSpPr>
          <p:cNvPr id="19" name="Text Box 262"/>
          <p:cNvSpPr txBox="1">
            <a:spLocks noChangeArrowheads="1"/>
          </p:cNvSpPr>
          <p:nvPr/>
        </p:nvSpPr>
        <p:spPr bwMode="auto">
          <a:xfrm rot="21189219">
            <a:off x="1044686" y="1467672"/>
            <a:ext cx="583614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Năm 1849, gia đình ông sang định cư tại Peru cho đến năm 1862 mới trở lại Paris. Cuộc đời của Paul Gauguin trải qua không biết bao thăng trầm. Mới 15 tuổi (năm 1863), Gauguin đã gia nhập ngành hàng hải. Ông từng là thuyền phó; là một hải quân; từng đi vòng quanh thế giới; từng là nhà môi giới chứng khoán khá thành công ở Paris và cũng từng thử buôn bán quần áo…</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0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397" y="0"/>
            <a:ext cx="12239045" cy="6858000"/>
            <a:chOff x="-33397" y="0"/>
            <a:chExt cx="12239045" cy="6858000"/>
          </a:xfrm>
        </p:grpSpPr>
        <p:grpSp>
          <p:nvGrpSpPr>
            <p:cNvPr id="8" name="Group 7">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11" name="Group 10">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13" name="Rectangle 12">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 Box 262"/>
          <p:cNvSpPr txBox="1">
            <a:spLocks noChangeArrowheads="1"/>
          </p:cNvSpPr>
          <p:nvPr/>
        </p:nvSpPr>
        <p:spPr bwMode="auto">
          <a:xfrm>
            <a:off x="1319348" y="1508362"/>
            <a:ext cx="6701245"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20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Khác với các họa sĩ </a:t>
            </a:r>
            <a:r>
              <a:rPr lang="en-US" sz="2400" dirty="0">
                <a:latin typeface="Times New Roman" panose="02020603050405020304" pitchFamily="18" charset="0"/>
                <a:cs typeface="Times New Roman" panose="02020603050405020304" pitchFamily="18" charset="0"/>
              </a:rPr>
              <a:t>Ấ</a:t>
            </a:r>
            <a:r>
              <a:rPr lang="vi-VN" sz="2400" dirty="0">
                <a:latin typeface="Times New Roman" panose="02020603050405020304" pitchFamily="18" charset="0"/>
                <a:cs typeface="Times New Roman" panose="02020603050405020304" pitchFamily="18" charset="0"/>
              </a:rPr>
              <a:t>n tượng đương thời ông chủ yếu vẽ tranh phong cảnh và bắt đầu thiết lập sự phát triển cho phong trào tiên phong trong nghệ thuật hội họa Paris thời bấy giờ, phá vỡ những quy luật của nghệ thuật cổ điển vẫn được các sinh viên thời đó học theo.</a:t>
            </a:r>
          </a:p>
          <a:p>
            <a:pPr algn="just" fontAlgn="base">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Ông cho rằng những bức tranh châu Âu truyền thống đã trở lên quá định hình và thiếu đi độ sâu tượng trưng, ngược lại nghệ thuật châu Á và châu Phi lại là những biểu tượng tràn đầy sức sống và sự mê hoặc đặc biệt là văn hóa Nhật Bản.</a:t>
            </a:r>
            <a:endParaRPr lang="en-US" sz="2400" dirty="0">
              <a:latin typeface="Times New Roman" panose="02020603050405020304" pitchFamily="18" charset="0"/>
              <a:cs typeface="Times New Roman" panose="02020603050405020304" pitchFamily="18" charset="0"/>
            </a:endParaRPr>
          </a:p>
        </p:txBody>
      </p:sp>
      <p:sp>
        <p:nvSpPr>
          <p:cNvPr id="6" name="Text Box 262"/>
          <p:cNvSpPr txBox="1">
            <a:spLocks noChangeArrowheads="1"/>
          </p:cNvSpPr>
          <p:nvPr/>
        </p:nvSpPr>
        <p:spPr bwMode="auto">
          <a:xfrm>
            <a:off x="2869739" y="293522"/>
            <a:ext cx="7332352"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1663602" y="6642556"/>
            <a:ext cx="8055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800" dirty="0">
                <a:latin typeface="Times New Roman" panose="02020603050405020304" pitchFamily="18" charset="0"/>
                <a:cs typeface="Times New Roman" panose="02020603050405020304" pitchFamily="18" charset="0"/>
              </a:rPr>
              <a:t>- </a:t>
            </a:r>
            <a:r>
              <a:rPr lang="vi-VN" sz="800" dirty="0">
                <a:latin typeface="Times New Roman" panose="02020603050405020304" pitchFamily="18" charset="0"/>
                <a:cs typeface="Times New Roman" panose="02020603050405020304" pitchFamily="18" charset="0"/>
              </a:rPr>
              <a:t>Điều này đã ảnh hưởng đến phong cách vẽ tranh của ông khi các bức tranh đều có những vùng màu sắc và viền đậm nét hơn, thể hiện rõ nét hơn bản chất của các vật thể trong tranh của mình.</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4905" y="971610"/>
            <a:ext cx="2834912" cy="3446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rot="21143245">
            <a:off x="710900" y="1149849"/>
            <a:ext cx="7689603" cy="4941518"/>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46541">
            <a:off x="7637461" y="805582"/>
            <a:ext cx="869336" cy="813551"/>
          </a:xfrm>
          <a:prstGeom prst="rect">
            <a:avLst/>
          </a:prstGeom>
        </p:spPr>
      </p:pic>
    </p:spTree>
    <p:extLst>
      <p:ext uri="{BB962C8B-B14F-4D97-AF65-F5344CB8AC3E}">
        <p14:creationId xmlns:p14="http://schemas.microsoft.com/office/powerpoint/2010/main" val="94677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397" y="0"/>
            <a:ext cx="12239045" cy="6858000"/>
            <a:chOff x="-33397" y="0"/>
            <a:chExt cx="12239045" cy="6858000"/>
          </a:xfrm>
        </p:grpSpPr>
        <p:grpSp>
          <p:nvGrpSpPr>
            <p:cNvPr id="8" name="Group 7">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11" name="Group 10">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13" name="Rectangle 12">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 Box 262"/>
          <p:cNvSpPr txBox="1">
            <a:spLocks noChangeArrowheads="1"/>
          </p:cNvSpPr>
          <p:nvPr/>
        </p:nvSpPr>
        <p:spPr bwMode="auto">
          <a:xfrm rot="21092111">
            <a:off x="1054779" y="1312986"/>
            <a:ext cx="6927504"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Nếu như các họa sĩ tiền Ấn Tượng thường lệ thuộc vào tự nhiên, còn các họa sĩ hậu Ấn Tượng thường quá chú trọng đến yếu tố khoa học thì Gauguin lại quan tâm đến phương pháp Tổng hợp và Tượng Trưng. </a:t>
            </a:r>
            <a:endParaRPr lang="en-US" sz="2400" dirty="0">
              <a:latin typeface="Times New Roman" panose="02020603050405020304" pitchFamily="18" charset="0"/>
              <a:cs typeface="Times New Roman" panose="02020603050405020304" pitchFamily="18" charset="0"/>
            </a:endParaRPr>
          </a:p>
          <a:p>
            <a:pPr algn="just">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Ông thường sử dụng đường nét, màu sắc có vẻ trái tự nhiên để đạt được hiệu quả cảm xúc mãnh liệt. Theo Gauguin hình thể trong tranh ông được tạo từ những mẫu hình về màu sắc, đường nét hài hòa, nhịp nhàng. Nghĩa là, cho dù đường nét trong tranh của ông bị “bẻ cong”, màu sắc không giống tự nhiên, nhưng lại có ý nghĩa gợi lên hình ảnh hay ý tưởng chứ không phải chỉ để ghi nhận kinh nghiệm thị giác. </a:t>
            </a:r>
            <a:endParaRPr lang="en-US" sz="2400" dirty="0">
              <a:latin typeface="Times New Roman" panose="02020603050405020304" pitchFamily="18" charset="0"/>
              <a:cs typeface="Times New Roman" panose="02020603050405020304" pitchFamily="18" charset="0"/>
            </a:endParaRPr>
          </a:p>
        </p:txBody>
      </p:sp>
      <p:sp>
        <p:nvSpPr>
          <p:cNvPr id="6" name="Text Box 262"/>
          <p:cNvSpPr txBox="1">
            <a:spLocks noChangeArrowheads="1"/>
          </p:cNvSpPr>
          <p:nvPr/>
        </p:nvSpPr>
        <p:spPr bwMode="auto">
          <a:xfrm>
            <a:off x="2869739" y="293522"/>
            <a:ext cx="7332352"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262"/>
          <p:cNvSpPr txBox="1">
            <a:spLocks noChangeArrowheads="1"/>
          </p:cNvSpPr>
          <p:nvPr/>
        </p:nvSpPr>
        <p:spPr bwMode="auto">
          <a:xfrm>
            <a:off x="1663602" y="6642556"/>
            <a:ext cx="8055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800" dirty="0">
                <a:latin typeface="Times New Roman" panose="02020603050405020304" pitchFamily="18" charset="0"/>
                <a:cs typeface="Times New Roman" panose="02020603050405020304" pitchFamily="18" charset="0"/>
              </a:rPr>
              <a:t>- </a:t>
            </a:r>
            <a:r>
              <a:rPr lang="vi-VN" sz="800" dirty="0">
                <a:latin typeface="Times New Roman" panose="02020603050405020304" pitchFamily="18" charset="0"/>
                <a:cs typeface="Times New Roman" panose="02020603050405020304" pitchFamily="18" charset="0"/>
              </a:rPr>
              <a:t>Điều này đã ảnh hưởng đến phong cách vẽ tranh của ông khi các bức tranh đều có những vùng màu sắc và viền đậm nét hơn, thể hiện rõ nét hơn bản chất của các vật thể trong tranh của mình.</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4905" y="971610"/>
            <a:ext cx="2834912" cy="3446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rot="21143245">
            <a:off x="710900" y="1149849"/>
            <a:ext cx="7689603" cy="4941518"/>
          </a:xfrm>
          <a:prstGeom prst="roundRect">
            <a:avLst/>
          </a:prstGeom>
          <a:no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46541">
            <a:off x="7637461" y="805582"/>
            <a:ext cx="869336" cy="813551"/>
          </a:xfrm>
          <a:prstGeom prst="rect">
            <a:avLst/>
          </a:prstGeom>
        </p:spPr>
      </p:pic>
    </p:spTree>
    <p:extLst>
      <p:ext uri="{BB962C8B-B14F-4D97-AF65-F5344CB8AC3E}">
        <p14:creationId xmlns:p14="http://schemas.microsoft.com/office/powerpoint/2010/main" val="154282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647737" y="5281245"/>
            <a:ext cx="6899830" cy="1576755"/>
          </a:xfrm>
          <a:prstGeom prst="roundRect">
            <a:avLst/>
          </a:prstGeom>
          <a:solidFill>
            <a:srgbClr val="CCFFFF"/>
          </a:solid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677697" y="731518"/>
            <a:ext cx="3947993" cy="3750317"/>
            <a:chOff x="7033673" y="4588072"/>
            <a:chExt cx="3011664" cy="2883588"/>
          </a:xfrm>
        </p:grpSpPr>
        <p:pic>
          <p:nvPicPr>
            <p:cNvPr id="1030" name="Picture 6" descr="tác phẩm của Paul Gaugu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16" y="4588072"/>
              <a:ext cx="2940321" cy="2269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033673" y="6927372"/>
              <a:ext cx="2895600" cy="544288"/>
            </a:xfrm>
            <a:prstGeom prst="rect">
              <a:avLst/>
            </a:prstGeom>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“Joyfulness”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Tahiti</a:t>
              </a:r>
            </a:p>
          </p:txBody>
        </p:sp>
      </p:grpSp>
      <p:grpSp>
        <p:nvGrpSpPr>
          <p:cNvPr id="8" name="Group 7"/>
          <p:cNvGrpSpPr/>
          <p:nvPr/>
        </p:nvGrpSpPr>
        <p:grpSpPr>
          <a:xfrm>
            <a:off x="479090" y="715191"/>
            <a:ext cx="3766340" cy="2826936"/>
            <a:chOff x="625515" y="336369"/>
            <a:chExt cx="5219290" cy="4735010"/>
          </a:xfrm>
        </p:grpSpPr>
        <p:pic>
          <p:nvPicPr>
            <p:cNvPr id="1026" name="Picture 2" descr="tác phẩm của Paul Gaugu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66" y="336369"/>
              <a:ext cx="47625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25515" y="3885697"/>
              <a:ext cx="5219290" cy="1185682"/>
            </a:xfrm>
            <a:prstGeom prst="rect">
              <a:avLst/>
            </a:prstGeom>
          </p:spPr>
          <p:txBody>
            <a:bodyPr wrap="square">
              <a:spAutoFit/>
            </a:bodyPr>
            <a:lstStyle/>
            <a:p>
              <a:pPr algn="ctr"/>
              <a:r>
                <a:rPr lang="vi-VN" sz="2000" dirty="0">
                  <a:latin typeface="+mj-lt"/>
                </a:rPr>
                <a:t>Paul Gauguin và xứ sở thiên đường hoang dã</a:t>
              </a:r>
              <a:endParaRPr lang="en-US" sz="2000" dirty="0">
                <a:latin typeface="+mj-lt"/>
              </a:endParaRPr>
            </a:p>
          </p:txBody>
        </p:sp>
      </p:grpSp>
      <p:grpSp>
        <p:nvGrpSpPr>
          <p:cNvPr id="7" name="Group 6"/>
          <p:cNvGrpSpPr/>
          <p:nvPr/>
        </p:nvGrpSpPr>
        <p:grpSpPr>
          <a:xfrm>
            <a:off x="4308691" y="712973"/>
            <a:ext cx="3724966" cy="4364134"/>
            <a:chOff x="8961111" y="334150"/>
            <a:chExt cx="3581757" cy="4206040"/>
          </a:xfrm>
        </p:grpSpPr>
        <p:pic>
          <p:nvPicPr>
            <p:cNvPr id="1034" name="Picture 10" descr="Tranh của danh họa Paul Gaugu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2194" y="334150"/>
              <a:ext cx="2940322" cy="3744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961111" y="4154574"/>
              <a:ext cx="3581757" cy="38561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Paul Gauguin </a:t>
              </a:r>
              <a:r>
                <a:rPr lang="en-US" sz="2000" dirty="0" err="1">
                  <a:latin typeface="Times New Roman" panose="02020603050405020304" pitchFamily="18" charset="0"/>
                  <a:cs typeface="Times New Roman" panose="02020603050405020304" pitchFamily="18" charset="0"/>
                </a:rPr>
                <a:t>dấu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đàng</a:t>
              </a:r>
              <a:endParaRPr lang="en-US" sz="20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75973" y="3540034"/>
            <a:ext cx="4004588" cy="2541711"/>
            <a:chOff x="6596401" y="-13063"/>
            <a:chExt cx="5528438" cy="3740358"/>
          </a:xfrm>
        </p:grpSpPr>
        <p:pic>
          <p:nvPicPr>
            <p:cNvPr id="1036" name="Picture 12" descr="Phong cảnh Tahitian của Paul Gaugu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130" y="-13063"/>
              <a:ext cx="476250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96401" y="3138497"/>
              <a:ext cx="5528438" cy="588798"/>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Tahitian </a:t>
              </a:r>
            </a:p>
          </p:txBody>
        </p:sp>
      </p:grpSp>
      <p:sp>
        <p:nvSpPr>
          <p:cNvPr id="16" name="Text Box 262"/>
          <p:cNvSpPr txBox="1">
            <a:spLocks noChangeArrowheads="1"/>
          </p:cNvSpPr>
          <p:nvPr/>
        </p:nvSpPr>
        <p:spPr bwMode="auto">
          <a:xfrm>
            <a:off x="2582356" y="0"/>
            <a:ext cx="7489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sĩ</a:t>
            </a:r>
            <a:r>
              <a:rPr lang="en-US" b="1" dirty="0">
                <a:latin typeface="Times New Roman" panose="02020603050405020304" pitchFamily="18" charset="0"/>
                <a:cs typeface="Times New Roman" panose="02020603050405020304" pitchFamily="18" charset="0"/>
              </a:rPr>
              <a:t> </a:t>
            </a:r>
            <a:r>
              <a:rPr lang="vi-VN" b="1" dirty="0">
                <a:solidFill>
                  <a:srgbClr val="000000"/>
                </a:solidFill>
                <a:latin typeface="Times New Roman" panose="02020603050405020304" pitchFamily="18" charset="0"/>
                <a:cs typeface="Times New Roman" panose="02020603050405020304" pitchFamily="18" charset="0"/>
              </a:rPr>
              <a:t>Paul Gauguin </a:t>
            </a:r>
            <a:endParaRPr lang="vi-VN" sz="3600" b="1" dirty="0">
              <a:latin typeface="Times New Roman" panose="02020603050405020304" pitchFamily="18" charset="0"/>
              <a:cs typeface="Times New Roman" panose="02020603050405020304" pitchFamily="18" charset="0"/>
            </a:endParaRPr>
          </a:p>
        </p:txBody>
      </p:sp>
      <p:sp>
        <p:nvSpPr>
          <p:cNvPr id="17" name="Text Box 262"/>
          <p:cNvSpPr txBox="1">
            <a:spLocks noChangeArrowheads="1"/>
          </p:cNvSpPr>
          <p:nvPr/>
        </p:nvSpPr>
        <p:spPr bwMode="auto">
          <a:xfrm>
            <a:off x="4872447" y="5349333"/>
            <a:ext cx="6426924"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a:t>
            </a:r>
          </a:p>
          <a:p>
            <a:pPr algn="just" fontAlgn="base">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đậm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nhạt</a:t>
            </a:r>
            <a:r>
              <a:rPr lang="en-US" sz="2400" b="1" dirty="0">
                <a:solidFill>
                  <a:srgbClr val="FF0000"/>
                </a:solidFill>
                <a:latin typeface="Times New Roman" panose="02020603050405020304" pitchFamily="18" charset="0"/>
                <a:cs typeface="Times New Roman" panose="02020603050405020304" pitchFamily="18" charset="0"/>
              </a:rPr>
              <a:t>?</a:t>
            </a:r>
          </a:p>
          <a:p>
            <a:pPr algn="just" fontAlgn="base">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55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1513</Words>
  <Application>Microsoft Office PowerPoint</Application>
  <PresentationFormat>Widescreen</PresentationFormat>
  <Paragraphs>109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vt:lpstr>
      <vt:lpstr>Lato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SingPC</cp:lastModifiedBy>
  <cp:revision>101</cp:revision>
  <dcterms:created xsi:type="dcterms:W3CDTF">2023-07-11T08:11:09Z</dcterms:created>
  <dcterms:modified xsi:type="dcterms:W3CDTF">2023-11-02T02:52:54Z</dcterms:modified>
</cp:coreProperties>
</file>