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notesMasterIdLst>
    <p:notesMasterId r:id="rId33"/>
  </p:notesMasterIdLst>
  <p:sldIdLst>
    <p:sldId id="279" r:id="rId2"/>
    <p:sldId id="280" r:id="rId3"/>
    <p:sldId id="28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286" r:id="rId12"/>
    <p:sldId id="287" r:id="rId13"/>
    <p:sldId id="318" r:id="rId14"/>
    <p:sldId id="311" r:id="rId15"/>
    <p:sldId id="288" r:id="rId16"/>
    <p:sldId id="312" r:id="rId17"/>
    <p:sldId id="310" r:id="rId18"/>
    <p:sldId id="290" r:id="rId19"/>
    <p:sldId id="291" r:id="rId20"/>
    <p:sldId id="292" r:id="rId21"/>
    <p:sldId id="289" r:id="rId22"/>
    <p:sldId id="293" r:id="rId23"/>
    <p:sldId id="320" r:id="rId24"/>
    <p:sldId id="321" r:id="rId25"/>
    <p:sldId id="322" r:id="rId26"/>
    <p:sldId id="313" r:id="rId27"/>
    <p:sldId id="319" r:id="rId28"/>
    <p:sldId id="314" r:id="rId29"/>
    <p:sldId id="315" r:id="rId30"/>
    <p:sldId id="316" r:id="rId31"/>
    <p:sldId id="31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66"/>
    <a:srgbClr val="003300"/>
    <a:srgbClr val="DA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A0DF3-28B0-4798-925D-5D09F361F2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9E934-B2BC-4D55-B7B8-62073BEA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1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67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09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5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5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09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63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0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33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3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7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02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6.jpeg"/><Relationship Id="rId5" Type="http://schemas.openxmlformats.org/officeDocument/2006/relationships/image" Target="../media/image9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fif"/><Relationship Id="rId3" Type="http://schemas.openxmlformats.org/officeDocument/2006/relationships/image" Target="../media/image8.png"/><Relationship Id="rId7" Type="http://schemas.openxmlformats.org/officeDocument/2006/relationships/image" Target="../media/image42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45.jpg"/><Relationship Id="rId4" Type="http://schemas.microsoft.com/office/2007/relationships/hdphoto" Target="../media/hdphoto1.wdp"/><Relationship Id="rId9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fif"/><Relationship Id="rId3" Type="http://schemas.openxmlformats.org/officeDocument/2006/relationships/image" Target="../media/image8.png"/><Relationship Id="rId7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8.png"/><Relationship Id="rId7" Type="http://schemas.openxmlformats.org/officeDocument/2006/relationships/image" Target="../media/image4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8.png"/><Relationship Id="rId7" Type="http://schemas.openxmlformats.org/officeDocument/2006/relationships/image" Target="../media/image6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.png"/><Relationship Id="rId7" Type="http://schemas.openxmlformats.org/officeDocument/2006/relationships/image" Target="../media/image6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jpeg"/><Relationship Id="rId1" Type="http://schemas.openxmlformats.org/officeDocument/2006/relationships/audio" Target="file:///C:\Users\Administrator\Downloads\ToiYeuAoDaiVietNam-VA-5841423_hq%20(mp3cut%20(mp3cut%20(mp3cut%20(mp3cut.net).mp3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5.jpeg"/><Relationship Id="rId5" Type="http://schemas.microsoft.com/office/2007/relationships/hdphoto" Target="../media/hdphoto1.wdp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8.png"/><Relationship Id="rId7" Type="http://schemas.openxmlformats.org/officeDocument/2006/relationships/image" Target="../media/image2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ble full of school material Fre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0" y="-37902"/>
            <a:ext cx="12200980" cy="69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64664"/>
            <a:ext cx="6180018" cy="23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39"/>
          <p:cNvSpPr>
            <a:spLocks noChangeArrowheads="1" noChangeShapeType="1" noTextEdit="1"/>
          </p:cNvSpPr>
          <p:nvPr/>
        </p:nvSpPr>
        <p:spPr bwMode="auto">
          <a:xfrm>
            <a:off x="8001000" y="2573199"/>
            <a:ext cx="2729320" cy="1018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7</a:t>
            </a: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2790825" y="3435350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6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9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6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2177012" y="20728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4568537" y="1321978"/>
            <a:ext cx="6119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trang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b="1" dirty="0">
                <a:latin typeface="Times New Roman" panose="02020603050405020304" pitchFamily="18" charset="0"/>
              </a:rPr>
              <a:t> 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sen.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4644737" y="1859843"/>
            <a:ext cx="64818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sắc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sen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in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ngực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đuôi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4644737" y="2753270"/>
            <a:ext cx="5823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Tỉ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lệ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b="1" dirty="0">
                <a:latin typeface="Times New Roman" panose="02020603050405020304" pitchFamily="18" charset="0"/>
              </a:rPr>
              <a:t> 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Vừa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7"/>
          <a:stretch/>
        </p:blipFill>
        <p:spPr bwMode="auto">
          <a:xfrm>
            <a:off x="967009" y="960437"/>
            <a:ext cx="3414492" cy="549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9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1906621" y="200296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689468" y="200296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NGHỆ THUẬT TRUNG ĐẠI VIỆT NAM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0611" y="1571893"/>
            <a:ext cx="9687916" cy="1066802"/>
            <a:chOff x="3170520" y="1676397"/>
            <a:chExt cx="579345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3170520" y="2068513"/>
              <a:ext cx="637893" cy="493713"/>
              <a:chOff x="2124357" y="3094038"/>
              <a:chExt cx="637893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2124357" y="3094038"/>
                <a:ext cx="6378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198687" y="3152517"/>
                <a:ext cx="536575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271452" cy="1066802"/>
              <a:chOff x="2530645" y="2460170"/>
              <a:chExt cx="527195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271956" cy="1011237"/>
                <a:chOff x="2671148" y="1311914"/>
                <a:chExt cx="4463642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463642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2987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055624" cy="663575"/>
              <a:chOff x="2452688" y="2863775"/>
              <a:chExt cx="1055624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055624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457055" y="1878519"/>
              <a:ext cx="442537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Trang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phục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áo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dài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với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họa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tiết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dân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tộc</a:t>
              </a:r>
              <a:endParaRPr lang="vi-VN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79528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65789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62"/>
          <p:cNvSpPr txBox="1">
            <a:spLocks noChangeArrowheads="1"/>
          </p:cNvSpPr>
          <p:nvPr/>
        </p:nvSpPr>
        <p:spPr bwMode="auto">
          <a:xfrm>
            <a:off x="1053416" y="313661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64" descr="C:\Users\Admin\Pictures\Sách giáo khoa Mĩ Thuật 7 - Chân trời sáng tạo_page-002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99" y="3739118"/>
            <a:ext cx="4389883" cy="283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914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 Box 262"/>
          <p:cNvSpPr txBox="1">
            <a:spLocks noChangeArrowheads="1"/>
          </p:cNvSpPr>
          <p:nvPr/>
        </p:nvSpPr>
        <p:spPr bwMode="auto">
          <a:xfrm>
            <a:off x="2177013" y="202966"/>
            <a:ext cx="8783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2D0FCFD-86A8-45BE-B834-B2FB9A2D8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7615" y="877888"/>
            <a:ext cx="741653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18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 Box 262"/>
          <p:cNvSpPr txBox="1">
            <a:spLocks noChangeArrowheads="1"/>
          </p:cNvSpPr>
          <p:nvPr/>
        </p:nvSpPr>
        <p:spPr bwMode="auto">
          <a:xfrm>
            <a:off x="2177013" y="202966"/>
            <a:ext cx="8783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98879" y="976059"/>
            <a:ext cx="6172541" cy="402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498879" y="2053680"/>
            <a:ext cx="7209378" cy="852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trí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họa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491545" y="3849499"/>
            <a:ext cx="7245438" cy="718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họa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02119" y="1295250"/>
            <a:ext cx="7123520" cy="621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nét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dáng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giấy</a:t>
            </a:r>
            <a:endParaRPr lang="en-US" sz="2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588012" y="1745257"/>
            <a:ext cx="7001600" cy="621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dáng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521410" y="2711370"/>
            <a:ext cx="7123520" cy="84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phác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mãng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vị trí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họa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trí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520777" y="3378480"/>
            <a:ext cx="4858047" cy="687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họa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endParaRPr lang="en-US" sz="2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88012" y="4338151"/>
            <a:ext cx="7245438" cy="1041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họa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thiện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sản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endParaRPr lang="en-US" sz="2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902160" y="5175427"/>
            <a:ext cx="7295560" cy="125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cap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lang="en-US" sz="24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sz="2400" b="1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Họa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trí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nhấn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trị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thẩm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mỹ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0280" y="5254038"/>
            <a:ext cx="7743017" cy="1115384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2D0FCFD-86A8-45BE-B834-B2FB9A2D8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4346" y="827099"/>
            <a:ext cx="4499527" cy="33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48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0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422400" y="5181602"/>
            <a:ext cx="8622352" cy="1248228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9" y="329852"/>
            <a:ext cx="8737599" cy="471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37191" y="5303898"/>
            <a:ext cx="8476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25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1906621" y="200296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689468" y="200296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NGHỆ THUẬT TRUNG ĐẠI VIỆT NAM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0611" y="1571893"/>
            <a:ext cx="9687916" cy="1066802"/>
            <a:chOff x="3170520" y="1676397"/>
            <a:chExt cx="579345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3170520" y="2068513"/>
              <a:ext cx="637893" cy="493713"/>
              <a:chOff x="2124357" y="3094038"/>
              <a:chExt cx="637893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2124357" y="3094038"/>
                <a:ext cx="6378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198687" y="3152517"/>
                <a:ext cx="536575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271452" cy="1066802"/>
              <a:chOff x="2530645" y="2460170"/>
              <a:chExt cx="527195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271956" cy="1011237"/>
                <a:chOff x="2671148" y="1311914"/>
                <a:chExt cx="4463642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463642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2987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055624" cy="663575"/>
              <a:chOff x="2452688" y="2863775"/>
              <a:chExt cx="1055624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055624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457055" y="1878519"/>
              <a:ext cx="442537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Trang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phục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áo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dài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với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họa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tiết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dân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tộc</a:t>
              </a:r>
              <a:endParaRPr lang="vi-VN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79528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65789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62"/>
          <p:cNvSpPr txBox="1">
            <a:spLocks noChangeArrowheads="1"/>
          </p:cNvSpPr>
          <p:nvPr/>
        </p:nvSpPr>
        <p:spPr bwMode="auto">
          <a:xfrm>
            <a:off x="1053416" y="313661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1053416" y="364027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604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2255583" y="211157"/>
            <a:ext cx="79238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6029" y="908878"/>
            <a:ext cx="9690536" cy="273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A0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2381" y="3122412"/>
            <a:ext cx="843092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: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95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3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Box 262"/>
          <p:cNvSpPr txBox="1">
            <a:spLocks noChangeArrowheads="1"/>
          </p:cNvSpPr>
          <p:nvPr/>
        </p:nvSpPr>
        <p:spPr bwMode="auto">
          <a:xfrm>
            <a:off x="2255583" y="211157"/>
            <a:ext cx="79238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 descr="Đặc trưng tư tưởng – văn hóa thời Lý – Trần | Luutruvn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917802"/>
            <a:ext cx="45831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700439"/>
            <a:ext cx="41036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4335689"/>
            <a:ext cx="26797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552927"/>
            <a:ext cx="27559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 descr="Chép lại tác phẩm điêu khắc thời Trần (họa tiết Hoa văn sen) - Mỹ thuật Lớp  7 - Bài tập Mỹ thuật Lớp 7 - Giải bài tập Mỹ thuật Lớ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1284514"/>
            <a:ext cx="259238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HVĐV-LYTRAN-013_ver_02 - Hoa văn đại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263877"/>
            <a:ext cx="19002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HVĐV-LYTRAN-023_ver_01 - Hoa văn đại việ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4335689"/>
            <a:ext cx="23685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9 Họa tiết thời Trần ý tưởng trong 2021 | họa tiết, hoa, mỹ thuậ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3984852"/>
            <a:ext cx="2894012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Ghim trên Rồng V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2343377"/>
            <a:ext cx="230346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82800" y="6062022"/>
            <a:ext cx="78549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1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2255583" y="211157"/>
            <a:ext cx="79238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0" b="88056" l="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50" b="12702"/>
          <a:stretch/>
        </p:blipFill>
        <p:spPr>
          <a:xfrm>
            <a:off x="1567360" y="960438"/>
            <a:ext cx="9557840" cy="52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27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2255583" y="211157"/>
            <a:ext cx="79238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7472" y="1030554"/>
            <a:ext cx="9287892" cy="5131026"/>
            <a:chOff x="0" y="0"/>
            <a:chExt cx="12192001" cy="68579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114800" cy="38671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751" y="0"/>
              <a:ext cx="2762250" cy="38671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0"/>
              <a:ext cx="5314950" cy="38671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67150"/>
              <a:ext cx="12191999" cy="2990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704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9"/>
          <p:cNvGrpSpPr/>
          <p:nvPr/>
        </p:nvGrpSpPr>
        <p:grpSpPr>
          <a:xfrm>
            <a:off x="-507909" y="-76151"/>
            <a:ext cx="12598226" cy="7162701"/>
            <a:chOff x="-304800" y="-76200"/>
            <a:chExt cx="9448800" cy="7162800"/>
          </a:xfrm>
        </p:grpSpPr>
        <p:pic>
          <p:nvPicPr>
            <p:cNvPr id="192" name="Google Shape;192;p9"/>
            <p:cNvPicPr preferRelativeResize="0"/>
            <p:nvPr/>
          </p:nvPicPr>
          <p:blipFill rotWithShape="1">
            <a:blip r:embed="rId3">
              <a:alphaModFix/>
            </a:blip>
            <a:srcRect l="8973" r="11539" b="18261"/>
            <a:stretch/>
          </p:blipFill>
          <p:spPr>
            <a:xfrm>
              <a:off x="-304800" y="-76200"/>
              <a:ext cx="9448800" cy="716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93180" y="5224549"/>
              <a:ext cx="5669554" cy="13213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4" name="Google Shape;19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485" y="-421530"/>
            <a:ext cx="11188333" cy="715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50;p39">
            <a:extLst>
              <a:ext uri="{FF2B5EF4-FFF2-40B4-BE49-F238E27FC236}">
                <a16:creationId xmlns:a16="http://schemas.microsoft.com/office/drawing/2014/main" id="{4C12F6FA-6897-4E2B-9AA6-6AF6B1672FB6}"/>
              </a:ext>
            </a:extLst>
          </p:cNvPr>
          <p:cNvSpPr txBox="1">
            <a:spLocks/>
          </p:cNvSpPr>
          <p:nvPr/>
        </p:nvSpPr>
        <p:spPr>
          <a:xfrm>
            <a:off x="1536246" y="2287269"/>
            <a:ext cx="9514814" cy="1331218"/>
          </a:xfrm>
          <a:prstGeom prst="rect">
            <a:avLst/>
          </a:prstGeom>
        </p:spPr>
        <p:txBody>
          <a:bodyPr spcFirstLastPara="1" vert="horz" wrap="square" lIns="121898" tIns="121898" rIns="121898" bIns="121898" rtlCol="0" anchor="b" anchorCtr="0">
            <a:noAutofit/>
          </a:bodyPr>
          <a:lstStyle>
            <a:lvl1pPr algn="ctr" defTabSz="959023" rtl="0" eaLnBrk="1" latinLnBrk="0" hangingPunct="1">
              <a:spcBef>
                <a:spcPct val="0"/>
              </a:spcBef>
              <a:buNone/>
              <a:defRPr sz="46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: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NGHỆ THUẬT TRUNG ĐẠI VIỆT NAM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sp>
        <p:nvSpPr>
          <p:cNvPr id="8" name="Google Shape;850;p39">
            <a:extLst>
              <a:ext uri="{FF2B5EF4-FFF2-40B4-BE49-F238E27FC236}">
                <a16:creationId xmlns:a16="http://schemas.microsoft.com/office/drawing/2014/main" id="{11EAB6C1-4357-466E-85EB-93D8D592C29A}"/>
              </a:ext>
            </a:extLst>
          </p:cNvPr>
          <p:cNvSpPr txBox="1">
            <a:spLocks/>
          </p:cNvSpPr>
          <p:nvPr/>
        </p:nvSpPr>
        <p:spPr>
          <a:xfrm>
            <a:off x="2536076" y="4143452"/>
            <a:ext cx="7628409" cy="845868"/>
          </a:xfrm>
          <a:prstGeom prst="rect">
            <a:avLst/>
          </a:prstGeom>
        </p:spPr>
        <p:txBody>
          <a:bodyPr spcFirstLastPara="1" vert="horz" wrap="square" lIns="121898" tIns="121898" rIns="121898" bIns="121898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Bài 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4</a:t>
            </a:r>
            <a:r>
              <a:rPr lang="vi-VN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: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Trang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phục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áo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dài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với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họa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tiết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dân</a:t>
            </a:r>
            <a:r>
              <a:rPr 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tộc</a:t>
            </a:r>
            <a:endParaRPr lang="vi-VN" sz="44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</p:spTree>
    <p:extLst>
      <p:ext uri="{BB962C8B-B14F-4D97-AF65-F5344CB8AC3E}">
        <p14:creationId xmlns:p14="http://schemas.microsoft.com/office/powerpoint/2010/main" val="152960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2255583" y="211157"/>
            <a:ext cx="79238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29" y="922584"/>
            <a:ext cx="6083229" cy="5434149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15" y="910837"/>
            <a:ext cx="2989507" cy="54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1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2255583" y="211157"/>
            <a:ext cx="79238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65" descr="C:\Users\Admin\Pictures\Sách giáo khoa Mĩ Thuật 7 - Chân trời sáng tạo_page-002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45001"/>
          <a:stretch/>
        </p:blipFill>
        <p:spPr bwMode="auto">
          <a:xfrm>
            <a:off x="547341" y="850993"/>
            <a:ext cx="6304462" cy="577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5" descr="C:\Users\Admin\Pictures\Sách giáo khoa Mĩ Thuật 7 - Chân trời sáng tạo_page-002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2"/>
          <a:stretch/>
        </p:blipFill>
        <p:spPr bwMode="auto">
          <a:xfrm>
            <a:off x="6813050" y="1983197"/>
            <a:ext cx="4950103" cy="22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50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2255583" y="211157"/>
            <a:ext cx="79238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98" y="1011677"/>
            <a:ext cx="2931424" cy="4815431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39" y="1011677"/>
            <a:ext cx="2717255" cy="48154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32" y="1011677"/>
            <a:ext cx="2918038" cy="481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18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d4/98/9b/d4989b346561ac75d94044e812a0f9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t="4125" r="19644" b="6224"/>
          <a:stretch/>
        </p:blipFill>
        <p:spPr bwMode="auto">
          <a:xfrm>
            <a:off x="0" y="101599"/>
            <a:ext cx="3073073" cy="61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95/9d/28/959d283e55e7dfba33ab6d9269e2ab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93" y="230616"/>
            <a:ext cx="4519686" cy="60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AD17BF-67AD-B167-F976-A31A8ADB3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0"/>
          <a:stretch/>
        </p:blipFill>
        <p:spPr bwMode="auto">
          <a:xfrm>
            <a:off x="8047600" y="315283"/>
            <a:ext cx="3720768" cy="60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619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22/33/50/223350e1c7337d52a12353b575e46c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5" y="211834"/>
            <a:ext cx="3683726" cy="601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0/f4/92/c0f492321ab8c611cbabfd9ad8e2c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729" y="209006"/>
            <a:ext cx="4076790" cy="603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ục này có hình ảnh của: Artist: Nguyễn Thuỳ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651" y="207146"/>
            <a:ext cx="4397247" cy="60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798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ục này có hình ảnh của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3" y="121467"/>
            <a:ext cx="4373595" cy="613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85/78/f0/8578f0cff4f2be74be3aa62e7c4693e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6016" r="10182" b="4901"/>
          <a:stretch/>
        </p:blipFill>
        <p:spPr bwMode="auto">
          <a:xfrm>
            <a:off x="4611189" y="130628"/>
            <a:ext cx="4245428" cy="611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ục này có hình ảnh của: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878" y="124097"/>
            <a:ext cx="3175056" cy="47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545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2255583" y="211157"/>
            <a:ext cx="79238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Vẽ hoa văn trên áo dài - Mỹ thuật Lớp 7 - Bài tập Mỹ thuật Lớp 7 - Giải bài  tập Mỹ thuật Lớp 7 | Lazi.vn - Cộng đồng Tri thức &amp;amp; Giáo dục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427" y="1030554"/>
            <a:ext cx="289560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sử dụng họa tiết hoa văn thời trần trong trang trí trang phục áo dài câu  hỏi 1151313 - hoidap247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502" y="1030554"/>
            <a:ext cx="304800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Users\Administrator\Documents\Áo dài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7045" r="15319" b="6952"/>
          <a:stretch/>
        </p:blipFill>
        <p:spPr bwMode="auto">
          <a:xfrm>
            <a:off x="7447788" y="1052328"/>
            <a:ext cx="2873828" cy="4712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65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2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 descr="Hướng dẫn cách học tập vẽ áo dài Việt Nam Dạy bé học | Việt nam, Áo dài,  Viết"/>
          <p:cNvPicPr>
            <a:picLocks noChangeAspect="1" noChangeArrowheads="1"/>
          </p:cNvPicPr>
          <p:nvPr/>
        </p:nvPicPr>
        <p:blipFill>
          <a:blip r:embed="rId7"/>
          <a:srcRect l="5357" t="12857" r="3571" b="12857"/>
          <a:stretch>
            <a:fillRect/>
          </a:stretch>
        </p:blipFill>
        <p:spPr bwMode="auto">
          <a:xfrm>
            <a:off x="977018" y="632559"/>
            <a:ext cx="4995289" cy="564354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4766" y="632559"/>
            <a:ext cx="2549517" cy="5654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1702" y="637308"/>
            <a:ext cx="269965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93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3" y="1148443"/>
            <a:ext cx="2796381" cy="431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9856" y="1119868"/>
            <a:ext cx="2382837" cy="4357688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47" y="1121455"/>
            <a:ext cx="2550896" cy="4357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715" y="1119868"/>
            <a:ext cx="2806628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0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0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213423" y="814988"/>
            <a:ext cx="105497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62"/>
          <p:cNvSpPr txBox="1">
            <a:spLocks noChangeArrowheads="1"/>
          </p:cNvSpPr>
          <p:nvPr/>
        </p:nvSpPr>
        <p:spPr bwMode="auto">
          <a:xfrm>
            <a:off x="2255583" y="211157"/>
            <a:ext cx="79238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33" y="3080813"/>
            <a:ext cx="6488216" cy="350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5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1906621" y="200296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689468" y="200296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NGHỆ THUẬT TRUNG ĐẠI VIỆT NAM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0611" y="1571893"/>
            <a:ext cx="9687916" cy="1066802"/>
            <a:chOff x="3170520" y="1676397"/>
            <a:chExt cx="579345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3170520" y="2068513"/>
              <a:ext cx="637893" cy="493713"/>
              <a:chOff x="2124357" y="3094038"/>
              <a:chExt cx="637893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2124357" y="3094038"/>
                <a:ext cx="6378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198687" y="3152517"/>
                <a:ext cx="536575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271452" cy="1066802"/>
              <a:chOff x="2530645" y="2460170"/>
              <a:chExt cx="527195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271956" cy="1011237"/>
                <a:chOff x="2671148" y="1311914"/>
                <a:chExt cx="4463642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463642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2987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055624" cy="663575"/>
              <a:chOff x="2452688" y="2863775"/>
              <a:chExt cx="1055624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055624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457055" y="1878519"/>
              <a:ext cx="442537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None/>
              </a:pP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Trang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phục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áo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dài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với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họa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tiết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dân</a:t>
              </a:r>
              <a:r>
                <a: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tộc</a:t>
              </a:r>
              <a:endParaRPr lang="vi-VN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79528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65789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2163518" y="3261874"/>
            <a:ext cx="6875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14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0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262"/>
          <p:cNvSpPr txBox="1">
            <a:spLocks noChangeArrowheads="1"/>
          </p:cNvSpPr>
          <p:nvPr/>
        </p:nvSpPr>
        <p:spPr bwMode="auto">
          <a:xfrm>
            <a:off x="2075912" y="195967"/>
            <a:ext cx="92136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2" descr="Đền An Sinh - Tổ miếu nhà Trần - AllTours"/>
          <p:cNvSpPr>
            <a:spLocks noChangeAspect="1" noChangeArrowheads="1"/>
          </p:cNvSpPr>
          <p:nvPr/>
        </p:nvSpPr>
        <p:spPr bwMode="auto">
          <a:xfrm>
            <a:off x="1621887" y="48334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Đền An Sinh - Tổ miếu nhà Trần - AllTours"/>
          <p:cNvSpPr>
            <a:spLocks noChangeAspect="1" noChangeArrowheads="1"/>
          </p:cNvSpPr>
          <p:nvPr/>
        </p:nvSpPr>
        <p:spPr bwMode="auto">
          <a:xfrm>
            <a:off x="1621887" y="48334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5E7091-C874-4ED4-8244-87B65C429B71}"/>
              </a:ext>
            </a:extLst>
          </p:cNvPr>
          <p:cNvSpPr/>
          <p:nvPr/>
        </p:nvSpPr>
        <p:spPr>
          <a:xfrm>
            <a:off x="1774287" y="778076"/>
            <a:ext cx="9642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B427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9A93A9-39F3-430E-9B25-3C2BD1700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534" y="1791072"/>
            <a:ext cx="6858000" cy="43546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5E7091-C874-4ED4-8244-87B65C429B71}"/>
              </a:ext>
            </a:extLst>
          </p:cNvPr>
          <p:cNvSpPr/>
          <p:nvPr/>
        </p:nvSpPr>
        <p:spPr>
          <a:xfrm>
            <a:off x="1774287" y="2005905"/>
            <a:ext cx="96426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i="1" dirty="0">
                <a:solidFill>
                  <a:srgbClr val="0B427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918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62" y="0"/>
            <a:ext cx="122314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42989">
            <a:off x="2164681" y="904835"/>
            <a:ext cx="7893829" cy="1290925"/>
          </a:xfrm>
          <a:solidFill>
            <a:srgbClr val="00B0F0">
              <a:alpha val="63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DẶN DÒ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412228">
            <a:off x="2721390" y="2176898"/>
            <a:ext cx="7136453" cy="3465392"/>
          </a:xfrm>
        </p:spPr>
        <p:txBody>
          <a:bodyPr anchor="ctr">
            <a:normAutofit fontScale="92500" lnSpcReduction="10000"/>
          </a:bodyPr>
          <a:lstStyle/>
          <a:p>
            <a:pPr algn="just">
              <a:buNone/>
            </a:pP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,….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429579" flipH="1">
            <a:off x="2168030" y="1165265"/>
            <a:ext cx="1097328" cy="1185718"/>
          </a:xfrm>
          <a:prstGeom prst="rect">
            <a:avLst/>
          </a:prstGeom>
        </p:spPr>
      </p:pic>
      <p:pic>
        <p:nvPicPr>
          <p:cNvPr id="5" name="Pictur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405351">
            <a:off x="8953963" y="869600"/>
            <a:ext cx="1097328" cy="11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7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 descr="Áo dài Việt họa tiết rồng quá kỳ công và ấn tượng với quốc tế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51" y="1175418"/>
            <a:ext cx="2971800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ịch sử áo dài Việt Nam | Vải áo dài D&amp;amp;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51" y="1175418"/>
            <a:ext cx="3062288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ải áo dài họa tiết hoa sen | Vải áo dài D&amp;amp;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951" y="1175418"/>
            <a:ext cx="2909888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Tà áo dài trong đời sống sinh hoạt người Việt 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01" y="1175418"/>
            <a:ext cx="30162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8 mẫu áo dài cưới đặc sắc của mỹ nhân Việt năm 20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151" y="1181768"/>
            <a:ext cx="29718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Áo Dài Đôi Ăn Hỏi Cho Cô Dâu Chú Rể - Song Hỷ Brid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4" y="1175418"/>
            <a:ext cx="2924175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1" y="1175418"/>
            <a:ext cx="3073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39" y="1175418"/>
            <a:ext cx="3109912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376" y="1175418"/>
            <a:ext cx="304165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89" y="1175418"/>
            <a:ext cx="508476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14" y="1194468"/>
            <a:ext cx="4706937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ToiYeuAoDaiVietNam-VA-5841423_hq (mp3cut (mp3cut (mp3cut (mp3cut.ne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98232"/>
            <a:ext cx="4889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62"/>
          <p:cNvSpPr txBox="1">
            <a:spLocks noChangeArrowheads="1"/>
          </p:cNvSpPr>
          <p:nvPr/>
        </p:nvSpPr>
        <p:spPr bwMode="auto">
          <a:xfrm>
            <a:off x="2177012" y="20728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croll: Horizontal 7"/>
          <p:cNvSpPr/>
          <p:nvPr/>
        </p:nvSpPr>
        <p:spPr>
          <a:xfrm>
            <a:off x="124539" y="1271382"/>
            <a:ext cx="5727831" cy="4038600"/>
          </a:xfrm>
          <a:prstGeom prst="horizontalScrol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sát hình và chỉ ra: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bộ phận chính của áo dài.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hình thức trang trí trên áo.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trí, màu sắc các họa tiết trang trí.</a:t>
            </a:r>
          </a:p>
          <a:p>
            <a:pPr algn="just">
              <a:buFontTx/>
              <a:buChar char="-"/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họa tiết trang trí trên áo.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5" name="Text Box 262"/>
          <p:cNvSpPr txBox="1">
            <a:spLocks noChangeArrowheads="1"/>
          </p:cNvSpPr>
          <p:nvPr/>
        </p:nvSpPr>
        <p:spPr bwMode="auto">
          <a:xfrm>
            <a:off x="2177012" y="20728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89" y="1271382"/>
            <a:ext cx="2975400" cy="487869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61" y="1271382"/>
            <a:ext cx="3023585" cy="48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0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 descr="Top 10 bài văn thuyết minh về áo dài Việt Nam hay nhất - Toplist.vn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3963" y="1931988"/>
            <a:ext cx="5402262" cy="4603750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931988"/>
            <a:ext cx="5402263" cy="459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191000" y="2730500"/>
            <a:ext cx="1524000" cy="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209800" y="2255838"/>
            <a:ext cx="2057400" cy="646112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Cổ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endParaRPr lang="en-US" sz="2800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4029075" y="3194050"/>
            <a:ext cx="1609725" cy="204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278063" y="3124200"/>
            <a:ext cx="1752600" cy="646113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Tay </a:t>
            </a:r>
            <a:r>
              <a:rPr lang="en-US" sz="2800" dirty="0" err="1"/>
              <a:t>áo</a:t>
            </a:r>
            <a:endParaRPr lang="en-US" sz="2800" dirty="0"/>
          </a:p>
        </p:txBody>
      </p:sp>
      <p:sp>
        <p:nvSpPr>
          <p:cNvPr id="10" name="Oval 9"/>
          <p:cNvSpPr/>
          <p:nvPr/>
        </p:nvSpPr>
        <p:spPr>
          <a:xfrm>
            <a:off x="2057400" y="4203700"/>
            <a:ext cx="2209800" cy="646113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endParaRPr lang="en-US" sz="3200" dirty="0"/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4213225" y="3411538"/>
            <a:ext cx="1654175" cy="1131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416175" y="5283200"/>
            <a:ext cx="1989138" cy="646113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n w="0"/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cs typeface="Arial" panose="020B0604020202020204" pitchFamily="34" charset="0"/>
              </a:rPr>
              <a:t>Tà</a:t>
            </a:r>
            <a:r>
              <a:rPr lang="en-US" sz="3200" dirty="0">
                <a:ln w="0"/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cs typeface="Arial" panose="020B0604020202020204" pitchFamily="34" charset="0"/>
              </a:rPr>
              <a:t>áo</a:t>
            </a:r>
            <a:endParaRPr lang="en-US" sz="3200" dirty="0">
              <a:ln w="0"/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386263" y="5240338"/>
            <a:ext cx="1557337" cy="350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62"/>
          <p:cNvSpPr txBox="1">
            <a:spLocks noChangeArrowheads="1"/>
          </p:cNvSpPr>
          <p:nvPr/>
        </p:nvSpPr>
        <p:spPr bwMode="auto">
          <a:xfrm>
            <a:off x="2177012" y="20728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D9C96282-35A9-4E77-8C1C-A4C3B2D2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693" y="868339"/>
            <a:ext cx="70617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ra</a:t>
            </a:r>
            <a:r>
              <a:rPr lang="en-US" sz="2800" b="1" dirty="0"/>
              <a:t> </a:t>
            </a:r>
            <a:r>
              <a:rPr lang="en-US" sz="2800" b="1" dirty="0" err="1"/>
              <a:t>bộ</a:t>
            </a:r>
            <a:r>
              <a:rPr lang="en-US" sz="2800" b="1" dirty="0"/>
              <a:t> </a:t>
            </a:r>
            <a:r>
              <a:rPr lang="en-US" sz="2800" b="1" dirty="0" err="1"/>
              <a:t>phận</a:t>
            </a:r>
            <a:r>
              <a:rPr lang="en-US" sz="2800" b="1" dirty="0"/>
              <a:t> </a:t>
            </a:r>
            <a:r>
              <a:rPr lang="en-US" sz="2800" b="1" dirty="0" err="1"/>
              <a:t>chính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áo</a:t>
            </a:r>
            <a:r>
              <a:rPr lang="en-US" sz="2800" b="1" dirty="0"/>
              <a:t> </a:t>
            </a:r>
            <a:r>
              <a:rPr lang="en-US" sz="2800" b="1" dirty="0" err="1"/>
              <a:t>dài</a:t>
            </a:r>
            <a:r>
              <a:rPr lang="en-US" sz="2800" b="1" dirty="0"/>
              <a:t>?</a:t>
            </a:r>
            <a:endParaRPr lang="en-US" altLang="vi-VN" sz="2800" b="1" dirty="0"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8A8CAC-876D-4D72-9F6B-99BA4D2F12F9}"/>
              </a:ext>
            </a:extLst>
          </p:cNvPr>
          <p:cNvGrpSpPr/>
          <p:nvPr/>
        </p:nvGrpSpPr>
        <p:grpSpPr>
          <a:xfrm>
            <a:off x="1660450" y="797221"/>
            <a:ext cx="1290846" cy="1236367"/>
            <a:chOff x="10352115" y="2565702"/>
            <a:chExt cx="2359331" cy="21023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D273E7-D8B0-4607-943C-11832464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40" b="96986" l="9589" r="8958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52115" y="2565702"/>
              <a:ext cx="2359331" cy="2102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5DC73ED-E01A-462C-9D8C-27381AF301B0}"/>
                </a:ext>
              </a:extLst>
            </p:cNvPr>
            <p:cNvSpPr/>
            <p:nvPr/>
          </p:nvSpPr>
          <p:spPr>
            <a:xfrm>
              <a:off x="11066257" y="4033663"/>
              <a:ext cx="378947" cy="3718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70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2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0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7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 descr="Top 10 bài văn thuyết minh về áo dài Việt Nam hay nhất - Toplist.v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" b="3562"/>
          <a:stretch/>
        </p:blipFill>
        <p:spPr>
          <a:xfrm>
            <a:off x="5911562" y="1190171"/>
            <a:ext cx="5851591" cy="449943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360425" y="2276332"/>
            <a:ext cx="4786312" cy="830263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03225" indent="-403225" fontAlgn="auto">
              <a:spcAft>
                <a:spcPts val="0"/>
              </a:spcAft>
              <a:buFontTx/>
              <a:buChar char="-"/>
              <a:defRPr/>
            </a:pPr>
            <a:endParaRPr sz="2400">
              <a:ln w="3200">
                <a:solidFill>
                  <a:srgbClr val="FEFAC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574736" y="2015982"/>
            <a:ext cx="53391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2400" b="1" dirty="0">
                <a:latin typeface="Times New Roman" panose="02020603050405020304" pitchFamily="18" charset="0"/>
              </a:rPr>
              <a:t> in,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thêu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vẽ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đính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phụ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kiện</a:t>
            </a:r>
            <a:r>
              <a:rPr lang="en-US" altLang="en-US" sz="2400" b="1" dirty="0"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cườm</a:t>
            </a:r>
            <a:r>
              <a:rPr lang="en-US" altLang="en-US" sz="2400" b="1" dirty="0">
                <a:latin typeface="Times New Roman" panose="02020603050405020304" pitchFamily="18" charset="0"/>
              </a:rPr>
              <a:t>…),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chìm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vải</a:t>
            </a:r>
            <a:r>
              <a:rPr lang="en-US" altLang="en-US" sz="2400" b="1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2337" y="3296300"/>
            <a:ext cx="6786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hoạ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4737" y="3897170"/>
            <a:ext cx="533919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Cổ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tay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b="1" dirty="0">
                <a:latin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Ngực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eo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gấu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tà</a:t>
            </a:r>
            <a:r>
              <a:rPr lang="en-US" altLang="en-US" sz="2400" b="1" dirty="0"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2337" y="4838557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Tỉ lệ các hoạ tiết trang trí</a:t>
            </a: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8087" y="5346557"/>
            <a:ext cx="4000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Vừa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4737" y="1333357"/>
            <a:ext cx="6519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áo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2177012" y="20728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8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9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6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134543" y="1371600"/>
            <a:ext cx="63478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Hoạ tiết trang trí trên áo : </a:t>
            </a:r>
            <a:r>
              <a:rPr lang="en-US" altLang="en-US" sz="2400">
                <a:latin typeface="Times New Roman" panose="02020603050405020304" pitchFamily="18" charset="0"/>
              </a:rPr>
              <a:t>Hoa sen, núi non.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133109" y="1931534"/>
            <a:ext cx="66652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sắc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sen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in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đuôi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núi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in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5031511" y="3139154"/>
            <a:ext cx="62420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Tỉ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lệ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b="1" dirty="0">
                <a:latin typeface="Times New Roman" panose="02020603050405020304" pitchFamily="18" charset="0"/>
              </a:rPr>
              <a:t> 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2177012" y="20728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5" r="64438" b="7491"/>
          <a:stretch/>
        </p:blipFill>
        <p:spPr bwMode="auto">
          <a:xfrm>
            <a:off x="1130104" y="927467"/>
            <a:ext cx="3638171" cy="543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95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9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6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2177012" y="20728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4862549" y="1298325"/>
            <a:ext cx="63615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trang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rồng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mây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4842362" y="1894897"/>
            <a:ext cx="60723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sắc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Hoạ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thiết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kế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ngực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vai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đuôi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áo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4862549" y="3296244"/>
            <a:ext cx="59759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Tỉ lệ của hoạ tiết trang trí trên áo : </a:t>
            </a:r>
            <a:r>
              <a:rPr lang="en-US" altLang="en-US" sz="2400">
                <a:latin typeface="Times New Roman" panose="02020603050405020304" pitchFamily="18" charset="0"/>
              </a:rPr>
              <a:t>Cân đối.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9" r="32600"/>
          <a:stretch/>
        </p:blipFill>
        <p:spPr bwMode="auto">
          <a:xfrm>
            <a:off x="1001485" y="944456"/>
            <a:ext cx="3466804" cy="548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889</TotalTime>
  <Words>1171</Words>
  <Application>Microsoft Office PowerPoint</Application>
  <PresentationFormat>Widescreen</PresentationFormat>
  <Paragraphs>100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Lato Light</vt:lpstr>
      <vt:lpstr>Times New Roman</vt:lpstr>
      <vt:lpstr>VNI-Times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DẶN DÒ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 NGHỆ THUẬT TRUNG ĐẠI  VIỆT NAM</dc:title>
  <dc:creator>Nguyễn Trần Thùy Trang</dc:creator>
  <cp:lastModifiedBy>SingPC</cp:lastModifiedBy>
  <cp:revision>77</cp:revision>
  <dcterms:created xsi:type="dcterms:W3CDTF">2022-08-02T02:30:02Z</dcterms:created>
  <dcterms:modified xsi:type="dcterms:W3CDTF">2023-11-02T03:27:32Z</dcterms:modified>
</cp:coreProperties>
</file>