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88" r:id="rId2"/>
    <p:sldId id="3273" r:id="rId3"/>
    <p:sldId id="3157" r:id="rId4"/>
    <p:sldId id="3161" r:id="rId5"/>
    <p:sldId id="3159" r:id="rId6"/>
    <p:sldId id="3158" r:id="rId7"/>
    <p:sldId id="3160" r:id="rId8"/>
    <p:sldId id="3162" r:id="rId9"/>
    <p:sldId id="3163" r:id="rId10"/>
    <p:sldId id="3168" r:id="rId11"/>
    <p:sldId id="3166" r:id="rId12"/>
    <p:sldId id="3164" r:id="rId13"/>
    <p:sldId id="3272" r:id="rId14"/>
    <p:sldId id="3276" r:id="rId15"/>
    <p:sldId id="3165" r:id="rId16"/>
    <p:sldId id="3274" r:id="rId17"/>
    <p:sldId id="3275"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thegioididong.com/hoi-dap/huong-dan-tao-fanpage-facebook-tren-dien-thoai-don-gian-1059178"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facebook.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622349"/>
            <a:ext cx="1963108" cy="1957219"/>
          </a:xfrm>
          <a:prstGeom prst="rect">
            <a:avLst/>
          </a:prstGeom>
        </p:spPr>
      </p:pic>
      <p:grpSp>
        <p:nvGrpSpPr>
          <p:cNvPr id="15" name="Group 14">
            <a:extLst>
              <a:ext uri="{FF2B5EF4-FFF2-40B4-BE49-F238E27FC236}">
                <a16:creationId xmlns:a16="http://schemas.microsoft.com/office/drawing/2014/main" id="{2AB41F07-FD98-4BE2-8A48-ECEFC4FF01FE}"/>
              </a:ext>
            </a:extLst>
          </p:cNvPr>
          <p:cNvGrpSpPr/>
          <p:nvPr/>
        </p:nvGrpSpPr>
        <p:grpSpPr>
          <a:xfrm>
            <a:off x="1500687" y="867429"/>
            <a:ext cx="10453383" cy="3380397"/>
            <a:chOff x="1510017" y="708809"/>
            <a:chExt cx="10453383" cy="3380397"/>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708809"/>
              <a:ext cx="10190480" cy="3380397"/>
              <a:chOff x="1778000" y="129689"/>
              <a:chExt cx="10190480" cy="3380397"/>
            </a:xfrm>
          </p:grpSpPr>
          <p:sp>
            <p:nvSpPr>
              <p:cNvPr id="10" name="Freeform: Shape 9">
                <a:extLst>
                  <a:ext uri="{FF2B5EF4-FFF2-40B4-BE49-F238E27FC236}">
                    <a16:creationId xmlns:a16="http://schemas.microsoft.com/office/drawing/2014/main" id="{988A1823-CD89-4DFF-9318-33C2F26318B4}"/>
                  </a:ext>
                </a:extLst>
              </p:cNvPr>
              <p:cNvSpPr/>
              <p:nvPr/>
            </p:nvSpPr>
            <p:spPr>
              <a:xfrm>
                <a:off x="3289353" y="129689"/>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19A2B5C9-8548-4ECA-930E-41081F0241D1}"/>
                </a:ext>
              </a:extLst>
            </p:cNvPr>
            <p:cNvPicPr>
              <a:picLocks noChangeAspect="1"/>
            </p:cNvPicPr>
            <p:nvPr/>
          </p:nvPicPr>
          <p:blipFill>
            <a:blip r:embed="rId3"/>
            <a:stretch>
              <a:fillRect/>
            </a:stretch>
          </p:blipFill>
          <p:spPr>
            <a:xfrm>
              <a:off x="1510017" y="848206"/>
              <a:ext cx="7999753" cy="1216847"/>
            </a:xfrm>
            <a:prstGeom prst="rect">
              <a:avLst/>
            </a:prstGeom>
          </p:spPr>
        </p:pic>
        <p:pic>
          <p:nvPicPr>
            <p:cNvPr id="14" name="Picture 13">
              <a:extLst>
                <a:ext uri="{FF2B5EF4-FFF2-40B4-BE49-F238E27FC236}">
                  <a16:creationId xmlns:a16="http://schemas.microsoft.com/office/drawing/2014/main" id="{A7E5383A-D6FF-4C3E-BF16-140F5749A06F}"/>
                </a:ext>
              </a:extLst>
            </p:cNvPr>
            <p:cNvPicPr>
              <a:picLocks noChangeAspect="1"/>
            </p:cNvPicPr>
            <p:nvPr/>
          </p:nvPicPr>
          <p:blipFill>
            <a:blip r:embed="rId4"/>
            <a:stretch>
              <a:fillRect/>
            </a:stretch>
          </p:blipFill>
          <p:spPr>
            <a:xfrm>
              <a:off x="3928188" y="2415795"/>
              <a:ext cx="8023393" cy="1496719"/>
            </a:xfrm>
            <a:prstGeom prst="rect">
              <a:avLst/>
            </a:prstGeom>
          </p:spPr>
        </p:pic>
      </p:grpSp>
    </p:spTree>
    <p:extLst>
      <p:ext uri="{BB962C8B-B14F-4D97-AF65-F5344CB8AC3E}">
        <p14:creationId xmlns:p14="http://schemas.microsoft.com/office/powerpoint/2010/main" val="1215376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950325"/>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c) Kết nối với một bạn cùng lớp</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Tìm trang Facebook của bạn.</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24DF01-676A-4298-8EBF-C00B76262DEE}"/>
              </a:ext>
            </a:extLst>
          </p:cNvPr>
          <p:cNvPicPr>
            <a:picLocks noChangeAspect="1"/>
          </p:cNvPicPr>
          <p:nvPr/>
        </p:nvPicPr>
        <p:blipFill>
          <a:blip r:embed="rId2"/>
          <a:stretch>
            <a:fillRect/>
          </a:stretch>
        </p:blipFill>
        <p:spPr>
          <a:xfrm>
            <a:off x="1176881" y="1533188"/>
            <a:ext cx="9838237" cy="4006999"/>
          </a:xfrm>
          <a:prstGeom prst="rect">
            <a:avLst/>
          </a:prstGeom>
        </p:spPr>
      </p:pic>
    </p:spTree>
    <p:extLst>
      <p:ext uri="{BB962C8B-B14F-4D97-AF65-F5344CB8AC3E}">
        <p14:creationId xmlns:p14="http://schemas.microsoft.com/office/powerpoint/2010/main" val="2302132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788993"/>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Khi tìm thấy trang Facebook của bạn, em nháy chuột vào ảnh đại diện để mở.</a:t>
            </a:r>
          </a:p>
        </p:txBody>
      </p:sp>
      <p:pic>
        <p:nvPicPr>
          <p:cNvPr id="5" name="Picture 4">
            <a:extLst>
              <a:ext uri="{FF2B5EF4-FFF2-40B4-BE49-F238E27FC236}">
                <a16:creationId xmlns:a16="http://schemas.microsoft.com/office/drawing/2014/main" id="{F725DEAF-E49F-4647-B396-F21171E6E07A}"/>
              </a:ext>
            </a:extLst>
          </p:cNvPr>
          <p:cNvPicPr>
            <a:picLocks noChangeAspect="1"/>
          </p:cNvPicPr>
          <p:nvPr/>
        </p:nvPicPr>
        <p:blipFill>
          <a:blip r:embed="rId2"/>
          <a:stretch>
            <a:fillRect/>
          </a:stretch>
        </p:blipFill>
        <p:spPr>
          <a:xfrm>
            <a:off x="2247900" y="1507962"/>
            <a:ext cx="7696200" cy="4010025"/>
          </a:xfrm>
          <a:prstGeom prst="rect">
            <a:avLst/>
          </a:prstGeom>
        </p:spPr>
      </p:pic>
      <p:pic>
        <p:nvPicPr>
          <p:cNvPr id="4" name="Picture 3">
            <a:extLst>
              <a:ext uri="{FF2B5EF4-FFF2-40B4-BE49-F238E27FC236}">
                <a16:creationId xmlns:a16="http://schemas.microsoft.com/office/drawing/2014/main" id="{F793EC90-671C-4379-A825-756D66165180}"/>
              </a:ext>
            </a:extLst>
          </p:cNvPr>
          <p:cNvPicPr>
            <a:picLocks noChangeAspect="1"/>
          </p:cNvPicPr>
          <p:nvPr/>
        </p:nvPicPr>
        <p:blipFill>
          <a:blip r:embed="rId3"/>
          <a:stretch>
            <a:fillRect/>
          </a:stretch>
        </p:blipFill>
        <p:spPr>
          <a:xfrm>
            <a:off x="10160716" y="4787153"/>
            <a:ext cx="1703798" cy="1737705"/>
          </a:xfrm>
          <a:prstGeom prst="rect">
            <a:avLst/>
          </a:prstGeom>
        </p:spPr>
      </p:pic>
    </p:spTree>
    <p:extLst>
      <p:ext uri="{BB962C8B-B14F-4D97-AF65-F5344CB8AC3E}">
        <p14:creationId xmlns:p14="http://schemas.microsoft.com/office/powerpoint/2010/main" val="1825256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09924A-5766-40FC-8029-8F854E3B8110}"/>
              </a:ext>
            </a:extLst>
          </p:cNvPr>
          <p:cNvSpPr/>
          <p:nvPr/>
        </p:nvSpPr>
        <p:spPr>
          <a:xfrm>
            <a:off x="476134" y="378447"/>
            <a:ext cx="11239732"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vào nút Thêm bạn bè để gửi yêu cầu kết bạn đến người đó.</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FBF0C89-4D99-417F-AD03-821071F3DC16}"/>
              </a:ext>
            </a:extLst>
          </p:cNvPr>
          <p:cNvPicPr>
            <a:picLocks noChangeAspect="1"/>
          </p:cNvPicPr>
          <p:nvPr/>
        </p:nvPicPr>
        <p:blipFill>
          <a:blip r:embed="rId2"/>
          <a:stretch>
            <a:fillRect/>
          </a:stretch>
        </p:blipFill>
        <p:spPr>
          <a:xfrm>
            <a:off x="1814512" y="1130917"/>
            <a:ext cx="8562975" cy="3352800"/>
          </a:xfrm>
          <a:prstGeom prst="rect">
            <a:avLst/>
          </a:prstGeom>
        </p:spPr>
      </p:pic>
      <p:sp>
        <p:nvSpPr>
          <p:cNvPr id="4" name="Rectangle 3">
            <a:extLst>
              <a:ext uri="{FF2B5EF4-FFF2-40B4-BE49-F238E27FC236}">
                <a16:creationId xmlns:a16="http://schemas.microsoft.com/office/drawing/2014/main" id="{D787808B-F8AB-458C-B33F-D701D3082B2A}"/>
              </a:ext>
            </a:extLst>
          </p:cNvPr>
          <p:cNvSpPr/>
          <p:nvPr/>
        </p:nvSpPr>
        <p:spPr>
          <a:xfrm>
            <a:off x="476134" y="4747527"/>
            <a:ext cx="11239732"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Nếu yêu cầu kết bạn được chấp nhận, em và bạn sẽ trở thành "bạn bè trên Facebook". Hai tài khoản sẽ tự động theo dõi nhau. Nghĩa là người này có thể thấy hoạt động của người kia và có thể tương tác với nhau.</a:t>
            </a:r>
          </a:p>
        </p:txBody>
      </p:sp>
    </p:spTree>
    <p:extLst>
      <p:ext uri="{BB962C8B-B14F-4D97-AF65-F5344CB8AC3E}">
        <p14:creationId xmlns:p14="http://schemas.microsoft.com/office/powerpoint/2010/main" val="94166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8" name="Picture 7">
            <a:extLst>
              <a:ext uri="{FF2B5EF4-FFF2-40B4-BE49-F238E27FC236}">
                <a16:creationId xmlns:a16="http://schemas.microsoft.com/office/drawing/2014/main" id="{4F2A20F9-0F61-4C55-B667-2E95C5205F7F}"/>
              </a:ext>
            </a:extLst>
          </p:cNvPr>
          <p:cNvPicPr>
            <a:picLocks noChangeAspect="1"/>
          </p:cNvPicPr>
          <p:nvPr/>
        </p:nvPicPr>
        <p:blipFill>
          <a:blip r:embed="rId3"/>
          <a:stretch>
            <a:fillRect/>
          </a:stretch>
        </p:blipFill>
        <p:spPr>
          <a:xfrm>
            <a:off x="656899" y="1446555"/>
            <a:ext cx="10963470" cy="2739032"/>
          </a:xfrm>
          <a:prstGeom prst="rect">
            <a:avLst/>
          </a:prstGeom>
        </p:spPr>
      </p:pic>
    </p:spTree>
    <p:extLst>
      <p:ext uri="{BB962C8B-B14F-4D97-AF65-F5344CB8AC3E}">
        <p14:creationId xmlns:p14="http://schemas.microsoft.com/office/powerpoint/2010/main" val="409004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5" y="453549"/>
            <a:ext cx="4815839" cy="5751190"/>
          </a:xfrm>
          <a:prstGeom prst="rect">
            <a:avLst/>
          </a:prstGeom>
        </p:spPr>
        <p:txBody>
          <a:bodyPr wrap="square">
            <a:spAutoFit/>
          </a:bodyPr>
          <a:lstStyle/>
          <a:p>
            <a:pPr algn="just">
              <a:lnSpc>
                <a:spcPct val="120000"/>
              </a:lnSpc>
              <a:spcAft>
                <a:spcPts val="0"/>
              </a:spcAft>
            </a:pPr>
            <a:r>
              <a:rPr lang="vi-VN" sz="2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a:t>
            </a:r>
            <a:r>
              <a:rPr lang="vi-VN"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 </a:t>
            </a:r>
            <a:r>
              <a:rPr lang="en-US" sz="2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 phải</a:t>
            </a: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kênh trao đổi thông tin phổ biến trên Internet hiện nay?</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Thư điện tử (email)</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Mạng xã hội (Facebook, Zalo, Instagram,…)</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Bồ câu đưa thư.</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Cả A, B, C đều đúng.</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vi-VN" sz="22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 </a:t>
            </a: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có thể sử dụng mạng xã hội Facebook để:</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Nhắn tin với bạn bè.</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Gọi điện thoại cho người thân.</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Đăng ảnh, video, trang thái của em.</a:t>
            </a:r>
            <a:endParaRPr lang="en-US" sz="22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Cả A, B, C đều đúng.</a:t>
            </a:r>
            <a:endParaRPr lang="en-US" sz="220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669281" y="313720"/>
            <a:ext cx="6096000" cy="6344686"/>
          </a:xfrm>
          <a:prstGeom prst="rect">
            <a:avLst/>
          </a:prstGeom>
        </p:spPr>
        <p:txBody>
          <a:bodyPr wrap="square">
            <a:spAutoFit/>
          </a:bodyPr>
          <a:lstStyle/>
          <a:p>
            <a:pPr algn="just">
              <a:lnSpc>
                <a:spcPct val="120000"/>
              </a:lnSpc>
              <a:spcAft>
                <a:spcPts val="0"/>
              </a:spcAft>
            </a:pPr>
            <a:r>
              <a:rPr lang="vi-VN"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3.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hành vi sau đây, hành vi nào </a:t>
            </a:r>
            <a:r>
              <a:rPr 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mang tính tiêu cực khi sử dụng mạng xã hội?</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Chia sẻ những thông tin sai sự thật trong giai đoạn dịch bệnh.</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Đăng ảnh xúc phạm đến một người bạn của em.</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Đăng những thông tin có tính chất chống phá nhà nước.</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Tẩy chay những thông tin đe dọa, bắt nạt,… gây hậu quả cho người khác.</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vi-VN"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4.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 tuổi quy định tối thiểu của người dùng khi tham gia là thành viên của một số trang mạng xã hội là bao nhiêu?</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12 tuổi.        B.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en-US" sz="20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	       C</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14 tuổi         D. 15 tuổi</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vi-VN"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5.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gửi yêu cầu kết bạn đến một người, em nháy chuột vào nút nào trên mạng xã hội Facebook.</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Thêm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 </a:t>
            </a:r>
            <a:r>
              <a:rPr lang="en-US" sz="20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bè.			B</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Đăng ký.</a:t>
            </a:r>
            <a:endParaRPr lang="en-US" sz="200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Tạo tài khoản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20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Nhắn tin</a:t>
            </a:r>
            <a:endParaRPr lang="en-US" sz="2000">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p:cNvCxnSpPr/>
          <p:nvPr/>
        </p:nvCxnSpPr>
        <p:spPr>
          <a:xfrm flipH="1">
            <a:off x="5394960" y="313720"/>
            <a:ext cx="26126" cy="63446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5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75443-18C3-479C-A349-81B158B9AAA6}"/>
              </a:ext>
            </a:extLst>
          </p:cNvPr>
          <p:cNvPicPr>
            <a:picLocks noChangeAspect="1"/>
          </p:cNvPicPr>
          <p:nvPr/>
        </p:nvPicPr>
        <p:blipFill>
          <a:blip r:embed="rId2"/>
          <a:stretch>
            <a:fillRect/>
          </a:stretch>
        </p:blipFill>
        <p:spPr>
          <a:xfrm>
            <a:off x="602308" y="508518"/>
            <a:ext cx="3490335" cy="952468"/>
          </a:xfrm>
          <a:prstGeom prst="rect">
            <a:avLst/>
          </a:prstGeom>
        </p:spPr>
      </p:pic>
      <p:pic>
        <p:nvPicPr>
          <p:cNvPr id="6" name="Picture 5">
            <a:extLst>
              <a:ext uri="{FF2B5EF4-FFF2-40B4-BE49-F238E27FC236}">
                <a16:creationId xmlns:a16="http://schemas.microsoft.com/office/drawing/2014/main" id="{A34150F7-F9B9-48D0-A9AC-1E108D0D723A}"/>
              </a:ext>
            </a:extLst>
          </p:cNvPr>
          <p:cNvPicPr>
            <a:picLocks noChangeAspect="1"/>
          </p:cNvPicPr>
          <p:nvPr/>
        </p:nvPicPr>
        <p:blipFill rotWithShape="1">
          <a:blip r:embed="rId3"/>
          <a:srcRect b="37083"/>
          <a:stretch/>
        </p:blipFill>
        <p:spPr>
          <a:xfrm>
            <a:off x="416424" y="1777996"/>
            <a:ext cx="11284163" cy="1368215"/>
          </a:xfrm>
          <a:prstGeom prst="rect">
            <a:avLst/>
          </a:prstGeom>
        </p:spPr>
      </p:pic>
      <p:pic>
        <p:nvPicPr>
          <p:cNvPr id="8" name="Picture 7">
            <a:extLst>
              <a:ext uri="{FF2B5EF4-FFF2-40B4-BE49-F238E27FC236}">
                <a16:creationId xmlns:a16="http://schemas.microsoft.com/office/drawing/2014/main" id="{3E35B319-AE24-4F43-A660-BEFEE4B3E5F9}"/>
              </a:ext>
            </a:extLst>
          </p:cNvPr>
          <p:cNvPicPr>
            <a:picLocks noChangeAspect="1"/>
          </p:cNvPicPr>
          <p:nvPr/>
        </p:nvPicPr>
        <p:blipFill rotWithShape="1">
          <a:blip r:embed="rId3"/>
          <a:srcRect l="18" t="64540" r="-18" b="805"/>
          <a:stretch/>
        </p:blipFill>
        <p:spPr>
          <a:xfrm>
            <a:off x="416424" y="3297394"/>
            <a:ext cx="11284163" cy="753611"/>
          </a:xfrm>
          <a:prstGeom prst="rect">
            <a:avLst/>
          </a:prstGeom>
        </p:spPr>
      </p:pic>
    </p:spTree>
    <p:extLst>
      <p:ext uri="{BB962C8B-B14F-4D97-AF65-F5344CB8AC3E}">
        <p14:creationId xmlns:p14="http://schemas.microsoft.com/office/powerpoint/2010/main" val="3609766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3" y="641446"/>
            <a:ext cx="11905397" cy="5601533"/>
          </a:xfrm>
          <a:prstGeom prst="rect">
            <a:avLst/>
          </a:prstGeom>
          <a:noFill/>
        </p:spPr>
        <p:txBody>
          <a:bodyPr wrap="square" rtlCol="0">
            <a:spAutoFit/>
          </a:bodyPr>
          <a:lstStyle/>
          <a:p>
            <a:r>
              <a:rPr lang="en-US" sz="1600" b="1" u="sng" smtClean="0">
                <a:latin typeface="Times New Roman" panose="02020603050405020304" pitchFamily="18" charset="0"/>
                <a:cs typeface="Times New Roman" panose="02020603050405020304" pitchFamily="18" charset="0"/>
              </a:rPr>
              <a:t>Câu 1:</a:t>
            </a:r>
          </a:p>
          <a:p>
            <a:r>
              <a:rPr lang="vi-VN" smtClean="0">
                <a:solidFill>
                  <a:srgbClr val="FF0000"/>
                </a:solidFill>
                <a:latin typeface="Times New Roman" panose="02020603050405020304" pitchFamily="18" charset="0"/>
                <a:cs typeface="Times New Roman" panose="02020603050405020304" pitchFamily="18" charset="0"/>
              </a:rPr>
              <a:t>Facebook</a:t>
            </a:r>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là một trong những mạng xã hội hàng đầu thế giới hiện nay, là </a:t>
            </a:r>
            <a:r>
              <a:rPr lang="vi-VN" b="1">
                <a:latin typeface="Times New Roman" panose="02020603050405020304" pitchFamily="18" charset="0"/>
                <a:cs typeface="Times New Roman" panose="02020603050405020304" pitchFamily="18" charset="0"/>
              </a:rPr>
              <a:t>nơi kết nối tất cả mọi người lại với nhau trên toàn thế giới</a:t>
            </a:r>
            <a:r>
              <a:rPr lang="vi-VN">
                <a:latin typeface="Times New Roman" panose="02020603050405020304" pitchFamily="18" charset="0"/>
                <a:cs typeface="Times New Roman" panose="02020603050405020304" pitchFamily="18" charset="0"/>
              </a:rPr>
              <a:t>. Tương tự như mạng Internet, Facebook tạo ra một thế giới phẳng - nơi không còn khoảng cách địa lý cho phép tất cả người dùng đăng tải và chia sẻ trạng thái, thông tin cá nhân và tương tác với người khác.</a:t>
            </a:r>
          </a:p>
          <a:p>
            <a:r>
              <a:rPr lang="vi-VN">
                <a:latin typeface="Times New Roman" panose="02020603050405020304" pitchFamily="18" charset="0"/>
                <a:cs typeface="Times New Roman" panose="02020603050405020304" pitchFamily="18" charset="0"/>
              </a:rPr>
              <a:t>* Chức năng chính:</a:t>
            </a:r>
          </a:p>
          <a:p>
            <a:r>
              <a:rPr lang="vi-VN">
                <a:latin typeface="Times New Roman" panose="02020603050405020304" pitchFamily="18" charset="0"/>
                <a:cs typeface="Times New Roman" panose="02020603050405020304" pitchFamily="18" charset="0"/>
              </a:rPr>
              <a:t>- Trò chuyện và tương tác với bạn bè mọi lúc mọi nói chỉ cần có thiết bị được kết nối Internet.</a:t>
            </a:r>
          </a:p>
          <a:p>
            <a:r>
              <a:rPr lang="vi-VN">
                <a:latin typeface="Times New Roman" panose="02020603050405020304" pitchFamily="18" charset="0"/>
                <a:cs typeface="Times New Roman" panose="02020603050405020304" pitchFamily="18" charset="0"/>
              </a:rPr>
              <a:t>- Cập nhật, chia sẻ hình ảnh, video, thông tin, story (câu chuyện).</a:t>
            </a:r>
          </a:p>
          <a:p>
            <a:r>
              <a:rPr lang="vi-VN">
                <a:latin typeface="Times New Roman" panose="02020603050405020304" pitchFamily="18" charset="0"/>
                <a:cs typeface="Times New Roman" panose="02020603050405020304" pitchFamily="18" charset="0"/>
              </a:rPr>
              <a:t>- Tìm kiếm bạn bè thông qua địa chỉ email, số điện thoại, tên người dùng hay thậm chí là thông qua bạn chung.</a:t>
            </a:r>
          </a:p>
          <a:p>
            <a:r>
              <a:rPr lang="vi-VN">
                <a:latin typeface="Times New Roman" panose="02020603050405020304" pitchFamily="18" charset="0"/>
                <a:cs typeface="Times New Roman" panose="02020603050405020304" pitchFamily="18" charset="0"/>
              </a:rPr>
              <a:t>- Tận dụng làm nơi bán hàng online như: </a:t>
            </a:r>
            <a:r>
              <a:rPr lang="vi-VN" b="1">
                <a:latin typeface="Times New Roman" panose="02020603050405020304" pitchFamily="18" charset="0"/>
                <a:cs typeface="Times New Roman" panose="02020603050405020304" pitchFamily="18" charset="0"/>
                <a:hlinkClick r:id="rId2"/>
              </a:rPr>
              <a:t>Tạo Fanpage</a:t>
            </a:r>
            <a:r>
              <a:rPr lang="vi-VN">
                <a:latin typeface="Times New Roman" panose="02020603050405020304" pitchFamily="18" charset="0"/>
                <a:cs typeface="Times New Roman" panose="02020603050405020304" pitchFamily="18" charset="0"/>
              </a:rPr>
              <a:t> để bán hàng, bán hàng trên trang cá nhân.</a:t>
            </a:r>
          </a:p>
          <a:p>
            <a:r>
              <a:rPr lang="vi-VN">
                <a:latin typeface="Times New Roman" panose="02020603050405020304" pitchFamily="18" charset="0"/>
                <a:cs typeface="Times New Roman" panose="02020603050405020304" pitchFamily="18" charset="0"/>
              </a:rPr>
              <a:t>- Đa dạng game cho người dùng mặc sức giải trí, trải nghiệm.</a:t>
            </a:r>
          </a:p>
          <a:p>
            <a:r>
              <a:rPr lang="vi-VN">
                <a:latin typeface="Times New Roman" panose="02020603050405020304" pitchFamily="18" charset="0"/>
                <a:cs typeface="Times New Roman" panose="02020603050405020304" pitchFamily="18" charset="0"/>
              </a:rPr>
              <a:t>- Khả năng tag (gắn thẻ) hình ảnh, nhận diện khuôn mặt thông minh.</a:t>
            </a:r>
          </a:p>
          <a:p>
            <a:r>
              <a:rPr lang="vi-VN">
                <a:latin typeface="Times New Roman" panose="02020603050405020304" pitchFamily="18" charset="0"/>
                <a:cs typeface="Times New Roman" panose="02020603050405020304" pitchFamily="18" charset="0"/>
              </a:rPr>
              <a:t>- Cho phép tạo khảo sát/thăm dò ý kiến ngay trên tường cá nhân.</a:t>
            </a:r>
          </a:p>
          <a:p>
            <a:r>
              <a:rPr lang="vi-VN">
                <a:latin typeface="Times New Roman" panose="02020603050405020304" pitchFamily="18" charset="0"/>
                <a:cs typeface="Times New Roman" panose="02020603050405020304" pitchFamily="18" charset="0"/>
              </a:rPr>
              <a:t>* Đối tượng tham gia: Từ 13 tuổi trở lên.</a:t>
            </a:r>
          </a:p>
          <a:p>
            <a:r>
              <a:rPr lang="vi-VN">
                <a:latin typeface="Times New Roman" panose="02020603050405020304" pitchFamily="18" charset="0"/>
                <a:cs typeface="Times New Roman" panose="02020603050405020304" pitchFamily="18" charset="0"/>
              </a:rPr>
              <a:t>* Cách thức tham gia: Đăng ký tài khoản Facebook (sử dụng số điện thoại hoặc email để đăng ký)</a:t>
            </a:r>
          </a:p>
          <a:p>
            <a:r>
              <a:rPr lang="vi-VN">
                <a:latin typeface="Times New Roman" panose="02020603050405020304" pitchFamily="18" charset="0"/>
                <a:cs typeface="Times New Roman" panose="02020603050405020304" pitchFamily="18" charset="0"/>
              </a:rPr>
              <a:t>* Những lưu ý cần thiết khi tham gia:</a:t>
            </a:r>
          </a:p>
          <a:p>
            <a:r>
              <a:rPr lang="vi-VN" smtClean="0">
                <a:latin typeface="Times New Roman" panose="02020603050405020304" pitchFamily="18" charset="0"/>
                <a:cs typeface="Times New Roman" panose="02020603050405020304" pitchFamily="18" charset="0"/>
              </a:rPr>
              <a:t>- Thông </a:t>
            </a:r>
            <a:r>
              <a:rPr lang="vi-VN">
                <a:latin typeface="Times New Roman" panose="02020603050405020304" pitchFamily="18" charset="0"/>
                <a:cs typeface="Times New Roman" panose="02020603050405020304" pitchFamily="18" charset="0"/>
              </a:rPr>
              <a:t>tin cá nhân trên Facebook của bạn có thể được thu thập bởi người khác để sử dụng với nhiều mục đích dù tốt hay xấu, bạn nên hạn chế chia sẻ những thông tin quan trọng về bản thân</a:t>
            </a:r>
            <a:r>
              <a:rPr lang="vi-VN" smtClean="0">
                <a:latin typeface="Times New Roman" panose="02020603050405020304" pitchFamily="18" charset="0"/>
                <a:cs typeface="Times New Roman" panose="02020603050405020304" pitchFamily="18" charset="0"/>
              </a:rPr>
              <a:t>.</a:t>
            </a:r>
            <a:endParaRPr lang="en-US" smtClean="0">
              <a:latin typeface="Times New Roman" panose="02020603050405020304" pitchFamily="18" charset="0"/>
              <a:cs typeface="Times New Roman" panose="02020603050405020304" pitchFamily="18" charset="0"/>
            </a:endParaRPr>
          </a:p>
          <a:p>
            <a:r>
              <a:rPr lang="vi-VN">
                <a:latin typeface="Times New Roman" panose="02020603050405020304" pitchFamily="18" charset="0"/>
                <a:cs typeface="Times New Roman" panose="02020603050405020304" pitchFamily="18" charset="0"/>
              </a:rPr>
              <a:t>- Những ứng dụng có tính năng tương tác với người dùng, những ứng dụng giải trí xuất hiện ngày càng nhiều trên Facebook cũng là một trong những nguyên nhân khiến bạn bị thu thập thông tin. Hãy tránh các ứng dụng yêu cầu bạn nhập mật khẩu để đăng </a:t>
            </a:r>
            <a:r>
              <a:rPr lang="vi-VN" smtClean="0">
                <a:latin typeface="Times New Roman" panose="02020603050405020304" pitchFamily="18" charset="0"/>
                <a:cs typeface="Times New Roman" panose="02020603050405020304" pitchFamily="18" charset="0"/>
              </a:rPr>
              <a:t>nhập</a:t>
            </a:r>
            <a:endParaRPr lang="en-US"/>
          </a:p>
        </p:txBody>
      </p:sp>
    </p:spTree>
    <p:extLst>
      <p:ext uri="{BB962C8B-B14F-4D97-AF65-F5344CB8AC3E}">
        <p14:creationId xmlns:p14="http://schemas.microsoft.com/office/powerpoint/2010/main" val="1721226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797" y="846161"/>
            <a:ext cx="10945504" cy="3108543"/>
          </a:xfrm>
          <a:prstGeom prst="rect">
            <a:avLst/>
          </a:prstGeom>
        </p:spPr>
        <p:txBody>
          <a:bodyPr wrap="square">
            <a:spAutoFit/>
          </a:bodyPr>
          <a:lstStyle/>
          <a:p>
            <a:pPr algn="just"/>
            <a:r>
              <a:rPr lang="en-US" sz="2800" b="1" u="sng" smtClean="0">
                <a:solidFill>
                  <a:srgbClr val="000000"/>
                </a:solidFill>
                <a:latin typeface="Open Sans"/>
              </a:rPr>
              <a:t>Câu 2</a:t>
            </a:r>
            <a:r>
              <a:rPr lang="en-US" sz="2800" b="1" smtClean="0">
                <a:solidFill>
                  <a:srgbClr val="000000"/>
                </a:solidFill>
                <a:latin typeface="Open Sans"/>
              </a:rPr>
              <a:t>:</a:t>
            </a:r>
          </a:p>
          <a:p>
            <a:pPr algn="just"/>
            <a:r>
              <a:rPr lang="vi-VN" sz="2800" smtClean="0">
                <a:solidFill>
                  <a:srgbClr val="000000"/>
                </a:solidFill>
                <a:latin typeface="Open Sans"/>
              </a:rPr>
              <a:t>Ví </a:t>
            </a:r>
            <a:r>
              <a:rPr lang="vi-VN" sz="2800">
                <a:solidFill>
                  <a:srgbClr val="000000"/>
                </a:solidFill>
                <a:latin typeface="Open Sans"/>
              </a:rPr>
              <a:t>dụ 1: giả mạo Facebook công an đăng tin sai sự thật, chia sẻ thông tin có nội dung hiểu nhầm, hiểu sai, gây hoang mang trong nhân dân, ảnh hưởng đến tổ chức, cá nhân trong công tác phòng, chống dịch Covid-19.</a:t>
            </a:r>
          </a:p>
          <a:p>
            <a:pPr algn="just"/>
            <a:r>
              <a:rPr lang="vi-VN" sz="2800">
                <a:solidFill>
                  <a:srgbClr val="000000"/>
                </a:solidFill>
                <a:latin typeface="Open Sans"/>
              </a:rPr>
              <a:t>Ví dụ 2: đăng tải thông tin sai sự thật về khẩu phần ăn trong khu cách ly tập trung trên mạng xã hội Facebook.</a:t>
            </a:r>
          </a:p>
        </p:txBody>
      </p:sp>
    </p:spTree>
    <p:extLst>
      <p:ext uri="{BB962C8B-B14F-4D97-AF65-F5344CB8AC3E}">
        <p14:creationId xmlns:p14="http://schemas.microsoft.com/office/powerpoint/2010/main" val="3219695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324422" y="319144"/>
            <a:ext cx="3270194" cy="1353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Các hình thức trao đổi thông tin khi chưa có Internet</a:t>
            </a:r>
            <a:endParaRPr lang="en-US" sz="1400"/>
          </a:p>
        </p:txBody>
      </p:sp>
      <p:pic>
        <p:nvPicPr>
          <p:cNvPr id="4" name="Picture 3">
            <a:extLst>
              <a:ext uri="{FF2B5EF4-FFF2-40B4-BE49-F238E27FC236}">
                <a16:creationId xmlns:a16="http://schemas.microsoft.com/office/drawing/2014/main" id="{55FDD747-8BAA-4BA1-B655-65A3203DD1C2}"/>
              </a:ext>
            </a:extLst>
          </p:cNvPr>
          <p:cNvPicPr>
            <a:picLocks noChangeAspect="1"/>
          </p:cNvPicPr>
          <p:nvPr/>
        </p:nvPicPr>
        <p:blipFill rotWithShape="1">
          <a:blip r:embed="rId2"/>
          <a:srcRect r="58640"/>
          <a:stretch/>
        </p:blipFill>
        <p:spPr>
          <a:xfrm>
            <a:off x="2987049" y="2561007"/>
            <a:ext cx="1929496" cy="1854237"/>
          </a:xfrm>
          <a:prstGeom prst="rect">
            <a:avLst/>
          </a:prstGeom>
          <a:ln w="19050">
            <a:solidFill>
              <a:schemeClr val="accent1"/>
            </a:solidFill>
          </a:ln>
        </p:spPr>
      </p:pic>
      <p:pic>
        <p:nvPicPr>
          <p:cNvPr id="5" name="Picture 4">
            <a:extLst>
              <a:ext uri="{FF2B5EF4-FFF2-40B4-BE49-F238E27FC236}">
                <a16:creationId xmlns:a16="http://schemas.microsoft.com/office/drawing/2014/main" id="{55FDD747-8BAA-4BA1-B655-65A3203DD1C2}"/>
              </a:ext>
            </a:extLst>
          </p:cNvPr>
          <p:cNvPicPr>
            <a:picLocks noChangeAspect="1"/>
          </p:cNvPicPr>
          <p:nvPr/>
        </p:nvPicPr>
        <p:blipFill rotWithShape="1">
          <a:blip r:embed="rId2"/>
          <a:srcRect l="41987"/>
          <a:stretch/>
        </p:blipFill>
        <p:spPr>
          <a:xfrm>
            <a:off x="5917473" y="2561008"/>
            <a:ext cx="2053901" cy="1854237"/>
          </a:xfrm>
          <a:prstGeom prst="rect">
            <a:avLst/>
          </a:prstGeom>
          <a:ln w="19050">
            <a:solidFill>
              <a:schemeClr val="accent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0104" y="2561006"/>
            <a:ext cx="1905000" cy="1854237"/>
          </a:xfrm>
          <a:prstGeom prst="rect">
            <a:avLst/>
          </a:prstGeom>
          <a:ln w="19050">
            <a:solidFill>
              <a:schemeClr val="accent1"/>
            </a:solidFill>
          </a:ln>
        </p:spPr>
      </p:pic>
    </p:spTree>
    <p:extLst>
      <p:ext uri="{BB962C8B-B14F-4D97-AF65-F5344CB8AC3E}">
        <p14:creationId xmlns:p14="http://schemas.microsoft.com/office/powerpoint/2010/main" val="983665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1502C-7DDE-480F-9FF2-8549A68C3DD6}"/>
              </a:ext>
            </a:extLst>
          </p:cNvPr>
          <p:cNvPicPr>
            <a:picLocks noChangeAspect="1"/>
          </p:cNvPicPr>
          <p:nvPr/>
        </p:nvPicPr>
        <p:blipFill>
          <a:blip r:embed="rId2"/>
          <a:stretch>
            <a:fillRect/>
          </a:stretch>
        </p:blipFill>
        <p:spPr>
          <a:xfrm>
            <a:off x="564656" y="3245551"/>
            <a:ext cx="11395587" cy="2024863"/>
          </a:xfrm>
          <a:prstGeom prst="rect">
            <a:avLst/>
          </a:prstGeom>
        </p:spPr>
      </p:pic>
      <p:pic>
        <p:nvPicPr>
          <p:cNvPr id="5" name="Picture 4">
            <a:extLst>
              <a:ext uri="{FF2B5EF4-FFF2-40B4-BE49-F238E27FC236}">
                <a16:creationId xmlns:a16="http://schemas.microsoft.com/office/drawing/2014/main" id="{7B62A3B3-36A6-4EF5-A9D6-027625E2AD0D}"/>
              </a:ext>
            </a:extLst>
          </p:cNvPr>
          <p:cNvPicPr>
            <a:picLocks noChangeAspect="1"/>
          </p:cNvPicPr>
          <p:nvPr/>
        </p:nvPicPr>
        <p:blipFill>
          <a:blip r:embed="rId3"/>
          <a:stretch>
            <a:fillRect/>
          </a:stretch>
        </p:blipFill>
        <p:spPr>
          <a:xfrm>
            <a:off x="460153" y="451118"/>
            <a:ext cx="888648" cy="903074"/>
          </a:xfrm>
          <a:prstGeom prst="rect">
            <a:avLst/>
          </a:prstGeom>
        </p:spPr>
      </p:pic>
      <p:sp>
        <p:nvSpPr>
          <p:cNvPr id="10" name="Rectangle 9">
            <a:extLst>
              <a:ext uri="{FF2B5EF4-FFF2-40B4-BE49-F238E27FC236}">
                <a16:creationId xmlns:a16="http://schemas.microsoft.com/office/drawing/2014/main" id="{C51F70CD-3902-4BC1-9893-E2BEEEAB578A}"/>
              </a:ext>
            </a:extLst>
          </p:cNvPr>
          <p:cNvSpPr/>
          <p:nvPr/>
        </p:nvSpPr>
        <p:spPr>
          <a:xfrm>
            <a:off x="1348801" y="451118"/>
            <a:ext cx="8256034" cy="1161023"/>
          </a:xfrm>
          <a:prstGeom prst="rect">
            <a:avLst/>
          </a:prstGeom>
        </p:spPr>
        <p:txBody>
          <a:bodyPr wrap="square">
            <a:spAutoFit/>
          </a:bodyPr>
          <a:lstStyle/>
          <a:p>
            <a:pPr defTabSz="342900">
              <a:lnSpc>
                <a:spcPct val="150000"/>
              </a:lnSpc>
            </a:pPr>
            <a:r>
              <a:rPr lang="vi-VN" sz="2500" b="1">
                <a:solidFill>
                  <a:srgbClr val="F03C69"/>
                </a:solidFill>
                <a:latin typeface="SVN-SAF" panose="02040603050506020204" pitchFamily="18" charset="0"/>
                <a:cs typeface="Times New Roman" panose="02020603050405020304" pitchFamily="18" charset="0"/>
              </a:rPr>
              <a:t>1. MẠNG XÃ HỘI - KÊNH TRAO ĐỔI THÔNG TIN PHỔ BIẾN TRÊN INTERNET</a:t>
            </a:r>
          </a:p>
        </p:txBody>
      </p:sp>
      <p:pic>
        <p:nvPicPr>
          <p:cNvPr id="12" name="Picture 11">
            <a:extLst>
              <a:ext uri="{FF2B5EF4-FFF2-40B4-BE49-F238E27FC236}">
                <a16:creationId xmlns:a16="http://schemas.microsoft.com/office/drawing/2014/main" id="{E9D1E01A-3D4B-47FB-AA76-CF462CAB2381}"/>
              </a:ext>
            </a:extLst>
          </p:cNvPr>
          <p:cNvPicPr>
            <a:picLocks noChangeAspect="1"/>
          </p:cNvPicPr>
          <p:nvPr/>
        </p:nvPicPr>
        <p:blipFill>
          <a:blip r:embed="rId4"/>
          <a:stretch>
            <a:fillRect/>
          </a:stretch>
        </p:blipFill>
        <p:spPr>
          <a:xfrm>
            <a:off x="8826788" y="1754315"/>
            <a:ext cx="2393019" cy="2024863"/>
          </a:xfrm>
          <a:prstGeom prst="rect">
            <a:avLst/>
          </a:prstGeom>
        </p:spPr>
      </p:pic>
    </p:spTree>
    <p:extLst>
      <p:ext uri="{BB962C8B-B14F-4D97-AF65-F5344CB8AC3E}">
        <p14:creationId xmlns:p14="http://schemas.microsoft.com/office/powerpoint/2010/main" val="325015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0" end="0"/>
                                            </p:txEl>
                                          </p:spTgt>
                                        </p:tgtEl>
                                      </p:cBhvr>
                                    </p:animEffect>
                                  </p:childTnLst>
                                </p:cTn>
                              </p:par>
                            </p:childTnLst>
                          </p:cTn>
                        </p:par>
                        <p:par>
                          <p:cTn id="19" fill="hold">
                            <p:stCondLst>
                              <p:cond delay="2950"/>
                            </p:stCondLst>
                            <p:childTnLst>
                              <p:par>
                                <p:cTn id="20" presetID="14"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33658" y="467639"/>
            <a:ext cx="9896341" cy="1280030"/>
          </a:xfrm>
          <a:prstGeom prst="rect">
            <a:avLst/>
          </a:prstGeom>
        </p:spPr>
        <p:txBody>
          <a:bodyPr wrap="square">
            <a:spAutoFit/>
          </a:bodyPr>
          <a:lstStyle/>
          <a:p>
            <a:pPr algn="just" defTabSz="342900">
              <a:lnSpc>
                <a:spcPct val="150000"/>
              </a:lnSpc>
            </a:pPr>
            <a:r>
              <a:rPr lang="vi-VN" b="1">
                <a:solidFill>
                  <a:srgbClr val="0000FF"/>
                </a:solidFill>
                <a:latin typeface="UTM Avo" panose="02040603050506020204" pitchFamily="18" charset="0"/>
                <a:cs typeface="Times New Roman" panose="02020603050405020304" pitchFamily="18" charset="0"/>
              </a:rPr>
              <a:t>a) Các kênh trao đổi thông tin trên Internet</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 Từ khi Internet ra đời, việc trao đổi thông tin trên Internet ngày càng trở nên phổ biến và đóng vai trò quan trọng trong đời sống của chúng ta.</a:t>
            </a: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664791"/>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43727" y="1747669"/>
            <a:ext cx="10904546" cy="1338828"/>
          </a:xfrm>
          <a:prstGeom prst="rect">
            <a:avLst/>
          </a:prstGeom>
        </p:spPr>
        <p:txBody>
          <a:bodyPr wrap="square">
            <a:spAutoFit/>
          </a:bodyPr>
          <a:lstStyle/>
          <a:p>
            <a:pPr algn="just" defTabSz="342900">
              <a:lnSpc>
                <a:spcPct val="150000"/>
              </a:lnSpc>
            </a:pPr>
            <a:r>
              <a:rPr lang="vi-VN" b="1">
                <a:solidFill>
                  <a:srgbClr val="FF0000"/>
                </a:solidFill>
                <a:latin typeface="UTM Avo" panose="02040603050506020204" pitchFamily="18" charset="0"/>
                <a:cs typeface="Times New Roman" panose="02020603050405020304" pitchFamily="18" charset="0"/>
              </a:rPr>
              <a:t>Một số kênh trao đổi thông tin phổ biến trên Internet hiện nay là: thư điện tử, diễn đàn (Forum), mạng xã hội,...</a:t>
            </a:r>
            <a:r>
              <a:rPr lang="vi-VN">
                <a:latin typeface="UTM Avo" panose="02040603050506020204" pitchFamily="18" charset="0"/>
                <a:cs typeface="Times New Roman" panose="02020603050405020304" pitchFamily="18" charset="0"/>
              </a:rPr>
              <a:t> Thông tin trên Internet được liên tục cập nhật, chúng tồn tại với nhiều dạng khác nhau như dạng văn bản, hình ảnh, âm thanh, video, phần mềm,...</a:t>
            </a:r>
          </a:p>
        </p:txBody>
      </p:sp>
      <p:sp>
        <p:nvSpPr>
          <p:cNvPr id="5" name="Rectangle 4">
            <a:extLst>
              <a:ext uri="{FF2B5EF4-FFF2-40B4-BE49-F238E27FC236}">
                <a16:creationId xmlns:a16="http://schemas.microsoft.com/office/drawing/2014/main" id="{BC6A0DCB-0E7F-45E6-8CAC-1F8C1787E23F}"/>
              </a:ext>
            </a:extLst>
          </p:cNvPr>
          <p:cNvSpPr/>
          <p:nvPr/>
        </p:nvSpPr>
        <p:spPr>
          <a:xfrm>
            <a:off x="616894" y="3027699"/>
            <a:ext cx="9939346" cy="3000821"/>
          </a:xfrm>
          <a:prstGeom prst="rect">
            <a:avLst/>
          </a:prstGeom>
        </p:spPr>
        <p:txBody>
          <a:bodyPr wrap="square">
            <a:spAutoFit/>
          </a:bodyPr>
          <a:lstStyle/>
          <a:p>
            <a:pPr algn="just" defTabSz="342900">
              <a:lnSpc>
                <a:spcPct val="150000"/>
              </a:lnSpc>
            </a:pPr>
            <a:r>
              <a:rPr lang="en-US" b="1">
                <a:solidFill>
                  <a:srgbClr val="0000FF"/>
                </a:solidFill>
                <a:latin typeface="UTM Avo" panose="02040603050506020204" pitchFamily="18" charset="0"/>
                <a:cs typeface="Times New Roman" panose="02020603050405020304" pitchFamily="18" charset="0"/>
              </a:rPr>
              <a:t>b</a:t>
            </a:r>
            <a:r>
              <a:rPr lang="vi-VN" b="1">
                <a:solidFill>
                  <a:srgbClr val="0000FF"/>
                </a:solidFill>
                <a:latin typeface="UTM Avo" panose="02040603050506020204" pitchFamily="18" charset="0"/>
                <a:cs typeface="Times New Roman" panose="02020603050405020304" pitchFamily="18" charset="0"/>
              </a:rPr>
              <a:t>) </a:t>
            </a:r>
            <a:r>
              <a:rPr lang="en-US" b="1" smtClean="0">
                <a:solidFill>
                  <a:srgbClr val="0000FF"/>
                </a:solidFill>
                <a:latin typeface="UTM Avo" panose="02040603050506020204" pitchFamily="18" charset="0"/>
                <a:cs typeface="Times New Roman" panose="02020603050405020304" pitchFamily="18" charset="0"/>
              </a:rPr>
              <a:t>Mạng xã hội</a:t>
            </a:r>
            <a:endParaRPr lang="en-US"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b="1">
                <a:solidFill>
                  <a:srgbClr val="FF0000"/>
                </a:solidFill>
                <a:latin typeface="UTM Avo" panose="02040603050506020204" pitchFamily="18" charset="0"/>
                <a:cs typeface="Times New Roman" panose="02020603050405020304" pitchFamily="18" charset="0"/>
              </a:rPr>
              <a:t>Mạng xã hội là một cộng đồng trực tuyến để mọi người có thể tương tác với nhau. </a:t>
            </a:r>
            <a:r>
              <a:rPr lang="vi-VN">
                <a:latin typeface="UTM Avo" panose="02040603050506020204" pitchFamily="18" charset="0"/>
                <a:cs typeface="Times New Roman" panose="02020603050405020304" pitchFamily="18" charset="0"/>
              </a:rPr>
              <a:t>Cách tổ chức mạng xã hội phổ biến nhất để người sử dụng tham gia là dưới dạng các website. Tuỳ theo mục đích, các trang mạng xã hội có thể cung cấp những cách thức giao tiếp khác nhau như: tin nhắn riêng tư, đưa ra nhận xét trên trang của bạn bè, đăng ảnh và video lên, thảo luận học tập, chơi trò chơi trực tuyến,...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Ví dụ một số website mạng xã hội được phân loại theo mục đích như trong Bảng 4.1.</a:t>
            </a: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737518" y="3830302"/>
            <a:ext cx="2629478" cy="3201374"/>
          </a:xfrm>
          <a:prstGeom prst="rect">
            <a:avLst/>
          </a:prstGeom>
        </p:spPr>
      </p:pic>
    </p:spTree>
    <p:extLst>
      <p:ext uri="{BB962C8B-B14F-4D97-AF65-F5344CB8AC3E}">
        <p14:creationId xmlns:p14="http://schemas.microsoft.com/office/powerpoint/2010/main" val="277436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15C7D3-846E-417B-BC55-452C09D8165A}"/>
              </a:ext>
            </a:extLst>
          </p:cNvPr>
          <p:cNvPicPr>
            <a:picLocks noChangeAspect="1"/>
          </p:cNvPicPr>
          <p:nvPr/>
        </p:nvPicPr>
        <p:blipFill>
          <a:blip r:embed="rId2"/>
          <a:stretch>
            <a:fillRect/>
          </a:stretch>
        </p:blipFill>
        <p:spPr>
          <a:xfrm>
            <a:off x="777665" y="860610"/>
            <a:ext cx="10636670" cy="5561705"/>
          </a:xfrm>
          <a:prstGeom prst="rect">
            <a:avLst/>
          </a:prstGeom>
        </p:spPr>
      </p:pic>
    </p:spTree>
    <p:extLst>
      <p:ext uri="{BB962C8B-B14F-4D97-AF65-F5344CB8AC3E}">
        <p14:creationId xmlns:p14="http://schemas.microsoft.com/office/powerpoint/2010/main" val="3790423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39ED3-E2B0-455C-8F88-0424A9C5114E}"/>
              </a:ext>
            </a:extLst>
          </p:cNvPr>
          <p:cNvSpPr/>
          <p:nvPr/>
        </p:nvSpPr>
        <p:spPr>
          <a:xfrm>
            <a:off x="1264035" y="3195320"/>
            <a:ext cx="10206605"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Mạng xã hội luôn có tính hai mặt, tốt và xấu. Vì vậy, chúng ta cần cân nhắc và tìm hiểu kĩ trước khi quyết định tham gia.</a:t>
            </a:r>
          </a:p>
        </p:txBody>
      </p:sp>
      <p:pic>
        <p:nvPicPr>
          <p:cNvPr id="6" name="Picture 5" descr="A picture containing text, toy, doll, vector graphics&#10;&#10;Description automatically generated">
            <a:extLst>
              <a:ext uri="{FF2B5EF4-FFF2-40B4-BE49-F238E27FC236}">
                <a16:creationId xmlns:a16="http://schemas.microsoft.com/office/drawing/2014/main" id="{F6CBCBA6-B96A-4AF3-87E0-AA22A1FB0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0" y="4148989"/>
            <a:ext cx="2274590" cy="2274590"/>
          </a:xfrm>
          <a:prstGeom prst="rect">
            <a:avLst/>
          </a:prstGeom>
        </p:spPr>
      </p:pic>
      <p:sp>
        <p:nvSpPr>
          <p:cNvPr id="11" name="Speech Bubble: Rectangle with Corners Rounded 10">
            <a:extLst>
              <a:ext uri="{FF2B5EF4-FFF2-40B4-BE49-F238E27FC236}">
                <a16:creationId xmlns:a16="http://schemas.microsoft.com/office/drawing/2014/main" id="{9DE26872-6301-4304-9FCE-6D3FCE9473BA}"/>
              </a:ext>
            </a:extLst>
          </p:cNvPr>
          <p:cNvSpPr/>
          <p:nvPr/>
        </p:nvSpPr>
        <p:spPr>
          <a:xfrm>
            <a:off x="2108200" y="4172669"/>
            <a:ext cx="8092440" cy="908863"/>
          </a:xfrm>
          <a:prstGeom prst="wedgeRoundRectCallout">
            <a:avLst>
              <a:gd name="adj1" fmla="val -52220"/>
              <a:gd name="adj2" fmla="val 47240"/>
              <a:gd name="adj3" fmla="val 16667"/>
            </a:avLst>
          </a:prstGeom>
          <a:solidFill>
            <a:schemeClr val="accent3">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descr="A picture containing text, toy, vector graphics&#10;&#10;Description automatically generated">
            <a:extLst>
              <a:ext uri="{FF2B5EF4-FFF2-40B4-BE49-F238E27FC236}">
                <a16:creationId xmlns:a16="http://schemas.microsoft.com/office/drawing/2014/main" id="{2144E502-8926-4FD6-B887-E10A5E061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3569" y="4148989"/>
            <a:ext cx="2274590" cy="2274590"/>
          </a:xfrm>
          <a:prstGeom prst="rect">
            <a:avLst/>
          </a:prstGeom>
        </p:spPr>
      </p:pic>
      <p:sp>
        <p:nvSpPr>
          <p:cNvPr id="12" name="Speech Bubble: Rectangle with Corners Rounded 11">
            <a:extLst>
              <a:ext uri="{FF2B5EF4-FFF2-40B4-BE49-F238E27FC236}">
                <a16:creationId xmlns:a16="http://schemas.microsoft.com/office/drawing/2014/main" id="{1A01DCD0-DD9C-48C4-9A61-6E3736614FC6}"/>
              </a:ext>
            </a:extLst>
          </p:cNvPr>
          <p:cNvSpPr/>
          <p:nvPr/>
        </p:nvSpPr>
        <p:spPr>
          <a:xfrm>
            <a:off x="2108200" y="5153102"/>
            <a:ext cx="8092440" cy="1335790"/>
          </a:xfrm>
          <a:prstGeom prst="wedgeRoundRectCallout">
            <a:avLst>
              <a:gd name="adj1" fmla="val 52488"/>
              <a:gd name="adj2" fmla="val 3125"/>
              <a:gd name="adj3" fmla="val 16667"/>
            </a:avLst>
          </a:prstGeom>
          <a:solidFill>
            <a:schemeClr val="accent6">
              <a:lumMod val="60000"/>
              <a:lumOff val="40000"/>
              <a:alpha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5A7DEB-C21C-4BEE-9BEC-4A8828E21FD0}"/>
              </a:ext>
            </a:extLst>
          </p:cNvPr>
          <p:cNvSpPr/>
          <p:nvPr/>
        </p:nvSpPr>
        <p:spPr>
          <a:xfrm>
            <a:off x="2172900" y="4172669"/>
            <a:ext cx="7975600" cy="864532"/>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NÊN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tận dụng mạng xã hội để kết nối bạn bè, tiếp nhận thông tin và học hỏi kiến thức, kĩ năng hay bày tỏ quan điểm cá nhân,...</a:t>
            </a:r>
          </a:p>
        </p:txBody>
      </p:sp>
      <p:sp>
        <p:nvSpPr>
          <p:cNvPr id="10" name="Rectangle 9">
            <a:extLst>
              <a:ext uri="{FF2B5EF4-FFF2-40B4-BE49-F238E27FC236}">
                <a16:creationId xmlns:a16="http://schemas.microsoft.com/office/drawing/2014/main" id="{C5A4445D-F652-4E19-AB65-AF3586CE1FEA}"/>
              </a:ext>
            </a:extLst>
          </p:cNvPr>
          <p:cNvSpPr/>
          <p:nvPr/>
        </p:nvSpPr>
        <p:spPr>
          <a:xfrm>
            <a:off x="2172900" y="5174029"/>
            <a:ext cx="7975600" cy="1280030"/>
          </a:xfrm>
          <a:prstGeom prst="rect">
            <a:avLst/>
          </a:prstGeom>
        </p:spPr>
        <p:txBody>
          <a:bodyPr wrap="square">
            <a:spAutoFit/>
          </a:bodyPr>
          <a:lstStyle/>
          <a:p>
            <a:pPr algn="just" defTabSz="342900">
              <a:lnSpc>
                <a:spcPct val="150000"/>
              </a:lnSpc>
            </a:pPr>
            <a:r>
              <a:rPr lang="en-US" b="1">
                <a:solidFill>
                  <a:srgbClr val="FF0000"/>
                </a:solidFill>
                <a:latin typeface="UTM Avo" panose="02040603050506020204" pitchFamily="18" charset="0"/>
                <a:cs typeface="Times New Roman" panose="02020603050405020304" pitchFamily="18" charset="0"/>
              </a:rPr>
              <a:t>KHÔNG NÊN </a:t>
            </a:r>
            <a:r>
              <a:rPr lang="vi-VN">
                <a:latin typeface="UTM Avo" panose="02040603050506020204" pitchFamily="18" charset="0"/>
                <a:cs typeface="Times New Roman" panose="02020603050405020304" pitchFamily="18" charset="0"/>
              </a:rPr>
              <a:t>sử dụng mạng xã hội. và thông tin vào mục đích sai trái như đăng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thông tin giả, thông tin đe doạ, bắt nạt,... gây hậu quả cho người khác hoặc cho chính bản thân mình.</a:t>
            </a:r>
          </a:p>
        </p:txBody>
      </p:sp>
      <p:pic>
        <p:nvPicPr>
          <p:cNvPr id="4" name="Picture 3">
            <a:extLst>
              <a:ext uri="{FF2B5EF4-FFF2-40B4-BE49-F238E27FC236}">
                <a16:creationId xmlns:a16="http://schemas.microsoft.com/office/drawing/2014/main" id="{7568228C-93ED-4566-8179-22AD08ACFCE9}"/>
              </a:ext>
            </a:extLst>
          </p:cNvPr>
          <p:cNvPicPr>
            <a:picLocks noChangeAspect="1"/>
          </p:cNvPicPr>
          <p:nvPr/>
        </p:nvPicPr>
        <p:blipFill>
          <a:blip r:embed="rId4"/>
          <a:stretch>
            <a:fillRect/>
          </a:stretch>
        </p:blipFill>
        <p:spPr>
          <a:xfrm>
            <a:off x="533460" y="3261184"/>
            <a:ext cx="730575" cy="728172"/>
          </a:xfrm>
          <a:prstGeom prst="rect">
            <a:avLst/>
          </a:prstGeom>
        </p:spPr>
      </p:pic>
      <p:pic>
        <p:nvPicPr>
          <p:cNvPr id="3" name="Picture 2">
            <a:extLst>
              <a:ext uri="{FF2B5EF4-FFF2-40B4-BE49-F238E27FC236}">
                <a16:creationId xmlns:a16="http://schemas.microsoft.com/office/drawing/2014/main" id="{AFAF79FD-30F4-490B-A0A9-CD426E53F572}"/>
              </a:ext>
            </a:extLst>
          </p:cNvPr>
          <p:cNvPicPr>
            <a:picLocks noChangeAspect="1"/>
          </p:cNvPicPr>
          <p:nvPr/>
        </p:nvPicPr>
        <p:blipFill>
          <a:blip r:embed="rId5"/>
          <a:stretch>
            <a:fillRect/>
          </a:stretch>
        </p:blipFill>
        <p:spPr>
          <a:xfrm>
            <a:off x="912485" y="369108"/>
            <a:ext cx="10367029" cy="2740004"/>
          </a:xfrm>
          <a:prstGeom prst="rect">
            <a:avLst/>
          </a:prstGeom>
        </p:spPr>
      </p:pic>
    </p:spTree>
    <p:extLst>
      <p:ext uri="{BB962C8B-B14F-4D97-AF65-F5344CB8AC3E}">
        <p14:creationId xmlns:p14="http://schemas.microsoft.com/office/powerpoint/2010/main" val="329530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1+#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F5E66-8B59-4D7B-A058-8FE0A90AFEE0}"/>
              </a:ext>
            </a:extLst>
          </p:cNvPr>
          <p:cNvPicPr>
            <a:picLocks noChangeAspect="1"/>
          </p:cNvPicPr>
          <p:nvPr/>
        </p:nvPicPr>
        <p:blipFill rotWithShape="1">
          <a:blip r:embed="rId2"/>
          <a:srcRect b="65891"/>
          <a:stretch/>
        </p:blipFill>
        <p:spPr>
          <a:xfrm>
            <a:off x="364184" y="480470"/>
            <a:ext cx="10839674" cy="1929243"/>
          </a:xfrm>
          <a:prstGeom prst="rect">
            <a:avLst/>
          </a:prstGeom>
        </p:spPr>
      </p:pic>
      <p:pic>
        <p:nvPicPr>
          <p:cNvPr id="4" name="Picture 3">
            <a:extLst>
              <a:ext uri="{FF2B5EF4-FFF2-40B4-BE49-F238E27FC236}">
                <a16:creationId xmlns:a16="http://schemas.microsoft.com/office/drawing/2014/main" id="{7D72CA11-750D-4985-97DC-CC12D7B1A013}"/>
              </a:ext>
            </a:extLst>
          </p:cNvPr>
          <p:cNvPicPr>
            <a:picLocks noChangeAspect="1"/>
          </p:cNvPicPr>
          <p:nvPr/>
        </p:nvPicPr>
        <p:blipFill rotWithShape="1">
          <a:blip r:embed="rId2"/>
          <a:srcRect t="33887" b="653"/>
          <a:stretch/>
        </p:blipFill>
        <p:spPr>
          <a:xfrm>
            <a:off x="364184" y="2675030"/>
            <a:ext cx="10839674" cy="3702500"/>
          </a:xfrm>
          <a:prstGeom prst="rect">
            <a:avLst/>
          </a:prstGeom>
        </p:spPr>
      </p:pic>
      <p:sp>
        <p:nvSpPr>
          <p:cNvPr id="2" name="Oval 1"/>
          <p:cNvSpPr/>
          <p:nvPr/>
        </p:nvSpPr>
        <p:spPr>
          <a:xfrm>
            <a:off x="1162594" y="4193177"/>
            <a:ext cx="418012" cy="3396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62594" y="5894204"/>
            <a:ext cx="418012" cy="3396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94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THỰC HÀNH: SỬ DỤNG MẠNG XÃ HỘI</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75739"/>
            <a:ext cx="10764674" cy="2335319"/>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Tạo tài khoản trên một trang mạng xã hội phù hợp với lứa tuổi của em.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một số chức năng như: xem, chia sẻ thông tin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dạng văn bản, hình ảnh,... trên mạng xã hội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Kết nối với ít nhất một bạn cùng lớp. </a:t>
            </a:r>
          </a:p>
        </p:txBody>
      </p:sp>
      <p:pic>
        <p:nvPicPr>
          <p:cNvPr id="6" name="Picture 5">
            <a:extLst>
              <a:ext uri="{FF2B5EF4-FFF2-40B4-BE49-F238E27FC236}">
                <a16:creationId xmlns:a16="http://schemas.microsoft.com/office/drawing/2014/main" id="{DCC2E6F3-379E-46B1-8059-C57EE21DFA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6022" y="3633856"/>
            <a:ext cx="3838017" cy="2724797"/>
          </a:xfrm>
          <a:prstGeom prst="rect">
            <a:avLst/>
          </a:prstGeom>
        </p:spPr>
      </p:pic>
      <p:sp>
        <p:nvSpPr>
          <p:cNvPr id="7" name="Rectangle 6">
            <a:extLst>
              <a:ext uri="{FF2B5EF4-FFF2-40B4-BE49-F238E27FC236}">
                <a16:creationId xmlns:a16="http://schemas.microsoft.com/office/drawing/2014/main" id="{503F6DD3-87CC-4FF7-96F0-034B491426D6}"/>
              </a:ext>
            </a:extLst>
          </p:cNvPr>
          <p:cNvSpPr/>
          <p:nvPr/>
        </p:nvSpPr>
        <p:spPr>
          <a:xfrm>
            <a:off x="616989" y="3223247"/>
            <a:ext cx="7640474" cy="3263137"/>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Hướng</a:t>
            </a:r>
            <a:r>
              <a:rPr lang="en-US" sz="2000" b="1">
                <a:latin typeface="UTM Avo" panose="02040603050506020204" pitchFamily="18" charset="0"/>
                <a:cs typeface="Times New Roman" panose="02020603050405020304" pitchFamily="18" charset="0"/>
              </a:rPr>
              <a:t> dẫn</a:t>
            </a:r>
          </a:p>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tài khoản Facebook</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3"/>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Lựa chọn ngôn ngữ </a:t>
            </a:r>
            <a:r>
              <a:rPr lang="vi-VN" sz="2000" b="1">
                <a:latin typeface="UTM Avo" panose="02040603050506020204" pitchFamily="18" charset="0"/>
                <a:cs typeface="Times New Roman" panose="02020603050405020304" pitchFamily="18" charset="0"/>
              </a:rPr>
              <a:t>Tiếng Việt </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Nháy chuột vào ô </a:t>
            </a:r>
            <a:r>
              <a:rPr lang="vi-VN" sz="2000" b="1">
                <a:latin typeface="UTM Avo" panose="02040603050506020204" pitchFamily="18" charset="0"/>
                <a:cs typeface="Times New Roman" panose="02020603050405020304" pitchFamily="18" charset="0"/>
              </a:rPr>
              <a:t>Tạo tài khoản mới</a:t>
            </a:r>
            <a:r>
              <a:rPr lang="vi-VN"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4. </a:t>
            </a:r>
            <a:r>
              <a:rPr lang="vi-VN" sz="2000">
                <a:latin typeface="UTM Avo" panose="02040603050506020204" pitchFamily="18" charset="0"/>
                <a:cs typeface="Times New Roman" panose="02020603050405020304" pitchFamily="18" charset="0"/>
              </a:rPr>
              <a:t>Nhập đầy đủ thông tin vào các ô theo hướng dẫn.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5. </a:t>
            </a:r>
            <a:r>
              <a:rPr lang="vi-VN" sz="2000">
                <a:latin typeface="UTM Avo" panose="02040603050506020204" pitchFamily="18" charset="0"/>
                <a:cs typeface="Times New Roman" panose="02020603050405020304" pitchFamily="18" charset="0"/>
              </a:rPr>
              <a:t>Nháy chuột vào nút </a:t>
            </a:r>
            <a:r>
              <a:rPr lang="vi-VN" sz="2000" b="1">
                <a:latin typeface="UTM Avo" panose="02040603050506020204" pitchFamily="18" charset="0"/>
                <a:cs typeface="Times New Roman" panose="02020603050405020304" pitchFamily="18" charset="0"/>
              </a:rPr>
              <a:t>Đăng ký </a:t>
            </a:r>
            <a:r>
              <a:rPr lang="vi-VN" sz="2000">
                <a:latin typeface="UTM Avo" panose="02040603050506020204" pitchFamily="18" charset="0"/>
                <a:cs typeface="Times New Roman" panose="02020603050405020304" pitchFamily="18" charset="0"/>
              </a:rPr>
              <a:t>(Hình 4.1).</a:t>
            </a:r>
          </a:p>
        </p:txBody>
      </p:sp>
      <p:pic>
        <p:nvPicPr>
          <p:cNvPr id="8" name="Picture 7">
            <a:extLst>
              <a:ext uri="{FF2B5EF4-FFF2-40B4-BE49-F238E27FC236}">
                <a16:creationId xmlns:a16="http://schemas.microsoft.com/office/drawing/2014/main" id="{7081F8F7-EE23-44C4-A777-CEC5F0998BEA}"/>
              </a:ext>
            </a:extLst>
          </p:cNvPr>
          <p:cNvPicPr>
            <a:picLocks noChangeAspect="1"/>
          </p:cNvPicPr>
          <p:nvPr/>
        </p:nvPicPr>
        <p:blipFill>
          <a:blip r:embed="rId4"/>
          <a:stretch>
            <a:fillRect/>
          </a:stretch>
        </p:blipFill>
        <p:spPr>
          <a:xfrm>
            <a:off x="8166022" y="2015736"/>
            <a:ext cx="3557516" cy="4470648"/>
          </a:xfrm>
          <a:prstGeom prst="rect">
            <a:avLst/>
          </a:prstGeom>
        </p:spPr>
      </p:pic>
    </p:spTree>
    <p:extLst>
      <p:ext uri="{BB962C8B-B14F-4D97-AF65-F5344CB8AC3E}">
        <p14:creationId xmlns:p14="http://schemas.microsoft.com/office/powerpoint/2010/main" val="492532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1000"/>
                                        <p:tgtEl>
                                          <p:spTgt spid="7">
                                            <p:txEl>
                                              <p:pRg st="1" end="1"/>
                                            </p:txEl>
                                          </p:spTgt>
                                        </p:tgtEl>
                                      </p:cBhvr>
                                    </p:animEffect>
                                    <p:anim calcmode="lin" valueType="num">
                                      <p:cBhvr>
                                        <p:cTn id="3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
                                        <p:tgtEl>
                                          <p:spTgt spid="7">
                                            <p:txEl>
                                              <p:pRg st="2" end="2"/>
                                            </p:txEl>
                                          </p:spTgt>
                                        </p:tgtEl>
                                      </p:cBhvr>
                                    </p:animEffect>
                                    <p:anim calcmode="lin" valueType="num">
                                      <p:cBhvr>
                                        <p:cTn id="41" dur="4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400" fill="hold"/>
                                        <p:tgtEl>
                                          <p:spTgt spid="7">
                                            <p:txEl>
                                              <p:pRg st="2" end="2"/>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
                                        <p:tgtEl>
                                          <p:spTgt spid="7">
                                            <p:txEl>
                                              <p:pRg st="3" end="3"/>
                                            </p:txEl>
                                          </p:spTgt>
                                        </p:tgtEl>
                                      </p:cBhvr>
                                    </p:animEffect>
                                    <p:anim calcmode="lin" valueType="num">
                                      <p:cBhvr>
                                        <p:cTn id="50" dur="4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400" fill="hold"/>
                                        <p:tgtEl>
                                          <p:spTgt spid="7">
                                            <p:txEl>
                                              <p:pRg st="3" end="3"/>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3" presetClass="entr" presetSubtype="0" fill="hold" nodeType="clickEffect">
                                  <p:stCondLst>
                                    <p:cond delay="0"/>
                                  </p:stCondLst>
                                  <p:childTnLst>
                                    <p:set>
                                      <p:cBhvr>
                                        <p:cTn id="57" dur="1" fill="hold">
                                          <p:stCondLst>
                                            <p:cond delay="0"/>
                                          </p:stCondLst>
                                        </p:cTn>
                                        <p:tgtEl>
                                          <p:spTgt spid="7">
                                            <p:txEl>
                                              <p:pRg st="4" end="4"/>
                                            </p:txEl>
                                          </p:spTgt>
                                        </p:tgtEl>
                                        <p:attrNameLst>
                                          <p:attrName>style.visibility</p:attrName>
                                        </p:attrNameLst>
                                      </p:cBhvr>
                                      <p:to>
                                        <p:strVal val="visible"/>
                                      </p:to>
                                    </p:set>
                                    <p:animEffect transition="in" filter="fade">
                                      <p:cBhvr>
                                        <p:cTn id="58" dur="100"/>
                                        <p:tgtEl>
                                          <p:spTgt spid="7">
                                            <p:txEl>
                                              <p:pRg st="4" end="4"/>
                                            </p:txEl>
                                          </p:spTgt>
                                        </p:tgtEl>
                                      </p:cBhvr>
                                    </p:animEffect>
                                    <p:anim calcmode="lin" valueType="num">
                                      <p:cBhvr>
                                        <p:cTn id="59" dur="4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0" dur="400" fill="hold"/>
                                        <p:tgtEl>
                                          <p:spTgt spid="7">
                                            <p:txEl>
                                              <p:pRg st="4" end="4"/>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3"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100"/>
                                        <p:tgtEl>
                                          <p:spTgt spid="7">
                                            <p:txEl>
                                              <p:pRg st="5" end="5"/>
                                            </p:txEl>
                                          </p:spTgt>
                                        </p:tgtEl>
                                      </p:cBhvr>
                                    </p:animEffect>
                                    <p:anim calcmode="lin" valueType="num">
                                      <p:cBhvr>
                                        <p:cTn id="68" dur="4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9" dur="400" fill="hold"/>
                                        <p:tgtEl>
                                          <p:spTgt spid="7">
                                            <p:txEl>
                                              <p:pRg st="5" end="5"/>
                                            </p:tx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7">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7">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fade">
                                      <p:cBhvr>
                                        <p:cTn id="76" dur="100"/>
                                        <p:tgtEl>
                                          <p:spTgt spid="7">
                                            <p:txEl>
                                              <p:pRg st="6" end="6"/>
                                            </p:txEl>
                                          </p:spTgt>
                                        </p:tgtEl>
                                      </p:cBhvr>
                                    </p:animEffect>
                                    <p:anim calcmode="lin" valueType="num">
                                      <p:cBhvr>
                                        <p:cTn id="77" dur="4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78" dur="400" fill="hold"/>
                                        <p:tgtEl>
                                          <p:spTgt spid="7">
                                            <p:txEl>
                                              <p:pRg st="6" end="6"/>
                                            </p:tx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7">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7">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1" fill="hold">
                            <p:stCondLst>
                              <p:cond delay="1000"/>
                            </p:stCondLst>
                            <p:childTnLst>
                              <p:par>
                                <p:cTn id="82" presetID="53" presetClass="exit" presetSubtype="32" fill="hold" nodeType="afterEffect">
                                  <p:stCondLst>
                                    <p:cond delay="0"/>
                                  </p:stCondLst>
                                  <p:childTnLst>
                                    <p:anim calcmode="lin" valueType="num">
                                      <p:cBhvr>
                                        <p:cTn id="83" dur="500"/>
                                        <p:tgtEl>
                                          <p:spTgt spid="6"/>
                                        </p:tgtEl>
                                        <p:attrNameLst>
                                          <p:attrName>ppt_w</p:attrName>
                                        </p:attrNameLst>
                                      </p:cBhvr>
                                      <p:tavLst>
                                        <p:tav tm="0">
                                          <p:val>
                                            <p:strVal val="ppt_w"/>
                                          </p:val>
                                        </p:tav>
                                        <p:tav tm="100000">
                                          <p:val>
                                            <p:fltVal val="0"/>
                                          </p:val>
                                        </p:tav>
                                      </p:tavLst>
                                    </p:anim>
                                    <p:anim calcmode="lin" valueType="num">
                                      <p:cBhvr>
                                        <p:cTn id="84" dur="500"/>
                                        <p:tgtEl>
                                          <p:spTgt spid="6"/>
                                        </p:tgtEl>
                                        <p:attrNameLst>
                                          <p:attrName>ppt_h</p:attrName>
                                        </p:attrNameLst>
                                      </p:cBhvr>
                                      <p:tavLst>
                                        <p:tav tm="0">
                                          <p:val>
                                            <p:strVal val="ppt_h"/>
                                          </p:val>
                                        </p:tav>
                                        <p:tav tm="100000">
                                          <p:val>
                                            <p:fltVal val="0"/>
                                          </p:val>
                                        </p:tav>
                                      </p:tavLst>
                                    </p:anim>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53" presetClass="entr" presetSubtype="16"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 fill="hold"/>
                                        <p:tgtEl>
                                          <p:spTgt spid="8"/>
                                        </p:tgtEl>
                                        <p:attrNameLst>
                                          <p:attrName>ppt_w</p:attrName>
                                        </p:attrNameLst>
                                      </p:cBhvr>
                                      <p:tavLst>
                                        <p:tav tm="0">
                                          <p:val>
                                            <p:fltVal val="0"/>
                                          </p:val>
                                        </p:tav>
                                        <p:tav tm="100000">
                                          <p:val>
                                            <p:strVal val="#ppt_w"/>
                                          </p:val>
                                        </p:tav>
                                      </p:tavLst>
                                    </p:anim>
                                    <p:anim calcmode="lin" valueType="num">
                                      <p:cBhvr>
                                        <p:cTn id="90" dur="500" fill="hold"/>
                                        <p:tgtEl>
                                          <p:spTgt spid="8"/>
                                        </p:tgtEl>
                                        <p:attrNameLst>
                                          <p:attrName>ppt_h</p:attrName>
                                        </p:attrNameLst>
                                      </p:cBhvr>
                                      <p:tavLst>
                                        <p:tav tm="0">
                                          <p:val>
                                            <p:fltVal val="0"/>
                                          </p:val>
                                        </p:tav>
                                        <p:tav tm="100000">
                                          <p:val>
                                            <p:strVal val="#ppt_h"/>
                                          </p:val>
                                        </p:tav>
                                      </p:tavLst>
                                    </p:anim>
                                    <p:animEffect transition="in" filter="fade">
                                      <p:cBhvr>
                                        <p:cTn id="9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7" grpId="0"/>
      <p:bldP spid="7"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91165-988B-41F9-9D4D-B2EC93F0D307}"/>
              </a:ext>
            </a:extLst>
          </p:cNvPr>
          <p:cNvSpPr/>
          <p:nvPr/>
        </p:nvSpPr>
        <p:spPr>
          <a:xfrm>
            <a:off x="464588" y="378447"/>
            <a:ext cx="10741892" cy="1411990"/>
          </a:xfrm>
          <a:prstGeom prst="rect">
            <a:avLst/>
          </a:prstGeom>
        </p:spPr>
        <p:txBody>
          <a:bodyPr wrap="square">
            <a:spAutoFit/>
          </a:bodyPr>
          <a:lstStyle/>
          <a:p>
            <a:pPr algn="just" defTabSz="342900">
              <a:lnSpc>
                <a:spcPct val="150000"/>
              </a:lnSpc>
            </a:pPr>
            <a:r>
              <a:rPr lang="en-US" sz="2000" b="1">
                <a:solidFill>
                  <a:srgbClr val="0000FF"/>
                </a:solidFill>
                <a:latin typeface="UTM Avo" panose="02040603050506020204" pitchFamily="18" charset="0"/>
                <a:cs typeface="Times New Roman" panose="02020603050405020304" pitchFamily="18" charset="0"/>
              </a:rPr>
              <a:t>b) Sử dụng một số chức năng của tài khoản</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Truy cập trang </a:t>
            </a:r>
            <a:r>
              <a:rPr lang="vi-VN" sz="2000">
                <a:latin typeface="UTM Avo" panose="02040603050506020204" pitchFamily="18" charset="0"/>
                <a:cs typeface="Times New Roman" panose="02020603050405020304" pitchFamily="18" charset="0"/>
                <a:hlinkClick r:id="rId2"/>
              </a:rPr>
              <a:t>www.facebook.com</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Đăng nhập vào tài khoản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Facebook</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của em mở ra như Hình 4.2.</a:t>
            </a:r>
          </a:p>
        </p:txBody>
      </p:sp>
      <p:pic>
        <p:nvPicPr>
          <p:cNvPr id="4" name="Picture 3">
            <a:extLst>
              <a:ext uri="{FF2B5EF4-FFF2-40B4-BE49-F238E27FC236}">
                <a16:creationId xmlns:a16="http://schemas.microsoft.com/office/drawing/2014/main" id="{61D9E0EA-3F6F-4FAD-A197-7B1A0F7739C8}"/>
              </a:ext>
            </a:extLst>
          </p:cNvPr>
          <p:cNvPicPr>
            <a:picLocks noChangeAspect="1"/>
          </p:cNvPicPr>
          <p:nvPr/>
        </p:nvPicPr>
        <p:blipFill rotWithShape="1">
          <a:blip r:embed="rId3"/>
          <a:srcRect r="20236"/>
          <a:stretch/>
        </p:blipFill>
        <p:spPr>
          <a:xfrm>
            <a:off x="5216577" y="1911562"/>
            <a:ext cx="6272521" cy="4204758"/>
          </a:xfrm>
          <a:prstGeom prst="rect">
            <a:avLst/>
          </a:prstGeom>
        </p:spPr>
      </p:pic>
      <p:sp>
        <p:nvSpPr>
          <p:cNvPr id="5" name="Rectangle 4">
            <a:extLst>
              <a:ext uri="{FF2B5EF4-FFF2-40B4-BE49-F238E27FC236}">
                <a16:creationId xmlns:a16="http://schemas.microsoft.com/office/drawing/2014/main" id="{38A8FD7A-CA78-4F45-B82A-F9B1F83B489F}"/>
              </a:ext>
            </a:extLst>
          </p:cNvPr>
          <p:cNvSpPr/>
          <p:nvPr/>
        </p:nvSpPr>
        <p:spPr>
          <a:xfrm>
            <a:off x="464588" y="1790437"/>
            <a:ext cx="4570970" cy="95032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3. </a:t>
            </a:r>
            <a:r>
              <a:rPr lang="vi-VN" sz="2000">
                <a:latin typeface="UTM Avo" panose="02040603050506020204" pitchFamily="18" charset="0"/>
                <a:cs typeface="Times New Roman" panose="02020603050405020304" pitchFamily="18" charset="0"/>
              </a:rPr>
              <a:t>Cập nhật ảnh đại diện và các thông tin cá nhân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muốn.</a:t>
            </a:r>
          </a:p>
        </p:txBody>
      </p:sp>
      <p:sp>
        <p:nvSpPr>
          <p:cNvPr id="6" name="Rectangle 5">
            <a:extLst>
              <a:ext uri="{FF2B5EF4-FFF2-40B4-BE49-F238E27FC236}">
                <a16:creationId xmlns:a16="http://schemas.microsoft.com/office/drawing/2014/main" id="{141BA9CA-2CAB-4199-A653-ABAA1C8C25C0}"/>
              </a:ext>
            </a:extLst>
          </p:cNvPr>
          <p:cNvSpPr/>
          <p:nvPr/>
        </p:nvSpPr>
        <p:spPr>
          <a:xfrm>
            <a:off x="6057539" y="5990893"/>
            <a:ext cx="4590595" cy="488660"/>
          </a:xfrm>
          <a:prstGeom prst="rect">
            <a:avLst/>
          </a:prstGeom>
        </p:spPr>
        <p:txBody>
          <a:bodyPr wrap="square">
            <a:spAutoFit/>
          </a:bodyPr>
          <a:lstStyle/>
          <a:p>
            <a:pPr algn="just" defTabSz="342900">
              <a:lnSpc>
                <a:spcPct val="150000"/>
              </a:lnSpc>
            </a:pPr>
            <a:r>
              <a:rPr lang="pt-BR" sz="2000">
                <a:latin typeface="UTM Avo" panose="02040603050506020204" pitchFamily="18" charset="0"/>
                <a:cs typeface="Times New Roman" panose="02020603050405020304" pitchFamily="18" charset="0"/>
              </a:rPr>
              <a:t>Hình 4.2. Trang Facebook cá nhân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109CCFB-B7C5-4469-B89E-402FA8B483B0}"/>
              </a:ext>
            </a:extLst>
          </p:cNvPr>
          <p:cNvSpPr/>
          <p:nvPr/>
        </p:nvSpPr>
        <p:spPr>
          <a:xfrm>
            <a:off x="464588" y="2727264"/>
            <a:ext cx="4590594" cy="3870355"/>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Chia sẻ một nội dung trên trang Facebook của mình.</a:t>
            </a:r>
          </a:p>
          <a:p>
            <a:pPr algn="just" defTabSz="342900">
              <a:lnSpc>
                <a:spcPct val="135000"/>
              </a:lnSpc>
            </a:pPr>
            <a:r>
              <a:rPr lang="vi-VN" sz="2000">
                <a:latin typeface="UTM Avo" panose="02040603050506020204" pitchFamily="18" charset="0"/>
                <a:cs typeface="Times New Roman" panose="02020603050405020304" pitchFamily="18" charset="0"/>
              </a:rPr>
              <a:t>Em có thể nhập nội dung văn bản vào </a:t>
            </a:r>
            <a:r>
              <a:rPr lang="vi-VN" sz="2000">
                <a:solidFill>
                  <a:srgbClr val="0998D7"/>
                </a:solidFill>
                <a:latin typeface="UTM Avo" panose="02040603050506020204" pitchFamily="18" charset="0"/>
                <a:cs typeface="Times New Roman" panose="02020603050405020304" pitchFamily="18" charset="0"/>
              </a:rPr>
              <a:t>hộp trạng thái </a:t>
            </a:r>
            <a:r>
              <a:rPr lang="vi-VN" sz="2000">
                <a:latin typeface="UTM Avo" panose="02040603050506020204" pitchFamily="18" charset="0"/>
                <a:cs typeface="Times New Roman" panose="02020603050405020304" pitchFamily="18" charset="0"/>
              </a:rPr>
              <a:t>hoặc có thể thêm ảnh, video từ máy tính của mình bằng cách nháy chuột vào </a:t>
            </a:r>
            <a:r>
              <a:rPr lang="vi-VN" sz="2000" b="1">
                <a:latin typeface="UTM Avo" panose="02040603050506020204" pitchFamily="18" charset="0"/>
                <a:cs typeface="Times New Roman" panose="02020603050405020304" pitchFamily="18" charset="0"/>
              </a:rPr>
              <a:t>Ảnh/Video</a:t>
            </a:r>
            <a:r>
              <a:rPr lang="vi-VN" sz="2000">
                <a:latin typeface="UTM Avo" panose="02040603050506020204" pitchFamily="18" charset="0"/>
                <a:cs typeface="Times New Roman" panose="02020603050405020304" pitchFamily="18" charset="0"/>
              </a:rPr>
              <a:t>. Nháy chuột vào nút </a:t>
            </a:r>
            <a:r>
              <a:rPr lang="vi-VN" sz="2000" b="1">
                <a:latin typeface="UTM Avo" panose="02040603050506020204" pitchFamily="18" charset="0"/>
                <a:cs typeface="Times New Roman" panose="02020603050405020304" pitchFamily="18" charset="0"/>
              </a:rPr>
              <a:t>Đăng/Post </a:t>
            </a:r>
            <a:r>
              <a:rPr lang="vi-VN" sz="2000">
                <a:latin typeface="UTM Avo" panose="02040603050506020204" pitchFamily="18" charset="0"/>
                <a:cs typeface="Times New Roman" panose="02020603050405020304" pitchFamily="18" charset="0"/>
              </a:rPr>
              <a:t>để hoàn thành việc chia sẻ nội dung. </a:t>
            </a:r>
          </a:p>
        </p:txBody>
      </p:sp>
      <p:grpSp>
        <p:nvGrpSpPr>
          <p:cNvPr id="8" name="Group 7">
            <a:extLst>
              <a:ext uri="{FF2B5EF4-FFF2-40B4-BE49-F238E27FC236}">
                <a16:creationId xmlns:a16="http://schemas.microsoft.com/office/drawing/2014/main" id="{BC32F5BC-D430-492F-88AE-8145AA866FC5}"/>
              </a:ext>
            </a:extLst>
          </p:cNvPr>
          <p:cNvGrpSpPr/>
          <p:nvPr/>
        </p:nvGrpSpPr>
        <p:grpSpPr>
          <a:xfrm>
            <a:off x="6016076" y="2897035"/>
            <a:ext cx="2448208" cy="955363"/>
            <a:chOff x="212589" y="998224"/>
            <a:chExt cx="2448208" cy="955363"/>
          </a:xfrm>
        </p:grpSpPr>
        <p:cxnSp>
          <p:nvCxnSpPr>
            <p:cNvPr id="10" name="Straight Arrow Connector 9">
              <a:extLst>
                <a:ext uri="{FF2B5EF4-FFF2-40B4-BE49-F238E27FC236}">
                  <a16:creationId xmlns:a16="http://schemas.microsoft.com/office/drawing/2014/main" id="{469F4158-2168-4026-8FC0-AEAA2E0FEA49}"/>
                </a:ext>
              </a:extLst>
            </p:cNvPr>
            <p:cNvCxnSpPr>
              <a:cxnSpLocks/>
            </p:cNvCxnSpPr>
            <p:nvPr/>
          </p:nvCxnSpPr>
          <p:spPr>
            <a:xfrm flipV="1">
              <a:off x="1200772" y="998224"/>
              <a:ext cx="1460025" cy="54348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nvGrpSpPr>
            <p:cNvPr id="9" name="Group 8">
              <a:extLst>
                <a:ext uri="{FF2B5EF4-FFF2-40B4-BE49-F238E27FC236}">
                  <a16:creationId xmlns:a16="http://schemas.microsoft.com/office/drawing/2014/main" id="{CF733124-3BE3-45AA-B97E-28CAE70BA078}"/>
                </a:ext>
              </a:extLst>
            </p:cNvPr>
            <p:cNvGrpSpPr/>
            <p:nvPr/>
          </p:nvGrpSpPr>
          <p:grpSpPr>
            <a:xfrm>
              <a:off x="212589" y="1418504"/>
              <a:ext cx="1976366" cy="535083"/>
              <a:chOff x="953507" y="11256"/>
              <a:chExt cx="2172275" cy="535083"/>
            </a:xfrm>
          </p:grpSpPr>
          <p:sp>
            <p:nvSpPr>
              <p:cNvPr id="11" name="Rectangle: Rounded Corners 10">
                <a:extLst>
                  <a:ext uri="{FF2B5EF4-FFF2-40B4-BE49-F238E27FC236}">
                    <a16:creationId xmlns:a16="http://schemas.microsoft.com/office/drawing/2014/main" id="{464BD7E4-2C57-46C5-BDDA-ADB218391B57}"/>
                  </a:ext>
                </a:extLst>
              </p:cNvPr>
              <p:cNvSpPr/>
              <p:nvPr/>
            </p:nvSpPr>
            <p:spPr>
              <a:xfrm>
                <a:off x="953507" y="34295"/>
                <a:ext cx="2172275" cy="512044"/>
              </a:xfrm>
              <a:prstGeom prst="roundRect">
                <a:avLst>
                  <a:gd name="adj" fmla="val 27314"/>
                </a:avLst>
              </a:prstGeom>
              <a:solidFill>
                <a:schemeClr val="bg1"/>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2" name="Rectangle 11">
                <a:extLst>
                  <a:ext uri="{FF2B5EF4-FFF2-40B4-BE49-F238E27FC236}">
                    <a16:creationId xmlns:a16="http://schemas.microsoft.com/office/drawing/2014/main" id="{A5EE5B77-AA6D-48BA-B01A-2864A0B15E07}"/>
                  </a:ext>
                </a:extLst>
              </p:cNvPr>
              <p:cNvSpPr/>
              <p:nvPr/>
            </p:nvSpPr>
            <p:spPr>
              <a:xfrm>
                <a:off x="953507" y="11256"/>
                <a:ext cx="2172275" cy="488660"/>
              </a:xfrm>
              <a:prstGeom prst="rect">
                <a:avLst/>
              </a:prstGeom>
            </p:spPr>
            <p:txBody>
              <a:bodyPr wrap="square">
                <a:spAutoFit/>
              </a:bodyPr>
              <a:lstStyle/>
              <a:p>
                <a:pPr algn="ctr" defTabSz="342900">
                  <a:lnSpc>
                    <a:spcPct val="150000"/>
                  </a:lnSpc>
                </a:pPr>
                <a:r>
                  <a:rPr lang="en-US" sz="2000">
                    <a:solidFill>
                      <a:srgbClr val="FF0000"/>
                    </a:solidFill>
                    <a:latin typeface="UTM Avo" panose="02040603050506020204" pitchFamily="18" charset="0"/>
                    <a:cs typeface="Times New Roman" panose="02020603050405020304" pitchFamily="18" charset="0"/>
                  </a:rPr>
                  <a:t>Hộp trạng thái</a:t>
                </a:r>
                <a:endParaRPr lang="vi-VN" sz="2000">
                  <a:solidFill>
                    <a:srgbClr val="FF0000"/>
                  </a:solidFill>
                  <a:latin typeface="UTM Avo" panose="02040603050506020204" pitchFamily="18" charset="0"/>
                  <a:cs typeface="Times New Roman" panose="02020603050405020304" pitchFamily="18" charset="0"/>
                </a:endParaRPr>
              </a:p>
            </p:txBody>
          </p:sp>
        </p:grpSp>
      </p:grpSp>
      <p:sp>
        <p:nvSpPr>
          <p:cNvPr id="17" name="Rectangle: Rounded Corners 16">
            <a:extLst>
              <a:ext uri="{FF2B5EF4-FFF2-40B4-BE49-F238E27FC236}">
                <a16:creationId xmlns:a16="http://schemas.microsoft.com/office/drawing/2014/main" id="{734071C8-7141-407A-B7CA-641D3E73B6DC}"/>
              </a:ext>
            </a:extLst>
          </p:cNvPr>
          <p:cNvSpPr/>
          <p:nvPr/>
        </p:nvSpPr>
        <p:spPr>
          <a:xfrm>
            <a:off x="8464284" y="2533802"/>
            <a:ext cx="2843795" cy="363233"/>
          </a:xfrm>
          <a:prstGeom prst="roundRect">
            <a:avLst>
              <a:gd name="adj" fmla="val 27314"/>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Tree>
    <p:extLst>
      <p:ext uri="{BB962C8B-B14F-4D97-AF65-F5344CB8AC3E}">
        <p14:creationId xmlns:p14="http://schemas.microsoft.com/office/powerpoint/2010/main" val="175298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6" presetClass="entr" presetSubtype="4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Horizontal)">
                                      <p:cBhvr>
                                        <p:cTn id="44" dur="500"/>
                                        <p:tgtEl>
                                          <p:spTgt spid="8"/>
                                        </p:tgtEl>
                                      </p:cBhvr>
                                    </p:animEffect>
                                  </p:childTnLst>
                                </p:cTn>
                              </p:par>
                            </p:childTnLst>
                          </p:cTn>
                        </p:par>
                        <p:par>
                          <p:cTn id="45" fill="hold">
                            <p:stCondLst>
                              <p:cond delay="1000"/>
                            </p:stCondLst>
                            <p:childTnLst>
                              <p:par>
                                <p:cTn id="46" presetID="10" presetClass="entr" presetSubtype="0" fill="hold" grpId="1"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1500"/>
                            </p:stCondLst>
                            <p:childTnLst>
                              <p:par>
                                <p:cTn id="50" presetID="26" presetClass="emph" presetSubtype="0" repeatCount="3000" fill="hold" grpId="0" nodeType="afterEffect">
                                  <p:stCondLst>
                                    <p:cond delay="0"/>
                                  </p:stCondLst>
                                  <p:childTnLst>
                                    <p:animEffect transition="out" filter="fade">
                                      <p:cBhvr>
                                        <p:cTn id="51" dur="500" tmFilter="0, 0; .2, .5; .8, .5; 1, 0"/>
                                        <p:tgtEl>
                                          <p:spTgt spid="17"/>
                                        </p:tgtEl>
                                      </p:cBhvr>
                                    </p:animEffect>
                                    <p:animScale>
                                      <p:cBhvr>
                                        <p:cTn id="5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animBg="1"/>
      <p:bldP spid="17" grpId="1" animBg="1"/>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9432</TotalTime>
  <Words>1022</Words>
  <Application>Microsoft Office PowerPoint</Application>
  <PresentationFormat>Widescreen</PresentationFormat>
  <Paragraphs>89</Paragraphs>
  <Slides>18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微软雅黑</vt:lpstr>
      <vt:lpstr>Arial</vt:lpstr>
      <vt:lpstr>Calibri</vt:lpstr>
      <vt:lpstr>等线</vt:lpstr>
      <vt:lpstr>iCiel Cadena</vt:lpstr>
      <vt:lpstr>Open Sans</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506</cp:revision>
  <dcterms:created xsi:type="dcterms:W3CDTF">2021-11-14T08:33:55Z</dcterms:created>
  <dcterms:modified xsi:type="dcterms:W3CDTF">2023-10-18T04:28:36Z</dcterms:modified>
</cp:coreProperties>
</file>