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96" r:id="rId3"/>
    <p:sldMasterId id="2147483708" r:id="rId4"/>
  </p:sldMasterIdLst>
  <p:notesMasterIdLst>
    <p:notesMasterId r:id="rId32"/>
  </p:notesMasterIdLst>
  <p:sldIdLst>
    <p:sldId id="256" r:id="rId5"/>
    <p:sldId id="320" r:id="rId6"/>
    <p:sldId id="323" r:id="rId7"/>
    <p:sldId id="321" r:id="rId8"/>
    <p:sldId id="322" r:id="rId9"/>
    <p:sldId id="311" r:id="rId10"/>
    <p:sldId id="263" r:id="rId11"/>
    <p:sldId id="324" r:id="rId12"/>
    <p:sldId id="266" r:id="rId13"/>
    <p:sldId id="314" r:id="rId14"/>
    <p:sldId id="316" r:id="rId15"/>
    <p:sldId id="318" r:id="rId16"/>
    <p:sldId id="275" r:id="rId17"/>
    <p:sldId id="276" r:id="rId18"/>
    <p:sldId id="277" r:id="rId19"/>
    <p:sldId id="268" r:id="rId20"/>
    <p:sldId id="313" r:id="rId21"/>
    <p:sldId id="288" r:id="rId22"/>
    <p:sldId id="292" r:id="rId23"/>
    <p:sldId id="298" r:id="rId24"/>
    <p:sldId id="297" r:id="rId25"/>
    <p:sldId id="296" r:id="rId26"/>
    <p:sldId id="299" r:id="rId27"/>
    <p:sldId id="304" r:id="rId28"/>
    <p:sldId id="308" r:id="rId29"/>
    <p:sldId id="309" r:id="rId30"/>
    <p:sldId id="285" r:id="rId31"/>
  </p:sldIdLst>
  <p:sldSz cx="9144000" cy="6858000" type="screen4x3"/>
  <p:notesSz cx="6858000" cy="9144000"/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E8034E78-7F5D-4C2E-B375-FC64B27BC917}" styleName="Dark Style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C4B1156A-380E-4F78-BDF5-A606A8083BF9}" styleName="Medium Style 4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9" autoAdjust="0"/>
    <p:restoredTop sz="94671" autoAdjust="0"/>
  </p:normalViewPr>
  <p:slideViewPr>
    <p:cSldViewPr>
      <p:cViewPr varScale="1">
        <p:scale>
          <a:sx n="69" d="100"/>
          <a:sy n="69" d="100"/>
        </p:scale>
        <p:origin x="1416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7188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34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theme" Target="theme/theme1.xml"/><Relationship Id="rId8" Type="http://schemas.openxmlformats.org/officeDocument/2006/relationships/slide" Target="slides/slide4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8266F11-E028-4DB8-AC21-35942FFB13A4}" type="doc">
      <dgm:prSet loTypeId="urn:microsoft.com/office/officeart/2005/8/layout/chevron2" loCatId="process" qsTypeId="urn:microsoft.com/office/officeart/2005/8/quickstyle/3d1" qsCatId="3D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9BEC45A1-B878-48BF-85B5-0047717E2415}">
      <dgm:prSet phldrT="[Text]"/>
      <dgm:spPr/>
      <dgm:t>
        <a:bodyPr/>
        <a:lstStyle/>
        <a:p>
          <a:r>
            <a:rPr lang="en-US" b="1" dirty="0">
              <a:latin typeface="Cambria" pitchFamily="18" charset="0"/>
            </a:rPr>
            <a:t>HĐ1</a:t>
          </a:r>
        </a:p>
      </dgm:t>
    </dgm:pt>
    <dgm:pt modelId="{510FF3D7-4BF0-4D11-B49B-B6742C54389D}" type="parTrans" cxnId="{F4ECC8F0-4340-40FC-9BB2-FADC973B05F5}">
      <dgm:prSet/>
      <dgm:spPr/>
      <dgm:t>
        <a:bodyPr/>
        <a:lstStyle/>
        <a:p>
          <a:endParaRPr lang="en-US" b="1">
            <a:latin typeface="Cambria" pitchFamily="18" charset="0"/>
          </a:endParaRPr>
        </a:p>
      </dgm:t>
    </dgm:pt>
    <dgm:pt modelId="{F59D1DD6-04C3-41A0-A473-22EEFA772F8F}" type="sibTrans" cxnId="{F4ECC8F0-4340-40FC-9BB2-FADC973B05F5}">
      <dgm:prSet/>
      <dgm:spPr/>
      <dgm:t>
        <a:bodyPr/>
        <a:lstStyle/>
        <a:p>
          <a:endParaRPr lang="en-US" b="1">
            <a:latin typeface="Cambria" pitchFamily="18" charset="0"/>
          </a:endParaRPr>
        </a:p>
      </dgm:t>
    </dgm:pt>
    <dgm:pt modelId="{C06850DA-9698-484D-AC0C-4474CE47B19D}">
      <dgm:prSet phldrT="[Text]"/>
      <dgm:spPr/>
      <dgm:t>
        <a:bodyPr/>
        <a:lstStyle/>
        <a:p>
          <a:r>
            <a:rPr lang="en-US" b="1" dirty="0">
              <a:latin typeface="Cambria" pitchFamily="18" charset="0"/>
            </a:rPr>
            <a:t>KHỞI ĐỘNG</a:t>
          </a:r>
        </a:p>
      </dgm:t>
    </dgm:pt>
    <dgm:pt modelId="{519CFAE1-B6A0-40C3-82A3-217C179D3D2A}" type="parTrans" cxnId="{A073EA2A-EB1B-4E64-A336-B28E8CC089AC}">
      <dgm:prSet/>
      <dgm:spPr/>
      <dgm:t>
        <a:bodyPr/>
        <a:lstStyle/>
        <a:p>
          <a:endParaRPr lang="en-US" b="1">
            <a:latin typeface="Cambria" pitchFamily="18" charset="0"/>
          </a:endParaRPr>
        </a:p>
      </dgm:t>
    </dgm:pt>
    <dgm:pt modelId="{FC7FBAA8-B086-4300-A553-79CD7737B1EB}" type="sibTrans" cxnId="{A073EA2A-EB1B-4E64-A336-B28E8CC089AC}">
      <dgm:prSet/>
      <dgm:spPr/>
      <dgm:t>
        <a:bodyPr/>
        <a:lstStyle/>
        <a:p>
          <a:endParaRPr lang="en-US" b="1">
            <a:latin typeface="Cambria" pitchFamily="18" charset="0"/>
          </a:endParaRPr>
        </a:p>
      </dgm:t>
    </dgm:pt>
    <dgm:pt modelId="{F379CBE6-CF85-4F70-933B-AC682C39BB7D}">
      <dgm:prSet phldrT="[Text]"/>
      <dgm:spPr/>
      <dgm:t>
        <a:bodyPr/>
        <a:lstStyle/>
        <a:p>
          <a:r>
            <a:rPr lang="en-US" b="1" dirty="0">
              <a:latin typeface="Cambria" pitchFamily="18" charset="0"/>
            </a:rPr>
            <a:t>HĐ2</a:t>
          </a:r>
        </a:p>
      </dgm:t>
    </dgm:pt>
    <dgm:pt modelId="{6AE0E342-809A-4CD7-8794-E358A8E7018B}" type="parTrans" cxnId="{27FD3019-40F9-41C7-8D44-CBA1547C1972}">
      <dgm:prSet/>
      <dgm:spPr/>
      <dgm:t>
        <a:bodyPr/>
        <a:lstStyle/>
        <a:p>
          <a:endParaRPr lang="en-US" b="1">
            <a:latin typeface="Cambria" pitchFamily="18" charset="0"/>
          </a:endParaRPr>
        </a:p>
      </dgm:t>
    </dgm:pt>
    <dgm:pt modelId="{400A36D9-8181-4120-8D24-0395CA0CC210}" type="sibTrans" cxnId="{27FD3019-40F9-41C7-8D44-CBA1547C1972}">
      <dgm:prSet/>
      <dgm:spPr/>
      <dgm:t>
        <a:bodyPr/>
        <a:lstStyle/>
        <a:p>
          <a:endParaRPr lang="en-US" b="1">
            <a:latin typeface="Cambria" pitchFamily="18" charset="0"/>
          </a:endParaRPr>
        </a:p>
      </dgm:t>
    </dgm:pt>
    <dgm:pt modelId="{042ECF77-459B-41C7-9823-DE903F8A4931}">
      <dgm:prSet phldrT="[Text]"/>
      <dgm:spPr/>
      <dgm:t>
        <a:bodyPr/>
        <a:lstStyle/>
        <a:p>
          <a:r>
            <a:rPr lang="en-US" b="1" smtClean="0">
              <a:latin typeface="Cambria" pitchFamily="18" charset="0"/>
            </a:rPr>
            <a:t>BIỂU DIỄN THÔNG TIN TRONG MÁY TÍNH</a:t>
          </a:r>
          <a:endParaRPr lang="en-US" b="1" dirty="0">
            <a:latin typeface="Cambria" pitchFamily="18" charset="0"/>
          </a:endParaRPr>
        </a:p>
      </dgm:t>
    </dgm:pt>
    <dgm:pt modelId="{72EBE417-41C7-40BA-A5CA-98356F532309}" type="parTrans" cxnId="{A88DA491-CD0B-44FC-A37D-3BA4BCD18E75}">
      <dgm:prSet/>
      <dgm:spPr/>
      <dgm:t>
        <a:bodyPr/>
        <a:lstStyle/>
        <a:p>
          <a:endParaRPr lang="en-US" b="1">
            <a:latin typeface="Cambria" pitchFamily="18" charset="0"/>
          </a:endParaRPr>
        </a:p>
      </dgm:t>
    </dgm:pt>
    <dgm:pt modelId="{C5054410-8DD1-4233-8E7B-B03D58D2F8E7}" type="sibTrans" cxnId="{A88DA491-CD0B-44FC-A37D-3BA4BCD18E75}">
      <dgm:prSet/>
      <dgm:spPr/>
      <dgm:t>
        <a:bodyPr/>
        <a:lstStyle/>
        <a:p>
          <a:endParaRPr lang="en-US" b="1">
            <a:latin typeface="Cambria" pitchFamily="18" charset="0"/>
          </a:endParaRPr>
        </a:p>
      </dgm:t>
    </dgm:pt>
    <dgm:pt modelId="{FC14F758-2498-447B-A7AF-00FDBA0F8A5E}">
      <dgm:prSet phldrT="[Text]"/>
      <dgm:spPr/>
      <dgm:t>
        <a:bodyPr/>
        <a:lstStyle/>
        <a:p>
          <a:r>
            <a:rPr lang="en-US" b="1" dirty="0">
              <a:latin typeface="Cambria" pitchFamily="18" charset="0"/>
            </a:rPr>
            <a:t>HĐ3</a:t>
          </a:r>
        </a:p>
      </dgm:t>
    </dgm:pt>
    <dgm:pt modelId="{605748FF-EF01-46BD-B49B-B428FB12926D}" type="parTrans" cxnId="{6EB85461-2AFC-4FEF-8268-29C7C8024ADD}">
      <dgm:prSet/>
      <dgm:spPr/>
      <dgm:t>
        <a:bodyPr/>
        <a:lstStyle/>
        <a:p>
          <a:endParaRPr lang="en-US" b="1">
            <a:latin typeface="Cambria" pitchFamily="18" charset="0"/>
          </a:endParaRPr>
        </a:p>
      </dgm:t>
    </dgm:pt>
    <dgm:pt modelId="{6F61C51E-8294-4E33-AA2E-707EE3F79C30}" type="sibTrans" cxnId="{6EB85461-2AFC-4FEF-8268-29C7C8024ADD}">
      <dgm:prSet/>
      <dgm:spPr/>
      <dgm:t>
        <a:bodyPr/>
        <a:lstStyle/>
        <a:p>
          <a:endParaRPr lang="en-US" b="1">
            <a:latin typeface="Cambria" pitchFamily="18" charset="0"/>
          </a:endParaRPr>
        </a:p>
      </dgm:t>
    </dgm:pt>
    <dgm:pt modelId="{2D49C1AC-D38D-411C-9709-4CAEACF210BF}">
      <dgm:prSet phldrT="[Text]"/>
      <dgm:spPr/>
      <dgm:t>
        <a:bodyPr/>
        <a:lstStyle/>
        <a:p>
          <a:r>
            <a:rPr lang="en-US" b="1" smtClean="0">
              <a:latin typeface="Cambria" pitchFamily="18" charset="0"/>
            </a:rPr>
            <a:t>ĐƠN VỊ ĐO THÔNG THIN</a:t>
          </a:r>
          <a:endParaRPr lang="en-US" b="1" dirty="0">
            <a:latin typeface="Cambria" pitchFamily="18" charset="0"/>
          </a:endParaRPr>
        </a:p>
      </dgm:t>
    </dgm:pt>
    <dgm:pt modelId="{5753BECE-9FB9-4BE1-ACC2-B5EB759B4903}" type="parTrans" cxnId="{FB26ED5E-BF99-474C-A7D9-936CAC85AA71}">
      <dgm:prSet/>
      <dgm:spPr/>
      <dgm:t>
        <a:bodyPr/>
        <a:lstStyle/>
        <a:p>
          <a:endParaRPr lang="en-US" b="1">
            <a:latin typeface="Cambria" pitchFamily="18" charset="0"/>
          </a:endParaRPr>
        </a:p>
      </dgm:t>
    </dgm:pt>
    <dgm:pt modelId="{B1AE9F59-CB49-4BE4-83C1-7A77E940C692}" type="sibTrans" cxnId="{FB26ED5E-BF99-474C-A7D9-936CAC85AA71}">
      <dgm:prSet/>
      <dgm:spPr/>
      <dgm:t>
        <a:bodyPr/>
        <a:lstStyle/>
        <a:p>
          <a:endParaRPr lang="en-US" b="1">
            <a:latin typeface="Cambria" pitchFamily="18" charset="0"/>
          </a:endParaRPr>
        </a:p>
      </dgm:t>
    </dgm:pt>
    <dgm:pt modelId="{13D2CABD-727C-48D2-8595-4F7FD265DC1E}">
      <dgm:prSet phldrT="[Text]"/>
      <dgm:spPr/>
      <dgm:t>
        <a:bodyPr/>
        <a:lstStyle/>
        <a:p>
          <a:r>
            <a:rPr lang="en-US" b="1" dirty="0">
              <a:latin typeface="Cambria" pitchFamily="18" charset="0"/>
            </a:rPr>
            <a:t>HĐ4</a:t>
          </a:r>
        </a:p>
      </dgm:t>
    </dgm:pt>
    <dgm:pt modelId="{254BB954-F167-4FF2-99AA-0FE9FF8AE0A1}" type="parTrans" cxnId="{01A7EECA-763B-44DB-A1F7-34099390CDC6}">
      <dgm:prSet/>
      <dgm:spPr/>
      <dgm:t>
        <a:bodyPr/>
        <a:lstStyle/>
        <a:p>
          <a:endParaRPr lang="en-US" b="1">
            <a:latin typeface="Cambria" pitchFamily="18" charset="0"/>
          </a:endParaRPr>
        </a:p>
      </dgm:t>
    </dgm:pt>
    <dgm:pt modelId="{96B0FC2A-B923-461A-82CA-5960ED9D04FC}" type="sibTrans" cxnId="{01A7EECA-763B-44DB-A1F7-34099390CDC6}">
      <dgm:prSet/>
      <dgm:spPr/>
      <dgm:t>
        <a:bodyPr/>
        <a:lstStyle/>
        <a:p>
          <a:endParaRPr lang="en-US" b="1">
            <a:latin typeface="Cambria" pitchFamily="18" charset="0"/>
          </a:endParaRPr>
        </a:p>
      </dgm:t>
    </dgm:pt>
    <dgm:pt modelId="{4F3C8A23-2C72-45D5-9F16-6BF51C34BA86}">
      <dgm:prSet/>
      <dgm:spPr/>
      <dgm:t>
        <a:bodyPr/>
        <a:lstStyle/>
        <a:p>
          <a:r>
            <a:rPr lang="en-US" b="1" smtClean="0">
              <a:latin typeface="Cambria" pitchFamily="18" charset="0"/>
            </a:rPr>
            <a:t>LUYỆN TẬP</a:t>
          </a:r>
          <a:endParaRPr lang="en-US" b="1" dirty="0">
            <a:latin typeface="Cambria" pitchFamily="18" charset="0"/>
          </a:endParaRPr>
        </a:p>
      </dgm:t>
    </dgm:pt>
    <dgm:pt modelId="{D39ED653-86D8-4A09-8680-93ECAC0F2C49}" type="parTrans" cxnId="{35B14F76-9C77-4E97-BE23-C95D80F1EBF4}">
      <dgm:prSet/>
      <dgm:spPr/>
      <dgm:t>
        <a:bodyPr/>
        <a:lstStyle/>
        <a:p>
          <a:endParaRPr lang="en-US" b="1">
            <a:latin typeface="Cambria" pitchFamily="18" charset="0"/>
          </a:endParaRPr>
        </a:p>
      </dgm:t>
    </dgm:pt>
    <dgm:pt modelId="{577CD3C8-4B2F-48C6-94D3-4A1F36D0D854}" type="sibTrans" cxnId="{35B14F76-9C77-4E97-BE23-C95D80F1EBF4}">
      <dgm:prSet/>
      <dgm:spPr/>
      <dgm:t>
        <a:bodyPr/>
        <a:lstStyle/>
        <a:p>
          <a:endParaRPr lang="en-US" b="1">
            <a:latin typeface="Cambria" pitchFamily="18" charset="0"/>
          </a:endParaRPr>
        </a:p>
      </dgm:t>
    </dgm:pt>
    <dgm:pt modelId="{3417E034-5946-4B93-AEB1-06D4166D50F5}">
      <dgm:prSet phldrT="[Text]"/>
      <dgm:spPr/>
      <dgm:t>
        <a:bodyPr/>
        <a:lstStyle/>
        <a:p>
          <a:r>
            <a:rPr lang="en-US" b="1" dirty="0">
              <a:latin typeface="Cambria" pitchFamily="18" charset="0"/>
            </a:rPr>
            <a:t>HĐ5</a:t>
          </a:r>
        </a:p>
      </dgm:t>
    </dgm:pt>
    <dgm:pt modelId="{6F5945B9-DE3F-4C32-9BCA-993128FD5004}" type="parTrans" cxnId="{712920E6-2721-49B3-86B0-C17F3638FDB5}">
      <dgm:prSet/>
      <dgm:spPr/>
      <dgm:t>
        <a:bodyPr/>
        <a:lstStyle/>
        <a:p>
          <a:endParaRPr lang="en-US" b="1">
            <a:latin typeface="Cambria" pitchFamily="18" charset="0"/>
          </a:endParaRPr>
        </a:p>
      </dgm:t>
    </dgm:pt>
    <dgm:pt modelId="{94197097-01CD-490C-9889-C20B719D583F}" type="sibTrans" cxnId="{712920E6-2721-49B3-86B0-C17F3638FDB5}">
      <dgm:prSet/>
      <dgm:spPr/>
      <dgm:t>
        <a:bodyPr/>
        <a:lstStyle/>
        <a:p>
          <a:endParaRPr lang="en-US" b="1">
            <a:latin typeface="Cambria" pitchFamily="18" charset="0"/>
          </a:endParaRPr>
        </a:p>
      </dgm:t>
    </dgm:pt>
    <dgm:pt modelId="{80D53C2D-25F9-4CCF-A1C8-D46827CF88CF}">
      <dgm:prSet/>
      <dgm:spPr/>
      <dgm:t>
        <a:bodyPr/>
        <a:lstStyle/>
        <a:p>
          <a:r>
            <a:rPr lang="en-US" b="1" smtClean="0">
              <a:latin typeface="Cambria" pitchFamily="18" charset="0"/>
            </a:rPr>
            <a:t>VẬN DỤNG</a:t>
          </a:r>
          <a:endParaRPr lang="en-US" b="1" dirty="0">
            <a:latin typeface="Cambria" pitchFamily="18" charset="0"/>
          </a:endParaRPr>
        </a:p>
      </dgm:t>
    </dgm:pt>
    <dgm:pt modelId="{1A6BFF0F-95F6-45B8-8948-93E466C8A5E3}" type="parTrans" cxnId="{0CB4543D-3E1D-4E78-B36E-0045D4FCF719}">
      <dgm:prSet/>
      <dgm:spPr/>
      <dgm:t>
        <a:bodyPr/>
        <a:lstStyle/>
        <a:p>
          <a:endParaRPr lang="en-US" b="1">
            <a:latin typeface="Cambria" pitchFamily="18" charset="0"/>
          </a:endParaRPr>
        </a:p>
      </dgm:t>
    </dgm:pt>
    <dgm:pt modelId="{44B00358-A8CA-4354-A0F1-F1DAD2F8ED09}" type="sibTrans" cxnId="{0CB4543D-3E1D-4E78-B36E-0045D4FCF719}">
      <dgm:prSet/>
      <dgm:spPr/>
      <dgm:t>
        <a:bodyPr/>
        <a:lstStyle/>
        <a:p>
          <a:endParaRPr lang="en-US" b="1">
            <a:latin typeface="Cambria" pitchFamily="18" charset="0"/>
          </a:endParaRPr>
        </a:p>
      </dgm:t>
    </dgm:pt>
    <dgm:pt modelId="{2EC9BC4A-D4A7-46B2-8F8C-52C35A3BDBB2}" type="pres">
      <dgm:prSet presAssocID="{D8266F11-E028-4DB8-AC21-35942FFB13A4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C56F1BBA-AF7C-41D6-8FCE-0B8A89C7F482}" type="pres">
      <dgm:prSet presAssocID="{9BEC45A1-B878-48BF-85B5-0047717E2415}" presName="composite" presStyleCnt="0"/>
      <dgm:spPr/>
    </dgm:pt>
    <dgm:pt modelId="{C8CB19B0-3B43-4F96-ABB7-5255525F0E55}" type="pres">
      <dgm:prSet presAssocID="{9BEC45A1-B878-48BF-85B5-0047717E2415}" presName="parentText" presStyleLbl="alignNode1" presStyleIdx="0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2B8869B-60AF-4361-8B7A-E7F99D127A96}" type="pres">
      <dgm:prSet presAssocID="{9BEC45A1-B878-48BF-85B5-0047717E2415}" presName="descendantText" presStyleLbl="alignAcc1" presStyleIdx="0" presStyleCnt="5" custLinFactNeighborY="397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8BEFBFE-22C1-4BEE-B15C-7C0E35F70233}" type="pres">
      <dgm:prSet presAssocID="{F59D1DD6-04C3-41A0-A473-22EEFA772F8F}" presName="sp" presStyleCnt="0"/>
      <dgm:spPr/>
    </dgm:pt>
    <dgm:pt modelId="{379689BD-07C6-4E65-95FB-FAEADAEA7325}" type="pres">
      <dgm:prSet presAssocID="{F379CBE6-CF85-4F70-933B-AC682C39BB7D}" presName="composite" presStyleCnt="0"/>
      <dgm:spPr/>
    </dgm:pt>
    <dgm:pt modelId="{06B72AD2-612B-4DDE-8A65-7356D5159209}" type="pres">
      <dgm:prSet presAssocID="{F379CBE6-CF85-4F70-933B-AC682C39BB7D}" presName="parentText" presStyleLbl="alignNode1" presStyleIdx="1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324E07D-0C26-4EB2-A4B2-E627D2151BE7}" type="pres">
      <dgm:prSet presAssocID="{F379CBE6-CF85-4F70-933B-AC682C39BB7D}" presName="descendantText" presStyleLbl="alignAcc1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95CF10D-35EE-4331-B3AB-37E1E86043AA}" type="pres">
      <dgm:prSet presAssocID="{400A36D9-8181-4120-8D24-0395CA0CC210}" presName="sp" presStyleCnt="0"/>
      <dgm:spPr/>
    </dgm:pt>
    <dgm:pt modelId="{C9998D1E-F784-40C9-8D71-34E3F97C37D8}" type="pres">
      <dgm:prSet presAssocID="{FC14F758-2498-447B-A7AF-00FDBA0F8A5E}" presName="composite" presStyleCnt="0"/>
      <dgm:spPr/>
    </dgm:pt>
    <dgm:pt modelId="{5252AAB6-4EE5-47C3-A85B-49315BA605E7}" type="pres">
      <dgm:prSet presAssocID="{FC14F758-2498-447B-A7AF-00FDBA0F8A5E}" presName="parentText" presStyleLbl="alignNode1" presStyleIdx="2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180D28D-FA42-43A0-B8F0-D5D72E204BF4}" type="pres">
      <dgm:prSet presAssocID="{FC14F758-2498-447B-A7AF-00FDBA0F8A5E}" presName="descendantText" presStyleLbl="alignAcc1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493D011-590D-4ACF-A0F9-6B9AE6E22BE2}" type="pres">
      <dgm:prSet presAssocID="{6F61C51E-8294-4E33-AA2E-707EE3F79C30}" presName="sp" presStyleCnt="0"/>
      <dgm:spPr/>
    </dgm:pt>
    <dgm:pt modelId="{D4A3A470-F81E-413B-AC56-E3D96C784284}" type="pres">
      <dgm:prSet presAssocID="{13D2CABD-727C-48D2-8595-4F7FD265DC1E}" presName="composite" presStyleCnt="0"/>
      <dgm:spPr/>
    </dgm:pt>
    <dgm:pt modelId="{02C0A129-41D9-4A2E-84F9-B86DCEDAF7AD}" type="pres">
      <dgm:prSet presAssocID="{13D2CABD-727C-48D2-8595-4F7FD265DC1E}" presName="parentText" presStyleLbl="alignNode1" presStyleIdx="3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B8FF1BA-87CA-44A1-A048-159C0CB9A588}" type="pres">
      <dgm:prSet presAssocID="{13D2CABD-727C-48D2-8595-4F7FD265DC1E}" presName="descendantText" presStyleLbl="alignAcc1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647F09D-1579-4B93-9695-0AA01D43E20B}" type="pres">
      <dgm:prSet presAssocID="{96B0FC2A-B923-461A-82CA-5960ED9D04FC}" presName="sp" presStyleCnt="0"/>
      <dgm:spPr/>
    </dgm:pt>
    <dgm:pt modelId="{61F01BD9-6BFF-43D4-B318-186A781F8B14}" type="pres">
      <dgm:prSet presAssocID="{3417E034-5946-4B93-AEB1-06D4166D50F5}" presName="composite" presStyleCnt="0"/>
      <dgm:spPr/>
    </dgm:pt>
    <dgm:pt modelId="{B5F27B00-F0EE-450A-84E5-7E9F6D6F624A}" type="pres">
      <dgm:prSet presAssocID="{3417E034-5946-4B93-AEB1-06D4166D50F5}" presName="parentText" presStyleLbl="alignNode1" presStyleIdx="4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A07C083-4291-4CC8-98A6-B9C416BAEEB3}" type="pres">
      <dgm:prSet presAssocID="{3417E034-5946-4B93-AEB1-06D4166D50F5}" presName="descendantText" presStyleLbl="alignAcc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AF8C84E4-16DB-4363-9BA6-C32A1ACF9BA4}" type="presOf" srcId="{3417E034-5946-4B93-AEB1-06D4166D50F5}" destId="{B5F27B00-F0EE-450A-84E5-7E9F6D6F624A}" srcOrd="0" destOrd="0" presId="urn:microsoft.com/office/officeart/2005/8/layout/chevron2"/>
    <dgm:cxn modelId="{0CB4543D-3E1D-4E78-B36E-0045D4FCF719}" srcId="{3417E034-5946-4B93-AEB1-06D4166D50F5}" destId="{80D53C2D-25F9-4CCF-A1C8-D46827CF88CF}" srcOrd="0" destOrd="0" parTransId="{1A6BFF0F-95F6-45B8-8948-93E466C8A5E3}" sibTransId="{44B00358-A8CA-4354-A0F1-F1DAD2F8ED09}"/>
    <dgm:cxn modelId="{95B8866D-DDA4-462E-8202-1DB8AE7DCB0A}" type="presOf" srcId="{2D49C1AC-D38D-411C-9709-4CAEACF210BF}" destId="{1180D28D-FA42-43A0-B8F0-D5D72E204BF4}" srcOrd="0" destOrd="0" presId="urn:microsoft.com/office/officeart/2005/8/layout/chevron2"/>
    <dgm:cxn modelId="{35B14F76-9C77-4E97-BE23-C95D80F1EBF4}" srcId="{13D2CABD-727C-48D2-8595-4F7FD265DC1E}" destId="{4F3C8A23-2C72-45D5-9F16-6BF51C34BA86}" srcOrd="0" destOrd="0" parTransId="{D39ED653-86D8-4A09-8680-93ECAC0F2C49}" sibTransId="{577CD3C8-4B2F-48C6-94D3-4A1F36D0D854}"/>
    <dgm:cxn modelId="{3B6F7CEC-CE07-40A4-9A03-A75DC5727FC7}" type="presOf" srcId="{9BEC45A1-B878-48BF-85B5-0047717E2415}" destId="{C8CB19B0-3B43-4F96-ABB7-5255525F0E55}" srcOrd="0" destOrd="0" presId="urn:microsoft.com/office/officeart/2005/8/layout/chevron2"/>
    <dgm:cxn modelId="{BD8D95C2-71A6-4F4E-A4CE-BFE508C45435}" type="presOf" srcId="{80D53C2D-25F9-4CCF-A1C8-D46827CF88CF}" destId="{EA07C083-4291-4CC8-98A6-B9C416BAEEB3}" srcOrd="0" destOrd="0" presId="urn:microsoft.com/office/officeart/2005/8/layout/chevron2"/>
    <dgm:cxn modelId="{70B9F7AE-F1C5-4498-81CC-7AE7EE76855C}" type="presOf" srcId="{C06850DA-9698-484D-AC0C-4474CE47B19D}" destId="{E2B8869B-60AF-4361-8B7A-E7F99D127A96}" srcOrd="0" destOrd="0" presId="urn:microsoft.com/office/officeart/2005/8/layout/chevron2"/>
    <dgm:cxn modelId="{AEB17585-D3CB-49C6-9DE8-20C7B9129E72}" type="presOf" srcId="{F379CBE6-CF85-4F70-933B-AC682C39BB7D}" destId="{06B72AD2-612B-4DDE-8A65-7356D5159209}" srcOrd="0" destOrd="0" presId="urn:microsoft.com/office/officeart/2005/8/layout/chevron2"/>
    <dgm:cxn modelId="{6AF61F31-E91A-47AB-A635-EF725B28B935}" type="presOf" srcId="{D8266F11-E028-4DB8-AC21-35942FFB13A4}" destId="{2EC9BC4A-D4A7-46B2-8F8C-52C35A3BDBB2}" srcOrd="0" destOrd="0" presId="urn:microsoft.com/office/officeart/2005/8/layout/chevron2"/>
    <dgm:cxn modelId="{DFFEDB43-F764-4C53-A3B6-D3B0F7BB5713}" type="presOf" srcId="{4F3C8A23-2C72-45D5-9F16-6BF51C34BA86}" destId="{1B8FF1BA-87CA-44A1-A048-159C0CB9A588}" srcOrd="0" destOrd="0" presId="urn:microsoft.com/office/officeart/2005/8/layout/chevron2"/>
    <dgm:cxn modelId="{FB26ED5E-BF99-474C-A7D9-936CAC85AA71}" srcId="{FC14F758-2498-447B-A7AF-00FDBA0F8A5E}" destId="{2D49C1AC-D38D-411C-9709-4CAEACF210BF}" srcOrd="0" destOrd="0" parTransId="{5753BECE-9FB9-4BE1-ACC2-B5EB759B4903}" sibTransId="{B1AE9F59-CB49-4BE4-83C1-7A77E940C692}"/>
    <dgm:cxn modelId="{A88DA491-CD0B-44FC-A37D-3BA4BCD18E75}" srcId="{F379CBE6-CF85-4F70-933B-AC682C39BB7D}" destId="{042ECF77-459B-41C7-9823-DE903F8A4931}" srcOrd="0" destOrd="0" parTransId="{72EBE417-41C7-40BA-A5CA-98356F532309}" sibTransId="{C5054410-8DD1-4233-8E7B-B03D58D2F8E7}"/>
    <dgm:cxn modelId="{712920E6-2721-49B3-86B0-C17F3638FDB5}" srcId="{D8266F11-E028-4DB8-AC21-35942FFB13A4}" destId="{3417E034-5946-4B93-AEB1-06D4166D50F5}" srcOrd="4" destOrd="0" parTransId="{6F5945B9-DE3F-4C32-9BCA-993128FD5004}" sibTransId="{94197097-01CD-490C-9889-C20B719D583F}"/>
    <dgm:cxn modelId="{B475548A-A83A-4F57-82AA-E7EFEA23D635}" type="presOf" srcId="{042ECF77-459B-41C7-9823-DE903F8A4931}" destId="{C324E07D-0C26-4EB2-A4B2-E627D2151BE7}" srcOrd="0" destOrd="0" presId="urn:microsoft.com/office/officeart/2005/8/layout/chevron2"/>
    <dgm:cxn modelId="{F4ECC8F0-4340-40FC-9BB2-FADC973B05F5}" srcId="{D8266F11-E028-4DB8-AC21-35942FFB13A4}" destId="{9BEC45A1-B878-48BF-85B5-0047717E2415}" srcOrd="0" destOrd="0" parTransId="{510FF3D7-4BF0-4D11-B49B-B6742C54389D}" sibTransId="{F59D1DD6-04C3-41A0-A473-22EEFA772F8F}"/>
    <dgm:cxn modelId="{9DC4B224-736C-44AA-BFA8-EB29A9FDCDCC}" type="presOf" srcId="{FC14F758-2498-447B-A7AF-00FDBA0F8A5E}" destId="{5252AAB6-4EE5-47C3-A85B-49315BA605E7}" srcOrd="0" destOrd="0" presId="urn:microsoft.com/office/officeart/2005/8/layout/chevron2"/>
    <dgm:cxn modelId="{01A7EECA-763B-44DB-A1F7-34099390CDC6}" srcId="{D8266F11-E028-4DB8-AC21-35942FFB13A4}" destId="{13D2CABD-727C-48D2-8595-4F7FD265DC1E}" srcOrd="3" destOrd="0" parTransId="{254BB954-F167-4FF2-99AA-0FE9FF8AE0A1}" sibTransId="{96B0FC2A-B923-461A-82CA-5960ED9D04FC}"/>
    <dgm:cxn modelId="{6EB85461-2AFC-4FEF-8268-29C7C8024ADD}" srcId="{D8266F11-E028-4DB8-AC21-35942FFB13A4}" destId="{FC14F758-2498-447B-A7AF-00FDBA0F8A5E}" srcOrd="2" destOrd="0" parTransId="{605748FF-EF01-46BD-B49B-B428FB12926D}" sibTransId="{6F61C51E-8294-4E33-AA2E-707EE3F79C30}"/>
    <dgm:cxn modelId="{A073EA2A-EB1B-4E64-A336-B28E8CC089AC}" srcId="{9BEC45A1-B878-48BF-85B5-0047717E2415}" destId="{C06850DA-9698-484D-AC0C-4474CE47B19D}" srcOrd="0" destOrd="0" parTransId="{519CFAE1-B6A0-40C3-82A3-217C179D3D2A}" sibTransId="{FC7FBAA8-B086-4300-A553-79CD7737B1EB}"/>
    <dgm:cxn modelId="{F9CB275F-D661-4E96-9019-75ECFB108D8D}" type="presOf" srcId="{13D2CABD-727C-48D2-8595-4F7FD265DC1E}" destId="{02C0A129-41D9-4A2E-84F9-B86DCEDAF7AD}" srcOrd="0" destOrd="0" presId="urn:microsoft.com/office/officeart/2005/8/layout/chevron2"/>
    <dgm:cxn modelId="{27FD3019-40F9-41C7-8D44-CBA1547C1972}" srcId="{D8266F11-E028-4DB8-AC21-35942FFB13A4}" destId="{F379CBE6-CF85-4F70-933B-AC682C39BB7D}" srcOrd="1" destOrd="0" parTransId="{6AE0E342-809A-4CD7-8794-E358A8E7018B}" sibTransId="{400A36D9-8181-4120-8D24-0395CA0CC210}"/>
    <dgm:cxn modelId="{CCF457CF-1908-45FB-BF04-C093E4130551}" type="presParOf" srcId="{2EC9BC4A-D4A7-46B2-8F8C-52C35A3BDBB2}" destId="{C56F1BBA-AF7C-41D6-8FCE-0B8A89C7F482}" srcOrd="0" destOrd="0" presId="urn:microsoft.com/office/officeart/2005/8/layout/chevron2"/>
    <dgm:cxn modelId="{A7F851FD-3FAC-4DD6-A035-D561C7921459}" type="presParOf" srcId="{C56F1BBA-AF7C-41D6-8FCE-0B8A89C7F482}" destId="{C8CB19B0-3B43-4F96-ABB7-5255525F0E55}" srcOrd="0" destOrd="0" presId="urn:microsoft.com/office/officeart/2005/8/layout/chevron2"/>
    <dgm:cxn modelId="{F9FBEA6A-6B53-40FC-AE6F-B741B2B66DCC}" type="presParOf" srcId="{C56F1BBA-AF7C-41D6-8FCE-0B8A89C7F482}" destId="{E2B8869B-60AF-4361-8B7A-E7F99D127A96}" srcOrd="1" destOrd="0" presId="urn:microsoft.com/office/officeart/2005/8/layout/chevron2"/>
    <dgm:cxn modelId="{D299AAEC-F679-42D6-BA7B-F442AB6149A2}" type="presParOf" srcId="{2EC9BC4A-D4A7-46B2-8F8C-52C35A3BDBB2}" destId="{88BEFBFE-22C1-4BEE-B15C-7C0E35F70233}" srcOrd="1" destOrd="0" presId="urn:microsoft.com/office/officeart/2005/8/layout/chevron2"/>
    <dgm:cxn modelId="{4FBF49E8-CE6E-428E-8240-CC2B751F894D}" type="presParOf" srcId="{2EC9BC4A-D4A7-46B2-8F8C-52C35A3BDBB2}" destId="{379689BD-07C6-4E65-95FB-FAEADAEA7325}" srcOrd="2" destOrd="0" presId="urn:microsoft.com/office/officeart/2005/8/layout/chevron2"/>
    <dgm:cxn modelId="{23389AAB-4A2D-4BB8-81A4-40A5FB419784}" type="presParOf" srcId="{379689BD-07C6-4E65-95FB-FAEADAEA7325}" destId="{06B72AD2-612B-4DDE-8A65-7356D5159209}" srcOrd="0" destOrd="0" presId="urn:microsoft.com/office/officeart/2005/8/layout/chevron2"/>
    <dgm:cxn modelId="{6A4C2200-462D-4302-B87A-682EBA3E73D6}" type="presParOf" srcId="{379689BD-07C6-4E65-95FB-FAEADAEA7325}" destId="{C324E07D-0C26-4EB2-A4B2-E627D2151BE7}" srcOrd="1" destOrd="0" presId="urn:microsoft.com/office/officeart/2005/8/layout/chevron2"/>
    <dgm:cxn modelId="{C4B091D4-4587-4CD8-9655-0B09F2F2C49D}" type="presParOf" srcId="{2EC9BC4A-D4A7-46B2-8F8C-52C35A3BDBB2}" destId="{595CF10D-35EE-4331-B3AB-37E1E86043AA}" srcOrd="3" destOrd="0" presId="urn:microsoft.com/office/officeart/2005/8/layout/chevron2"/>
    <dgm:cxn modelId="{6A0C31A5-583A-42EC-A312-E40BF9C9166B}" type="presParOf" srcId="{2EC9BC4A-D4A7-46B2-8F8C-52C35A3BDBB2}" destId="{C9998D1E-F784-40C9-8D71-34E3F97C37D8}" srcOrd="4" destOrd="0" presId="urn:microsoft.com/office/officeart/2005/8/layout/chevron2"/>
    <dgm:cxn modelId="{0304580F-1FF3-48DD-99B1-1A407BEF3201}" type="presParOf" srcId="{C9998D1E-F784-40C9-8D71-34E3F97C37D8}" destId="{5252AAB6-4EE5-47C3-A85B-49315BA605E7}" srcOrd="0" destOrd="0" presId="urn:microsoft.com/office/officeart/2005/8/layout/chevron2"/>
    <dgm:cxn modelId="{23C903D6-9514-40A9-9FE8-904EF8DB7CC9}" type="presParOf" srcId="{C9998D1E-F784-40C9-8D71-34E3F97C37D8}" destId="{1180D28D-FA42-43A0-B8F0-D5D72E204BF4}" srcOrd="1" destOrd="0" presId="urn:microsoft.com/office/officeart/2005/8/layout/chevron2"/>
    <dgm:cxn modelId="{982A1865-D87A-4FAE-9A9B-4859B2263D97}" type="presParOf" srcId="{2EC9BC4A-D4A7-46B2-8F8C-52C35A3BDBB2}" destId="{4493D011-590D-4ACF-A0F9-6B9AE6E22BE2}" srcOrd="5" destOrd="0" presId="urn:microsoft.com/office/officeart/2005/8/layout/chevron2"/>
    <dgm:cxn modelId="{9544F493-E040-4988-9ABF-52ECF5536020}" type="presParOf" srcId="{2EC9BC4A-D4A7-46B2-8F8C-52C35A3BDBB2}" destId="{D4A3A470-F81E-413B-AC56-E3D96C784284}" srcOrd="6" destOrd="0" presId="urn:microsoft.com/office/officeart/2005/8/layout/chevron2"/>
    <dgm:cxn modelId="{1A6DC749-75D3-4286-9B82-09C6B7ABB0F3}" type="presParOf" srcId="{D4A3A470-F81E-413B-AC56-E3D96C784284}" destId="{02C0A129-41D9-4A2E-84F9-B86DCEDAF7AD}" srcOrd="0" destOrd="0" presId="urn:microsoft.com/office/officeart/2005/8/layout/chevron2"/>
    <dgm:cxn modelId="{33878835-DAAC-4049-8F0E-084E0F13DC17}" type="presParOf" srcId="{D4A3A470-F81E-413B-AC56-E3D96C784284}" destId="{1B8FF1BA-87CA-44A1-A048-159C0CB9A588}" srcOrd="1" destOrd="0" presId="urn:microsoft.com/office/officeart/2005/8/layout/chevron2"/>
    <dgm:cxn modelId="{B4CB7F3C-A67A-46D5-843A-F47D1A1BC2CB}" type="presParOf" srcId="{2EC9BC4A-D4A7-46B2-8F8C-52C35A3BDBB2}" destId="{3647F09D-1579-4B93-9695-0AA01D43E20B}" srcOrd="7" destOrd="0" presId="urn:microsoft.com/office/officeart/2005/8/layout/chevron2"/>
    <dgm:cxn modelId="{8343053F-AF95-4E03-8DC4-A228B493A02E}" type="presParOf" srcId="{2EC9BC4A-D4A7-46B2-8F8C-52C35A3BDBB2}" destId="{61F01BD9-6BFF-43D4-B318-186A781F8B14}" srcOrd="8" destOrd="0" presId="urn:microsoft.com/office/officeart/2005/8/layout/chevron2"/>
    <dgm:cxn modelId="{22BDAECE-2174-4043-8605-005A6360B285}" type="presParOf" srcId="{61F01BD9-6BFF-43D4-B318-186A781F8B14}" destId="{B5F27B00-F0EE-450A-84E5-7E9F6D6F624A}" srcOrd="0" destOrd="0" presId="urn:microsoft.com/office/officeart/2005/8/layout/chevron2"/>
    <dgm:cxn modelId="{CCEC3222-85A9-4314-87DE-293394F31BD0}" type="presParOf" srcId="{61F01BD9-6BFF-43D4-B318-186A781F8B14}" destId="{EA07C083-4291-4CC8-98A6-B9C416BAEEB3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C1F3908-00D6-475E-BCA2-DCBDFED8F1D8}" type="doc">
      <dgm:prSet loTypeId="urn:microsoft.com/office/officeart/2005/8/layout/process1" loCatId="process" qsTypeId="urn:microsoft.com/office/officeart/2005/8/quickstyle/3d7" qsCatId="3D" csTypeId="urn:microsoft.com/office/officeart/2005/8/colors/colorful2" csCatId="colorful" phldr="1"/>
      <dgm:spPr/>
    </dgm:pt>
    <dgm:pt modelId="{FDA68E76-D240-4A04-9107-3E2BFF071DE4}">
      <dgm:prSet phldrT="[Text]"/>
      <dgm:spPr/>
      <dgm:t>
        <a:bodyPr/>
        <a:lstStyle/>
        <a:p>
          <a:r>
            <a:rPr lang="vi-VN">
              <a:latin typeface="+mj-lt"/>
            </a:rPr>
            <a:t>4</a:t>
          </a:r>
        </a:p>
      </dgm:t>
    </dgm:pt>
    <dgm:pt modelId="{F5E1AE73-DF29-41A2-978E-150419B0228B}" type="parTrans" cxnId="{2168C76B-C80E-4541-8917-51FA45509887}">
      <dgm:prSet/>
      <dgm:spPr/>
      <dgm:t>
        <a:bodyPr/>
        <a:lstStyle/>
        <a:p>
          <a:endParaRPr lang="vi-VN"/>
        </a:p>
      </dgm:t>
    </dgm:pt>
    <dgm:pt modelId="{29D580A4-EDFC-41E9-8261-3B2038D4158F}" type="sibTrans" cxnId="{2168C76B-C80E-4541-8917-51FA45509887}">
      <dgm:prSet/>
      <dgm:spPr/>
      <dgm:t>
        <a:bodyPr/>
        <a:lstStyle/>
        <a:p>
          <a:endParaRPr lang="vi-VN"/>
        </a:p>
      </dgm:t>
    </dgm:pt>
    <dgm:pt modelId="{3351F3BF-0307-442E-9289-957E411A3E47}">
      <dgm:prSet phldrT="[Text]"/>
      <dgm:spPr/>
      <dgm:t>
        <a:bodyPr/>
        <a:lstStyle/>
        <a:p>
          <a:r>
            <a:rPr lang="vi-VN" b="1">
              <a:solidFill>
                <a:srgbClr val="002060"/>
              </a:solidFill>
              <a:latin typeface="+mj-lt"/>
            </a:rPr>
            <a:t>100</a:t>
          </a:r>
        </a:p>
      </dgm:t>
    </dgm:pt>
    <dgm:pt modelId="{7E15146A-1588-4C37-A96D-A722B9799B96}" type="parTrans" cxnId="{6A154C3E-63B2-4CFC-B54C-ACD4CED29392}">
      <dgm:prSet/>
      <dgm:spPr/>
      <dgm:t>
        <a:bodyPr/>
        <a:lstStyle/>
        <a:p>
          <a:endParaRPr lang="vi-VN"/>
        </a:p>
      </dgm:t>
    </dgm:pt>
    <dgm:pt modelId="{EECE91BF-4C0F-4B0A-ACA3-A7BE8351CBBD}" type="sibTrans" cxnId="{6A154C3E-63B2-4CFC-B54C-ACD4CED29392}">
      <dgm:prSet/>
      <dgm:spPr/>
      <dgm:t>
        <a:bodyPr/>
        <a:lstStyle/>
        <a:p>
          <a:endParaRPr lang="vi-VN"/>
        </a:p>
      </dgm:t>
    </dgm:pt>
    <dgm:pt modelId="{A5821E09-9459-4938-9B82-4E1B066E5E53}" type="pres">
      <dgm:prSet presAssocID="{6C1F3908-00D6-475E-BCA2-DCBDFED8F1D8}" presName="Name0" presStyleCnt="0">
        <dgm:presLayoutVars>
          <dgm:dir/>
          <dgm:resizeHandles val="exact"/>
        </dgm:presLayoutVars>
      </dgm:prSet>
      <dgm:spPr/>
    </dgm:pt>
    <dgm:pt modelId="{9B67F81C-C11B-4AEC-8F62-9AEEAE37BC03}" type="pres">
      <dgm:prSet presAssocID="{FDA68E76-D240-4A04-9107-3E2BFF071DE4}" presName="node" presStyleLbl="node1" presStyleIdx="0" presStyleCnt="2" custLinFactNeighborX="4019" custLinFactNeighborY="-2850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B98EA5B-56F5-4C5D-AA95-B4B8B1A94EAE}" type="pres">
      <dgm:prSet presAssocID="{29D580A4-EDFC-41E9-8261-3B2038D4158F}" presName="sibTrans" presStyleLbl="sibTrans2D1" presStyleIdx="0" presStyleCnt="1"/>
      <dgm:spPr/>
      <dgm:t>
        <a:bodyPr/>
        <a:lstStyle/>
        <a:p>
          <a:endParaRPr lang="en-US"/>
        </a:p>
      </dgm:t>
    </dgm:pt>
    <dgm:pt modelId="{F03EF56C-E861-49CD-B31E-E7A878328BB0}" type="pres">
      <dgm:prSet presAssocID="{29D580A4-EDFC-41E9-8261-3B2038D4158F}" presName="connectorText" presStyleLbl="sibTrans2D1" presStyleIdx="0" presStyleCnt="1"/>
      <dgm:spPr/>
      <dgm:t>
        <a:bodyPr/>
        <a:lstStyle/>
        <a:p>
          <a:endParaRPr lang="en-US"/>
        </a:p>
      </dgm:t>
    </dgm:pt>
    <dgm:pt modelId="{678A5C76-CAFA-4FFA-B168-CC0F6DDD15BA}" type="pres">
      <dgm:prSet presAssocID="{3351F3BF-0307-442E-9289-957E411A3E47}" presName="node" presStyleLbl="node1" presStyleIdx="1" presStyleCnt="2" custLinFactNeighborX="243" custLinFactNeighborY="230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9746C4A0-6069-4071-8B17-FEEB5E1FD719}" type="presOf" srcId="{FDA68E76-D240-4A04-9107-3E2BFF071DE4}" destId="{9B67F81C-C11B-4AEC-8F62-9AEEAE37BC03}" srcOrd="0" destOrd="0" presId="urn:microsoft.com/office/officeart/2005/8/layout/process1"/>
    <dgm:cxn modelId="{6A154C3E-63B2-4CFC-B54C-ACD4CED29392}" srcId="{6C1F3908-00D6-475E-BCA2-DCBDFED8F1D8}" destId="{3351F3BF-0307-442E-9289-957E411A3E47}" srcOrd="1" destOrd="0" parTransId="{7E15146A-1588-4C37-A96D-A722B9799B96}" sibTransId="{EECE91BF-4C0F-4B0A-ACA3-A7BE8351CBBD}"/>
    <dgm:cxn modelId="{0220C35C-6555-4147-9215-9CF9E7C6040B}" type="presOf" srcId="{6C1F3908-00D6-475E-BCA2-DCBDFED8F1D8}" destId="{A5821E09-9459-4938-9B82-4E1B066E5E53}" srcOrd="0" destOrd="0" presId="urn:microsoft.com/office/officeart/2005/8/layout/process1"/>
    <dgm:cxn modelId="{E05E9897-2927-49AC-ADC7-79EED0CE0743}" type="presOf" srcId="{29D580A4-EDFC-41E9-8261-3B2038D4158F}" destId="{F03EF56C-E861-49CD-B31E-E7A878328BB0}" srcOrd="1" destOrd="0" presId="urn:microsoft.com/office/officeart/2005/8/layout/process1"/>
    <dgm:cxn modelId="{2168C76B-C80E-4541-8917-51FA45509887}" srcId="{6C1F3908-00D6-475E-BCA2-DCBDFED8F1D8}" destId="{FDA68E76-D240-4A04-9107-3E2BFF071DE4}" srcOrd="0" destOrd="0" parTransId="{F5E1AE73-DF29-41A2-978E-150419B0228B}" sibTransId="{29D580A4-EDFC-41E9-8261-3B2038D4158F}"/>
    <dgm:cxn modelId="{287C7D1B-DFD3-4B36-8C2E-3057CE225B9B}" type="presOf" srcId="{29D580A4-EDFC-41E9-8261-3B2038D4158F}" destId="{EB98EA5B-56F5-4C5D-AA95-B4B8B1A94EAE}" srcOrd="0" destOrd="0" presId="urn:microsoft.com/office/officeart/2005/8/layout/process1"/>
    <dgm:cxn modelId="{008D97BB-2FDB-4A21-BE9C-35F7ED897033}" type="presOf" srcId="{3351F3BF-0307-442E-9289-957E411A3E47}" destId="{678A5C76-CAFA-4FFA-B168-CC0F6DDD15BA}" srcOrd="0" destOrd="0" presId="urn:microsoft.com/office/officeart/2005/8/layout/process1"/>
    <dgm:cxn modelId="{361CF34A-2DEC-402A-A699-A55827265B3E}" type="presParOf" srcId="{A5821E09-9459-4938-9B82-4E1B066E5E53}" destId="{9B67F81C-C11B-4AEC-8F62-9AEEAE37BC03}" srcOrd="0" destOrd="0" presId="urn:microsoft.com/office/officeart/2005/8/layout/process1"/>
    <dgm:cxn modelId="{CB4E2E11-D958-4E67-B44B-79C23B97BDC0}" type="presParOf" srcId="{A5821E09-9459-4938-9B82-4E1B066E5E53}" destId="{EB98EA5B-56F5-4C5D-AA95-B4B8B1A94EAE}" srcOrd="1" destOrd="0" presId="urn:microsoft.com/office/officeart/2005/8/layout/process1"/>
    <dgm:cxn modelId="{C4324427-67A3-4D3E-B0D1-F12CA29FF713}" type="presParOf" srcId="{EB98EA5B-56F5-4C5D-AA95-B4B8B1A94EAE}" destId="{F03EF56C-E861-49CD-B31E-E7A878328BB0}" srcOrd="0" destOrd="0" presId="urn:microsoft.com/office/officeart/2005/8/layout/process1"/>
    <dgm:cxn modelId="{9EA82DD9-BAA7-42DF-A1F7-2CBBD5263D6A}" type="presParOf" srcId="{A5821E09-9459-4938-9B82-4E1B066E5E53}" destId="{678A5C76-CAFA-4FFA-B168-CC0F6DDD15BA}" srcOrd="2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8CB19B0-3B43-4F96-ABB7-5255525F0E55}">
      <dsp:nvSpPr>
        <dsp:cNvPr id="0" name=""/>
        <dsp:cNvSpPr/>
      </dsp:nvSpPr>
      <dsp:spPr>
        <a:xfrm rot="5400000">
          <a:off x="-164836" y="166260"/>
          <a:ext cx="1098909" cy="769236"/>
        </a:xfrm>
        <a:prstGeom prst="chevron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b="1" kern="1200" dirty="0">
              <a:latin typeface="Cambria" pitchFamily="18" charset="0"/>
            </a:rPr>
            <a:t>HĐ1</a:t>
          </a:r>
        </a:p>
      </dsp:txBody>
      <dsp:txXfrm rot="-5400000">
        <a:off x="1" y="386041"/>
        <a:ext cx="769236" cy="329673"/>
      </dsp:txXfrm>
    </dsp:sp>
    <dsp:sp modelId="{E2B8869B-60AF-4361-8B7A-E7F99D127A96}">
      <dsp:nvSpPr>
        <dsp:cNvPr id="0" name=""/>
        <dsp:cNvSpPr/>
      </dsp:nvSpPr>
      <dsp:spPr>
        <a:xfrm rot="5400000">
          <a:off x="4130228" y="-3331196"/>
          <a:ext cx="714291" cy="7436275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06248" tIns="18415" rIns="18415" bIns="18415" numCol="1" spcCol="1270" anchor="ctr" anchorCtr="0">
          <a:noAutofit/>
        </a:bodyPr>
        <a:lstStyle/>
        <a:p>
          <a:pPr marL="285750" lvl="1" indent="-285750" algn="l" defTabSz="1289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900" b="1" kern="1200" dirty="0">
              <a:latin typeface="Cambria" pitchFamily="18" charset="0"/>
            </a:rPr>
            <a:t>KHỞI ĐỘNG</a:t>
          </a:r>
        </a:p>
      </dsp:txBody>
      <dsp:txXfrm rot="-5400000">
        <a:off x="769237" y="64664"/>
        <a:ext cx="7401406" cy="644553"/>
      </dsp:txXfrm>
    </dsp:sp>
    <dsp:sp modelId="{06B72AD2-612B-4DDE-8A65-7356D5159209}">
      <dsp:nvSpPr>
        <dsp:cNvPr id="0" name=""/>
        <dsp:cNvSpPr/>
      </dsp:nvSpPr>
      <dsp:spPr>
        <a:xfrm rot="5400000">
          <a:off x="-164836" y="1148121"/>
          <a:ext cx="1098909" cy="769236"/>
        </a:xfrm>
        <a:prstGeom prst="chevron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b="1" kern="1200" dirty="0">
              <a:latin typeface="Cambria" pitchFamily="18" charset="0"/>
            </a:rPr>
            <a:t>HĐ2</a:t>
          </a:r>
        </a:p>
      </dsp:txBody>
      <dsp:txXfrm rot="-5400000">
        <a:off x="1" y="1367902"/>
        <a:ext cx="769236" cy="329673"/>
      </dsp:txXfrm>
    </dsp:sp>
    <dsp:sp modelId="{C324E07D-0C26-4EB2-A4B2-E627D2151BE7}">
      <dsp:nvSpPr>
        <dsp:cNvPr id="0" name=""/>
        <dsp:cNvSpPr/>
      </dsp:nvSpPr>
      <dsp:spPr>
        <a:xfrm rot="5400000">
          <a:off x="4130228" y="-2377707"/>
          <a:ext cx="714291" cy="7436275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06248" tIns="18415" rIns="18415" bIns="18415" numCol="1" spcCol="1270" anchor="ctr" anchorCtr="0">
          <a:noAutofit/>
        </a:bodyPr>
        <a:lstStyle/>
        <a:p>
          <a:pPr marL="285750" lvl="1" indent="-285750" algn="l" defTabSz="1289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900" b="1" kern="1200" smtClean="0">
              <a:latin typeface="Cambria" pitchFamily="18" charset="0"/>
            </a:rPr>
            <a:t>BIỂU DIỄN THÔNG TIN TRONG MÁY TÍNH</a:t>
          </a:r>
          <a:endParaRPr lang="en-US" sz="2900" b="1" kern="1200" dirty="0">
            <a:latin typeface="Cambria" pitchFamily="18" charset="0"/>
          </a:endParaRPr>
        </a:p>
      </dsp:txBody>
      <dsp:txXfrm rot="-5400000">
        <a:off x="769237" y="1018153"/>
        <a:ext cx="7401406" cy="644553"/>
      </dsp:txXfrm>
    </dsp:sp>
    <dsp:sp modelId="{5252AAB6-4EE5-47C3-A85B-49315BA605E7}">
      <dsp:nvSpPr>
        <dsp:cNvPr id="0" name=""/>
        <dsp:cNvSpPr/>
      </dsp:nvSpPr>
      <dsp:spPr>
        <a:xfrm rot="5400000">
          <a:off x="-164836" y="2129981"/>
          <a:ext cx="1098909" cy="769236"/>
        </a:xfrm>
        <a:prstGeom prst="chevron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b="1" kern="1200" dirty="0">
              <a:latin typeface="Cambria" pitchFamily="18" charset="0"/>
            </a:rPr>
            <a:t>HĐ3</a:t>
          </a:r>
        </a:p>
      </dsp:txBody>
      <dsp:txXfrm rot="-5400000">
        <a:off x="1" y="2349762"/>
        <a:ext cx="769236" cy="329673"/>
      </dsp:txXfrm>
    </dsp:sp>
    <dsp:sp modelId="{1180D28D-FA42-43A0-B8F0-D5D72E204BF4}">
      <dsp:nvSpPr>
        <dsp:cNvPr id="0" name=""/>
        <dsp:cNvSpPr/>
      </dsp:nvSpPr>
      <dsp:spPr>
        <a:xfrm rot="5400000">
          <a:off x="4130228" y="-1395846"/>
          <a:ext cx="714291" cy="7436275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06248" tIns="18415" rIns="18415" bIns="18415" numCol="1" spcCol="1270" anchor="ctr" anchorCtr="0">
          <a:noAutofit/>
        </a:bodyPr>
        <a:lstStyle/>
        <a:p>
          <a:pPr marL="285750" lvl="1" indent="-285750" algn="l" defTabSz="1289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900" b="1" kern="1200" smtClean="0">
              <a:latin typeface="Cambria" pitchFamily="18" charset="0"/>
            </a:rPr>
            <a:t>ĐƠN VỊ ĐO THÔNG THIN</a:t>
          </a:r>
          <a:endParaRPr lang="en-US" sz="2900" b="1" kern="1200" dirty="0">
            <a:latin typeface="Cambria" pitchFamily="18" charset="0"/>
          </a:endParaRPr>
        </a:p>
      </dsp:txBody>
      <dsp:txXfrm rot="-5400000">
        <a:off x="769237" y="2000014"/>
        <a:ext cx="7401406" cy="644553"/>
      </dsp:txXfrm>
    </dsp:sp>
    <dsp:sp modelId="{02C0A129-41D9-4A2E-84F9-B86DCEDAF7AD}">
      <dsp:nvSpPr>
        <dsp:cNvPr id="0" name=""/>
        <dsp:cNvSpPr/>
      </dsp:nvSpPr>
      <dsp:spPr>
        <a:xfrm rot="5400000">
          <a:off x="-164836" y="3111842"/>
          <a:ext cx="1098909" cy="769236"/>
        </a:xfrm>
        <a:prstGeom prst="chevron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b="1" kern="1200" dirty="0">
              <a:latin typeface="Cambria" pitchFamily="18" charset="0"/>
            </a:rPr>
            <a:t>HĐ4</a:t>
          </a:r>
        </a:p>
      </dsp:txBody>
      <dsp:txXfrm rot="-5400000">
        <a:off x="1" y="3331623"/>
        <a:ext cx="769236" cy="329673"/>
      </dsp:txXfrm>
    </dsp:sp>
    <dsp:sp modelId="{1B8FF1BA-87CA-44A1-A048-159C0CB9A588}">
      <dsp:nvSpPr>
        <dsp:cNvPr id="0" name=""/>
        <dsp:cNvSpPr/>
      </dsp:nvSpPr>
      <dsp:spPr>
        <a:xfrm rot="5400000">
          <a:off x="4130228" y="-413986"/>
          <a:ext cx="714291" cy="7436275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06248" tIns="18415" rIns="18415" bIns="18415" numCol="1" spcCol="1270" anchor="ctr" anchorCtr="0">
          <a:noAutofit/>
        </a:bodyPr>
        <a:lstStyle/>
        <a:p>
          <a:pPr marL="285750" lvl="1" indent="-285750" algn="l" defTabSz="1289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900" b="1" kern="1200" smtClean="0">
              <a:latin typeface="Cambria" pitchFamily="18" charset="0"/>
            </a:rPr>
            <a:t>LUYỆN TẬP</a:t>
          </a:r>
          <a:endParaRPr lang="en-US" sz="2900" b="1" kern="1200" dirty="0">
            <a:latin typeface="Cambria" pitchFamily="18" charset="0"/>
          </a:endParaRPr>
        </a:p>
      </dsp:txBody>
      <dsp:txXfrm rot="-5400000">
        <a:off x="769237" y="2981874"/>
        <a:ext cx="7401406" cy="644553"/>
      </dsp:txXfrm>
    </dsp:sp>
    <dsp:sp modelId="{B5F27B00-F0EE-450A-84E5-7E9F6D6F624A}">
      <dsp:nvSpPr>
        <dsp:cNvPr id="0" name=""/>
        <dsp:cNvSpPr/>
      </dsp:nvSpPr>
      <dsp:spPr>
        <a:xfrm rot="5400000">
          <a:off x="-164836" y="4093702"/>
          <a:ext cx="1098909" cy="769236"/>
        </a:xfrm>
        <a:prstGeom prst="chevron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6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b="1" kern="1200" dirty="0">
              <a:latin typeface="Cambria" pitchFamily="18" charset="0"/>
            </a:rPr>
            <a:t>HĐ5</a:t>
          </a:r>
        </a:p>
      </dsp:txBody>
      <dsp:txXfrm rot="-5400000">
        <a:off x="1" y="4313483"/>
        <a:ext cx="769236" cy="329673"/>
      </dsp:txXfrm>
    </dsp:sp>
    <dsp:sp modelId="{EA07C083-4291-4CC8-98A6-B9C416BAEEB3}">
      <dsp:nvSpPr>
        <dsp:cNvPr id="0" name=""/>
        <dsp:cNvSpPr/>
      </dsp:nvSpPr>
      <dsp:spPr>
        <a:xfrm rot="5400000">
          <a:off x="4130228" y="567874"/>
          <a:ext cx="714291" cy="7436275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06248" tIns="18415" rIns="18415" bIns="18415" numCol="1" spcCol="1270" anchor="ctr" anchorCtr="0">
          <a:noAutofit/>
        </a:bodyPr>
        <a:lstStyle/>
        <a:p>
          <a:pPr marL="285750" lvl="1" indent="-285750" algn="l" defTabSz="1289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900" b="1" kern="1200" smtClean="0">
              <a:latin typeface="Cambria" pitchFamily="18" charset="0"/>
            </a:rPr>
            <a:t>VẬN DỤNG</a:t>
          </a:r>
          <a:endParaRPr lang="en-US" sz="2900" b="1" kern="1200" dirty="0">
            <a:latin typeface="Cambria" pitchFamily="18" charset="0"/>
          </a:endParaRPr>
        </a:p>
      </dsp:txBody>
      <dsp:txXfrm rot="-5400000">
        <a:off x="769237" y="3963735"/>
        <a:ext cx="7401406" cy="64455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B67F81C-C11B-4AEC-8F62-9AEEAE37BC03}">
      <dsp:nvSpPr>
        <dsp:cNvPr id="0" name=""/>
        <dsp:cNvSpPr/>
      </dsp:nvSpPr>
      <dsp:spPr>
        <a:xfrm>
          <a:off x="19833" y="0"/>
          <a:ext cx="1198744" cy="651932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vi-VN" sz="2900" kern="1200">
              <a:latin typeface="+mj-lt"/>
            </a:rPr>
            <a:t>4</a:t>
          </a:r>
        </a:p>
      </dsp:txBody>
      <dsp:txXfrm>
        <a:off x="38927" y="19094"/>
        <a:ext cx="1160556" cy="613744"/>
      </dsp:txXfrm>
    </dsp:sp>
    <dsp:sp modelId="{EB98EA5B-56F5-4C5D-AA95-B4B8B1A94EAE}">
      <dsp:nvSpPr>
        <dsp:cNvPr id="0" name=""/>
        <dsp:cNvSpPr/>
      </dsp:nvSpPr>
      <dsp:spPr>
        <a:xfrm>
          <a:off x="1333775" y="177321"/>
          <a:ext cx="244218" cy="297288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z="-110000">
          <a:bevelT w="40600" h="2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vi-VN" sz="1300" kern="1200"/>
        </a:p>
      </dsp:txBody>
      <dsp:txXfrm>
        <a:off x="1333775" y="236779"/>
        <a:ext cx="170953" cy="178372"/>
      </dsp:txXfrm>
    </dsp:sp>
    <dsp:sp modelId="{678A5C76-CAFA-4FFA-B168-CC0F6DDD15BA}">
      <dsp:nvSpPr>
        <dsp:cNvPr id="0" name=""/>
        <dsp:cNvSpPr/>
      </dsp:nvSpPr>
      <dsp:spPr>
        <a:xfrm>
          <a:off x="1679367" y="0"/>
          <a:ext cx="1198744" cy="651932"/>
        </a:xfrm>
        <a:prstGeom prst="roundRect">
          <a:avLst>
            <a:gd name="adj" fmla="val 10000"/>
          </a:avLst>
        </a:prstGeom>
        <a:solidFill>
          <a:schemeClr val="accent2">
            <a:hueOff val="4681519"/>
            <a:satOff val="-5839"/>
            <a:lumOff val="1373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vi-VN" sz="2900" b="1" kern="1200">
              <a:solidFill>
                <a:srgbClr val="002060"/>
              </a:solidFill>
              <a:latin typeface="+mj-lt"/>
            </a:rPr>
            <a:t>100</a:t>
          </a:r>
        </a:p>
      </dsp:txBody>
      <dsp:txXfrm>
        <a:off x="1698461" y="19094"/>
        <a:ext cx="1160556" cy="61374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7">
  <dgm:title val=""/>
  <dgm:desc val=""/>
  <dgm:catLst>
    <dgm:cat type="3D" pri="11700"/>
  </dgm:catLst>
  <dgm:scene3d>
    <a:camera prst="perspectiveLeft" zoom="91000"/>
    <a:lightRig rig="threePt" dir="t">
      <a:rot lat="0" lon="0" rev="20640000"/>
    </a:lightRig>
  </dgm:scene3d>
  <dgm:styleLbl name="node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threePt" dir="t"/>
    </dgm:scene3d>
    <dgm:sp3d extrusionH="50600" prstMaterial="clear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 z="572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2118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 z="106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 z="-2118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0000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50600">
      <a:bevelT w="101600" h="80600"/>
      <a:bevelB w="80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50600">
      <a:bevelT w="101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61800" extrusionH="10600" contourW="3000">
      <a:bevelT w="48600" h="8600" prst="softRound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61800" extrusionH="10600" contourW="3000">
      <a:bevelT w="48600" h="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618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50600">
      <a:bevelT w="80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200" extrusionH="600" contourW="3000" prstMaterial="plastic">
      <a:bevelT w="80600" h="18600" prst="relaxedInset"/>
      <a:bevelB w="80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4401452-26A3-43D3-89C0-1F8B4F759154}" type="datetimeFigureOut">
              <a:rPr lang="vi-VN" smtClean="0"/>
              <a:t>09/10/2023</a:t>
            </a:fld>
            <a:endParaRPr lang="vi-V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vi-V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771992F-7B4F-4F14-9D4A-FC1612944A3C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2908228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71992F-7B4F-4F14-9D4A-FC1612944A3C}" type="slidenum">
              <a:rPr lang="vi-VN" smtClean="0"/>
              <a:t>17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19272668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71992F-7B4F-4F14-9D4A-FC1612944A3C}" type="slidenum">
              <a:rPr lang="vi-VN" smtClean="0"/>
              <a:t>25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2121188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43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68"/>
            <a:ext cx="2133600" cy="365125"/>
          </a:xfrm>
          <a:prstGeom prst="rect">
            <a:avLst/>
          </a:prstGeom>
        </p:spPr>
        <p:txBody>
          <a:bodyPr/>
          <a:lstStyle/>
          <a:p>
            <a:fld id="{8776EAA2-86A1-4D5A-9D3A-CAEA51727D2A}" type="datetimeFigureOut">
              <a:rPr lang="vi-VN" smtClean="0"/>
              <a:t>09/10/2023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68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655E3E-F3CF-4192-A728-76519D6DB909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0887644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68"/>
            <a:ext cx="2133600" cy="365125"/>
          </a:xfrm>
          <a:prstGeom prst="rect">
            <a:avLst/>
          </a:prstGeom>
        </p:spPr>
        <p:txBody>
          <a:bodyPr/>
          <a:lstStyle/>
          <a:p>
            <a:fld id="{8776EAA2-86A1-4D5A-9D3A-CAEA51727D2A}" type="datetimeFigureOut">
              <a:rPr lang="vi-VN" smtClean="0"/>
              <a:t>09/10/2023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68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655E3E-F3CF-4192-A728-76519D6DB909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857254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56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56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68"/>
            <a:ext cx="2133600" cy="365125"/>
          </a:xfrm>
          <a:prstGeom prst="rect">
            <a:avLst/>
          </a:prstGeom>
        </p:spPr>
        <p:txBody>
          <a:bodyPr/>
          <a:lstStyle/>
          <a:p>
            <a:fld id="{8776EAA2-86A1-4D5A-9D3A-CAEA51727D2A}" type="datetimeFigureOut">
              <a:rPr lang="vi-VN" smtClean="0"/>
              <a:t>09/10/2023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68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655E3E-F3CF-4192-A728-76519D6DB909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455715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C81C43-8C97-4787-9E67-6FEE1D84B47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8585F07-951E-439A-A7DB-15EAAACEFB8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EF62ED7-EB9D-47A9-BF9F-E8FBF1E305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A6248-9075-44F6-BABA-ACCDFFA5474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10/9/2023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934A0AA-8FD5-4C86-8F31-3D31ABD0CD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A3F7E8D-06E8-4965-9227-B2B540DF3C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D0A7C2-3364-4B6C-B187-A7ABF31AEE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903133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3CF411-3DEF-46D1-B675-C48FED3905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3C91509-E546-43FB-98D6-6B6565906F2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FB402C0-5D64-4FA8-B7A1-2DC509FE27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A6248-9075-44F6-BABA-ACCDFFA5474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10/9/2023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A69DC95-C7B6-475F-8785-3B9FAAAC70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8BDFA22-6D49-4339-B627-2EBBCC0B6E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D0A7C2-3364-4B6C-B187-A7ABF31AEE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915825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347905-26D5-4AAD-B9AA-0768E6AC45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55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2004625-889A-4B5E-91DF-886F4BF9A1B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80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02DD92D-CB11-4825-A48A-651A8410EE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A6248-9075-44F6-BABA-ACCDFFA5474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10/9/2023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2B2DDC4-A3D2-4682-8945-C0DA250DAF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978F52F-B27B-49CB-A3E9-CD723026A9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D0A7C2-3364-4B6C-B187-A7ABF31AEE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785249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FD51D3-81D0-47D0-AFBB-001ADDD333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CBC757-CD1E-4576-A47C-CB261696FB3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88A03A0-58CF-4752-9C67-37DF396D574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238A83D-B1BD-46AF-9B04-690C8CE8E2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A6248-9075-44F6-BABA-ACCDFFA5474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10/9/2023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8369FEE-1515-4398-953A-3B8604E0B6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B5AF395-FE11-4E4D-8D74-BFCA29B709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D0A7C2-3364-4B6C-B187-A7ABF31AEE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359166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658389-E235-40B6-936E-696FC89440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65129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14DAA47-EFF5-4C2F-9FDC-F931255CB52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2C21C54-9AE0-411F-9D51-FEFD85BFDA1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0FFB7A6-68BD-4C89-BA50-7D80DB07572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2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EDE108A-A856-441A-966E-3E2BB718821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2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E5D45AB-AD0C-43BD-9C71-577057BE2C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A6248-9075-44F6-BABA-ACCDFFA5474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10/9/2023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1C994C8-55A9-4DE7-A292-E46EFB6164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A0AFCDF-7718-40FD-9C0C-F867AE621C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D0A7C2-3364-4B6C-B187-A7ABF31AEE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979266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EA30F2-0C34-4AAF-BD4B-54C04629B3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E8AC8DE-6E65-40FA-970C-7DD78403A3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A6248-9075-44F6-BABA-ACCDFFA5474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10/9/2023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96379B1-A738-45D1-9C4D-7A96F3D6F1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E3EE0E8-8B6F-4941-AE51-E8A78DF2CD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D0A7C2-3364-4B6C-B187-A7ABF31AEE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764478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C7FD9B6-FCA8-493A-8121-06350FF8D4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A6248-9075-44F6-BABA-ACCDFFA5474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10/9/2023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6BAF242-37ED-4A7C-8CB1-E0E053739C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E786D51-30FA-4C5E-AA2C-4F456027D5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D0A7C2-3364-4B6C-B187-A7ABF31AEE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389605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7A13A2-0F07-409B-831B-72D749F7D2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75E48B1-9887-47FC-8B33-EFB79175461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987442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A22928A-5C9B-4E0E-ACA5-DAC8E8FE679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00497BF-46D2-4ED7-92A6-A0DF26DB8C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A6248-9075-44F6-BABA-ACCDFFA5474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10/9/2023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FC497B6-F20A-41CF-BF5E-E84D9A71A7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30B5738-71BB-4769-8CEA-5E666A5EBF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D0A7C2-3364-4B6C-B187-A7ABF31AEE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02468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68"/>
            <a:ext cx="2133600" cy="365125"/>
          </a:xfrm>
          <a:prstGeom prst="rect">
            <a:avLst/>
          </a:prstGeom>
        </p:spPr>
        <p:txBody>
          <a:bodyPr/>
          <a:lstStyle/>
          <a:p>
            <a:fld id="{8776EAA2-86A1-4D5A-9D3A-CAEA51727D2A}" type="datetimeFigureOut">
              <a:rPr lang="vi-VN" smtClean="0"/>
              <a:t>09/10/2023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68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655E3E-F3CF-4192-A728-76519D6DB909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98286138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5FE272-8DF8-4794-AC33-8E0DC53546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B5D5AD1-1ACC-41B3-9D01-029208B9BCD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442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1274EE8-8D24-4E30-85CE-3EAE8BCBF09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86C8062-9A78-4204-B41B-1281F05296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A6248-9075-44F6-BABA-ACCDFFA5474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10/9/2023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B8CE470-79B5-4EC6-A8D6-3CDD3BC8D0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023C154-4DC8-4458-89AB-A8E9B3F913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D0A7C2-3364-4B6C-B187-A7ABF31AEE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758847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962CCB-63AE-4BC5-882D-1818C3CE31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1D9169F-AF3E-40B1-BC18-85A4C7B106B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C11AE00-ACD7-4A15-B185-BC11A1F048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A6248-9075-44F6-BABA-ACCDFFA5474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10/9/2023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A037F78-7CCD-411A-9584-8030271C41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9E8F386-8401-4BD2-A118-F02C56B887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D0A7C2-3364-4B6C-B187-A7ABF31AEE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121849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14702B4-D98D-4F11-BE96-F1FF275EA9F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6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D53901C-0C8D-4F10-9997-6AE651BBC89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2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B6520DE-DAA5-40CC-A3CE-E592942F43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A6248-9075-44F6-BABA-ACCDFFA5474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10/9/2023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667F7B6-A811-4FA8-B655-68D93BFD54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ABD84E9-52C2-4612-8A21-06EFD27EAC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D0A7C2-3364-4B6C-B187-A7ABF31AEE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899556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8ED132D-452A-49E5-B8CD-EA0C46A12A5F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09/10/2023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CB03046-9975-4CD1-8163-35C299AA0868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317018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8ED132D-452A-49E5-B8CD-EA0C46A12A5F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09/10/2023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CB03046-9975-4CD1-8163-35C299AA0868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653988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8ED132D-452A-49E5-B8CD-EA0C46A12A5F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09/10/2023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CB03046-9975-4CD1-8163-35C299AA0868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383435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8ED132D-452A-49E5-B8CD-EA0C46A12A5F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09/10/2023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CB03046-9975-4CD1-8163-35C299AA0868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474787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8ED132D-452A-49E5-B8CD-EA0C46A12A5F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09/10/2023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CB03046-9975-4CD1-8163-35C299AA0868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124794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8ED132D-452A-49E5-B8CD-EA0C46A12A5F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09/10/2023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CB03046-9975-4CD1-8163-35C299AA0868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439435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8ED132D-452A-49E5-B8CD-EA0C46A12A5F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09/10/2023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CB03046-9975-4CD1-8163-35C299AA0868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57627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18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68"/>
            <a:ext cx="2133600" cy="365125"/>
          </a:xfrm>
          <a:prstGeom prst="rect">
            <a:avLst/>
          </a:prstGeom>
        </p:spPr>
        <p:txBody>
          <a:bodyPr/>
          <a:lstStyle/>
          <a:p>
            <a:fld id="{8776EAA2-86A1-4D5A-9D3A-CAEA51727D2A}" type="datetimeFigureOut">
              <a:rPr lang="vi-VN" smtClean="0"/>
              <a:t>09/10/2023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68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655E3E-F3CF-4192-A728-76519D6DB909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28886361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8ED132D-452A-49E5-B8CD-EA0C46A12A5F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09/10/2023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CB03046-9975-4CD1-8163-35C299AA0868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047224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8ED132D-452A-49E5-B8CD-EA0C46A12A5F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09/10/2023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CB03046-9975-4CD1-8163-35C299AA0868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824288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8ED132D-452A-49E5-B8CD-EA0C46A12A5F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09/10/2023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CB03046-9975-4CD1-8163-35C299AA0868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919285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8ED132D-452A-49E5-B8CD-EA0C46A12A5F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09/10/2023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CB03046-9975-4CD1-8163-35C299AA0868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506990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43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68"/>
            <a:ext cx="2133600" cy="365125"/>
          </a:xfrm>
          <a:prstGeom prst="rect">
            <a:avLst/>
          </a:prstGeom>
        </p:spPr>
        <p:txBody>
          <a:bodyPr/>
          <a:lstStyle/>
          <a:p>
            <a:fld id="{8776EAA2-86A1-4D5A-9D3A-CAEA51727D2A}" type="datetimeFigureOut">
              <a:rPr lang="vi-VN" smtClean="0">
                <a:solidFill>
                  <a:prstClr val="black"/>
                </a:solidFill>
              </a:rPr>
              <a:pPr/>
              <a:t>09/10/2023</a:t>
            </a:fld>
            <a:endParaRPr lang="vi-VN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68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vi-VN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655E3E-F3CF-4192-A728-76519D6DB909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2324110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68"/>
            <a:ext cx="2133600" cy="365125"/>
          </a:xfrm>
          <a:prstGeom prst="rect">
            <a:avLst/>
          </a:prstGeom>
        </p:spPr>
        <p:txBody>
          <a:bodyPr/>
          <a:lstStyle/>
          <a:p>
            <a:fld id="{8776EAA2-86A1-4D5A-9D3A-CAEA51727D2A}" type="datetimeFigureOut">
              <a:rPr lang="vi-VN" smtClean="0">
                <a:solidFill>
                  <a:prstClr val="black"/>
                </a:solidFill>
              </a:rPr>
              <a:pPr/>
              <a:t>09/10/2023</a:t>
            </a:fld>
            <a:endParaRPr lang="vi-VN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68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vi-VN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655E3E-F3CF-4192-A728-76519D6DB909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3997362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18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68"/>
            <a:ext cx="2133600" cy="365125"/>
          </a:xfrm>
          <a:prstGeom prst="rect">
            <a:avLst/>
          </a:prstGeom>
        </p:spPr>
        <p:txBody>
          <a:bodyPr/>
          <a:lstStyle/>
          <a:p>
            <a:fld id="{8776EAA2-86A1-4D5A-9D3A-CAEA51727D2A}" type="datetimeFigureOut">
              <a:rPr lang="vi-VN" smtClean="0">
                <a:solidFill>
                  <a:prstClr val="black"/>
                </a:solidFill>
              </a:rPr>
              <a:pPr/>
              <a:t>09/10/2023</a:t>
            </a:fld>
            <a:endParaRPr lang="vi-VN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68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vi-VN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655E3E-F3CF-4192-A728-76519D6DB909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4417254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68"/>
            <a:ext cx="2133600" cy="365125"/>
          </a:xfrm>
          <a:prstGeom prst="rect">
            <a:avLst/>
          </a:prstGeom>
        </p:spPr>
        <p:txBody>
          <a:bodyPr/>
          <a:lstStyle/>
          <a:p>
            <a:fld id="{8776EAA2-86A1-4D5A-9D3A-CAEA51727D2A}" type="datetimeFigureOut">
              <a:rPr lang="vi-VN" smtClean="0">
                <a:solidFill>
                  <a:prstClr val="black"/>
                </a:solidFill>
              </a:rPr>
              <a:pPr/>
              <a:t>09/10/2023</a:t>
            </a:fld>
            <a:endParaRPr lang="vi-VN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68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vi-VN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655E3E-F3CF-4192-A728-76519D6DB909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6259318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4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4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68"/>
            <a:ext cx="2133600" cy="365125"/>
          </a:xfrm>
          <a:prstGeom prst="rect">
            <a:avLst/>
          </a:prstGeom>
        </p:spPr>
        <p:txBody>
          <a:bodyPr/>
          <a:lstStyle/>
          <a:p>
            <a:fld id="{8776EAA2-86A1-4D5A-9D3A-CAEA51727D2A}" type="datetimeFigureOut">
              <a:rPr lang="vi-VN" smtClean="0">
                <a:solidFill>
                  <a:prstClr val="black"/>
                </a:solidFill>
              </a:rPr>
              <a:pPr/>
              <a:t>09/10/2023</a:t>
            </a:fld>
            <a:endParaRPr lang="vi-VN">
              <a:solidFill>
                <a:prstClr val="black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68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vi-VN">
              <a:solidFill>
                <a:prstClr val="black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655E3E-F3CF-4192-A728-76519D6DB909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0422034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68"/>
            <a:ext cx="2133600" cy="365125"/>
          </a:xfrm>
          <a:prstGeom prst="rect">
            <a:avLst/>
          </a:prstGeom>
        </p:spPr>
        <p:txBody>
          <a:bodyPr/>
          <a:lstStyle/>
          <a:p>
            <a:fld id="{8776EAA2-86A1-4D5A-9D3A-CAEA51727D2A}" type="datetimeFigureOut">
              <a:rPr lang="vi-VN" smtClean="0">
                <a:solidFill>
                  <a:prstClr val="black"/>
                </a:solidFill>
              </a:rPr>
              <a:pPr/>
              <a:t>09/10/2023</a:t>
            </a:fld>
            <a:endParaRPr lang="vi-VN">
              <a:solidFill>
                <a:prstClr val="black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68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vi-VN">
              <a:solidFill>
                <a:prstClr val="black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655E3E-F3CF-4192-A728-76519D6DB909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25421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68"/>
            <a:ext cx="2133600" cy="365125"/>
          </a:xfrm>
          <a:prstGeom prst="rect">
            <a:avLst/>
          </a:prstGeom>
        </p:spPr>
        <p:txBody>
          <a:bodyPr/>
          <a:lstStyle/>
          <a:p>
            <a:fld id="{8776EAA2-86A1-4D5A-9D3A-CAEA51727D2A}" type="datetimeFigureOut">
              <a:rPr lang="vi-VN" smtClean="0"/>
              <a:t>09/10/2023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68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655E3E-F3CF-4192-A728-76519D6DB909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954944290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68"/>
            <a:ext cx="2133600" cy="365125"/>
          </a:xfrm>
          <a:prstGeom prst="rect">
            <a:avLst/>
          </a:prstGeom>
        </p:spPr>
        <p:txBody>
          <a:bodyPr/>
          <a:lstStyle/>
          <a:p>
            <a:fld id="{8776EAA2-86A1-4D5A-9D3A-CAEA51727D2A}" type="datetimeFigureOut">
              <a:rPr lang="vi-VN" smtClean="0">
                <a:solidFill>
                  <a:prstClr val="black"/>
                </a:solidFill>
              </a:rPr>
              <a:pPr/>
              <a:t>09/10/2023</a:t>
            </a:fld>
            <a:endParaRPr lang="vi-VN">
              <a:solidFill>
                <a:prstClr val="black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68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vi-VN">
              <a:solidFill>
                <a:prstClr val="black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655E3E-F3CF-4192-A728-76519D6DB909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8423536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68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68"/>
            <a:ext cx="2133600" cy="365125"/>
          </a:xfrm>
          <a:prstGeom prst="rect">
            <a:avLst/>
          </a:prstGeom>
        </p:spPr>
        <p:txBody>
          <a:bodyPr/>
          <a:lstStyle/>
          <a:p>
            <a:fld id="{8776EAA2-86A1-4D5A-9D3A-CAEA51727D2A}" type="datetimeFigureOut">
              <a:rPr lang="vi-VN" smtClean="0">
                <a:solidFill>
                  <a:prstClr val="black"/>
                </a:solidFill>
              </a:rPr>
              <a:pPr/>
              <a:t>09/10/2023</a:t>
            </a:fld>
            <a:endParaRPr lang="vi-VN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68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vi-VN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655E3E-F3CF-4192-A728-76519D6DB909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9737600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68"/>
            <a:ext cx="2133600" cy="365125"/>
          </a:xfrm>
          <a:prstGeom prst="rect">
            <a:avLst/>
          </a:prstGeom>
        </p:spPr>
        <p:txBody>
          <a:bodyPr/>
          <a:lstStyle/>
          <a:p>
            <a:fld id="{8776EAA2-86A1-4D5A-9D3A-CAEA51727D2A}" type="datetimeFigureOut">
              <a:rPr lang="vi-VN" smtClean="0">
                <a:solidFill>
                  <a:prstClr val="black"/>
                </a:solidFill>
              </a:rPr>
              <a:pPr/>
              <a:t>09/10/2023</a:t>
            </a:fld>
            <a:endParaRPr lang="vi-VN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68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vi-VN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655E3E-F3CF-4192-A728-76519D6DB909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031648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68"/>
            <a:ext cx="2133600" cy="365125"/>
          </a:xfrm>
          <a:prstGeom prst="rect">
            <a:avLst/>
          </a:prstGeom>
        </p:spPr>
        <p:txBody>
          <a:bodyPr/>
          <a:lstStyle/>
          <a:p>
            <a:fld id="{8776EAA2-86A1-4D5A-9D3A-CAEA51727D2A}" type="datetimeFigureOut">
              <a:rPr lang="vi-VN" smtClean="0">
                <a:solidFill>
                  <a:prstClr val="black"/>
                </a:solidFill>
              </a:rPr>
              <a:pPr/>
              <a:t>09/10/2023</a:t>
            </a:fld>
            <a:endParaRPr lang="vi-VN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68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vi-VN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655E3E-F3CF-4192-A728-76519D6DB909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2266266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56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56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68"/>
            <a:ext cx="2133600" cy="365125"/>
          </a:xfrm>
          <a:prstGeom prst="rect">
            <a:avLst/>
          </a:prstGeom>
        </p:spPr>
        <p:txBody>
          <a:bodyPr/>
          <a:lstStyle/>
          <a:p>
            <a:fld id="{8776EAA2-86A1-4D5A-9D3A-CAEA51727D2A}" type="datetimeFigureOut">
              <a:rPr lang="vi-VN" smtClean="0">
                <a:solidFill>
                  <a:prstClr val="black"/>
                </a:solidFill>
              </a:rPr>
              <a:pPr/>
              <a:t>09/10/2023</a:t>
            </a:fld>
            <a:endParaRPr lang="vi-VN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68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vi-VN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655E3E-F3CF-4192-A728-76519D6DB909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84798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4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4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68"/>
            <a:ext cx="2133600" cy="365125"/>
          </a:xfrm>
          <a:prstGeom prst="rect">
            <a:avLst/>
          </a:prstGeom>
        </p:spPr>
        <p:txBody>
          <a:bodyPr/>
          <a:lstStyle/>
          <a:p>
            <a:fld id="{8776EAA2-86A1-4D5A-9D3A-CAEA51727D2A}" type="datetimeFigureOut">
              <a:rPr lang="vi-VN" smtClean="0"/>
              <a:t>09/10/2023</a:t>
            </a:fld>
            <a:endParaRPr lang="vi-V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68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655E3E-F3CF-4192-A728-76519D6DB909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8806291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68"/>
            <a:ext cx="2133600" cy="365125"/>
          </a:xfrm>
          <a:prstGeom prst="rect">
            <a:avLst/>
          </a:prstGeom>
        </p:spPr>
        <p:txBody>
          <a:bodyPr/>
          <a:lstStyle/>
          <a:p>
            <a:fld id="{8776EAA2-86A1-4D5A-9D3A-CAEA51727D2A}" type="datetimeFigureOut">
              <a:rPr lang="vi-VN" smtClean="0"/>
              <a:t>09/10/2023</a:t>
            </a:fld>
            <a:endParaRPr lang="vi-V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68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655E3E-F3CF-4192-A728-76519D6DB909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8519321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68"/>
            <a:ext cx="2133600" cy="365125"/>
          </a:xfrm>
          <a:prstGeom prst="rect">
            <a:avLst/>
          </a:prstGeom>
        </p:spPr>
        <p:txBody>
          <a:bodyPr/>
          <a:lstStyle/>
          <a:p>
            <a:fld id="{8776EAA2-86A1-4D5A-9D3A-CAEA51727D2A}" type="datetimeFigureOut">
              <a:rPr lang="vi-VN" smtClean="0"/>
              <a:t>09/10/2023</a:t>
            </a:fld>
            <a:endParaRPr lang="vi-V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68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655E3E-F3CF-4192-A728-76519D6DB909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457588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68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68"/>
            <a:ext cx="2133600" cy="365125"/>
          </a:xfrm>
          <a:prstGeom prst="rect">
            <a:avLst/>
          </a:prstGeom>
        </p:spPr>
        <p:txBody>
          <a:bodyPr/>
          <a:lstStyle/>
          <a:p>
            <a:fld id="{8776EAA2-86A1-4D5A-9D3A-CAEA51727D2A}" type="datetimeFigureOut">
              <a:rPr lang="vi-VN" smtClean="0"/>
              <a:t>09/10/2023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68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655E3E-F3CF-4192-A728-76519D6DB909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1057030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68"/>
            <a:ext cx="2133600" cy="365125"/>
          </a:xfrm>
          <a:prstGeom prst="rect">
            <a:avLst/>
          </a:prstGeom>
        </p:spPr>
        <p:txBody>
          <a:bodyPr/>
          <a:lstStyle/>
          <a:p>
            <a:fld id="{8776EAA2-86A1-4D5A-9D3A-CAEA51727D2A}" type="datetimeFigureOut">
              <a:rPr lang="vi-VN" smtClean="0"/>
              <a:t>09/10/2023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68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655E3E-F3CF-4192-A728-76519D6DB909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7243933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6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6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200">
                <a:solidFill>
                  <a:schemeClr val="tx1">
                    <a:tint val="75000"/>
                  </a:schemeClr>
                </a:solidFill>
                <a:latin typeface="Times New Roman" pitchFamily="18" charset="0"/>
                <a:cs typeface="Times New Roman" pitchFamily="18" charset="0"/>
              </a:defRPr>
            </a:lvl1pPr>
          </a:lstStyle>
          <a:p>
            <a:fld id="{5B655E3E-F3CF-4192-A728-76519D6DB909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5468625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3200" kern="1200">
          <a:solidFill>
            <a:schemeClr val="tx1"/>
          </a:solidFill>
          <a:latin typeface="Times New Roman" pitchFamily="18" charset="0"/>
          <a:ea typeface="+mj-ea"/>
          <a:cs typeface="Times New Roman" pitchFamily="18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Times New Roman" pitchFamily="18" charset="0"/>
          <a:ea typeface="+mn-ea"/>
          <a:cs typeface="Times New Roman" pitchFamily="18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3200" kern="1200">
          <a:solidFill>
            <a:schemeClr val="tx1"/>
          </a:solidFill>
          <a:latin typeface="Times New Roman" pitchFamily="18" charset="0"/>
          <a:ea typeface="+mn-ea"/>
          <a:cs typeface="Times New Roman" pitchFamily="18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Times New Roman" pitchFamily="18" charset="0"/>
          <a:ea typeface="+mn-ea"/>
          <a:cs typeface="Times New Roman" pitchFamily="18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3200" kern="1200">
          <a:solidFill>
            <a:schemeClr val="tx1"/>
          </a:solidFill>
          <a:latin typeface="Times New Roman" pitchFamily="18" charset="0"/>
          <a:ea typeface="+mn-ea"/>
          <a:cs typeface="Times New Roman" pitchFamily="18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3200" kern="1200">
          <a:solidFill>
            <a:schemeClr val="tx1"/>
          </a:solidFill>
          <a:latin typeface="Times New Roman" pitchFamily="18" charset="0"/>
          <a:ea typeface="+mn-ea"/>
          <a:cs typeface="Times New Roman" pitchFamily="18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5A2E02D-E0E2-4A80-8F57-8FE31FB5DB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9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EE03057-A137-4B19-865C-2FC72969C7E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0EFA37F-7CDF-4AA6-93AE-94B3FA4F4A8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67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FA6248-9075-44F6-BABA-ACCDFFA5474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10/9/2023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91D6ECB-C279-47B4-8FA3-DE1ADCE7081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67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0248301-85C3-4A8E-BC22-25CE7E8FE5D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67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D0A7C2-3364-4B6C-B187-A7ABF31AEE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15849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08ED132D-452A-49E5-B8CD-EA0C46A12A5F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09/10/2023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9CB03046-9975-4CD1-8163-35C299AA0868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21288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6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6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200">
                <a:solidFill>
                  <a:schemeClr val="tx1">
                    <a:tint val="75000"/>
                  </a:schemeClr>
                </a:solidFill>
                <a:latin typeface="Times New Roman" pitchFamily="18" charset="0"/>
                <a:cs typeface="Times New Roman" pitchFamily="18" charset="0"/>
              </a:defRPr>
            </a:lvl1pPr>
          </a:lstStyle>
          <a:p>
            <a:fld id="{5B655E3E-F3CF-4192-A728-76519D6DB909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72420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3200" kern="1200">
          <a:solidFill>
            <a:schemeClr val="tx1"/>
          </a:solidFill>
          <a:latin typeface="Times New Roman" pitchFamily="18" charset="0"/>
          <a:ea typeface="+mj-ea"/>
          <a:cs typeface="Times New Roman" pitchFamily="18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Times New Roman" pitchFamily="18" charset="0"/>
          <a:ea typeface="+mn-ea"/>
          <a:cs typeface="Times New Roman" pitchFamily="18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3200" kern="1200">
          <a:solidFill>
            <a:schemeClr val="tx1"/>
          </a:solidFill>
          <a:latin typeface="Times New Roman" pitchFamily="18" charset="0"/>
          <a:ea typeface="+mn-ea"/>
          <a:cs typeface="Times New Roman" pitchFamily="18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Times New Roman" pitchFamily="18" charset="0"/>
          <a:ea typeface="+mn-ea"/>
          <a:cs typeface="Times New Roman" pitchFamily="18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3200" kern="1200">
          <a:solidFill>
            <a:schemeClr val="tx1"/>
          </a:solidFill>
          <a:latin typeface="Times New Roman" pitchFamily="18" charset="0"/>
          <a:ea typeface="+mn-ea"/>
          <a:cs typeface="Times New Roman" pitchFamily="18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3200" kern="1200">
          <a:solidFill>
            <a:schemeClr val="tx1"/>
          </a:solidFill>
          <a:latin typeface="Times New Roman" pitchFamily="18" charset="0"/>
          <a:ea typeface="+mn-ea"/>
          <a:cs typeface="Times New Roman" pitchFamily="18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7" Type="http://schemas.openxmlformats.org/officeDocument/2006/relationships/image" Target="../media/image13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2.gif"/><Relationship Id="rId5" Type="http://schemas.openxmlformats.org/officeDocument/2006/relationships/image" Target="../media/image11.gif"/><Relationship Id="rId4" Type="http://schemas.openxmlformats.org/officeDocument/2006/relationships/image" Target="../media/image10.gi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7" Type="http://schemas.openxmlformats.org/officeDocument/2006/relationships/image" Target="../media/image13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2.gif"/><Relationship Id="rId5" Type="http://schemas.openxmlformats.org/officeDocument/2006/relationships/image" Target="../media/image11.gif"/><Relationship Id="rId4" Type="http://schemas.openxmlformats.org/officeDocument/2006/relationships/image" Target="../media/image10.gi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7" Type="http://schemas.openxmlformats.org/officeDocument/2006/relationships/image" Target="../media/image13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2.gif"/><Relationship Id="rId5" Type="http://schemas.openxmlformats.org/officeDocument/2006/relationships/image" Target="../media/image11.gif"/><Relationship Id="rId4" Type="http://schemas.openxmlformats.org/officeDocument/2006/relationships/image" Target="../media/image10.gi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16.jpg"/><Relationship Id="rId7" Type="http://schemas.openxmlformats.org/officeDocument/2006/relationships/image" Target="../media/image2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3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jp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2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audio" Target="../media/audio4.wav"/><Relationship Id="rId7" Type="http://schemas.openxmlformats.org/officeDocument/2006/relationships/image" Target="../media/image25.pn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3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audio" Target="../media/audio5.wav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audio" Target="../media/audio5.wav"/><Relationship Id="rId7" Type="http://schemas.openxmlformats.org/officeDocument/2006/relationships/image" Target="../media/image23.pn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3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audio" Target="../media/audio4.wav"/><Relationship Id="rId9" Type="http://schemas.openxmlformats.org/officeDocument/2006/relationships/image" Target="../media/image26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slide" Target="slide1.xml"/><Relationship Id="rId3" Type="http://schemas.openxmlformats.org/officeDocument/2006/relationships/audio" Target="../media/audio4.wav"/><Relationship Id="rId7" Type="http://schemas.openxmlformats.org/officeDocument/2006/relationships/image" Target="../media/image24.pn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3.xml"/><Relationship Id="rId6" Type="http://schemas.openxmlformats.org/officeDocument/2006/relationships/image" Target="../media/image28.png"/><Relationship Id="rId5" Type="http://schemas.openxmlformats.org/officeDocument/2006/relationships/image" Target="../media/image23.png"/><Relationship Id="rId10" Type="http://schemas.openxmlformats.org/officeDocument/2006/relationships/image" Target="../media/image26.png"/><Relationship Id="rId4" Type="http://schemas.openxmlformats.org/officeDocument/2006/relationships/audio" Target="../media/audio5.wav"/><Relationship Id="rId9" Type="http://schemas.openxmlformats.org/officeDocument/2006/relationships/image" Target="../media/image25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34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pngimg.com/download/62470" TargetMode="Externa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hyperlink" Target="http://pngimg.com/download/62470" TargetMode="External"/><Relationship Id="rId7" Type="http://schemas.openxmlformats.org/officeDocument/2006/relationships/diagramColors" Target="../diagrams/colors2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4" Type="http://schemas.openxmlformats.org/officeDocument/2006/relationships/diagramData" Target="../diagrams/data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61764" y="2681625"/>
            <a:ext cx="8820472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000" b="1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BÀI 3</a:t>
            </a:r>
          </a:p>
          <a:p>
            <a:pPr algn="ctr"/>
            <a:r>
              <a:rPr lang="en-US" sz="4000" b="1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THÔNG TIN TRONG MÁY TÍNH</a:t>
            </a:r>
            <a:endParaRPr lang="vi-VN" sz="4000" b="1" dirty="0">
              <a:ln w="11430"/>
              <a:solidFill>
                <a:srgbClr val="0000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497967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8624" y="332656"/>
            <a:ext cx="8003232" cy="634082"/>
          </a:xfr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en-US" sz="3600" b="1">
                <a:solidFill>
                  <a:srgbClr val="FFFF00"/>
                </a:solidFill>
              </a:rPr>
              <a:t>1. Biểu diễn thông tin trong máy tính</a:t>
            </a:r>
            <a:endParaRPr lang="vi-VN" sz="3600" b="1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1560" y="1965312"/>
            <a:ext cx="3672408" cy="2952328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vi-VN" sz="2600" b="1" u="sng" smtClean="0">
                <a:solidFill>
                  <a:srgbClr val="0000FF"/>
                </a:solidFill>
              </a:rPr>
              <a:t>Câu </a:t>
            </a:r>
            <a:r>
              <a:rPr lang="vi-VN" sz="2600" b="1" u="sng">
                <a:solidFill>
                  <a:srgbClr val="0000FF"/>
                </a:solidFill>
              </a:rPr>
              <a:t>1:</a:t>
            </a:r>
            <a:r>
              <a:rPr lang="vi-VN" sz="2600">
                <a:solidFill>
                  <a:srgbClr val="0000FF"/>
                </a:solidFill>
              </a:rPr>
              <a:t> Em hãy chuyển mỗi dòng trong hình vẽ thành một dãy bit. </a:t>
            </a:r>
          </a:p>
          <a:p>
            <a:pPr marL="0" indent="0" algn="just">
              <a:buNone/>
            </a:pPr>
            <a:r>
              <a:rPr lang="vi-VN" sz="2600" b="1" u="sng">
                <a:solidFill>
                  <a:srgbClr val="0000FF"/>
                </a:solidFill>
              </a:rPr>
              <a:t>Câu 2:</a:t>
            </a:r>
            <a:r>
              <a:rPr lang="vi-VN" sz="2600">
                <a:solidFill>
                  <a:srgbClr val="0000FF"/>
                </a:solidFill>
              </a:rPr>
              <a:t> Em hãy chuyển cả hình vẽ thành dãy bit bằng cách nối các dãy bit của các dòng lại với </a:t>
            </a:r>
            <a:r>
              <a:rPr lang="vi-VN" sz="2600" smtClean="0">
                <a:solidFill>
                  <a:srgbClr val="0000FF"/>
                </a:solidFill>
              </a:rPr>
              <a:t>nhau </a:t>
            </a:r>
            <a:r>
              <a:rPr lang="vi-VN" sz="2600">
                <a:solidFill>
                  <a:srgbClr val="0000FF"/>
                </a:solidFill>
              </a:rPr>
              <a:t>(từ trên xuống dưới)</a:t>
            </a:r>
          </a:p>
          <a:p>
            <a:pPr marL="0" indent="0" algn="just">
              <a:buNone/>
            </a:pPr>
            <a:endParaRPr lang="vi-VN" sz="2800">
              <a:solidFill>
                <a:srgbClr val="0000FF"/>
              </a:solidFill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755576" y="1224442"/>
            <a:ext cx="7657800" cy="634082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Times New Roman" pitchFamily="18" charset="0"/>
                <a:ea typeface="+mj-ea"/>
                <a:cs typeface="Times New Roman" pitchFamily="18" charset="0"/>
              </a:defRPr>
            </a:lvl1pPr>
          </a:lstStyle>
          <a:p>
            <a:r>
              <a:rPr lang="en-US" b="1" smtClean="0">
                <a:solidFill>
                  <a:srgbClr val="0000FF"/>
                </a:solidFill>
              </a:rPr>
              <a:t>Hoạt động 2: Thảo luận nhóm (10 phút)</a:t>
            </a:r>
            <a:endParaRPr lang="vi-VN" b="1">
              <a:solidFill>
                <a:srgbClr val="0000FF"/>
              </a:solidFill>
            </a:endParaRPr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2624754"/>
              </p:ext>
            </p:extLst>
          </p:nvPr>
        </p:nvGraphicFramePr>
        <p:xfrm>
          <a:off x="4499992" y="2132856"/>
          <a:ext cx="3744416" cy="303081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6805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6805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6805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6805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6805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468052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468052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468052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384236">
                <a:tc>
                  <a:txBody>
                    <a:bodyPr/>
                    <a:lstStyle/>
                    <a:p>
                      <a:pPr algn="ctr"/>
                      <a:endParaRPr lang="vi-VN" sz="2000" b="1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vi-VN" sz="2000" b="1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vi-VN" sz="2000" b="1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vi-VN" sz="2000" b="1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vi-VN" sz="2000" b="1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vi-VN" sz="2000" b="1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vi-VN" sz="2000" b="1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vi-VN" sz="2000" b="1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54680"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54680"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54680"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54680"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54680"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54680"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40015"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399673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9270" y="1055967"/>
            <a:ext cx="3384377" cy="4536504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vi-VN" sz="2600" b="1" smtClean="0"/>
              <a:t>Câu 1:</a:t>
            </a:r>
            <a:r>
              <a:rPr lang="vi-VN" sz="2600" smtClean="0"/>
              <a:t> </a:t>
            </a:r>
          </a:p>
          <a:p>
            <a:pPr marL="0" indent="0">
              <a:buNone/>
            </a:pPr>
            <a:r>
              <a:rPr lang="vi-VN" sz="2600" smtClean="0"/>
              <a:t>- Dòng </a:t>
            </a:r>
            <a:r>
              <a:rPr lang="vi-VN" sz="2600"/>
              <a:t>1:  01100110</a:t>
            </a:r>
          </a:p>
          <a:p>
            <a:pPr marL="0" indent="0">
              <a:buNone/>
            </a:pPr>
            <a:r>
              <a:rPr lang="vi-VN" sz="2600" smtClean="0"/>
              <a:t>- Dòng </a:t>
            </a:r>
            <a:r>
              <a:rPr lang="vi-VN" sz="2600"/>
              <a:t>2:  10011001</a:t>
            </a:r>
          </a:p>
          <a:p>
            <a:pPr marL="0" indent="0">
              <a:buNone/>
            </a:pPr>
            <a:r>
              <a:rPr lang="vi-VN" sz="2600" smtClean="0"/>
              <a:t>- Dòng </a:t>
            </a:r>
            <a:r>
              <a:rPr lang="vi-VN" sz="2600"/>
              <a:t>3:  10000001</a:t>
            </a:r>
          </a:p>
          <a:p>
            <a:pPr marL="0" indent="0">
              <a:buNone/>
            </a:pPr>
            <a:r>
              <a:rPr lang="vi-VN" sz="2600" smtClean="0"/>
              <a:t>- Dòng </a:t>
            </a:r>
            <a:r>
              <a:rPr lang="vi-VN" sz="2600"/>
              <a:t>4:  01000010</a:t>
            </a:r>
          </a:p>
          <a:p>
            <a:pPr marL="0" indent="0">
              <a:buNone/>
            </a:pPr>
            <a:r>
              <a:rPr lang="vi-VN" sz="2600" smtClean="0"/>
              <a:t>- Dòng </a:t>
            </a:r>
            <a:r>
              <a:rPr lang="vi-VN" sz="2600"/>
              <a:t>5:  01000010</a:t>
            </a:r>
          </a:p>
          <a:p>
            <a:pPr marL="0" indent="0">
              <a:buNone/>
            </a:pPr>
            <a:r>
              <a:rPr lang="vi-VN" sz="2600" smtClean="0"/>
              <a:t>- Dòng </a:t>
            </a:r>
            <a:r>
              <a:rPr lang="vi-VN" sz="2600"/>
              <a:t>6:  00100100</a:t>
            </a:r>
          </a:p>
          <a:p>
            <a:pPr marL="0" indent="0">
              <a:buNone/>
            </a:pPr>
            <a:r>
              <a:rPr lang="vi-VN" sz="2600" smtClean="0"/>
              <a:t>- Dòng </a:t>
            </a:r>
            <a:r>
              <a:rPr lang="vi-VN" sz="2600"/>
              <a:t>7:  00111100</a:t>
            </a:r>
          </a:p>
          <a:p>
            <a:pPr marL="0" indent="0">
              <a:buNone/>
            </a:pPr>
            <a:r>
              <a:rPr lang="vi-VN" sz="2600" smtClean="0"/>
              <a:t>- Dòng </a:t>
            </a:r>
            <a:r>
              <a:rPr lang="vi-VN" sz="2600"/>
              <a:t>8:  </a:t>
            </a:r>
            <a:r>
              <a:rPr lang="vi-VN" sz="2600" smtClean="0"/>
              <a:t>00011000</a:t>
            </a:r>
            <a:endParaRPr lang="vi-VN" sz="2600"/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503550" y="5422980"/>
            <a:ext cx="6860194" cy="93610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3200"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3200"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3200"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vi-VN" sz="2400" b="1" smtClean="0"/>
              <a:t>Câu 2: </a:t>
            </a:r>
            <a:r>
              <a:rPr lang="vi-VN" sz="2400" smtClean="0"/>
              <a:t> 01100110  10011001  10000001 01000010 01000010  00100100 00111100  00011000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57262353"/>
              </p:ext>
            </p:extLst>
          </p:nvPr>
        </p:nvGraphicFramePr>
        <p:xfrm>
          <a:off x="4283968" y="1772823"/>
          <a:ext cx="3744416" cy="303081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6805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6805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6805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6805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6805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468052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468052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468052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384236">
                <a:tc>
                  <a:txBody>
                    <a:bodyPr/>
                    <a:lstStyle/>
                    <a:p>
                      <a:pPr algn="ctr"/>
                      <a:endParaRPr lang="vi-VN" sz="2000" b="1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vi-VN" sz="2000" b="1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vi-VN" sz="2000" b="1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vi-VN" sz="2000" b="1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vi-VN" sz="2000" b="1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vi-VN" sz="2000" b="1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vi-VN" sz="2000" b="1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vi-VN" sz="2000" b="1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54680"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54680"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54680"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54680"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54680"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54680"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40015"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12370627"/>
              </p:ext>
            </p:extLst>
          </p:nvPr>
        </p:nvGraphicFramePr>
        <p:xfrm>
          <a:off x="4288888" y="1777743"/>
          <a:ext cx="3744416" cy="303081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6805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6805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6805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6805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6805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468052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468052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468052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384236">
                <a:tc>
                  <a:txBody>
                    <a:bodyPr/>
                    <a:lstStyle/>
                    <a:p>
                      <a:pPr algn="ctr"/>
                      <a:r>
                        <a:rPr lang="vi-VN" sz="2000" b="1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vi-VN" sz="2000" b="1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000" b="1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vi-VN" sz="2000" b="1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000" b="1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vi-VN" sz="2000" b="1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000" b="1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vi-VN" sz="2000" b="1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000" b="1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vi-VN" sz="2000" b="1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000" b="1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vi-VN" sz="2000" b="1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000" b="1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vi-VN" sz="2000" b="1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000" b="1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vi-VN" sz="2000" b="1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54680">
                <a:tc>
                  <a:txBody>
                    <a:bodyPr/>
                    <a:lstStyle/>
                    <a:p>
                      <a:pPr algn="ctr"/>
                      <a:r>
                        <a:rPr lang="vi-VN" b="1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vi-VN" b="1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b="1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vi-VN" b="1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b="1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vi-VN" b="1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b="1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vi-VN" b="1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b="1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vi-VN" b="1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b="1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vi-VN" b="1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b="1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vi-VN" b="1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b="1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vi-VN" b="1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54680">
                <a:tc>
                  <a:txBody>
                    <a:bodyPr/>
                    <a:lstStyle/>
                    <a:p>
                      <a:pPr algn="ctr"/>
                      <a:r>
                        <a:rPr lang="vi-VN" b="1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vi-VN" b="1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b="1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vi-VN" b="1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b="1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vi-VN" b="1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b="1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vi-VN" b="1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b="1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vi-VN" b="1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b="1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vi-VN" b="1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b="1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vi-VN" b="1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b="1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vi-VN" b="1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54680">
                <a:tc>
                  <a:txBody>
                    <a:bodyPr/>
                    <a:lstStyle/>
                    <a:p>
                      <a:pPr algn="ctr"/>
                      <a:r>
                        <a:rPr lang="vi-VN" b="1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vi-VN" b="1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b="1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vi-VN" b="1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b="1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vi-VN" b="1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b="1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vi-VN" b="1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b="1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vi-VN" b="1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b="1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vi-VN" b="1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b="1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vi-VN" b="1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b="1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vi-VN" b="1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54680">
                <a:tc>
                  <a:txBody>
                    <a:bodyPr/>
                    <a:lstStyle/>
                    <a:p>
                      <a:pPr algn="ctr"/>
                      <a:r>
                        <a:rPr lang="vi-VN" b="1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vi-VN" b="1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b="1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vi-VN" b="1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b="1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vi-VN" b="1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b="1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vi-VN" b="1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b="1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vi-VN" b="1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b="1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vi-VN" b="1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b="1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vi-VN" b="1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b="1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vi-VN" b="1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54680">
                <a:tc>
                  <a:txBody>
                    <a:bodyPr/>
                    <a:lstStyle/>
                    <a:p>
                      <a:pPr algn="ctr"/>
                      <a:r>
                        <a:rPr lang="vi-VN" b="1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vi-VN" b="1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b="1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vi-VN" b="1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b="1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vi-VN" b="1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b="1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vi-VN" b="1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b="1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vi-VN" b="1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b="1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vi-VN" b="1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b="1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vi-VN" b="1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b="1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vi-VN" b="1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54680">
                <a:tc>
                  <a:txBody>
                    <a:bodyPr/>
                    <a:lstStyle/>
                    <a:p>
                      <a:pPr algn="ctr"/>
                      <a:r>
                        <a:rPr lang="vi-VN" b="1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vi-VN" b="1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b="1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vi-VN" b="1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b="1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vi-VN" b="1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b="1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vi-VN" b="1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b="1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vi-VN" b="1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b="1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vi-VN" b="1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b="1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vi-VN" b="1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b="1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vi-VN" b="1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40015">
                <a:tc>
                  <a:txBody>
                    <a:bodyPr/>
                    <a:lstStyle/>
                    <a:p>
                      <a:pPr algn="ctr"/>
                      <a:r>
                        <a:rPr lang="vi-VN" b="1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vi-VN" b="1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b="1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vi-VN" b="1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b="1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vi-VN" b="1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b="1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vi-VN" b="1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b="1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vi-VN" b="1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b="1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vi-VN" b="1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b="1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vi-VN" b="1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b="1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vi-VN" b="1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611560" y="324118"/>
            <a:ext cx="8003232" cy="634082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600" b="1">
                <a:solidFill>
                  <a:srgbClr val="FFFF00"/>
                </a:solidFill>
              </a:rPr>
              <a:t>1. Biểu diễn thông tin trong máy tính</a:t>
            </a:r>
            <a:endParaRPr lang="vi-VN" sz="3600" b="1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0706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 tmFilter="0,0; .5, 1; 1, 1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 tmFilter="0,0; .5, 1; 1, 1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 tmFilter="0,0; .5, 1; 1, 1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 tmFilter="0,0; .5, 1; 1, 1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 tmFilter="0,0; .5, 1; 1, 1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 tmFilter="0,0; .5, 1; 1, 1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500" tmFilter="0,0; .5, 1; 1, 1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 tmFilter="0,0; .5, 1; 1, 1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8" dur="500" tmFilter="0,0; .5, 1; 1, 1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75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75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75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75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7" dur="750" tmFilter="0,0; .5, 1; 1, 1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 txBox="1">
            <a:spLocks/>
          </p:cNvSpPr>
          <p:nvPr/>
        </p:nvSpPr>
        <p:spPr>
          <a:xfrm>
            <a:off x="1297604" y="1745512"/>
            <a:ext cx="6860194" cy="3168352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3200"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3200"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3200"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vi-VN">
                <a:solidFill>
                  <a:srgbClr val="0000FF"/>
                </a:solidFill>
              </a:rPr>
              <a:t>Thông tin được biểu diễn trong máy tính bằng dãy các bit. Mỗi bit là một kí hiệu 0 hoặc 1, hay còn được gọi là chữ số nhị phân.</a:t>
            </a:r>
          </a:p>
          <a:p>
            <a:pPr algn="just"/>
            <a:r>
              <a:rPr lang="vi-VN" smtClean="0">
                <a:solidFill>
                  <a:srgbClr val="0000FF"/>
                </a:solidFill>
              </a:rPr>
              <a:t>Bit </a:t>
            </a:r>
            <a:r>
              <a:rPr lang="vi-VN">
                <a:solidFill>
                  <a:srgbClr val="0000FF"/>
                </a:solidFill>
              </a:rPr>
              <a:t>là đơn vị đo nhỏ nhất trong lưu trữ thông tin</a:t>
            </a:r>
            <a:r>
              <a:rPr lang="vi-VN" smtClean="0">
                <a:solidFill>
                  <a:srgbClr val="0000FF"/>
                </a:solidFill>
              </a:rPr>
              <a:t>.</a:t>
            </a:r>
            <a:endParaRPr lang="vi-VN">
              <a:solidFill>
                <a:srgbClr val="0000FF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745512"/>
            <a:ext cx="757141" cy="6850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611560" y="404664"/>
            <a:ext cx="8003232" cy="634082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600" b="1">
                <a:solidFill>
                  <a:srgbClr val="FFFF00"/>
                </a:solidFill>
              </a:rPr>
              <a:t>1. Biểu diễn thông tin trong máy tính</a:t>
            </a:r>
            <a:endParaRPr lang="vi-VN" sz="3600" b="1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3744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75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750" tmFilter="0,0; .5, 1; 1, 1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75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75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750" tmFilter="0,0; .5, 1; 1, 1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A9E30F87-AC3B-464A-ACE1-7680D911652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152" y="2771166"/>
            <a:ext cx="1821248" cy="242833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9C0CBB39-4514-4CD8-8DF7-D11D24549F9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5648" y="0"/>
            <a:ext cx="2143125" cy="2857500"/>
          </a:xfrm>
          <a:prstGeom prst="rect">
            <a:avLst/>
          </a:prstGeom>
        </p:spPr>
      </p:pic>
      <p:sp>
        <p:nvSpPr>
          <p:cNvPr id="8" name="Speech Bubble: Rectangle with Corners Rounded 7">
            <a:extLst>
              <a:ext uri="{FF2B5EF4-FFF2-40B4-BE49-F238E27FC236}">
                <a16:creationId xmlns:a16="http://schemas.microsoft.com/office/drawing/2014/main" id="{0667024D-077C-41FB-84FC-D91D5651A194}"/>
              </a:ext>
            </a:extLst>
          </p:cNvPr>
          <p:cNvSpPr/>
          <p:nvPr/>
        </p:nvSpPr>
        <p:spPr>
          <a:xfrm>
            <a:off x="1120626" y="484145"/>
            <a:ext cx="5880259" cy="1607820"/>
          </a:xfrm>
          <a:prstGeom prst="wedgeRoundRectCallout">
            <a:avLst>
              <a:gd name="adj1" fmla="val 62786"/>
              <a:gd name="adj2" fmla="val 8254"/>
              <a:gd name="adj3" fmla="val 16667"/>
            </a:avLst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b="1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 1: Dãy bit là gì?</a:t>
            </a:r>
            <a:endParaRPr lang="en-US" sz="3200" b="1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4B5AB01C-ECF4-4CC5-B79D-24017FBE3B63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73" y="1204911"/>
            <a:ext cx="1200530" cy="1607820"/>
          </a:xfrm>
          <a:prstGeom prst="rect">
            <a:avLst/>
          </a:prstGeom>
        </p:spPr>
      </p:pic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A98ECE88-115D-4A1D-8452-F943FF1AC741}"/>
              </a:ext>
            </a:extLst>
          </p:cNvPr>
          <p:cNvSpPr/>
          <p:nvPr/>
        </p:nvSpPr>
        <p:spPr>
          <a:xfrm>
            <a:off x="296212" y="5199515"/>
            <a:ext cx="1900674" cy="1324831"/>
          </a:xfrm>
          <a:prstGeom prst="roundRect">
            <a:avLst/>
          </a:prstGeom>
          <a:solidFill>
            <a:srgbClr val="DEEB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 </a:t>
            </a:r>
            <a:r>
              <a:rPr lang="en-US" sz="240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 những dãy kí hiệu 0 và 1</a:t>
            </a:r>
            <a:endParaRPr lang="en-US" sz="240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FA2065B4-32D5-4275-B2C9-8B5FF2ACCBD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0375" y="2771166"/>
            <a:ext cx="1800921" cy="2401228"/>
          </a:xfrm>
          <a:prstGeom prst="rect">
            <a:avLst/>
          </a:prstGeom>
        </p:spPr>
      </p:pic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id="{88E5E567-B90E-4275-AC51-C8D58F3AA2A7}"/>
              </a:ext>
            </a:extLst>
          </p:cNvPr>
          <p:cNvSpPr/>
          <p:nvPr/>
        </p:nvSpPr>
        <p:spPr>
          <a:xfrm>
            <a:off x="2483769" y="5199515"/>
            <a:ext cx="2017300" cy="1324831"/>
          </a:xfrm>
          <a:prstGeom prst="roundRect">
            <a:avLst/>
          </a:prstGeom>
          <a:solidFill>
            <a:srgbClr val="DEEB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 </a:t>
            </a:r>
            <a:r>
              <a:rPr lang="en-US" sz="240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 âm thanh phát ra từ máy tính</a:t>
            </a:r>
            <a:endParaRPr lang="en-US" sz="240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29116D89-5671-4377-A980-517B605BECA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4604" y="2771166"/>
            <a:ext cx="1780595" cy="2374126"/>
          </a:xfrm>
          <a:prstGeom prst="rect">
            <a:avLst/>
          </a:prstGeom>
        </p:spPr>
      </p:pic>
      <p:sp>
        <p:nvSpPr>
          <p:cNvPr id="23" name="Rectangle: Rounded Corners 22">
            <a:extLst>
              <a:ext uri="{FF2B5EF4-FFF2-40B4-BE49-F238E27FC236}">
                <a16:creationId xmlns:a16="http://schemas.microsoft.com/office/drawing/2014/main" id="{64E263D4-FF99-4115-A750-399C550760EE}"/>
              </a:ext>
            </a:extLst>
          </p:cNvPr>
          <p:cNvSpPr/>
          <p:nvPr/>
        </p:nvSpPr>
        <p:spPr>
          <a:xfrm>
            <a:off x="4730860" y="5199515"/>
            <a:ext cx="1894430" cy="1324831"/>
          </a:xfrm>
          <a:prstGeom prst="roundRect">
            <a:avLst/>
          </a:prstGeom>
          <a:solidFill>
            <a:srgbClr val="DEEB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24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C. </a:t>
            </a:r>
            <a:r>
              <a:rPr lang="en-US" sz="240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 một dãy chỉ gồm dãy số 2</a:t>
            </a:r>
            <a:endParaRPr lang="en-US" sz="240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5D199BEE-8167-419B-B668-203E8A2CC00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8817" y="2771173"/>
            <a:ext cx="1702150" cy="2269533"/>
          </a:xfrm>
          <a:prstGeom prst="rect">
            <a:avLst/>
          </a:prstGeom>
        </p:spPr>
      </p:pic>
      <p:sp>
        <p:nvSpPr>
          <p:cNvPr id="25" name="Rectangle: Rounded Corners 24">
            <a:extLst>
              <a:ext uri="{FF2B5EF4-FFF2-40B4-BE49-F238E27FC236}">
                <a16:creationId xmlns:a16="http://schemas.microsoft.com/office/drawing/2014/main" id="{00BEFBB1-525B-415D-8E45-ADCB8FD217EA}"/>
              </a:ext>
            </a:extLst>
          </p:cNvPr>
          <p:cNvSpPr/>
          <p:nvPr/>
        </p:nvSpPr>
        <p:spPr>
          <a:xfrm>
            <a:off x="6823129" y="5199515"/>
            <a:ext cx="1926380" cy="1324831"/>
          </a:xfrm>
          <a:prstGeom prst="roundRect">
            <a:avLst/>
          </a:prstGeom>
          <a:solidFill>
            <a:srgbClr val="DEEB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24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D. </a:t>
            </a:r>
            <a:r>
              <a:rPr lang="en-US" sz="240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 những chữ số từ 0 đến 9</a:t>
            </a:r>
            <a:endParaRPr lang="en-US" sz="240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33" y="484145"/>
            <a:ext cx="979176" cy="10526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714976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0"/>
                            </p:stCondLst>
                            <p:childTnLst>
                              <p:par>
                                <p:cTn id="28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000"/>
                            </p:stCondLst>
                            <p:childTnLst>
                              <p:par>
                                <p:cTn id="34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4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"/>
                            </p:stCondLst>
                            <p:childTnLst>
                              <p:par>
                                <p:cTn id="46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F0"/>
                                      </p:to>
                                    </p:animClr>
                                    <p:set>
                                      <p:cBhvr>
                                        <p:cTn id="4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 tmFilter="0, 0; .2, .5; .8, .5; 1, 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5" dur="250" autoRev="1" fill="hold"/>
                                        <p:tgtEl>
                                          <p:spTgt spid="2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500"/>
                            </p:stCondLst>
                            <p:childTnLst>
                              <p:par>
                                <p:cTn id="57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5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ohn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61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2" fill="hold">
                      <p:stCondLst>
                        <p:cond delay="0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500" tmFilter="0, 0; .2, .5; .8, .5; 1, 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6" dur="250" autoRev="1" fill="hold"/>
                                        <p:tgtEl>
                                          <p:spTgt spid="2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500"/>
                            </p:stCondLst>
                            <p:childTnLst>
                              <p:par>
                                <p:cTn id="68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7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ohn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>
                      <p:stCondLst>
                        <p:cond delay="0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500" tmFilter="0, 0; .2, .5; .8, .5; 1, 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7" dur="250" autoRev="1" fill="hold"/>
                                        <p:tgtEl>
                                          <p:spTgt spid="2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500"/>
                            </p:stCondLst>
                            <p:childTnLst>
                              <p:par>
                                <p:cTn id="79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8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ohn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</p:childTnLst>
        </p:cTn>
      </p:par>
    </p:tnLst>
    <p:bldLst>
      <p:bldP spid="8" grpId="0" animBg="1"/>
      <p:bldP spid="19" grpId="0" animBg="1"/>
      <p:bldP spid="21" grpId="0" animBg="1"/>
      <p:bldP spid="23" grpId="0" animBg="1"/>
      <p:bldP spid="2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A9E30F87-AC3B-464A-ACE1-7680D911652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153" y="2397081"/>
            <a:ext cx="2200752" cy="293433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9C0CBB39-4514-4CD8-8DF7-D11D24549F9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5648" y="0"/>
            <a:ext cx="2143125" cy="2857500"/>
          </a:xfrm>
          <a:prstGeom prst="rect">
            <a:avLst/>
          </a:prstGeom>
        </p:spPr>
      </p:pic>
      <p:sp>
        <p:nvSpPr>
          <p:cNvPr id="8" name="Speech Bubble: Rectangle with Corners Rounded 7">
            <a:extLst>
              <a:ext uri="{FF2B5EF4-FFF2-40B4-BE49-F238E27FC236}">
                <a16:creationId xmlns:a16="http://schemas.microsoft.com/office/drawing/2014/main" id="{0667024D-077C-41FB-84FC-D91D5651A194}"/>
              </a:ext>
            </a:extLst>
          </p:cNvPr>
          <p:cNvSpPr/>
          <p:nvPr/>
        </p:nvSpPr>
        <p:spPr>
          <a:xfrm>
            <a:off x="1120626" y="484145"/>
            <a:ext cx="5880259" cy="1607820"/>
          </a:xfrm>
          <a:prstGeom prst="wedgeRoundRectCallout">
            <a:avLst>
              <a:gd name="adj1" fmla="val 62786"/>
              <a:gd name="adj2" fmla="val 8254"/>
              <a:gd name="adj3" fmla="val 16667"/>
            </a:avLst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lang="en-US" sz="3200" b="1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 2: Máy tính sử dụng dãy bit để làm gì?</a:t>
            </a:r>
            <a:endParaRPr lang="en-US" sz="3200" b="1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4B5AB01C-ECF4-4CC5-B79D-24017FBE3B63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73" y="1603081"/>
            <a:ext cx="1200530" cy="1607820"/>
          </a:xfrm>
          <a:prstGeom prst="rect">
            <a:avLst/>
          </a:prstGeom>
        </p:spPr>
      </p:pic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A98ECE88-115D-4A1D-8452-F943FF1AC741}"/>
              </a:ext>
            </a:extLst>
          </p:cNvPr>
          <p:cNvSpPr/>
          <p:nvPr/>
        </p:nvSpPr>
        <p:spPr>
          <a:xfrm>
            <a:off x="296221" y="5308426"/>
            <a:ext cx="1772813" cy="1144910"/>
          </a:xfrm>
          <a:prstGeom prst="roundRect">
            <a:avLst/>
          </a:prstGeom>
          <a:solidFill>
            <a:srgbClr val="DEEB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lang="en-US" sz="24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 </a:t>
            </a:r>
            <a:r>
              <a:rPr lang="en-US" sz="240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Biểu diễn các số</a:t>
            </a:r>
            <a:endParaRPr lang="en-US" sz="240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FA2065B4-32D5-4275-B2C9-8B5FF2ACCBD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0374" y="2397081"/>
            <a:ext cx="2200752" cy="2934336"/>
          </a:xfrm>
          <a:prstGeom prst="rect">
            <a:avLst/>
          </a:prstGeom>
        </p:spPr>
      </p:pic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id="{88E5E567-B90E-4275-AC51-C8D58F3AA2A7}"/>
              </a:ext>
            </a:extLst>
          </p:cNvPr>
          <p:cNvSpPr/>
          <p:nvPr/>
        </p:nvSpPr>
        <p:spPr>
          <a:xfrm>
            <a:off x="2420434" y="5308426"/>
            <a:ext cx="1845476" cy="1144910"/>
          </a:xfrm>
          <a:prstGeom prst="roundRect">
            <a:avLst/>
          </a:prstGeom>
          <a:solidFill>
            <a:srgbClr val="DEEB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lang="en-US" sz="24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 </a:t>
            </a:r>
            <a:r>
              <a:rPr lang="en-US" sz="240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Biểu diễn văn bản</a:t>
            </a:r>
            <a:endParaRPr lang="en-US" sz="240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29116D89-5671-4377-A980-517B605BECA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4595" y="2397081"/>
            <a:ext cx="2200752" cy="2934336"/>
          </a:xfrm>
          <a:prstGeom prst="rect">
            <a:avLst/>
          </a:prstGeom>
        </p:spPr>
      </p:pic>
      <p:sp>
        <p:nvSpPr>
          <p:cNvPr id="23" name="Rectangle: Rounded Corners 22">
            <a:extLst>
              <a:ext uri="{FF2B5EF4-FFF2-40B4-BE49-F238E27FC236}">
                <a16:creationId xmlns:a16="http://schemas.microsoft.com/office/drawing/2014/main" id="{64E263D4-FF99-4115-A750-399C550760EE}"/>
              </a:ext>
            </a:extLst>
          </p:cNvPr>
          <p:cNvSpPr/>
          <p:nvPr/>
        </p:nvSpPr>
        <p:spPr>
          <a:xfrm>
            <a:off x="4544653" y="5308426"/>
            <a:ext cx="2140694" cy="1144910"/>
          </a:xfrm>
          <a:prstGeom prst="roundRect">
            <a:avLst/>
          </a:prstGeom>
          <a:solidFill>
            <a:srgbClr val="DEEB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C. </a:t>
            </a:r>
            <a:r>
              <a:rPr lang="en-US" sz="240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Biểu diễn hình ảnh, âm thanh</a:t>
            </a:r>
            <a:endParaRPr lang="en-US" sz="240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5D199BEE-8167-419B-B668-203E8A2CC00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8816" y="2397081"/>
            <a:ext cx="2200752" cy="2934336"/>
          </a:xfrm>
          <a:prstGeom prst="rect">
            <a:avLst/>
          </a:prstGeom>
        </p:spPr>
      </p:pic>
      <p:sp>
        <p:nvSpPr>
          <p:cNvPr id="25" name="Rectangle: Rounded Corners 24">
            <a:extLst>
              <a:ext uri="{FF2B5EF4-FFF2-40B4-BE49-F238E27FC236}">
                <a16:creationId xmlns:a16="http://schemas.microsoft.com/office/drawing/2014/main" id="{00BEFBB1-525B-415D-8E45-ADCB8FD217EA}"/>
              </a:ext>
            </a:extLst>
          </p:cNvPr>
          <p:cNvSpPr/>
          <p:nvPr/>
        </p:nvSpPr>
        <p:spPr>
          <a:xfrm>
            <a:off x="6738617" y="5308426"/>
            <a:ext cx="2405385" cy="1144910"/>
          </a:xfrm>
          <a:prstGeom prst="roundRect">
            <a:avLst/>
          </a:prstGeom>
          <a:solidFill>
            <a:srgbClr val="DEEB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D. </a:t>
            </a:r>
            <a:r>
              <a:rPr lang="en-US" sz="240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Biểu diễn số, văn bản, hình ảnh, âm thanh</a:t>
            </a:r>
            <a:endParaRPr lang="en-US" sz="240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33" y="484145"/>
            <a:ext cx="979176" cy="10526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143662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0"/>
                            </p:stCondLst>
                            <p:childTnLst>
                              <p:par>
                                <p:cTn id="28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000"/>
                            </p:stCondLst>
                            <p:childTnLst>
                              <p:par>
                                <p:cTn id="34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4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"/>
                            </p:stCondLst>
                            <p:childTnLst>
                              <p:par>
                                <p:cTn id="46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4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ohn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 tmFilter="0, 0; .2, .5; .8, .5; 1, 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5" dur="250" autoRev="1" fill="hold"/>
                                        <p:tgtEl>
                                          <p:spTgt spid="2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500"/>
                            </p:stCondLst>
                            <p:childTnLst>
                              <p:par>
                                <p:cTn id="57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5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ohn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61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2" fill="hold">
                      <p:stCondLst>
                        <p:cond delay="0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500" tmFilter="0, 0; .2, .5; .8, .5; 1, 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6" dur="250" autoRev="1" fill="hold"/>
                                        <p:tgtEl>
                                          <p:spTgt spid="2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500"/>
                            </p:stCondLst>
                            <p:childTnLst>
                              <p:par>
                                <p:cTn id="68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7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ohn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>
                      <p:stCondLst>
                        <p:cond delay="0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500" tmFilter="0, 0; .2, .5; .8, .5; 1, 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7" dur="250" autoRev="1" fill="hold"/>
                                        <p:tgtEl>
                                          <p:spTgt spid="2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500"/>
                            </p:stCondLst>
                            <p:childTnLst>
                              <p:par>
                                <p:cTn id="79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F0"/>
                                      </p:to>
                                    </p:animClr>
                                    <p:set>
                                      <p:cBhvr>
                                        <p:cTn id="8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</p:childTnLst>
        </p:cTn>
      </p:par>
    </p:tnLst>
    <p:bldLst>
      <p:bldP spid="8" grpId="0" animBg="1"/>
      <p:bldP spid="19" grpId="0" animBg="1"/>
      <p:bldP spid="21" grpId="0" animBg="1"/>
      <p:bldP spid="23" grpId="0" animBg="1"/>
      <p:bldP spid="2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A9E30F87-AC3B-464A-ACE1-7680D911652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4782" y="2975366"/>
            <a:ext cx="1603497" cy="213799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9C0CBB39-4514-4CD8-8DF7-D11D24549F9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5648" y="0"/>
            <a:ext cx="2143125" cy="2857500"/>
          </a:xfrm>
          <a:prstGeom prst="rect">
            <a:avLst/>
          </a:prstGeom>
        </p:spPr>
      </p:pic>
      <p:sp>
        <p:nvSpPr>
          <p:cNvPr id="8" name="Speech Bubble: Rectangle with Corners Rounded 7">
            <a:extLst>
              <a:ext uri="{FF2B5EF4-FFF2-40B4-BE49-F238E27FC236}">
                <a16:creationId xmlns:a16="http://schemas.microsoft.com/office/drawing/2014/main" id="{0667024D-077C-41FB-84FC-D91D5651A194}"/>
              </a:ext>
            </a:extLst>
          </p:cNvPr>
          <p:cNvSpPr/>
          <p:nvPr/>
        </p:nvSpPr>
        <p:spPr>
          <a:xfrm>
            <a:off x="1120626" y="484145"/>
            <a:ext cx="5880259" cy="1607820"/>
          </a:xfrm>
          <a:prstGeom prst="wedgeRoundRectCallout">
            <a:avLst>
              <a:gd name="adj1" fmla="val 62786"/>
              <a:gd name="adj2" fmla="val 8254"/>
              <a:gd name="adj3" fmla="val 16667"/>
            </a:avLst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lang="en-US" sz="3200" b="1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 3: Dữ liệu trong máy tính được mã hóa thành dãy bit vì:</a:t>
            </a:r>
            <a:endParaRPr lang="en-US" sz="3200" b="1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4B5AB01C-ECF4-4CC5-B79D-24017FBE3B63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73" y="1603081"/>
            <a:ext cx="1200530" cy="1607820"/>
          </a:xfrm>
          <a:prstGeom prst="rect">
            <a:avLst/>
          </a:prstGeom>
        </p:spPr>
      </p:pic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A98ECE88-115D-4A1D-8452-F943FF1AC741}"/>
              </a:ext>
            </a:extLst>
          </p:cNvPr>
          <p:cNvSpPr/>
          <p:nvPr/>
        </p:nvSpPr>
        <p:spPr>
          <a:xfrm>
            <a:off x="296212" y="4990687"/>
            <a:ext cx="1842066" cy="1659352"/>
          </a:xfrm>
          <a:prstGeom prst="roundRect">
            <a:avLst/>
          </a:prstGeom>
          <a:solidFill>
            <a:srgbClr val="DEEB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 </a:t>
            </a:r>
            <a:r>
              <a:rPr lang="en-US" sz="240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Dãy bit đáng tin cậy hơn</a:t>
            </a:r>
            <a:endParaRPr lang="en-US" sz="240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FA2065B4-32D5-4275-B2C9-8B5FF2ACCBD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9001" y="2975366"/>
            <a:ext cx="1603497" cy="2137996"/>
          </a:xfrm>
          <a:prstGeom prst="rect">
            <a:avLst/>
          </a:prstGeom>
        </p:spPr>
      </p:pic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id="{88E5E567-B90E-4275-AC51-C8D58F3AA2A7}"/>
              </a:ext>
            </a:extLst>
          </p:cNvPr>
          <p:cNvSpPr/>
          <p:nvPr/>
        </p:nvSpPr>
        <p:spPr>
          <a:xfrm>
            <a:off x="2420433" y="4990687"/>
            <a:ext cx="1842066" cy="1659352"/>
          </a:xfrm>
          <a:prstGeom prst="roundRect">
            <a:avLst/>
          </a:prstGeom>
          <a:solidFill>
            <a:srgbClr val="DEEB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 </a:t>
            </a:r>
            <a:r>
              <a:rPr lang="en-US" sz="240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Máy tính chỉ làm việc với hai kí tự 0 và 1</a:t>
            </a:r>
            <a:endParaRPr lang="en-US" sz="240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29116D89-5671-4377-A980-517B605BECA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3223" y="2975366"/>
            <a:ext cx="1603497" cy="2137996"/>
          </a:xfrm>
          <a:prstGeom prst="rect">
            <a:avLst/>
          </a:prstGeom>
        </p:spPr>
      </p:pic>
      <p:sp>
        <p:nvSpPr>
          <p:cNvPr id="23" name="Rectangle: Rounded Corners 22">
            <a:extLst>
              <a:ext uri="{FF2B5EF4-FFF2-40B4-BE49-F238E27FC236}">
                <a16:creationId xmlns:a16="http://schemas.microsoft.com/office/drawing/2014/main" id="{64E263D4-FF99-4115-A750-399C550760EE}"/>
              </a:ext>
            </a:extLst>
          </p:cNvPr>
          <p:cNvSpPr/>
          <p:nvPr/>
        </p:nvSpPr>
        <p:spPr>
          <a:xfrm>
            <a:off x="4783232" y="4990687"/>
            <a:ext cx="1842065" cy="1659352"/>
          </a:xfrm>
          <a:prstGeom prst="roundRect">
            <a:avLst/>
          </a:prstGeom>
          <a:solidFill>
            <a:srgbClr val="DEEB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lang="en-US" sz="24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C. </a:t>
            </a:r>
            <a:r>
              <a:rPr lang="en-US" sz="240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Dãy bit được xử lí dễ dàng hơn</a:t>
            </a:r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5D199BEE-8167-419B-B668-203E8A2CC00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07445" y="2975366"/>
            <a:ext cx="1603497" cy="2137996"/>
          </a:xfrm>
          <a:prstGeom prst="rect">
            <a:avLst/>
          </a:prstGeom>
        </p:spPr>
      </p:pic>
      <p:sp>
        <p:nvSpPr>
          <p:cNvPr id="25" name="Rectangle: Rounded Corners 24">
            <a:extLst>
              <a:ext uri="{FF2B5EF4-FFF2-40B4-BE49-F238E27FC236}">
                <a16:creationId xmlns:a16="http://schemas.microsoft.com/office/drawing/2014/main" id="{00BEFBB1-525B-415D-8E45-ADCB8FD217EA}"/>
              </a:ext>
            </a:extLst>
          </p:cNvPr>
          <p:cNvSpPr/>
          <p:nvPr/>
        </p:nvSpPr>
        <p:spPr>
          <a:xfrm>
            <a:off x="6907453" y="4990687"/>
            <a:ext cx="1842065" cy="1659352"/>
          </a:xfrm>
          <a:prstGeom prst="roundRect">
            <a:avLst/>
          </a:prstGeom>
          <a:solidFill>
            <a:srgbClr val="DEEB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lang="en-US" sz="24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D. </a:t>
            </a:r>
            <a:r>
              <a:rPr lang="en-US" sz="240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Dãy bit chiếm ít dung lượng nhớ hơn</a:t>
            </a:r>
            <a:endParaRPr lang="en-US" sz="240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33" y="484145"/>
            <a:ext cx="979176" cy="10526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027722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0"/>
                            </p:stCondLst>
                            <p:childTnLst>
                              <p:par>
                                <p:cTn id="28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000"/>
                            </p:stCondLst>
                            <p:childTnLst>
                              <p:par>
                                <p:cTn id="34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4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"/>
                            </p:stCondLst>
                            <p:childTnLst>
                              <p:par>
                                <p:cTn id="46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4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ohn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 tmFilter="0, 0; .2, .5; .8, .5; 1, 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5" dur="250" autoRev="1" fill="hold"/>
                                        <p:tgtEl>
                                          <p:spTgt spid="2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500"/>
                            </p:stCondLst>
                            <p:childTnLst>
                              <p:par>
                                <p:cTn id="57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F0"/>
                                      </p:to>
                                    </p:animClr>
                                    <p:set>
                                      <p:cBhvr>
                                        <p:cTn id="5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61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2" fill="hold">
                      <p:stCondLst>
                        <p:cond delay="0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500" tmFilter="0, 0; .2, .5; .8, .5; 1, 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6" dur="250" autoRev="1" fill="hold"/>
                                        <p:tgtEl>
                                          <p:spTgt spid="2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500"/>
                            </p:stCondLst>
                            <p:childTnLst>
                              <p:par>
                                <p:cTn id="68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7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ohn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>
                      <p:stCondLst>
                        <p:cond delay="0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500" tmFilter="0, 0; .2, .5; .8, .5; 1, 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7" dur="250" autoRev="1" fill="hold"/>
                                        <p:tgtEl>
                                          <p:spTgt spid="2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500"/>
                            </p:stCondLst>
                            <p:childTnLst>
                              <p:par>
                                <p:cTn id="79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8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ohn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</p:childTnLst>
        </p:cTn>
      </p:par>
    </p:tnLst>
    <p:bldLst>
      <p:bldP spid="8" grpId="0" animBg="1"/>
      <p:bldP spid="19" grpId="0" animBg="1"/>
      <p:bldP spid="21" grpId="0" animBg="1"/>
      <p:bldP spid="23" grpId="0" animBg="1"/>
      <p:bldP spid="25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 txBox="1">
            <a:spLocks/>
          </p:cNvSpPr>
          <p:nvPr/>
        </p:nvSpPr>
        <p:spPr>
          <a:xfrm>
            <a:off x="325603" y="5473535"/>
            <a:ext cx="8003232" cy="63408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Times New Roman" pitchFamily="18" charset="0"/>
                <a:ea typeface="+mj-ea"/>
                <a:cs typeface="Times New Roman" pitchFamily="18" charset="0"/>
              </a:defRPr>
            </a:lvl1pPr>
          </a:lstStyle>
          <a:p>
            <a:pPr algn="l"/>
            <a:r>
              <a:rPr lang="en-US" sz="2400" b="1" smtClean="0">
                <a:solidFill>
                  <a:srgbClr val="0000FF"/>
                </a:solidFill>
              </a:rPr>
              <a:t>        Một số đơn vị cơ bản đo dung lượng thông tin</a:t>
            </a:r>
            <a:endParaRPr lang="vi-VN" sz="2400" b="1">
              <a:solidFill>
                <a:srgbClr val="0000FF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2852936"/>
            <a:ext cx="7455624" cy="2657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Title 1"/>
          <p:cNvSpPr txBox="1">
            <a:spLocks/>
          </p:cNvSpPr>
          <p:nvPr/>
        </p:nvSpPr>
        <p:spPr>
          <a:xfrm>
            <a:off x="566036" y="1163700"/>
            <a:ext cx="8350853" cy="45797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Times New Roman" pitchFamily="18" charset="0"/>
                <a:ea typeface="+mj-ea"/>
                <a:cs typeface="Times New Roman" pitchFamily="18" charset="0"/>
              </a:defRPr>
            </a:lvl1pPr>
          </a:lstStyle>
          <a:p>
            <a:pPr algn="just"/>
            <a:r>
              <a:rPr lang="en-US" sz="2400" smtClean="0">
                <a:solidFill>
                  <a:srgbClr val="0000FF"/>
                </a:solidFill>
              </a:rPr>
              <a:t>    - Bit là đơn vị đo dung lượng thông tin nhỏ nhất trong máy tính.</a:t>
            </a:r>
            <a:endParaRPr lang="vi-VN" sz="2400">
              <a:solidFill>
                <a:srgbClr val="0000FF"/>
              </a:solidFill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9" y="1584744"/>
            <a:ext cx="2592289" cy="12818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itle 1"/>
          <p:cNvSpPr txBox="1">
            <a:spLocks/>
          </p:cNvSpPr>
          <p:nvPr/>
        </p:nvSpPr>
        <p:spPr>
          <a:xfrm>
            <a:off x="1880015" y="383503"/>
            <a:ext cx="6151054" cy="634082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600" b="1">
                <a:solidFill>
                  <a:srgbClr val="FFFF00"/>
                </a:solidFill>
              </a:rPr>
              <a:t>2. Đơn vị đo thông tin</a:t>
            </a:r>
            <a:endParaRPr lang="vi-VN" sz="3600" b="1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329" y="1128754"/>
            <a:ext cx="690263" cy="5618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591309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AutoShape 4" descr="Usb Bộ Nhớ Thanh Đèn - Miễn Phí vector hình ảnh trên Pixabay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vi-VN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254" y="1367236"/>
            <a:ext cx="2834559" cy="367240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120" y="5215993"/>
            <a:ext cx="2448272" cy="1440160"/>
          </a:xfrm>
          <a:prstGeom prst="rect">
            <a:avLst/>
          </a:prstGeom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3000674" y="1975585"/>
            <a:ext cx="2838691" cy="17498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782" y="1367235"/>
            <a:ext cx="3004219" cy="24970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2120" y="3980710"/>
            <a:ext cx="3149544" cy="2831750"/>
          </a:xfrm>
          <a:prstGeom prst="rect">
            <a:avLst/>
          </a:prstGeom>
        </p:spPr>
      </p:pic>
      <p:sp>
        <p:nvSpPr>
          <p:cNvPr id="11" name="Right Arrow 10"/>
          <p:cNvSpPr/>
          <p:nvPr/>
        </p:nvSpPr>
        <p:spPr>
          <a:xfrm>
            <a:off x="-1" y="3501007"/>
            <a:ext cx="1475657" cy="1368153"/>
          </a:xfrm>
          <a:prstGeom prst="right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000" b="1" smtClean="0">
                <a:solidFill>
                  <a:schemeClr val="tx1"/>
                </a:solidFill>
                <a:latin typeface="+mj-lt"/>
              </a:rPr>
              <a:t>Ổ cứng:</a:t>
            </a:r>
          </a:p>
          <a:p>
            <a:pPr algn="ctr"/>
            <a:r>
              <a:rPr lang="vi-VN" sz="2000" b="1" smtClean="0">
                <a:solidFill>
                  <a:schemeClr val="tx1"/>
                </a:solidFill>
                <a:latin typeface="+mj-lt"/>
              </a:rPr>
              <a:t>1 TB</a:t>
            </a:r>
            <a:endParaRPr lang="vi-VN" sz="2000" b="1">
              <a:solidFill>
                <a:schemeClr val="tx1"/>
              </a:solidFill>
              <a:latin typeface="+mj-lt"/>
            </a:endParaRPr>
          </a:p>
        </p:txBody>
      </p:sp>
      <p:sp>
        <p:nvSpPr>
          <p:cNvPr id="12" name="Left Arrow 11"/>
          <p:cNvSpPr/>
          <p:nvPr/>
        </p:nvSpPr>
        <p:spPr>
          <a:xfrm>
            <a:off x="3068534" y="5504025"/>
            <a:ext cx="1719490" cy="1152128"/>
          </a:xfrm>
          <a:prstGeom prst="left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000" b="1" smtClean="0">
                <a:solidFill>
                  <a:schemeClr val="tx1"/>
                </a:solidFill>
                <a:latin typeface="+mj-lt"/>
              </a:rPr>
              <a:t>Thẻ nhớ</a:t>
            </a:r>
          </a:p>
          <a:p>
            <a:pPr algn="ctr"/>
            <a:r>
              <a:rPr lang="vi-VN" sz="2000" b="1" smtClean="0">
                <a:solidFill>
                  <a:schemeClr val="tx1"/>
                </a:solidFill>
                <a:latin typeface="+mj-lt"/>
              </a:rPr>
              <a:t>8GB</a:t>
            </a:r>
            <a:endParaRPr lang="vi-VN" sz="2000" b="1">
              <a:solidFill>
                <a:schemeClr val="tx1"/>
              </a:solidFill>
              <a:latin typeface="+mj-lt"/>
            </a:endParaRPr>
          </a:p>
        </p:txBody>
      </p:sp>
      <p:sp>
        <p:nvSpPr>
          <p:cNvPr id="13" name="Up Arrow 12"/>
          <p:cNvSpPr/>
          <p:nvPr/>
        </p:nvSpPr>
        <p:spPr>
          <a:xfrm>
            <a:off x="3414143" y="3980710"/>
            <a:ext cx="1547672" cy="1306168"/>
          </a:xfrm>
          <a:prstGeom prst="up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000" b="1">
                <a:solidFill>
                  <a:schemeClr val="tx1"/>
                </a:solidFill>
                <a:latin typeface="+mj-lt"/>
              </a:rPr>
              <a:t>USB </a:t>
            </a:r>
            <a:r>
              <a:rPr lang="vi-VN" sz="2000" b="1" smtClean="0">
                <a:solidFill>
                  <a:schemeClr val="tx1"/>
                </a:solidFill>
                <a:latin typeface="+mj-lt"/>
              </a:rPr>
              <a:t>flash</a:t>
            </a:r>
          </a:p>
          <a:p>
            <a:pPr algn="ctr"/>
            <a:r>
              <a:rPr lang="vi-VN" sz="2000" b="1" smtClean="0">
                <a:solidFill>
                  <a:schemeClr val="tx1"/>
                </a:solidFill>
                <a:latin typeface="+mj-lt"/>
              </a:rPr>
              <a:t>4GB</a:t>
            </a:r>
            <a:endParaRPr lang="vi-VN" sz="2000" b="1">
              <a:solidFill>
                <a:schemeClr val="tx1"/>
              </a:solidFill>
              <a:latin typeface="+mj-lt"/>
            </a:endParaRPr>
          </a:p>
        </p:txBody>
      </p:sp>
      <p:sp>
        <p:nvSpPr>
          <p:cNvPr id="14" name="Right Arrow 13"/>
          <p:cNvSpPr/>
          <p:nvPr/>
        </p:nvSpPr>
        <p:spPr>
          <a:xfrm>
            <a:off x="5364928" y="1367236"/>
            <a:ext cx="2304256" cy="1650885"/>
          </a:xfrm>
          <a:prstGeom prst="right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000" b="1" smtClean="0">
                <a:solidFill>
                  <a:schemeClr val="tx1"/>
                </a:solidFill>
                <a:latin typeface="+mj-lt"/>
              </a:rPr>
              <a:t>Đĩa quang Compact (CD)</a:t>
            </a:r>
          </a:p>
          <a:p>
            <a:pPr algn="ctr"/>
            <a:r>
              <a:rPr lang="vi-VN" sz="2000" b="1" smtClean="0">
                <a:solidFill>
                  <a:schemeClr val="tx1"/>
                </a:solidFill>
                <a:latin typeface="+mj-lt"/>
              </a:rPr>
              <a:t>700 MB</a:t>
            </a:r>
            <a:endParaRPr lang="vi-VN" sz="2000" b="1">
              <a:solidFill>
                <a:schemeClr val="tx1"/>
              </a:solidFill>
              <a:latin typeface="+mj-lt"/>
            </a:endParaRPr>
          </a:p>
        </p:txBody>
      </p:sp>
      <p:sp>
        <p:nvSpPr>
          <p:cNvPr id="18" name="Right Arrow 17"/>
          <p:cNvSpPr/>
          <p:nvPr/>
        </p:nvSpPr>
        <p:spPr>
          <a:xfrm>
            <a:off x="6399003" y="5487804"/>
            <a:ext cx="2304256" cy="1650885"/>
          </a:xfrm>
          <a:prstGeom prst="right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000" b="1" smtClean="0">
                <a:solidFill>
                  <a:schemeClr val="tx1"/>
                </a:solidFill>
                <a:latin typeface="+mj-lt"/>
              </a:rPr>
              <a:t>Đĩa quang kĩ thuật số (DVD)</a:t>
            </a:r>
          </a:p>
          <a:p>
            <a:pPr algn="ctr"/>
            <a:r>
              <a:rPr lang="vi-VN" sz="2000" b="1" smtClean="0">
                <a:solidFill>
                  <a:schemeClr val="tx1"/>
                </a:solidFill>
                <a:latin typeface="+mj-lt"/>
              </a:rPr>
              <a:t>4.7 GB</a:t>
            </a:r>
            <a:endParaRPr lang="vi-VN" sz="2000" b="1">
              <a:solidFill>
                <a:schemeClr val="tx1"/>
              </a:solidFill>
              <a:latin typeface="+mj-lt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547664" y="4653136"/>
            <a:ext cx="10081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b="1" smtClean="0">
                <a:solidFill>
                  <a:srgbClr val="FF0000"/>
                </a:solidFill>
              </a:rPr>
              <a:t>H1</a:t>
            </a:r>
            <a:endParaRPr lang="vi-VN" b="1">
              <a:solidFill>
                <a:srgbClr val="FF000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580824" y="3796044"/>
            <a:ext cx="10081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b="1" smtClean="0">
                <a:solidFill>
                  <a:srgbClr val="FF0000"/>
                </a:solidFill>
              </a:rPr>
              <a:t>H2</a:t>
            </a:r>
            <a:endParaRPr lang="vi-VN" b="1">
              <a:solidFill>
                <a:srgbClr val="FF000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701686" y="3494952"/>
            <a:ext cx="5985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b="1" smtClean="0">
                <a:solidFill>
                  <a:srgbClr val="FF0000"/>
                </a:solidFill>
              </a:rPr>
              <a:t>H3</a:t>
            </a:r>
            <a:endParaRPr lang="vi-VN" b="1">
              <a:solidFill>
                <a:srgbClr val="FF0000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2256523" y="6301594"/>
            <a:ext cx="5985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b="1" smtClean="0">
                <a:solidFill>
                  <a:srgbClr val="FF0000"/>
                </a:solidFill>
              </a:rPr>
              <a:t>H4</a:t>
            </a:r>
            <a:endParaRPr lang="vi-VN" b="1">
              <a:solidFill>
                <a:srgbClr val="FF0000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5652120" y="6414350"/>
            <a:ext cx="5985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b="1" smtClean="0">
                <a:solidFill>
                  <a:srgbClr val="FF0000"/>
                </a:solidFill>
              </a:rPr>
              <a:t>H5</a:t>
            </a:r>
            <a:endParaRPr lang="vi-VN" b="1">
              <a:solidFill>
                <a:srgbClr val="FF0000"/>
              </a:solidFill>
            </a:endParaRPr>
          </a:p>
        </p:txBody>
      </p:sp>
      <p:pic>
        <p:nvPicPr>
          <p:cNvPr id="21" name="Picture 3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719" y="134202"/>
            <a:ext cx="812621" cy="7745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917340" y="134202"/>
            <a:ext cx="8047148" cy="990542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endParaRPr lang="vi-VN" sz="2300" b="1" smtClean="0">
              <a:solidFill>
                <a:prstClr val="black"/>
              </a:solidFill>
              <a:latin typeface="Times New Roman"/>
            </a:endParaRPr>
          </a:p>
          <a:p>
            <a:pPr algn="just"/>
            <a:r>
              <a:rPr lang="vi-VN" sz="2300" b="1" smtClean="0">
                <a:solidFill>
                  <a:prstClr val="black"/>
                </a:solidFill>
                <a:latin typeface="Times New Roman"/>
              </a:rPr>
              <a:t>Em </a:t>
            </a:r>
            <a:r>
              <a:rPr lang="vi-VN" sz="2300" b="1">
                <a:solidFill>
                  <a:prstClr val="black"/>
                </a:solidFill>
                <a:latin typeface="Times New Roman"/>
              </a:rPr>
              <a:t>hãy quan sát các hình ảnh sau và cho biết đây là thiết bị nhớ nào và </a:t>
            </a:r>
            <a:r>
              <a:rPr lang="vi-VN" sz="2300" b="1" smtClean="0">
                <a:solidFill>
                  <a:prstClr val="black"/>
                </a:solidFill>
                <a:latin typeface="Times New Roman"/>
              </a:rPr>
              <a:t>trình bày thông </a:t>
            </a:r>
            <a:r>
              <a:rPr lang="vi-VN" sz="2300" b="1">
                <a:solidFill>
                  <a:prstClr val="black"/>
                </a:solidFill>
                <a:latin typeface="Times New Roman"/>
              </a:rPr>
              <a:t>tin về dung lượng của từng thiết bị nhớ?</a:t>
            </a:r>
            <a:endParaRPr lang="vi-VN" sz="2300">
              <a:solidFill>
                <a:prstClr val="black"/>
              </a:solidFill>
              <a:latin typeface="Times New Roman"/>
            </a:endParaRPr>
          </a:p>
          <a:p>
            <a:pPr algn="just"/>
            <a:endParaRPr lang="vi-VN" sz="2300"/>
          </a:p>
        </p:txBody>
      </p:sp>
    </p:spTree>
    <p:extLst>
      <p:ext uri="{BB962C8B-B14F-4D97-AF65-F5344CB8AC3E}">
        <p14:creationId xmlns:p14="http://schemas.microsoft.com/office/powerpoint/2010/main" val="39327039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0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10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0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10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1"/>
                  </p:tgtEl>
                </p:cond>
              </p:nextCondLst>
            </p:seq>
            <p:seq concurrent="1" nextAc="seek">
              <p:cTn id="53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4" fill="hold">
                      <p:stCondLst>
                        <p:cond delay="0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59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" fill="hold">
                      <p:stCondLst>
                        <p:cond delay="0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  <p:bldP spid="14" grpId="0" animBg="1"/>
      <p:bldP spid="18" grpId="0" animBg="1"/>
      <p:bldP spid="15" grpId="0"/>
      <p:bldP spid="16" grpId="0"/>
      <p:bldP spid="17" grpId="0"/>
      <p:bldP spid="19" grpId="0"/>
      <p:bldP spid="20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 txBox="1">
            <a:spLocks/>
          </p:cNvSpPr>
          <p:nvPr/>
        </p:nvSpPr>
        <p:spPr>
          <a:xfrm>
            <a:off x="611562" y="1268760"/>
            <a:ext cx="7550992" cy="63408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Times New Roman" pitchFamily="18" charset="0"/>
                <a:ea typeface="+mj-ea"/>
                <a:cs typeface="Times New Roman" pitchFamily="18" charset="0"/>
              </a:defRPr>
            </a:lvl1pPr>
          </a:lstStyle>
          <a:p>
            <a:pPr algn="just"/>
            <a:r>
              <a:rPr lang="en-US" sz="2400" b="1" smtClean="0">
                <a:solidFill>
                  <a:srgbClr val="0000FF"/>
                </a:solidFill>
              </a:rPr>
              <a:t> 1. Em hãy quan sát hình sau và cho biết thông tin về dung lượng của từng ổ đĩa?</a:t>
            </a:r>
            <a:endParaRPr lang="vi-VN" sz="2400" b="1">
              <a:solidFill>
                <a:srgbClr val="0000FF"/>
              </a:solidFill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4123" y="1988840"/>
            <a:ext cx="7754301" cy="3978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332656"/>
            <a:ext cx="792088" cy="774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3131840" y="472661"/>
            <a:ext cx="4104456" cy="634082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600" b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AI NHANH HƠN</a:t>
            </a:r>
            <a:endParaRPr lang="vi-VN" sz="3600" b="1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929254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1560" y="476672"/>
            <a:ext cx="8003232" cy="634082"/>
          </a:xfrm>
        </p:spPr>
        <p:txBody>
          <a:bodyPr>
            <a:noAutofit/>
          </a:bodyPr>
          <a:lstStyle/>
          <a:p>
            <a:r>
              <a:rPr lang="en-US" sz="3600" b="1" smtClean="0">
                <a:solidFill>
                  <a:srgbClr val="FF0000"/>
                </a:solidFill>
              </a:rPr>
              <a:t>    </a:t>
            </a:r>
            <a:endParaRPr lang="vi-VN" sz="3600" b="1">
              <a:solidFill>
                <a:srgbClr val="FF0000"/>
              </a:solidFill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483515" y="1600948"/>
            <a:ext cx="8283677" cy="63408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Times New Roman" pitchFamily="18" charset="0"/>
                <a:ea typeface="+mj-ea"/>
                <a:cs typeface="Times New Roman" pitchFamily="18" charset="0"/>
              </a:defRPr>
            </a:lvl1pPr>
          </a:lstStyle>
          <a:p>
            <a:pPr algn="just"/>
            <a:r>
              <a:rPr lang="en-US" sz="2400" b="1" smtClean="0">
                <a:solidFill>
                  <a:srgbClr val="0000FF"/>
                </a:solidFill>
              </a:rPr>
              <a:t>2. Em hãy quan sát hình sau và cho biết dung lượng của mỗi tệp?</a:t>
            </a:r>
            <a:endParaRPr lang="vi-VN" sz="2400" b="1">
              <a:solidFill>
                <a:srgbClr val="0000FF"/>
              </a:solidFill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763960" y="548680"/>
            <a:ext cx="8003232" cy="63408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Times New Roman" pitchFamily="18" charset="0"/>
                <a:ea typeface="+mj-ea"/>
                <a:cs typeface="Times New Roman" pitchFamily="18" charset="0"/>
              </a:defRPr>
            </a:lvl1pPr>
          </a:lstStyle>
          <a:p>
            <a:r>
              <a:rPr lang="en-US" sz="3600" b="1" smtClean="0">
                <a:solidFill>
                  <a:srgbClr val="FF0000"/>
                </a:solidFill>
              </a:rPr>
              <a:t>Ai nhanh hơn?</a:t>
            </a:r>
            <a:endParaRPr lang="vi-VN" sz="3600" b="1">
              <a:solidFill>
                <a:srgbClr val="FF0000"/>
              </a:solidFill>
            </a:endParaRP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32" y="2420890"/>
            <a:ext cx="8280919" cy="24722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itle 1"/>
          <p:cNvSpPr txBox="1">
            <a:spLocks/>
          </p:cNvSpPr>
          <p:nvPr/>
        </p:nvSpPr>
        <p:spPr>
          <a:xfrm>
            <a:off x="3131840" y="472661"/>
            <a:ext cx="4104456" cy="634082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600" b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AI NHANH HƠN</a:t>
            </a:r>
            <a:endParaRPr lang="vi-VN" sz="3600" b="1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1607" y="401964"/>
            <a:ext cx="792088" cy="774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868550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35129183"/>
              </p:ext>
            </p:extLst>
          </p:nvPr>
        </p:nvGraphicFramePr>
        <p:xfrm>
          <a:off x="609600" y="1600200"/>
          <a:ext cx="8205512" cy="5029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88640"/>
            <a:ext cx="8280920" cy="14401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56738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nip Diagonal Corner Rectangle 3"/>
          <p:cNvSpPr/>
          <p:nvPr/>
        </p:nvSpPr>
        <p:spPr>
          <a:xfrm>
            <a:off x="624477" y="1484783"/>
            <a:ext cx="7895046" cy="1008113"/>
          </a:xfrm>
          <a:prstGeom prst="snip2DiagRect">
            <a:avLst/>
          </a:prstGeom>
          <a:solidFill>
            <a:schemeClr val="bg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vi-VN" sz="3200" b="1">
                <a:solidFill>
                  <a:prstClr val="black"/>
                </a:solidFill>
                <a:latin typeface="+mj-lt"/>
              </a:rPr>
              <a:t>Câu 1: Một GB xấp xỉ bao nhiêu byte?</a:t>
            </a:r>
            <a:endParaRPr lang="vi-VN" sz="3200" b="1" dirty="0">
              <a:solidFill>
                <a:prstClr val="black"/>
              </a:solidFill>
              <a:latin typeface="+mj-lt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832666" y="2817719"/>
            <a:ext cx="3680099" cy="770816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endParaRPr lang="vi-VN" sz="2800" smtClean="0">
              <a:solidFill>
                <a:prstClr val="black"/>
              </a:solidFill>
              <a:latin typeface="+mj-lt"/>
            </a:endParaRPr>
          </a:p>
          <a:p>
            <a:pPr>
              <a:defRPr/>
            </a:pPr>
            <a:r>
              <a:rPr lang="vi-VN" sz="2800" smtClean="0">
                <a:solidFill>
                  <a:prstClr val="black"/>
                </a:solidFill>
                <a:latin typeface="+mj-lt"/>
              </a:rPr>
              <a:t>A</a:t>
            </a:r>
            <a:r>
              <a:rPr lang="vi-VN" sz="2800">
                <a:solidFill>
                  <a:prstClr val="black"/>
                </a:solidFill>
                <a:latin typeface="+mj-lt"/>
              </a:rPr>
              <a:t>. Một nghìn byte</a:t>
            </a:r>
          </a:p>
          <a:p>
            <a:pPr>
              <a:defRPr/>
            </a:pPr>
            <a:endParaRPr lang="vi-VN" sz="2800" dirty="0">
              <a:solidFill>
                <a:prstClr val="black"/>
              </a:solidFill>
              <a:latin typeface="+mj-lt"/>
            </a:endParaRPr>
          </a:p>
        </p:txBody>
      </p:sp>
      <p:sp>
        <p:nvSpPr>
          <p:cNvPr id="42" name="Rectangle 41"/>
          <p:cNvSpPr/>
          <p:nvPr/>
        </p:nvSpPr>
        <p:spPr>
          <a:xfrm>
            <a:off x="4597962" y="2821908"/>
            <a:ext cx="3680099" cy="770816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lang="vi-VN" sz="2800" dirty="0">
                <a:solidFill>
                  <a:prstClr val="black"/>
                </a:solidFill>
                <a:latin typeface="+mj-lt"/>
              </a:rPr>
              <a:t>B</a:t>
            </a:r>
            <a:r>
              <a:rPr lang="vi-VN" sz="2800">
                <a:solidFill>
                  <a:prstClr val="black"/>
                </a:solidFill>
                <a:latin typeface="+mj-lt"/>
              </a:rPr>
              <a:t>. Một triệu byte</a:t>
            </a:r>
            <a:endParaRPr lang="vi-VN" sz="2800" dirty="0">
              <a:solidFill>
                <a:prstClr val="black"/>
              </a:solidFill>
              <a:latin typeface="+mj-lt"/>
            </a:endParaRPr>
          </a:p>
        </p:txBody>
      </p:sp>
      <p:sp>
        <p:nvSpPr>
          <p:cNvPr id="43" name="Rectangle 42"/>
          <p:cNvSpPr/>
          <p:nvPr/>
        </p:nvSpPr>
        <p:spPr>
          <a:xfrm>
            <a:off x="832666" y="3956281"/>
            <a:ext cx="3680099" cy="770816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lang="vi-VN" sz="2800" dirty="0">
                <a:solidFill>
                  <a:prstClr val="black"/>
                </a:solidFill>
                <a:latin typeface="+mj-lt"/>
              </a:rPr>
              <a:t>C</a:t>
            </a:r>
            <a:r>
              <a:rPr lang="vi-VN" sz="2800">
                <a:solidFill>
                  <a:prstClr val="black"/>
                </a:solidFill>
                <a:latin typeface="+mj-lt"/>
              </a:rPr>
              <a:t>. Một tỉ byte</a:t>
            </a:r>
            <a:endParaRPr lang="vi-VN" sz="2800" dirty="0">
              <a:solidFill>
                <a:prstClr val="black"/>
              </a:solidFill>
              <a:latin typeface="+mj-lt"/>
            </a:endParaRPr>
          </a:p>
        </p:txBody>
      </p:sp>
      <p:sp>
        <p:nvSpPr>
          <p:cNvPr id="44" name="Rectangle 43"/>
          <p:cNvSpPr/>
          <p:nvPr/>
        </p:nvSpPr>
        <p:spPr>
          <a:xfrm>
            <a:off x="4597962" y="3960470"/>
            <a:ext cx="3680099" cy="770816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lang="vi-VN" sz="2800" dirty="0">
                <a:solidFill>
                  <a:prstClr val="black"/>
                </a:solidFill>
                <a:latin typeface="+mj-lt"/>
              </a:rPr>
              <a:t>D</a:t>
            </a:r>
            <a:r>
              <a:rPr lang="vi-VN" sz="2800">
                <a:solidFill>
                  <a:prstClr val="black"/>
                </a:solidFill>
                <a:latin typeface="+mj-lt"/>
              </a:rPr>
              <a:t>. Một nghìn tỉ byte</a:t>
            </a:r>
            <a:endParaRPr lang="vi-VN" sz="2800" dirty="0">
              <a:solidFill>
                <a:prstClr val="black"/>
              </a:solidFill>
              <a:latin typeface="+mj-lt"/>
            </a:endParaRPr>
          </a:p>
        </p:txBody>
      </p:sp>
      <p:pic>
        <p:nvPicPr>
          <p:cNvPr id="47" name="Picture 4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8473" y="2843197"/>
            <a:ext cx="604292" cy="708059"/>
          </a:xfrm>
          <a:prstGeom prst="rect">
            <a:avLst/>
          </a:prstGeom>
        </p:spPr>
      </p:pic>
      <p:pic>
        <p:nvPicPr>
          <p:cNvPr id="51" name="Picture 5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9362" y="4019875"/>
            <a:ext cx="603402" cy="643628"/>
          </a:xfrm>
          <a:prstGeom prst="rect">
            <a:avLst/>
          </a:prstGeom>
        </p:spPr>
      </p:pic>
      <p:pic>
        <p:nvPicPr>
          <p:cNvPr id="49" name="Picture 4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74504" y="4001245"/>
            <a:ext cx="603557" cy="707197"/>
          </a:xfrm>
          <a:prstGeom prst="rect">
            <a:avLst/>
          </a:prstGeom>
        </p:spPr>
      </p:pic>
      <p:pic>
        <p:nvPicPr>
          <p:cNvPr id="53" name="Picture 5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8616" y="2894869"/>
            <a:ext cx="549444" cy="643793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C85E8988-359A-4EDF-BCF0-69913E4A6F79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3629" y="4941168"/>
            <a:ext cx="1592746" cy="1771733"/>
          </a:xfrm>
          <a:prstGeom prst="rect">
            <a:avLst/>
          </a:prstGeom>
        </p:spPr>
      </p:pic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3812" y="195475"/>
            <a:ext cx="956174" cy="9163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Title 1"/>
          <p:cNvSpPr txBox="1">
            <a:spLocks/>
          </p:cNvSpPr>
          <p:nvPr/>
        </p:nvSpPr>
        <p:spPr>
          <a:xfrm>
            <a:off x="2483768" y="185551"/>
            <a:ext cx="4515687" cy="916333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600" b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LUYỆN TẬP</a:t>
            </a:r>
            <a:endParaRPr lang="vi-VN" sz="3600" b="1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729635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4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35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6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7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2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1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42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43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4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>
                      <p:stCondLst>
                        <p:cond delay="0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9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50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1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2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2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2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6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57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58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9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4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65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6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7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2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2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1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72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73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4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75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6" fill="hold">
                      <p:stCondLst>
                        <p:cond delay="0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9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80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1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2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2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2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6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87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88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9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</p:childTnLst>
        </p:cTn>
      </p:par>
    </p:tnLst>
    <p:bldLst>
      <p:bldP spid="4" grpId="0" animBg="1"/>
      <p:bldP spid="26" grpId="0" animBg="1"/>
      <p:bldP spid="42" grpId="0" animBg="1"/>
      <p:bldP spid="43" grpId="0" animBg="1"/>
      <p:bldP spid="44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nip Diagonal Corner Rectangle 3"/>
          <p:cNvSpPr/>
          <p:nvPr/>
        </p:nvSpPr>
        <p:spPr>
          <a:xfrm>
            <a:off x="159568" y="1484784"/>
            <a:ext cx="8826807" cy="1012841"/>
          </a:xfrm>
          <a:prstGeom prst="snip2DiagRect">
            <a:avLst/>
          </a:prstGeom>
          <a:solidFill>
            <a:schemeClr val="bg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vi-VN" sz="3200" b="1" smtClean="0">
                <a:solidFill>
                  <a:prstClr val="black"/>
                </a:solidFill>
                <a:latin typeface="+mj-lt"/>
              </a:rPr>
              <a:t>Câu 2: khả năng lưu trữ của một thiết bị nhớ là? </a:t>
            </a:r>
            <a:endParaRPr lang="vi-VN" sz="3200" b="1" dirty="0">
              <a:solidFill>
                <a:prstClr val="black"/>
              </a:solidFill>
              <a:latin typeface="+mj-lt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749536" y="2891892"/>
            <a:ext cx="3680099" cy="770816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lang="vi-VN" sz="2800" dirty="0">
                <a:solidFill>
                  <a:prstClr val="black"/>
                </a:solidFill>
                <a:latin typeface="+mj-lt"/>
              </a:rPr>
              <a:t>A</a:t>
            </a:r>
            <a:r>
              <a:rPr lang="vi-VN" sz="2800">
                <a:solidFill>
                  <a:prstClr val="black"/>
                </a:solidFill>
                <a:latin typeface="+mj-lt"/>
              </a:rPr>
              <a:t>. </a:t>
            </a:r>
            <a:r>
              <a:rPr lang="vi-VN" sz="2800" smtClean="0">
                <a:solidFill>
                  <a:prstClr val="black"/>
                </a:solidFill>
                <a:latin typeface="+mj-lt"/>
              </a:rPr>
              <a:t>Dung lượng nhớ</a:t>
            </a:r>
            <a:endParaRPr lang="vi-VN" sz="2800" dirty="0">
              <a:solidFill>
                <a:prstClr val="black"/>
              </a:solidFill>
              <a:latin typeface="+mj-lt"/>
            </a:endParaRPr>
          </a:p>
        </p:txBody>
      </p:sp>
      <p:sp>
        <p:nvSpPr>
          <p:cNvPr id="42" name="Rectangle 41"/>
          <p:cNvSpPr/>
          <p:nvPr/>
        </p:nvSpPr>
        <p:spPr>
          <a:xfrm>
            <a:off x="4819642" y="2896081"/>
            <a:ext cx="3680099" cy="770816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lang="vi-VN" sz="2800" dirty="0">
                <a:solidFill>
                  <a:prstClr val="black"/>
                </a:solidFill>
                <a:latin typeface="+mj-lt"/>
              </a:rPr>
              <a:t>B</a:t>
            </a:r>
            <a:r>
              <a:rPr lang="vi-VN" sz="2800">
                <a:solidFill>
                  <a:prstClr val="black"/>
                </a:solidFill>
                <a:latin typeface="+mj-lt"/>
              </a:rPr>
              <a:t>. </a:t>
            </a:r>
            <a:r>
              <a:rPr lang="vi-VN" sz="2800" smtClean="0">
                <a:solidFill>
                  <a:prstClr val="black"/>
                </a:solidFill>
                <a:latin typeface="+mj-lt"/>
              </a:rPr>
              <a:t>Khối lượng nhớ</a:t>
            </a:r>
            <a:endParaRPr lang="vi-VN" sz="2800" dirty="0">
              <a:solidFill>
                <a:prstClr val="black"/>
              </a:solidFill>
              <a:latin typeface="+mj-lt"/>
            </a:endParaRPr>
          </a:p>
        </p:txBody>
      </p:sp>
      <p:sp>
        <p:nvSpPr>
          <p:cNvPr id="43" name="Rectangle 42"/>
          <p:cNvSpPr/>
          <p:nvPr/>
        </p:nvSpPr>
        <p:spPr>
          <a:xfrm>
            <a:off x="749536" y="4113584"/>
            <a:ext cx="3680099" cy="770816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lang="vi-VN" sz="2800" dirty="0">
                <a:solidFill>
                  <a:prstClr val="black"/>
                </a:solidFill>
                <a:latin typeface="+mj-lt"/>
              </a:rPr>
              <a:t>C</a:t>
            </a:r>
            <a:r>
              <a:rPr lang="vi-VN" sz="2800">
                <a:solidFill>
                  <a:prstClr val="black"/>
                </a:solidFill>
                <a:latin typeface="+mj-lt"/>
              </a:rPr>
              <a:t>. </a:t>
            </a:r>
            <a:r>
              <a:rPr lang="vi-VN" sz="2800" smtClean="0">
                <a:solidFill>
                  <a:prstClr val="black"/>
                </a:solidFill>
                <a:latin typeface="+mj-lt"/>
              </a:rPr>
              <a:t>Thể tích nhớ</a:t>
            </a:r>
            <a:endParaRPr lang="vi-VN" sz="2800" dirty="0">
              <a:solidFill>
                <a:prstClr val="black"/>
              </a:solidFill>
              <a:latin typeface="+mj-lt"/>
            </a:endParaRPr>
          </a:p>
        </p:txBody>
      </p:sp>
      <p:sp>
        <p:nvSpPr>
          <p:cNvPr id="44" name="Rectangle 43"/>
          <p:cNvSpPr/>
          <p:nvPr/>
        </p:nvSpPr>
        <p:spPr>
          <a:xfrm>
            <a:off x="4819642" y="4117773"/>
            <a:ext cx="3680099" cy="770816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lang="vi-VN" sz="2800" dirty="0">
                <a:solidFill>
                  <a:prstClr val="black"/>
                </a:solidFill>
                <a:latin typeface="+mj-lt"/>
              </a:rPr>
              <a:t>D</a:t>
            </a:r>
            <a:r>
              <a:rPr lang="vi-VN" sz="2800">
                <a:solidFill>
                  <a:prstClr val="black"/>
                </a:solidFill>
                <a:latin typeface="+mj-lt"/>
              </a:rPr>
              <a:t>. </a:t>
            </a:r>
            <a:r>
              <a:rPr lang="vi-VN" sz="2800" smtClean="0">
                <a:solidFill>
                  <a:prstClr val="black"/>
                </a:solidFill>
                <a:latin typeface="+mj-lt"/>
              </a:rPr>
              <a:t>Năng lực nhớ</a:t>
            </a:r>
            <a:endParaRPr lang="vi-VN" sz="2800" dirty="0">
              <a:solidFill>
                <a:prstClr val="black"/>
              </a:solidFill>
              <a:latin typeface="+mj-lt"/>
            </a:endParaRPr>
          </a:p>
        </p:txBody>
      </p:sp>
      <p:pic>
        <p:nvPicPr>
          <p:cNvPr id="47" name="Picture 46"/>
          <p:cNvPicPr>
            <a:picLocks noChangeAspect="1"/>
          </p:cNvPicPr>
          <p:nvPr/>
        </p:nvPicPr>
        <p:blipFill rotWithShape="1">
          <a:blip r:embed="rId5" cstate="print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5485"/>
          <a:stretch/>
        </p:blipFill>
        <p:spPr>
          <a:xfrm>
            <a:off x="3779637" y="2917370"/>
            <a:ext cx="663853" cy="708059"/>
          </a:xfrm>
          <a:prstGeom prst="rect">
            <a:avLst/>
          </a:prstGeom>
        </p:spPr>
      </p:pic>
      <p:pic>
        <p:nvPicPr>
          <p:cNvPr id="51" name="Picture 50"/>
          <p:cNvPicPr>
            <a:picLocks noChangeAspect="1"/>
          </p:cNvPicPr>
          <p:nvPr/>
        </p:nvPicPr>
        <p:blipFill rotWithShape="1">
          <a:blip r:embed="rId6" cstate="print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472"/>
          <a:stretch/>
        </p:blipFill>
        <p:spPr>
          <a:xfrm>
            <a:off x="3840087" y="4146948"/>
            <a:ext cx="603402" cy="704088"/>
          </a:xfrm>
          <a:prstGeom prst="rect">
            <a:avLst/>
          </a:prstGeom>
        </p:spPr>
      </p:pic>
      <p:pic>
        <p:nvPicPr>
          <p:cNvPr id="49" name="Picture 4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96184" y="4158548"/>
            <a:ext cx="603557" cy="707197"/>
          </a:xfrm>
          <a:prstGeom prst="rect">
            <a:avLst/>
          </a:prstGeom>
        </p:spPr>
      </p:pic>
      <p:pic>
        <p:nvPicPr>
          <p:cNvPr id="53" name="Picture 5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96184" y="2937340"/>
            <a:ext cx="603557" cy="707197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B19B1F08-E992-43DA-8993-50F2CF46D238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3629" y="4702502"/>
            <a:ext cx="1592746" cy="2010399"/>
          </a:xfrm>
          <a:prstGeom prst="rect">
            <a:avLst/>
          </a:prstGeom>
        </p:spPr>
      </p:pic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3812" y="195475"/>
            <a:ext cx="956174" cy="9163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Title 1"/>
          <p:cNvSpPr txBox="1">
            <a:spLocks/>
          </p:cNvSpPr>
          <p:nvPr/>
        </p:nvSpPr>
        <p:spPr>
          <a:xfrm>
            <a:off x="2483768" y="185551"/>
            <a:ext cx="4515687" cy="916333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600" b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LUYỆN TẬP</a:t>
            </a:r>
            <a:endParaRPr lang="vi-VN" sz="3600" b="1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737635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4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35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6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7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2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1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42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43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4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>
                      <p:stCondLst>
                        <p:cond delay="0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9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50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1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2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2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2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6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57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58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9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4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65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6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7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2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2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1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72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73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4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75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6" fill="hold">
                      <p:stCondLst>
                        <p:cond delay="0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9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80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1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2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2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2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6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87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88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9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</p:childTnLst>
        </p:cTn>
      </p:par>
    </p:tnLst>
    <p:bldLst>
      <p:bldP spid="4" grpId="0" animBg="1"/>
      <p:bldP spid="26" grpId="0" animBg="1"/>
      <p:bldP spid="42" grpId="0" animBg="1"/>
      <p:bldP spid="43" grpId="0" animBg="1"/>
      <p:bldP spid="44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nip Diagonal Corner Rectangle 3"/>
          <p:cNvSpPr/>
          <p:nvPr/>
        </p:nvSpPr>
        <p:spPr>
          <a:xfrm>
            <a:off x="323508" y="1371996"/>
            <a:ext cx="8568972" cy="924872"/>
          </a:xfrm>
          <a:prstGeom prst="snip2DiagRect">
            <a:avLst/>
          </a:prstGeom>
          <a:solidFill>
            <a:schemeClr val="bg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vi-VN" sz="3200" b="1" smtClean="0">
                <a:solidFill>
                  <a:prstClr val="black"/>
                </a:solidFill>
                <a:latin typeface="+mj-lt"/>
              </a:rPr>
              <a:t>Câu 3: Bao nhiêu ‘byte’ tạo thành 1 ‘kilobyte’?</a:t>
            </a:r>
            <a:endParaRPr lang="vi-VN" sz="3200" b="1" dirty="0">
              <a:solidFill>
                <a:prstClr val="black"/>
              </a:solidFill>
              <a:latin typeface="+mj-lt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832666" y="2716242"/>
            <a:ext cx="4675438" cy="770816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lang="vi-VN" sz="3200" dirty="0">
                <a:solidFill>
                  <a:prstClr val="black"/>
                </a:solidFill>
                <a:latin typeface="+mj-lt"/>
              </a:rPr>
              <a:t>A</a:t>
            </a:r>
            <a:r>
              <a:rPr lang="vi-VN" sz="3200">
                <a:solidFill>
                  <a:prstClr val="black"/>
                </a:solidFill>
                <a:latin typeface="+mj-lt"/>
              </a:rPr>
              <a:t>. </a:t>
            </a:r>
            <a:r>
              <a:rPr lang="vi-VN" sz="3200" smtClean="0">
                <a:solidFill>
                  <a:prstClr val="black"/>
                </a:solidFill>
                <a:latin typeface="+mj-lt"/>
              </a:rPr>
              <a:t>64</a:t>
            </a:r>
            <a:endParaRPr lang="vi-VN" sz="3200" dirty="0">
              <a:solidFill>
                <a:prstClr val="black"/>
              </a:solidFill>
              <a:latin typeface="+mj-lt"/>
            </a:endParaRPr>
          </a:p>
        </p:txBody>
      </p:sp>
      <p:sp>
        <p:nvSpPr>
          <p:cNvPr id="42" name="Rectangle 41"/>
          <p:cNvSpPr/>
          <p:nvPr/>
        </p:nvSpPr>
        <p:spPr>
          <a:xfrm>
            <a:off x="850336" y="3628031"/>
            <a:ext cx="4657768" cy="770816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lang="vi-VN" sz="3200" dirty="0">
                <a:solidFill>
                  <a:prstClr val="black"/>
                </a:solidFill>
                <a:latin typeface="+mj-lt"/>
              </a:rPr>
              <a:t>B</a:t>
            </a:r>
            <a:r>
              <a:rPr lang="vi-VN" sz="3200">
                <a:solidFill>
                  <a:prstClr val="black"/>
                </a:solidFill>
                <a:latin typeface="+mj-lt"/>
              </a:rPr>
              <a:t>. </a:t>
            </a:r>
            <a:r>
              <a:rPr lang="vi-VN" sz="3200" smtClean="0">
                <a:solidFill>
                  <a:prstClr val="black"/>
                </a:solidFill>
                <a:latin typeface="+mj-lt"/>
              </a:rPr>
              <a:t>1024</a:t>
            </a:r>
            <a:endParaRPr lang="vi-VN" sz="3200" dirty="0">
              <a:solidFill>
                <a:prstClr val="black"/>
              </a:solidFill>
              <a:latin typeface="+mj-lt"/>
            </a:endParaRPr>
          </a:p>
        </p:txBody>
      </p:sp>
      <p:sp>
        <p:nvSpPr>
          <p:cNvPr id="43" name="Rectangle 42"/>
          <p:cNvSpPr/>
          <p:nvPr/>
        </p:nvSpPr>
        <p:spPr>
          <a:xfrm>
            <a:off x="850336" y="4580913"/>
            <a:ext cx="4657768" cy="770816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lang="vi-VN" sz="3200" dirty="0">
                <a:solidFill>
                  <a:prstClr val="black"/>
                </a:solidFill>
                <a:latin typeface="+mj-lt"/>
              </a:rPr>
              <a:t>C</a:t>
            </a:r>
            <a:r>
              <a:rPr lang="vi-VN" sz="3200">
                <a:solidFill>
                  <a:prstClr val="black"/>
                </a:solidFill>
                <a:latin typeface="+mj-lt"/>
              </a:rPr>
              <a:t>. </a:t>
            </a:r>
            <a:r>
              <a:rPr lang="vi-VN" sz="3200" smtClean="0">
                <a:solidFill>
                  <a:prstClr val="black"/>
                </a:solidFill>
                <a:latin typeface="+mj-lt"/>
              </a:rPr>
              <a:t>2048</a:t>
            </a:r>
            <a:endParaRPr lang="vi-VN" sz="3200" dirty="0">
              <a:solidFill>
                <a:prstClr val="black"/>
              </a:solidFill>
              <a:latin typeface="+mj-lt"/>
            </a:endParaRPr>
          </a:p>
        </p:txBody>
      </p:sp>
      <p:sp>
        <p:nvSpPr>
          <p:cNvPr id="44" name="Rectangle 43"/>
          <p:cNvSpPr/>
          <p:nvPr/>
        </p:nvSpPr>
        <p:spPr>
          <a:xfrm>
            <a:off x="822092" y="5552528"/>
            <a:ext cx="4686012" cy="770816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lang="vi-VN" sz="3200" dirty="0">
                <a:solidFill>
                  <a:prstClr val="black"/>
                </a:solidFill>
                <a:latin typeface="+mj-lt"/>
              </a:rPr>
              <a:t>D</a:t>
            </a:r>
            <a:r>
              <a:rPr lang="vi-VN" sz="3200">
                <a:solidFill>
                  <a:prstClr val="black"/>
                </a:solidFill>
                <a:latin typeface="+mj-lt"/>
              </a:rPr>
              <a:t>. </a:t>
            </a:r>
            <a:r>
              <a:rPr lang="vi-VN" sz="3200" smtClean="0">
                <a:solidFill>
                  <a:prstClr val="black"/>
                </a:solidFill>
                <a:latin typeface="+mj-lt"/>
              </a:rPr>
              <a:t>10240</a:t>
            </a:r>
            <a:endParaRPr lang="vi-VN" sz="3200" dirty="0">
              <a:solidFill>
                <a:prstClr val="black"/>
              </a:solidFill>
              <a:latin typeface="+mj-lt"/>
            </a:endParaRPr>
          </a:p>
        </p:txBody>
      </p:sp>
      <p:pic>
        <p:nvPicPr>
          <p:cNvPr id="47" name="Picture 4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5871" y="2778999"/>
            <a:ext cx="604292" cy="708059"/>
          </a:xfrm>
          <a:prstGeom prst="rect">
            <a:avLst/>
          </a:prstGeom>
        </p:spPr>
      </p:pic>
      <p:pic>
        <p:nvPicPr>
          <p:cNvPr id="51" name="Picture 50"/>
          <p:cNvPicPr>
            <a:picLocks noChangeAspect="1"/>
          </p:cNvPicPr>
          <p:nvPr/>
        </p:nvPicPr>
        <p:blipFill rotWithShape="1">
          <a:blip r:embed="rId6" cstate="print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472"/>
          <a:stretch/>
        </p:blipFill>
        <p:spPr>
          <a:xfrm>
            <a:off x="4860032" y="4678383"/>
            <a:ext cx="603402" cy="704088"/>
          </a:xfrm>
          <a:prstGeom prst="rect">
            <a:avLst/>
          </a:prstGeom>
        </p:spPr>
      </p:pic>
      <p:pic>
        <p:nvPicPr>
          <p:cNvPr id="49" name="Picture 4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032" y="5584337"/>
            <a:ext cx="603557" cy="707197"/>
          </a:xfrm>
          <a:prstGeom prst="rect">
            <a:avLst/>
          </a:prstGeom>
        </p:spPr>
      </p:pic>
      <p:pic>
        <p:nvPicPr>
          <p:cNvPr id="53" name="Picture 5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6606" y="3755054"/>
            <a:ext cx="603557" cy="643793"/>
          </a:xfrm>
          <a:prstGeom prst="rect">
            <a:avLst/>
          </a:prstGeom>
        </p:spPr>
      </p:pic>
      <p:pic>
        <p:nvPicPr>
          <p:cNvPr id="17" name="Picture 16">
            <a:hlinkClick r:id="rId8" action="ppaction://hlinksldjump"/>
            <a:extLst>
              <a:ext uri="{FF2B5EF4-FFF2-40B4-BE49-F238E27FC236}">
                <a16:creationId xmlns:a16="http://schemas.microsoft.com/office/drawing/2014/main" id="{9C7DBEE8-26A1-4F05-AA2B-AE4A4318B8E8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3629" y="4702502"/>
            <a:ext cx="1592746" cy="2010399"/>
          </a:xfrm>
          <a:prstGeom prst="rect">
            <a:avLst/>
          </a:prstGeom>
        </p:spPr>
      </p:pic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3812" y="195475"/>
            <a:ext cx="956174" cy="9163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Title 1"/>
          <p:cNvSpPr txBox="1">
            <a:spLocks/>
          </p:cNvSpPr>
          <p:nvPr/>
        </p:nvSpPr>
        <p:spPr>
          <a:xfrm>
            <a:off x="2483768" y="185551"/>
            <a:ext cx="4515687" cy="916333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600" b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LUYỆN TẬP</a:t>
            </a:r>
            <a:endParaRPr lang="vi-VN" sz="3600" b="1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224282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4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35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6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7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2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1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42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43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4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>
                      <p:stCondLst>
                        <p:cond delay="0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9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50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1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2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2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2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6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57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58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9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4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65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6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7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2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2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1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72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73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4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75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6" fill="hold">
                      <p:stCondLst>
                        <p:cond delay="0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9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80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1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2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2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2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6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87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88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9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</p:childTnLst>
        </p:cTn>
      </p:par>
    </p:tnLst>
    <p:bldLst>
      <p:bldP spid="4" grpId="0" animBg="1"/>
      <p:bldP spid="26" grpId="0" animBg="1"/>
      <p:bldP spid="42" grpId="0" animBg="1"/>
      <p:bldP spid="43" grpId="0" animBg="1"/>
      <p:bldP spid="44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nip Diagonal Corner Rectangle 3"/>
          <p:cNvSpPr/>
          <p:nvPr/>
        </p:nvSpPr>
        <p:spPr>
          <a:xfrm>
            <a:off x="695649" y="1412776"/>
            <a:ext cx="7895046" cy="2783629"/>
          </a:xfrm>
          <a:prstGeom prst="snip2Diag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just">
              <a:defRPr/>
            </a:pPr>
            <a:r>
              <a:rPr lang="vi-VN" sz="3200" b="1" u="sng" smtClean="0">
                <a:solidFill>
                  <a:prstClr val="black"/>
                </a:solidFill>
                <a:latin typeface="+mj-lt"/>
              </a:rPr>
              <a:t>Câu hỏi 4: </a:t>
            </a:r>
            <a:r>
              <a:rPr lang="vi-VN" sz="3200" smtClean="0">
                <a:solidFill>
                  <a:prstClr val="black"/>
                </a:solidFill>
                <a:latin typeface="+mj-lt"/>
              </a:rPr>
              <a:t>Giả sử một bức ảnh chụp bằng một máy ảnh chuyên nghiệp có dung lượng khoảng 12MB. Vậy thẻ nhớ 16GB có thể chứa bao nhiêu bức ảnh?</a:t>
            </a:r>
            <a:r>
              <a:rPr lang="vi-VN" sz="3200" b="1">
                <a:solidFill>
                  <a:srgbClr val="FF0000"/>
                </a:solidFill>
              </a:rPr>
              <a:t> </a:t>
            </a:r>
            <a:endParaRPr lang="vi-VN" sz="3200" b="1" smtClean="0">
              <a:solidFill>
                <a:srgbClr val="FF0000"/>
              </a:solidFill>
            </a:endParaRPr>
          </a:p>
          <a:p>
            <a:pPr algn="ctr">
              <a:defRPr/>
            </a:pPr>
            <a:r>
              <a:rPr lang="vi-VN" sz="3200" b="1" smtClean="0">
                <a:solidFill>
                  <a:srgbClr val="FF0000"/>
                </a:solidFill>
              </a:rPr>
              <a:t>(</a:t>
            </a:r>
            <a:r>
              <a:rPr lang="vi-VN" sz="3200" b="1">
                <a:solidFill>
                  <a:srgbClr val="FF0000"/>
                </a:solidFill>
              </a:rPr>
              <a:t>thảo luận nhóm: 5 phút) </a:t>
            </a:r>
            <a:endParaRPr lang="vi-VN" sz="3200" dirty="0">
              <a:solidFill>
                <a:prstClr val="black"/>
              </a:solidFill>
              <a:latin typeface="+mj-lt"/>
            </a:endParaRPr>
          </a:p>
        </p:txBody>
      </p:sp>
      <p:sp>
        <p:nvSpPr>
          <p:cNvPr id="44" name="Rectangle 43"/>
          <p:cNvSpPr/>
          <p:nvPr/>
        </p:nvSpPr>
        <p:spPr>
          <a:xfrm>
            <a:off x="1632163" y="4517528"/>
            <a:ext cx="5747575" cy="1345510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200" smtClean="0">
                <a:solidFill>
                  <a:schemeClr val="tx1"/>
                </a:solidFill>
                <a:latin typeface="+mj-lt"/>
              </a:rPr>
              <a:t>Khoảng </a:t>
            </a:r>
            <a:r>
              <a:rPr lang="vi-VN" sz="3200" b="1">
                <a:solidFill>
                  <a:schemeClr val="tx1"/>
                </a:solidFill>
                <a:latin typeface="+mj-lt"/>
              </a:rPr>
              <a:t>1365</a:t>
            </a:r>
            <a:r>
              <a:rPr lang="vi-VN" sz="3200">
                <a:solidFill>
                  <a:schemeClr val="tx1"/>
                </a:solidFill>
                <a:latin typeface="+mj-lt"/>
              </a:rPr>
              <a:t> bức ảnh </a:t>
            </a:r>
            <a:endParaRPr lang="vi-VN" sz="3200" smtClean="0">
              <a:solidFill>
                <a:schemeClr val="tx1"/>
              </a:solidFill>
              <a:latin typeface="+mj-lt"/>
            </a:endParaRPr>
          </a:p>
          <a:p>
            <a:pPr algn="ctr"/>
            <a:r>
              <a:rPr lang="vi-VN" sz="3200" smtClean="0">
                <a:solidFill>
                  <a:schemeClr val="tx1"/>
                </a:solidFill>
                <a:latin typeface="+mj-lt"/>
              </a:rPr>
              <a:t>=16.1024 : 12</a:t>
            </a:r>
            <a:endParaRPr lang="vi-VN" sz="3200">
              <a:solidFill>
                <a:schemeClr val="tx1"/>
              </a:solidFill>
              <a:latin typeface="+mj-lt"/>
            </a:endParaRP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7F081C38-2E74-462B-B16D-40542823C9C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3629" y="5013176"/>
            <a:ext cx="1592746" cy="1699725"/>
          </a:xfrm>
          <a:prstGeom prst="rect">
            <a:avLst/>
          </a:prstGeom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8772" y="195475"/>
            <a:ext cx="956174" cy="9163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2778728" y="185551"/>
            <a:ext cx="4515687" cy="916333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600" b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LUYỆN TẬP</a:t>
            </a:r>
            <a:endParaRPr lang="vi-VN" sz="3600" b="1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764269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2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4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nip Diagonal Corner Rectangle 3"/>
          <p:cNvSpPr/>
          <p:nvPr/>
        </p:nvSpPr>
        <p:spPr>
          <a:xfrm>
            <a:off x="476299" y="1196752"/>
            <a:ext cx="8089224" cy="1224136"/>
          </a:xfrm>
          <a:prstGeom prst="snip2Diag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defRPr/>
            </a:pPr>
            <a:r>
              <a:rPr lang="vi-VN" sz="2800" b="1" u="sng" smtClean="0">
                <a:solidFill>
                  <a:prstClr val="black"/>
                </a:solidFill>
                <a:latin typeface="Times New Roman"/>
              </a:rPr>
              <a:t>Câu hỏi 1:</a:t>
            </a:r>
            <a:r>
              <a:rPr lang="vi-VN" sz="2800" smtClean="0">
                <a:solidFill>
                  <a:prstClr val="black"/>
                </a:solidFill>
                <a:latin typeface="Times New Roman"/>
              </a:rPr>
              <a:t> </a:t>
            </a:r>
            <a:r>
              <a:rPr lang="vi-VN" sz="2800" b="1" smtClean="0">
                <a:solidFill>
                  <a:schemeClr val="tx1"/>
                </a:solidFill>
                <a:latin typeface="Times New Roman"/>
              </a:rPr>
              <a:t>Em hãy kiểm tra và ghi lại dung lượng các ổ đĩa  của máy tính mà em đang sử dụng</a:t>
            </a:r>
            <a:endParaRPr lang="vi-VN" sz="2800" dirty="0">
              <a:solidFill>
                <a:schemeClr val="tx1"/>
              </a:solidFill>
              <a:latin typeface="Times New Roman"/>
            </a:endParaRPr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5" y="2564904"/>
            <a:ext cx="8097978" cy="3960440"/>
          </a:xfrm>
          <a:prstGeom prst="rect">
            <a:avLst/>
          </a:prstGeom>
          <a:ln/>
          <a:extLst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2481" y="203901"/>
            <a:ext cx="720080" cy="7200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2795208" y="226940"/>
            <a:ext cx="4081048" cy="701834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600" b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VẬN DỤNG</a:t>
            </a:r>
            <a:endParaRPr lang="vi-VN" sz="3600" b="1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449332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nip Diagonal Corner Rectangle 3"/>
          <p:cNvSpPr/>
          <p:nvPr/>
        </p:nvSpPr>
        <p:spPr>
          <a:xfrm>
            <a:off x="467545" y="847621"/>
            <a:ext cx="8424936" cy="1839775"/>
          </a:xfrm>
          <a:prstGeom prst="snip2DiagRect">
            <a:avLst/>
          </a:prstGeom>
          <a:solidFill>
            <a:schemeClr val="bg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vi-VN" sz="3200" b="1" u="sng" smtClean="0">
                <a:solidFill>
                  <a:prstClr val="black"/>
                </a:solidFill>
                <a:latin typeface="+mj-lt"/>
              </a:rPr>
              <a:t>Câu hỏi 2:</a:t>
            </a:r>
            <a:r>
              <a:rPr lang="vi-VN" sz="3200" smtClean="0">
                <a:solidFill>
                  <a:prstClr val="black"/>
                </a:solidFill>
                <a:latin typeface="+mj-lt"/>
              </a:rPr>
              <a:t> </a:t>
            </a:r>
            <a:r>
              <a:rPr lang="vi-VN" sz="3200" b="1">
                <a:solidFill>
                  <a:srgbClr val="FF0000"/>
                </a:solidFill>
                <a:latin typeface="+mj-lt"/>
              </a:rPr>
              <a:t>(thảo luận </a:t>
            </a:r>
            <a:r>
              <a:rPr lang="vi-VN" sz="3200" b="1" smtClean="0">
                <a:solidFill>
                  <a:srgbClr val="FF0000"/>
                </a:solidFill>
                <a:latin typeface="+mj-lt"/>
              </a:rPr>
              <a:t>nhóm</a:t>
            </a:r>
            <a:r>
              <a:rPr lang="vi-VN" sz="3200" b="1">
                <a:solidFill>
                  <a:srgbClr val="FF0000"/>
                </a:solidFill>
                <a:latin typeface="+mj-lt"/>
              </a:rPr>
              <a:t>: </a:t>
            </a:r>
            <a:r>
              <a:rPr lang="vi-VN" sz="3200" b="1" smtClean="0">
                <a:solidFill>
                  <a:srgbClr val="FF0000"/>
                </a:solidFill>
                <a:latin typeface="+mj-lt"/>
              </a:rPr>
              <a:t>10 </a:t>
            </a:r>
            <a:r>
              <a:rPr lang="vi-VN" sz="3200" b="1">
                <a:solidFill>
                  <a:srgbClr val="FF0000"/>
                </a:solidFill>
                <a:latin typeface="+mj-lt"/>
              </a:rPr>
              <a:t>phút) </a:t>
            </a:r>
            <a:endParaRPr lang="vi-VN" sz="3200" smtClean="0">
              <a:solidFill>
                <a:prstClr val="black"/>
              </a:solidFill>
              <a:latin typeface="+mj-lt"/>
            </a:endParaRPr>
          </a:p>
          <a:p>
            <a:pPr algn="just">
              <a:defRPr/>
            </a:pPr>
            <a:r>
              <a:rPr lang="vi-VN" sz="2800" b="1" smtClean="0">
                <a:solidFill>
                  <a:prstClr val="black"/>
                </a:solidFill>
                <a:latin typeface="+mj-lt"/>
              </a:rPr>
              <a:t>Thực hiện tương tự như Hoạt động 1 với dãy các số từ 0 đến 15 để tìm mã hóa của các số từ 8 đến 15 và đưa ra nhận xét.</a:t>
            </a:r>
            <a:endParaRPr lang="vi-VN" sz="2800" dirty="0">
              <a:solidFill>
                <a:prstClr val="black"/>
              </a:solidFill>
              <a:latin typeface="+mj-lt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467545" y="2739345"/>
            <a:ext cx="4405057" cy="409342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vi-VN" sz="2500" b="1" smtClean="0">
                <a:latin typeface="Times New Roman" pitchFamily="18" charset="0"/>
                <a:ea typeface="Times New Roman"/>
                <a:cs typeface="Times New Roman" pitchFamily="18" charset="0"/>
              </a:rPr>
              <a:t>M</a:t>
            </a:r>
            <a:r>
              <a:rPr lang="it-IT" sz="2500" b="1" smtClean="0">
                <a:latin typeface="Times New Roman" pitchFamily="18" charset="0"/>
                <a:ea typeface="Times New Roman"/>
                <a:cs typeface="Times New Roman" pitchFamily="18" charset="0"/>
              </a:rPr>
              <a:t>ã </a:t>
            </a:r>
            <a:r>
              <a:rPr lang="it-IT" sz="2500" b="1">
                <a:latin typeface="Times New Roman" pitchFamily="18" charset="0"/>
                <a:ea typeface="Times New Roman"/>
                <a:cs typeface="Times New Roman" pitchFamily="18" charset="0"/>
              </a:rPr>
              <a:t>hóa các số từ số 8 đến 15 là: </a:t>
            </a:r>
            <a:endParaRPr lang="vi-VN" sz="2500" b="1">
              <a:latin typeface="Times New Roman" pitchFamily="18" charset="0"/>
              <a:ea typeface="Times New Roman"/>
              <a:cs typeface="Times New Roman" pitchFamily="18" charset="0"/>
            </a:endParaRPr>
          </a:p>
          <a:p>
            <a:pPr algn="just">
              <a:spcAft>
                <a:spcPts val="0"/>
              </a:spcAft>
            </a:pPr>
            <a:r>
              <a:rPr lang="vi-VN" sz="2500" b="1" smtClean="0">
                <a:latin typeface="Times New Roman" pitchFamily="18" charset="0"/>
                <a:ea typeface="Times New Roman"/>
                <a:cs typeface="Times New Roman" pitchFamily="18" charset="0"/>
              </a:rPr>
              <a:t>Số  </a:t>
            </a:r>
            <a:r>
              <a:rPr lang="it-IT" sz="2500" b="1" smtClean="0">
                <a:latin typeface="Times New Roman" pitchFamily="18" charset="0"/>
                <a:ea typeface="Times New Roman"/>
                <a:cs typeface="Times New Roman" pitchFamily="18" charset="0"/>
              </a:rPr>
              <a:t>8</a:t>
            </a:r>
            <a:r>
              <a:rPr lang="vi-VN" sz="2500" b="1" smtClean="0">
                <a:latin typeface="Times New Roman" pitchFamily="18" charset="0"/>
                <a:ea typeface="Times New Roman"/>
                <a:cs typeface="Times New Roman" pitchFamily="18" charset="0"/>
              </a:rPr>
              <a:t> 	   =&gt;</a:t>
            </a:r>
            <a:r>
              <a:rPr lang="it-IT" sz="2500" b="1" smtClean="0"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vi-VN" sz="2500" b="1" smtClean="0">
                <a:latin typeface="Times New Roman" pitchFamily="18" charset="0"/>
                <a:ea typeface="Times New Roman"/>
                <a:cs typeface="Times New Roman" pitchFamily="18" charset="0"/>
              </a:rPr>
              <a:t>	</a:t>
            </a:r>
            <a:r>
              <a:rPr lang="it-IT" sz="2500" b="1" smtClean="0">
                <a:latin typeface="Times New Roman" pitchFamily="18" charset="0"/>
                <a:ea typeface="Times New Roman"/>
                <a:cs typeface="Times New Roman" pitchFamily="18" charset="0"/>
              </a:rPr>
              <a:t>1000</a:t>
            </a:r>
            <a:endParaRPr lang="vi-VN" sz="2500" b="1">
              <a:latin typeface="Times New Roman" pitchFamily="18" charset="0"/>
              <a:ea typeface="Times New Roman"/>
              <a:cs typeface="Times New Roman" pitchFamily="18" charset="0"/>
            </a:endParaRPr>
          </a:p>
          <a:p>
            <a:pPr algn="just">
              <a:spcAft>
                <a:spcPts val="0"/>
              </a:spcAft>
            </a:pPr>
            <a:r>
              <a:rPr lang="vi-VN" sz="2500" b="1">
                <a:latin typeface="Times New Roman" pitchFamily="18" charset="0"/>
                <a:ea typeface="Times New Roman"/>
                <a:cs typeface="Times New Roman" pitchFamily="18" charset="0"/>
              </a:rPr>
              <a:t>Số </a:t>
            </a:r>
            <a:r>
              <a:rPr lang="vi-VN" sz="2500" b="1" smtClean="0"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it-IT" sz="2500" b="1" smtClean="0">
                <a:latin typeface="Times New Roman" pitchFamily="18" charset="0"/>
                <a:ea typeface="Times New Roman"/>
                <a:cs typeface="Times New Roman" pitchFamily="18" charset="0"/>
              </a:rPr>
              <a:t>9</a:t>
            </a:r>
            <a:r>
              <a:rPr lang="vi-VN" sz="2500" b="1"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vi-VN" sz="2500" b="1" smtClean="0">
                <a:latin typeface="Times New Roman" pitchFamily="18" charset="0"/>
                <a:ea typeface="Times New Roman"/>
                <a:cs typeface="Times New Roman" pitchFamily="18" charset="0"/>
              </a:rPr>
              <a:t>	   =&gt;</a:t>
            </a:r>
            <a:r>
              <a:rPr lang="it-IT" sz="2500" b="1" smtClean="0">
                <a:latin typeface="Times New Roman" pitchFamily="18" charset="0"/>
                <a:ea typeface="Times New Roman"/>
                <a:cs typeface="Times New Roman" pitchFamily="18" charset="0"/>
              </a:rPr>
              <a:t>  </a:t>
            </a:r>
            <a:r>
              <a:rPr lang="vi-VN" sz="2500" b="1" smtClean="0">
                <a:latin typeface="Times New Roman" pitchFamily="18" charset="0"/>
                <a:ea typeface="Times New Roman"/>
                <a:cs typeface="Times New Roman" pitchFamily="18" charset="0"/>
              </a:rPr>
              <a:t>	</a:t>
            </a:r>
            <a:r>
              <a:rPr lang="it-IT" sz="2500" b="1" smtClean="0">
                <a:latin typeface="Times New Roman" pitchFamily="18" charset="0"/>
                <a:ea typeface="Times New Roman"/>
                <a:cs typeface="Times New Roman" pitchFamily="18" charset="0"/>
              </a:rPr>
              <a:t>1001</a:t>
            </a:r>
            <a:endParaRPr lang="vi-VN" sz="2500" b="1">
              <a:latin typeface="Times New Roman" pitchFamily="18" charset="0"/>
              <a:ea typeface="Times New Roman"/>
              <a:cs typeface="Times New Roman" pitchFamily="18" charset="0"/>
            </a:endParaRPr>
          </a:p>
          <a:p>
            <a:pPr algn="just">
              <a:spcAft>
                <a:spcPts val="0"/>
              </a:spcAft>
            </a:pPr>
            <a:r>
              <a:rPr lang="vi-VN" sz="2500" b="1">
                <a:latin typeface="Times New Roman" pitchFamily="18" charset="0"/>
                <a:ea typeface="Times New Roman"/>
                <a:cs typeface="Times New Roman" pitchFamily="18" charset="0"/>
              </a:rPr>
              <a:t>Số </a:t>
            </a:r>
            <a:r>
              <a:rPr lang="vi-VN" sz="2500" b="1" smtClean="0"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it-IT" sz="2500" b="1" smtClean="0">
                <a:latin typeface="Times New Roman" pitchFamily="18" charset="0"/>
                <a:ea typeface="Times New Roman"/>
                <a:cs typeface="Times New Roman" pitchFamily="18" charset="0"/>
              </a:rPr>
              <a:t>10</a:t>
            </a:r>
            <a:r>
              <a:rPr lang="vi-VN" sz="2500" b="1" smtClean="0">
                <a:latin typeface="Times New Roman" pitchFamily="18" charset="0"/>
                <a:ea typeface="Times New Roman"/>
                <a:cs typeface="Times New Roman" pitchFamily="18" charset="0"/>
              </a:rPr>
              <a:t>	   =&gt; 	</a:t>
            </a:r>
            <a:r>
              <a:rPr lang="it-IT" sz="2500" b="1" smtClean="0">
                <a:latin typeface="Times New Roman" pitchFamily="18" charset="0"/>
                <a:ea typeface="Times New Roman"/>
                <a:cs typeface="Times New Roman" pitchFamily="18" charset="0"/>
              </a:rPr>
              <a:t>1010</a:t>
            </a:r>
            <a:endParaRPr lang="vi-VN" sz="2500" b="1">
              <a:latin typeface="Times New Roman" pitchFamily="18" charset="0"/>
              <a:ea typeface="Times New Roman"/>
              <a:cs typeface="Times New Roman" pitchFamily="18" charset="0"/>
            </a:endParaRPr>
          </a:p>
          <a:p>
            <a:pPr algn="just">
              <a:spcAft>
                <a:spcPts val="0"/>
              </a:spcAft>
            </a:pPr>
            <a:r>
              <a:rPr lang="vi-VN" sz="2500" b="1">
                <a:latin typeface="Times New Roman" pitchFamily="18" charset="0"/>
                <a:ea typeface="Times New Roman"/>
                <a:cs typeface="Times New Roman" pitchFamily="18" charset="0"/>
              </a:rPr>
              <a:t>Số </a:t>
            </a:r>
            <a:r>
              <a:rPr lang="vi-VN" sz="2500" b="1" smtClean="0"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it-IT" sz="2500" b="1" smtClean="0">
                <a:latin typeface="Times New Roman" pitchFamily="18" charset="0"/>
                <a:ea typeface="Times New Roman"/>
                <a:cs typeface="Times New Roman" pitchFamily="18" charset="0"/>
              </a:rPr>
              <a:t>11</a:t>
            </a:r>
            <a:r>
              <a:rPr lang="vi-VN" sz="2500" b="1"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vi-VN" sz="2500" b="1" smtClean="0">
                <a:latin typeface="Times New Roman" pitchFamily="18" charset="0"/>
                <a:ea typeface="Times New Roman"/>
                <a:cs typeface="Times New Roman" pitchFamily="18" charset="0"/>
              </a:rPr>
              <a:t>    =&gt; 	</a:t>
            </a:r>
            <a:r>
              <a:rPr lang="it-IT" sz="2500" b="1" smtClean="0">
                <a:latin typeface="Times New Roman" pitchFamily="18" charset="0"/>
                <a:ea typeface="Times New Roman"/>
                <a:cs typeface="Times New Roman" pitchFamily="18" charset="0"/>
              </a:rPr>
              <a:t>1011</a:t>
            </a:r>
            <a:endParaRPr lang="vi-VN" sz="2500" b="1">
              <a:latin typeface="Times New Roman" pitchFamily="18" charset="0"/>
              <a:ea typeface="Times New Roman"/>
              <a:cs typeface="Times New Roman" pitchFamily="18" charset="0"/>
            </a:endParaRPr>
          </a:p>
          <a:p>
            <a:pPr algn="just">
              <a:spcAft>
                <a:spcPts val="0"/>
              </a:spcAft>
            </a:pPr>
            <a:r>
              <a:rPr lang="vi-VN" sz="2500" b="1">
                <a:latin typeface="Times New Roman" pitchFamily="18" charset="0"/>
                <a:ea typeface="Times New Roman"/>
                <a:cs typeface="Times New Roman" pitchFamily="18" charset="0"/>
              </a:rPr>
              <a:t>Số </a:t>
            </a:r>
            <a:r>
              <a:rPr lang="vi-VN" sz="2500" b="1" smtClean="0"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it-IT" sz="2500" b="1" smtClean="0">
                <a:latin typeface="Times New Roman" pitchFamily="18" charset="0"/>
                <a:ea typeface="Times New Roman"/>
                <a:cs typeface="Times New Roman" pitchFamily="18" charset="0"/>
              </a:rPr>
              <a:t>12</a:t>
            </a:r>
            <a:r>
              <a:rPr lang="vi-VN" sz="2500" b="1"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vi-VN" sz="2500" b="1" smtClean="0">
                <a:latin typeface="Times New Roman" pitchFamily="18" charset="0"/>
                <a:ea typeface="Times New Roman"/>
                <a:cs typeface="Times New Roman" pitchFamily="18" charset="0"/>
              </a:rPr>
              <a:t>    =&gt;</a:t>
            </a:r>
            <a:r>
              <a:rPr lang="it-IT" sz="2500" b="1" smtClean="0"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vi-VN" sz="2500" b="1" smtClean="0">
                <a:latin typeface="Times New Roman" pitchFamily="18" charset="0"/>
                <a:ea typeface="Times New Roman"/>
                <a:cs typeface="Times New Roman" pitchFamily="18" charset="0"/>
              </a:rPr>
              <a:t>	</a:t>
            </a:r>
            <a:r>
              <a:rPr lang="it-IT" sz="2500" b="1" smtClean="0">
                <a:latin typeface="Times New Roman" pitchFamily="18" charset="0"/>
                <a:ea typeface="Times New Roman"/>
                <a:cs typeface="Times New Roman" pitchFamily="18" charset="0"/>
              </a:rPr>
              <a:t>1100</a:t>
            </a:r>
            <a:endParaRPr lang="vi-VN" sz="2500" b="1">
              <a:latin typeface="Times New Roman" pitchFamily="18" charset="0"/>
              <a:ea typeface="Times New Roman"/>
              <a:cs typeface="Times New Roman" pitchFamily="18" charset="0"/>
            </a:endParaRPr>
          </a:p>
          <a:p>
            <a:pPr algn="just">
              <a:spcAft>
                <a:spcPts val="0"/>
              </a:spcAft>
            </a:pPr>
            <a:r>
              <a:rPr lang="vi-VN" sz="2500" b="1">
                <a:latin typeface="Times New Roman" pitchFamily="18" charset="0"/>
                <a:ea typeface="Times New Roman"/>
                <a:cs typeface="Times New Roman" pitchFamily="18" charset="0"/>
              </a:rPr>
              <a:t>Số </a:t>
            </a:r>
            <a:r>
              <a:rPr lang="vi-VN" sz="2500" b="1" smtClean="0"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it-IT" sz="2500" b="1" smtClean="0">
                <a:latin typeface="Times New Roman" pitchFamily="18" charset="0"/>
                <a:ea typeface="Times New Roman"/>
                <a:cs typeface="Times New Roman" pitchFamily="18" charset="0"/>
              </a:rPr>
              <a:t>13</a:t>
            </a:r>
            <a:r>
              <a:rPr lang="vi-VN" sz="2500" b="1"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vi-VN" sz="2500" b="1" smtClean="0">
                <a:latin typeface="Times New Roman" pitchFamily="18" charset="0"/>
                <a:ea typeface="Times New Roman"/>
                <a:cs typeface="Times New Roman" pitchFamily="18" charset="0"/>
              </a:rPr>
              <a:t>    =&gt;</a:t>
            </a:r>
            <a:r>
              <a:rPr lang="it-IT" sz="2500" b="1" smtClean="0"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vi-VN" sz="2500" b="1" smtClean="0">
                <a:latin typeface="Times New Roman" pitchFamily="18" charset="0"/>
                <a:ea typeface="Times New Roman"/>
                <a:cs typeface="Times New Roman" pitchFamily="18" charset="0"/>
              </a:rPr>
              <a:t>	</a:t>
            </a:r>
            <a:r>
              <a:rPr lang="it-IT" sz="2500" b="1" smtClean="0">
                <a:latin typeface="Times New Roman" pitchFamily="18" charset="0"/>
                <a:ea typeface="Times New Roman"/>
                <a:cs typeface="Times New Roman" pitchFamily="18" charset="0"/>
              </a:rPr>
              <a:t>1101</a:t>
            </a:r>
            <a:endParaRPr lang="vi-VN" sz="2500" b="1">
              <a:latin typeface="Times New Roman" pitchFamily="18" charset="0"/>
              <a:ea typeface="Times New Roman"/>
              <a:cs typeface="Times New Roman" pitchFamily="18" charset="0"/>
            </a:endParaRPr>
          </a:p>
          <a:p>
            <a:pPr algn="just">
              <a:spcAft>
                <a:spcPts val="0"/>
              </a:spcAft>
            </a:pPr>
            <a:r>
              <a:rPr lang="vi-VN" sz="2500" b="1">
                <a:latin typeface="Times New Roman" pitchFamily="18" charset="0"/>
                <a:ea typeface="Times New Roman"/>
                <a:cs typeface="Times New Roman" pitchFamily="18" charset="0"/>
              </a:rPr>
              <a:t>Số </a:t>
            </a:r>
            <a:r>
              <a:rPr lang="vi-VN" sz="2500" b="1" smtClean="0"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it-IT" sz="2500" b="1" smtClean="0">
                <a:latin typeface="Times New Roman" pitchFamily="18" charset="0"/>
                <a:ea typeface="Times New Roman"/>
                <a:cs typeface="Times New Roman" pitchFamily="18" charset="0"/>
              </a:rPr>
              <a:t>14</a:t>
            </a:r>
            <a:r>
              <a:rPr lang="vi-VN" sz="2500" b="1"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vi-VN" sz="2500" b="1" smtClean="0">
                <a:latin typeface="Times New Roman" pitchFamily="18" charset="0"/>
                <a:ea typeface="Times New Roman"/>
                <a:cs typeface="Times New Roman" pitchFamily="18" charset="0"/>
              </a:rPr>
              <a:t>    =&gt; 	</a:t>
            </a:r>
            <a:r>
              <a:rPr lang="it-IT" sz="2500" b="1" smtClean="0">
                <a:latin typeface="Times New Roman" pitchFamily="18" charset="0"/>
                <a:ea typeface="Times New Roman"/>
                <a:cs typeface="Times New Roman" pitchFamily="18" charset="0"/>
              </a:rPr>
              <a:t>1110</a:t>
            </a:r>
            <a:endParaRPr lang="vi-VN" sz="2500" b="1">
              <a:latin typeface="Times New Roman" pitchFamily="18" charset="0"/>
              <a:ea typeface="Times New Roman"/>
              <a:cs typeface="Times New Roman" pitchFamily="18" charset="0"/>
            </a:endParaRPr>
          </a:p>
          <a:p>
            <a:pPr algn="just">
              <a:spcAft>
                <a:spcPts val="0"/>
              </a:spcAft>
            </a:pPr>
            <a:r>
              <a:rPr lang="vi-VN" sz="2500" b="1">
                <a:latin typeface="Times New Roman" pitchFamily="18" charset="0"/>
                <a:ea typeface="Times New Roman"/>
                <a:cs typeface="Times New Roman" pitchFamily="18" charset="0"/>
              </a:rPr>
              <a:t>Số </a:t>
            </a:r>
            <a:r>
              <a:rPr lang="vi-VN" sz="2500" b="1" smtClean="0"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it-IT" sz="2500" b="1" smtClean="0">
                <a:latin typeface="Times New Roman" pitchFamily="18" charset="0"/>
                <a:ea typeface="Times New Roman"/>
                <a:cs typeface="Times New Roman" pitchFamily="18" charset="0"/>
              </a:rPr>
              <a:t>15</a:t>
            </a:r>
            <a:r>
              <a:rPr lang="vi-VN" sz="2500" b="1"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vi-VN" sz="2500" b="1" smtClean="0">
                <a:latin typeface="Times New Roman" pitchFamily="18" charset="0"/>
                <a:ea typeface="Times New Roman"/>
                <a:cs typeface="Times New Roman" pitchFamily="18" charset="0"/>
              </a:rPr>
              <a:t>    =&gt; 	</a:t>
            </a:r>
            <a:r>
              <a:rPr lang="it-IT" sz="2500" b="1" smtClean="0">
                <a:latin typeface="Times New Roman" pitchFamily="18" charset="0"/>
                <a:ea typeface="Times New Roman"/>
                <a:cs typeface="Times New Roman" pitchFamily="18" charset="0"/>
              </a:rPr>
              <a:t>1111</a:t>
            </a:r>
          </a:p>
        </p:txBody>
      </p:sp>
      <p:sp>
        <p:nvSpPr>
          <p:cNvPr id="6" name="Rectangle 5"/>
          <p:cNvSpPr/>
          <p:nvPr/>
        </p:nvSpPr>
        <p:spPr>
          <a:xfrm>
            <a:off x="4996685" y="2768841"/>
            <a:ext cx="3984284" cy="397031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vi-VN" sz="2800" b="1" smtClean="0">
                <a:latin typeface="Times New Roman" pitchFamily="18" charset="0"/>
                <a:ea typeface="Times New Roman"/>
                <a:cs typeface="Times New Roman" pitchFamily="18" charset="0"/>
              </a:rPr>
              <a:t>* </a:t>
            </a:r>
            <a:r>
              <a:rPr lang="it-IT" sz="2800" b="1" smtClean="0">
                <a:latin typeface="Times New Roman" pitchFamily="18" charset="0"/>
                <a:ea typeface="Times New Roman"/>
                <a:cs typeface="Times New Roman" pitchFamily="18" charset="0"/>
              </a:rPr>
              <a:t>Nhận xét: </a:t>
            </a:r>
            <a:endParaRPr lang="vi-VN" sz="2800" b="1" smtClean="0">
              <a:latin typeface="Times New Roman" pitchFamily="18" charset="0"/>
              <a:ea typeface="Times New Roman"/>
              <a:cs typeface="Times New Roman" pitchFamily="18" charset="0"/>
            </a:endParaRPr>
          </a:p>
          <a:p>
            <a:pPr algn="just">
              <a:spcAft>
                <a:spcPts val="0"/>
              </a:spcAft>
            </a:pPr>
            <a:r>
              <a:rPr lang="it-IT" sz="2800" b="1" smtClean="0">
                <a:solidFill>
                  <a:srgbClr val="C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để </a:t>
            </a:r>
            <a:r>
              <a:rPr lang="vi-VN" sz="2800" b="1" smtClean="0">
                <a:solidFill>
                  <a:srgbClr val="C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mã hóa </a:t>
            </a:r>
            <a:r>
              <a:rPr lang="it-IT" sz="2800" b="1" smtClean="0">
                <a:solidFill>
                  <a:srgbClr val="C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các số từ 8 đến 15 ta cần dùng 4 bit.</a:t>
            </a:r>
          </a:p>
          <a:p>
            <a:pPr lvl="0" algn="just"/>
            <a:r>
              <a:rPr lang="vi-VN" sz="2800" smtClean="0">
                <a:latin typeface="+mj-lt"/>
              </a:rPr>
              <a:t>(Tập </a:t>
            </a:r>
            <a:r>
              <a:rPr lang="vi-VN" sz="2800">
                <a:latin typeface="+mj-lt"/>
              </a:rPr>
              <a:t>hợp các số đã cho càng nhiều, sẽ mã hoá được số càng lớn. Khi đó, dãy kí hiệu 0 và 1 của mỗi số sẽ càng </a:t>
            </a:r>
            <a:r>
              <a:rPr lang="vi-VN" sz="2800" smtClean="0">
                <a:latin typeface="+mj-lt"/>
              </a:rPr>
              <a:t>dài)</a:t>
            </a:r>
          </a:p>
          <a:p>
            <a:pPr lvl="0" algn="just"/>
            <a:endParaRPr lang="vi-VN" sz="2800">
              <a:effectLst/>
              <a:latin typeface="+mj-lt"/>
              <a:ea typeface="Times New Roman"/>
              <a:cs typeface="Times New Roman" pitchFamily="18" charset="0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6221" y="56421"/>
            <a:ext cx="722727" cy="7200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2868948" y="79460"/>
            <a:ext cx="4007308" cy="701834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600" b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VẬN DỤNG</a:t>
            </a:r>
            <a:endParaRPr lang="vi-VN" sz="3600" b="1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521061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2" grpId="0" animBg="1"/>
      <p:bldP spid="6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nip Diagonal Corner Rectangle 3"/>
          <p:cNvSpPr/>
          <p:nvPr/>
        </p:nvSpPr>
        <p:spPr>
          <a:xfrm>
            <a:off x="670477" y="1418812"/>
            <a:ext cx="7895046" cy="2415839"/>
          </a:xfrm>
          <a:prstGeom prst="snip2Diag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defRPr/>
            </a:pPr>
            <a:r>
              <a:rPr lang="vi-VN" sz="3200" b="1" u="sng" smtClean="0">
                <a:solidFill>
                  <a:prstClr val="black"/>
                </a:solidFill>
                <a:latin typeface="+mj-lt"/>
              </a:rPr>
              <a:t>Câu hỏi 3:</a:t>
            </a:r>
            <a:r>
              <a:rPr lang="vi-VN" sz="3200" smtClean="0">
                <a:solidFill>
                  <a:prstClr val="black"/>
                </a:solidFill>
                <a:latin typeface="+mj-lt"/>
              </a:rPr>
              <a:t> </a:t>
            </a:r>
            <a:r>
              <a:rPr lang="vi-VN" sz="3200" b="1" smtClean="0">
                <a:solidFill>
                  <a:srgbClr val="FF0000"/>
                </a:solidFill>
                <a:latin typeface="+mj-lt"/>
              </a:rPr>
              <a:t>(thảo luận nhóm: 5 phút) </a:t>
            </a:r>
          </a:p>
          <a:p>
            <a:pPr algn="just">
              <a:defRPr/>
            </a:pPr>
            <a:r>
              <a:rPr lang="vi-VN" sz="3200" smtClean="0">
                <a:solidFill>
                  <a:prstClr val="black"/>
                </a:solidFill>
                <a:latin typeface="+mj-lt"/>
              </a:rPr>
              <a:t>Giả sử mỗi giờ phim chiếm khoảng 5GB, mỗi bộ phim có độ dài trung bình 1,5 giờ. Vậy một  cứng 2 TB chứa được bao nhiêu bộ phim?</a:t>
            </a:r>
            <a:endParaRPr lang="vi-VN" sz="3200" dirty="0">
              <a:solidFill>
                <a:prstClr val="black"/>
              </a:solidFill>
              <a:latin typeface="+mj-lt"/>
            </a:endParaRPr>
          </a:p>
        </p:txBody>
      </p:sp>
      <p:sp>
        <p:nvSpPr>
          <p:cNvPr id="44" name="Rectangle 43"/>
          <p:cNvSpPr/>
          <p:nvPr/>
        </p:nvSpPr>
        <p:spPr>
          <a:xfrm>
            <a:off x="1251880" y="3834651"/>
            <a:ext cx="6938122" cy="1737983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200" smtClean="0">
                <a:solidFill>
                  <a:schemeClr val="tx1"/>
                </a:solidFill>
                <a:latin typeface="+mj-lt"/>
              </a:rPr>
              <a:t>Khoảng </a:t>
            </a:r>
            <a:r>
              <a:rPr lang="vi-VN" sz="3200" b="1" smtClean="0">
                <a:solidFill>
                  <a:srgbClr val="FF0000"/>
                </a:solidFill>
                <a:latin typeface="+mj-lt"/>
              </a:rPr>
              <a:t>341</a:t>
            </a:r>
            <a:r>
              <a:rPr lang="vi-VN" sz="3200" smtClean="0">
                <a:solidFill>
                  <a:schemeClr val="tx1"/>
                </a:solidFill>
                <a:latin typeface="+mj-lt"/>
              </a:rPr>
              <a:t> bộ phim </a:t>
            </a:r>
          </a:p>
          <a:p>
            <a:pPr algn="ctr"/>
            <a:r>
              <a:rPr lang="vi-VN" sz="3200">
                <a:solidFill>
                  <a:schemeClr val="tx1"/>
                </a:solidFill>
                <a:latin typeface="+mj-lt"/>
              </a:rPr>
              <a:t>=</a:t>
            </a:r>
            <a:r>
              <a:rPr lang="vi-VN" sz="3200" smtClean="0">
                <a:solidFill>
                  <a:schemeClr val="tx1"/>
                </a:solidFill>
                <a:latin typeface="+mj-lt"/>
              </a:rPr>
              <a:t>2 .1024 : (4.1,5)</a:t>
            </a:r>
            <a:endParaRPr lang="vi-VN" sz="3200">
              <a:solidFill>
                <a:schemeClr val="tx1"/>
              </a:solidFill>
              <a:latin typeface="+mj-lt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6221" y="528357"/>
            <a:ext cx="722727" cy="7200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2868948" y="551396"/>
            <a:ext cx="4007308" cy="701834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600" b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VẬN DỤNG</a:t>
            </a:r>
            <a:endParaRPr lang="vi-VN" sz="3600" b="1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396640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2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4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83822" y="548680"/>
            <a:ext cx="3176356" cy="634082"/>
          </a:xfr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en-US" sz="3600" b="1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GHI NHỚ</a:t>
            </a:r>
            <a:endParaRPr lang="vi-VN" sz="3600" b="1">
              <a:solidFill>
                <a:schemeClr val="accent1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539552" y="1556792"/>
            <a:ext cx="8064896" cy="3672408"/>
          </a:xfrm>
          <a:prstGeom prst="round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vi-VN" sz="3200">
                <a:latin typeface="+mj-lt"/>
              </a:rPr>
              <a:t>- Thông tin được biểu diễn trong máy tính bằng dãy các bit. Mỗi bit là một kí hiệu 0 hoặc 1, hay còn được gọi là chữ số nhị phân.</a:t>
            </a:r>
          </a:p>
          <a:p>
            <a:pPr algn="just"/>
            <a:r>
              <a:rPr lang="vi-VN" sz="3200" smtClean="0">
                <a:latin typeface="+mj-lt"/>
              </a:rPr>
              <a:t>- Bit </a:t>
            </a:r>
            <a:r>
              <a:rPr lang="vi-VN" sz="3200">
                <a:latin typeface="+mj-lt"/>
              </a:rPr>
              <a:t>là đơn vị đo </a:t>
            </a:r>
            <a:r>
              <a:rPr lang="vi-VN" sz="3200" smtClean="0">
                <a:latin typeface="+mj-lt"/>
              </a:rPr>
              <a:t>nhỏ </a:t>
            </a:r>
            <a:r>
              <a:rPr lang="vi-VN" sz="3200">
                <a:latin typeface="+mj-lt"/>
              </a:rPr>
              <a:t>nhất trong </a:t>
            </a:r>
            <a:r>
              <a:rPr lang="vi-VN" sz="3200" smtClean="0">
                <a:latin typeface="+mj-lt"/>
              </a:rPr>
              <a:t>lưu trữ thông tin.</a:t>
            </a:r>
          </a:p>
          <a:p>
            <a:pPr marL="457200" indent="-457200" algn="just">
              <a:buFontTx/>
              <a:buChar char="-"/>
            </a:pPr>
            <a:r>
              <a:rPr lang="vi-VN" sz="3200" smtClean="0">
                <a:latin typeface="+mj-lt"/>
              </a:rPr>
              <a:t>Một số đơn vị cơ bản đo dung lượng thông tin: B, MB, GB, TB, TB.</a:t>
            </a:r>
            <a:endParaRPr lang="vi-VN" sz="320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1096217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0112" y="2454994"/>
            <a:ext cx="2143125" cy="2143125"/>
          </a:xfrm>
          <a:prstGeom prst="ellipse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5656" y="1268760"/>
            <a:ext cx="3795514" cy="4155554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2968494" y="5661248"/>
            <a:ext cx="80983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3200" b="1" dirty="0">
                <a:solidFill>
                  <a:srgbClr val="FF0000"/>
                </a:solidFill>
              </a:rPr>
              <a:t>110</a:t>
            </a:r>
          </a:p>
        </p:txBody>
      </p:sp>
      <p:sp>
        <p:nvSpPr>
          <p:cNvPr id="7" name="Rectangle 6"/>
          <p:cNvSpPr/>
          <p:nvPr/>
        </p:nvSpPr>
        <p:spPr>
          <a:xfrm>
            <a:off x="3778331" y="5661247"/>
            <a:ext cx="80983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3200" b="1" smtClean="0">
                <a:solidFill>
                  <a:srgbClr val="FF0000"/>
                </a:solidFill>
              </a:rPr>
              <a:t>100</a:t>
            </a:r>
            <a:endParaRPr lang="en-US" sz="3200" b="1" dirty="0">
              <a:solidFill>
                <a:srgbClr val="FF0000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612964" y="5661247"/>
            <a:ext cx="80983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3200" b="1" dirty="0">
                <a:solidFill>
                  <a:srgbClr val="FF0000"/>
                </a:solidFill>
              </a:rPr>
              <a:t>011</a:t>
            </a:r>
          </a:p>
        </p:txBody>
      </p:sp>
    </p:spTree>
    <p:extLst>
      <p:ext uri="{BB962C8B-B14F-4D97-AF65-F5344CB8AC3E}">
        <p14:creationId xmlns:p14="http://schemas.microsoft.com/office/powerpoint/2010/main" val="19396402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>
            <a:extLst>
              <a:ext uri="{FF2B5EF4-FFF2-40B4-BE49-F238E27FC236}">
                <a16:creationId xmlns:a16="http://schemas.microsoft.com/office/drawing/2014/main" id="{9C79D3EA-DF47-45A7-AA98-835C192D3A3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xmlns="" r:id="rId3"/>
              </a:ext>
            </a:extLst>
          </a:blip>
          <a:stretch>
            <a:fillRect/>
          </a:stretch>
        </p:blipFill>
        <p:spPr>
          <a:xfrm>
            <a:off x="86106" y="3733800"/>
            <a:ext cx="2913888" cy="3048000"/>
          </a:xfrm>
          <a:prstGeom prst="rect">
            <a:avLst/>
          </a:prstGeom>
        </p:spPr>
      </p:pic>
      <p:graphicFrame>
        <p:nvGraphicFramePr>
          <p:cNvPr id="2" name="Table 2">
            <a:extLst>
              <a:ext uri="{FF2B5EF4-FFF2-40B4-BE49-F238E27FC236}">
                <a16:creationId xmlns:a16="http://schemas.microsoft.com/office/drawing/2014/main" id="{E9356F2A-C993-4130-8B7B-0355941703E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52712578"/>
              </p:ext>
            </p:extLst>
          </p:nvPr>
        </p:nvGraphicFramePr>
        <p:xfrm>
          <a:off x="3257550" y="2057400"/>
          <a:ext cx="5486400" cy="57912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685800">
                  <a:extLst>
                    <a:ext uri="{9D8B030D-6E8A-4147-A177-3AD203B41FA5}">
                      <a16:colId xmlns:a16="http://schemas.microsoft.com/office/drawing/2014/main" val="2102194748"/>
                    </a:ext>
                  </a:extLst>
                </a:gridCol>
                <a:gridCol w="685800">
                  <a:extLst>
                    <a:ext uri="{9D8B030D-6E8A-4147-A177-3AD203B41FA5}">
                      <a16:colId xmlns:a16="http://schemas.microsoft.com/office/drawing/2014/main" val="1363911993"/>
                    </a:ext>
                  </a:extLst>
                </a:gridCol>
                <a:gridCol w="685800">
                  <a:extLst>
                    <a:ext uri="{9D8B030D-6E8A-4147-A177-3AD203B41FA5}">
                      <a16:colId xmlns:a16="http://schemas.microsoft.com/office/drawing/2014/main" val="1795592811"/>
                    </a:ext>
                  </a:extLst>
                </a:gridCol>
                <a:gridCol w="685800">
                  <a:extLst>
                    <a:ext uri="{9D8B030D-6E8A-4147-A177-3AD203B41FA5}">
                      <a16:colId xmlns:a16="http://schemas.microsoft.com/office/drawing/2014/main" val="849051878"/>
                    </a:ext>
                  </a:extLst>
                </a:gridCol>
                <a:gridCol w="685800">
                  <a:extLst>
                    <a:ext uri="{9D8B030D-6E8A-4147-A177-3AD203B41FA5}">
                      <a16:colId xmlns:a16="http://schemas.microsoft.com/office/drawing/2014/main" val="1805248865"/>
                    </a:ext>
                  </a:extLst>
                </a:gridCol>
                <a:gridCol w="685800">
                  <a:extLst>
                    <a:ext uri="{9D8B030D-6E8A-4147-A177-3AD203B41FA5}">
                      <a16:colId xmlns:a16="http://schemas.microsoft.com/office/drawing/2014/main" val="3225933806"/>
                    </a:ext>
                  </a:extLst>
                </a:gridCol>
                <a:gridCol w="685800">
                  <a:extLst>
                    <a:ext uri="{9D8B030D-6E8A-4147-A177-3AD203B41FA5}">
                      <a16:colId xmlns:a16="http://schemas.microsoft.com/office/drawing/2014/main" val="2814316496"/>
                    </a:ext>
                  </a:extLst>
                </a:gridCol>
                <a:gridCol w="685800">
                  <a:extLst>
                    <a:ext uri="{9D8B030D-6E8A-4147-A177-3AD203B41FA5}">
                      <a16:colId xmlns:a16="http://schemas.microsoft.com/office/drawing/2014/main" val="2587551568"/>
                    </a:ext>
                  </a:extLst>
                </a:gridCol>
              </a:tblGrid>
              <a:tr h="533400">
                <a:tc>
                  <a:txBody>
                    <a:bodyPr/>
                    <a:lstStyle/>
                    <a:p>
                      <a:pPr algn="ctr"/>
                      <a:r>
                        <a:rPr lang="vi-VN" sz="3200" b="1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3200" b="1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3200" b="1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3200" b="1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3200" b="1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3200" b="1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3200" b="1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3200" b="1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</a:p>
                  </a:txBody>
                  <a:tcPr marL="68580" marR="68580"/>
                </a:tc>
                <a:extLst>
                  <a:ext uri="{0D108BD9-81ED-4DB2-BD59-A6C34878D82A}">
                    <a16:rowId xmlns:a16="http://schemas.microsoft.com/office/drawing/2014/main" val="3157551792"/>
                  </a:ext>
                </a:extLst>
              </a:tr>
            </a:tbl>
          </a:graphicData>
        </a:graphic>
      </p:graphicFrame>
      <p:pic>
        <p:nvPicPr>
          <p:cNvPr id="32" name="Picture 31">
            <a:extLst>
              <a:ext uri="{FF2B5EF4-FFF2-40B4-BE49-F238E27FC236}">
                <a16:creationId xmlns:a16="http://schemas.microsoft.com/office/drawing/2014/main" id="{9C79D3EA-DF47-45A7-AA98-835C192D3A3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xmlns="" r:id="rId3"/>
              </a:ext>
            </a:extLst>
          </a:blip>
          <a:stretch>
            <a:fillRect/>
          </a:stretch>
        </p:blipFill>
        <p:spPr>
          <a:xfrm>
            <a:off x="86106" y="3733800"/>
            <a:ext cx="2913888" cy="3048000"/>
          </a:xfrm>
          <a:prstGeom prst="rect">
            <a:avLst/>
          </a:prstGeom>
        </p:spPr>
      </p:pic>
      <p:sp>
        <p:nvSpPr>
          <p:cNvPr id="33" name="Speech Bubble: Oval 18">
            <a:extLst>
              <a:ext uri="{FF2B5EF4-FFF2-40B4-BE49-F238E27FC236}">
                <a16:creationId xmlns:a16="http://schemas.microsoft.com/office/drawing/2014/main" id="{0D2F1F77-6EC7-401A-903B-F46351F79C9C}"/>
              </a:ext>
            </a:extLst>
          </p:cNvPr>
          <p:cNvSpPr/>
          <p:nvPr/>
        </p:nvSpPr>
        <p:spPr>
          <a:xfrm>
            <a:off x="86106" y="1124929"/>
            <a:ext cx="3914394" cy="1341656"/>
          </a:xfrm>
          <a:prstGeom prst="wedgeEllipseCallout">
            <a:avLst>
              <a:gd name="adj1" fmla="val -30942"/>
              <a:gd name="adj2" fmla="val 302448"/>
            </a:avLst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just"/>
            <a:r>
              <a:rPr lang="vi-VN" sz="2800" b="1" u="sng">
                <a:solidFill>
                  <a:schemeClr val="lt1"/>
                </a:solidFill>
                <a:latin typeface="+mj-lt"/>
              </a:rPr>
              <a:t>Bước 1</a:t>
            </a:r>
            <a:r>
              <a:rPr lang="vi-VN" sz="2800">
                <a:solidFill>
                  <a:schemeClr val="lt1"/>
                </a:solidFill>
                <a:latin typeface="+mj-lt"/>
              </a:rPr>
              <a:t>: Thu gọn dãy số</a:t>
            </a: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E1C0A0AF-2E57-47CF-9EEE-041557B8B0DC}"/>
              </a:ext>
            </a:extLst>
          </p:cNvPr>
          <p:cNvSpPr/>
          <p:nvPr/>
        </p:nvSpPr>
        <p:spPr>
          <a:xfrm>
            <a:off x="4337865" y="1157135"/>
            <a:ext cx="3501280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200" b="1" u="sng" cap="none" spc="0" dirty="0" err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Ví</a:t>
            </a:r>
            <a:r>
              <a:rPr lang="en-US" sz="3200" b="1" u="sng" cap="none" spc="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u="sng" cap="none" spc="0" dirty="0" err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dụ</a:t>
            </a:r>
            <a:r>
              <a:rPr lang="en-US" sz="3200" b="1" cap="none" spc="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200" b="1" cap="none" spc="0" dirty="0" err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Mã</a:t>
            </a:r>
            <a:r>
              <a:rPr lang="en-US" sz="3200" b="1" cap="none" spc="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cap="none" spc="0" dirty="0" err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hoá</a:t>
            </a:r>
            <a:r>
              <a:rPr lang="en-US" sz="3200" b="1" cap="none" spc="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cap="none" spc="0" dirty="0" err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b="1" cap="none" spc="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4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E9F85144-FACD-4B74-A3B8-F13F1287126D}"/>
              </a:ext>
            </a:extLst>
          </p:cNvPr>
          <p:cNvSpPr txBox="1">
            <a:spLocks/>
          </p:cNvSpPr>
          <p:nvPr/>
        </p:nvSpPr>
        <p:spPr>
          <a:xfrm>
            <a:off x="3048251" y="3138031"/>
            <a:ext cx="5199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</a:t>
            </a:r>
            <a:endParaRPr lang="vi-VN" sz="320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6191D698-8EC0-4CC7-99EE-F30C4CDD882B}"/>
              </a:ext>
            </a:extLst>
          </p:cNvPr>
          <p:cNvSpPr txBox="1">
            <a:spLocks/>
          </p:cNvSpPr>
          <p:nvPr/>
        </p:nvSpPr>
        <p:spPr>
          <a:xfrm>
            <a:off x="3024600" y="3991530"/>
            <a:ext cx="519928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32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</a:t>
            </a:r>
            <a:endParaRPr lang="vi-VN" sz="320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51B0BB1F-FB92-4777-9A8D-572070033FD2}"/>
              </a:ext>
            </a:extLst>
          </p:cNvPr>
          <p:cNvSpPr txBox="1">
            <a:spLocks/>
          </p:cNvSpPr>
          <p:nvPr/>
        </p:nvSpPr>
        <p:spPr>
          <a:xfrm>
            <a:off x="3024600" y="4825426"/>
            <a:ext cx="519928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32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</a:t>
            </a:r>
            <a:endParaRPr lang="vi-VN" sz="320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38" name="Table 2">
            <a:extLst>
              <a:ext uri="{FF2B5EF4-FFF2-40B4-BE49-F238E27FC236}">
                <a16:creationId xmlns:a16="http://schemas.microsoft.com/office/drawing/2014/main" id="{91431A44-457D-4EE8-AFE0-3CE4FB3CC40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09652796"/>
              </p:ext>
            </p:extLst>
          </p:nvPr>
        </p:nvGraphicFramePr>
        <p:xfrm>
          <a:off x="3638550" y="3123539"/>
          <a:ext cx="2305052" cy="51816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576263">
                  <a:extLst>
                    <a:ext uri="{9D8B030D-6E8A-4147-A177-3AD203B41FA5}">
                      <a16:colId xmlns:a16="http://schemas.microsoft.com/office/drawing/2014/main" val="2102194748"/>
                    </a:ext>
                  </a:extLst>
                </a:gridCol>
                <a:gridCol w="576263">
                  <a:extLst>
                    <a:ext uri="{9D8B030D-6E8A-4147-A177-3AD203B41FA5}">
                      <a16:colId xmlns:a16="http://schemas.microsoft.com/office/drawing/2014/main" val="1363911993"/>
                    </a:ext>
                  </a:extLst>
                </a:gridCol>
                <a:gridCol w="576263">
                  <a:extLst>
                    <a:ext uri="{9D8B030D-6E8A-4147-A177-3AD203B41FA5}">
                      <a16:colId xmlns:a16="http://schemas.microsoft.com/office/drawing/2014/main" val="1795592811"/>
                    </a:ext>
                  </a:extLst>
                </a:gridCol>
                <a:gridCol w="576263">
                  <a:extLst>
                    <a:ext uri="{9D8B030D-6E8A-4147-A177-3AD203B41FA5}">
                      <a16:colId xmlns:a16="http://schemas.microsoft.com/office/drawing/2014/main" val="84905187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vi-VN" sz="2800" b="1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68580" marR="68580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b="1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68580" marR="68580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b="1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marL="68580" marR="68580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b="1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 marL="68580" marR="68580">
                    <a:solidFill>
                      <a:schemeClr val="bg1">
                        <a:lumMod val="6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57551792"/>
                  </a:ext>
                </a:extLst>
              </a:tr>
            </a:tbl>
          </a:graphicData>
        </a:graphic>
      </p:graphicFrame>
      <p:graphicFrame>
        <p:nvGraphicFramePr>
          <p:cNvPr id="39" name="Table 2">
            <a:extLst>
              <a:ext uri="{FF2B5EF4-FFF2-40B4-BE49-F238E27FC236}">
                <a16:creationId xmlns:a16="http://schemas.microsoft.com/office/drawing/2014/main" id="{E687266D-ABFC-4F00-A424-BF260F577F4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37096784"/>
              </p:ext>
            </p:extLst>
          </p:nvPr>
        </p:nvGraphicFramePr>
        <p:xfrm>
          <a:off x="5938069" y="3123539"/>
          <a:ext cx="2305052" cy="51816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576263">
                  <a:extLst>
                    <a:ext uri="{9D8B030D-6E8A-4147-A177-3AD203B41FA5}">
                      <a16:colId xmlns:a16="http://schemas.microsoft.com/office/drawing/2014/main" val="1805248865"/>
                    </a:ext>
                  </a:extLst>
                </a:gridCol>
                <a:gridCol w="576263">
                  <a:extLst>
                    <a:ext uri="{9D8B030D-6E8A-4147-A177-3AD203B41FA5}">
                      <a16:colId xmlns:a16="http://schemas.microsoft.com/office/drawing/2014/main" val="3225933806"/>
                    </a:ext>
                  </a:extLst>
                </a:gridCol>
                <a:gridCol w="576263">
                  <a:extLst>
                    <a:ext uri="{9D8B030D-6E8A-4147-A177-3AD203B41FA5}">
                      <a16:colId xmlns:a16="http://schemas.microsoft.com/office/drawing/2014/main" val="2814316496"/>
                    </a:ext>
                  </a:extLst>
                </a:gridCol>
                <a:gridCol w="576263">
                  <a:extLst>
                    <a:ext uri="{9D8B030D-6E8A-4147-A177-3AD203B41FA5}">
                      <a16:colId xmlns:a16="http://schemas.microsoft.com/office/drawing/2014/main" val="258755156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vi-VN" sz="2800" b="1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b="1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b="1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b="1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</a:p>
                  </a:txBody>
                  <a:tcPr marL="68580" marR="68580"/>
                </a:tc>
                <a:extLst>
                  <a:ext uri="{0D108BD9-81ED-4DB2-BD59-A6C34878D82A}">
                    <a16:rowId xmlns:a16="http://schemas.microsoft.com/office/drawing/2014/main" val="3157551792"/>
                  </a:ext>
                </a:extLst>
              </a:tr>
            </a:tbl>
          </a:graphicData>
        </a:graphic>
      </p:graphicFrame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A4A88D0A-D955-45A5-ADEE-02BC18B8B5A3}"/>
              </a:ext>
            </a:extLst>
          </p:cNvPr>
          <p:cNvCxnSpPr>
            <a:cxnSpLocks/>
          </p:cNvCxnSpPr>
          <p:nvPr/>
        </p:nvCxnSpPr>
        <p:spPr>
          <a:xfrm>
            <a:off x="5943600" y="3026254"/>
            <a:ext cx="0" cy="707546"/>
          </a:xfrm>
          <a:prstGeom prst="line">
            <a:avLst/>
          </a:prstGeom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41" name="Oval 40">
            <a:extLst>
              <a:ext uri="{FF2B5EF4-FFF2-40B4-BE49-F238E27FC236}">
                <a16:creationId xmlns:a16="http://schemas.microsoft.com/office/drawing/2014/main" id="{58FC4858-B881-4E4A-B63E-041859AD3862}"/>
              </a:ext>
            </a:extLst>
          </p:cNvPr>
          <p:cNvSpPr/>
          <p:nvPr/>
        </p:nvSpPr>
        <p:spPr>
          <a:xfrm>
            <a:off x="5995219" y="3048000"/>
            <a:ext cx="457197" cy="660906"/>
          </a:xfrm>
          <a:prstGeom prst="ellipse">
            <a:avLst/>
          </a:pr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sz="32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96E20593-2206-4EC6-B329-42014F725D84}"/>
              </a:ext>
            </a:extLst>
          </p:cNvPr>
          <p:cNvSpPr txBox="1"/>
          <p:nvPr/>
        </p:nvSpPr>
        <p:spPr>
          <a:xfrm>
            <a:off x="8305138" y="3084913"/>
            <a:ext cx="94738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</a:p>
        </p:txBody>
      </p:sp>
      <p:graphicFrame>
        <p:nvGraphicFramePr>
          <p:cNvPr id="43" name="Table 2">
            <a:extLst>
              <a:ext uri="{FF2B5EF4-FFF2-40B4-BE49-F238E27FC236}">
                <a16:creationId xmlns:a16="http://schemas.microsoft.com/office/drawing/2014/main" id="{C6D4157B-778C-45D5-A380-77BECC8D1D8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11214648"/>
              </p:ext>
            </p:extLst>
          </p:nvPr>
        </p:nvGraphicFramePr>
        <p:xfrm>
          <a:off x="7108157" y="3989399"/>
          <a:ext cx="1152526" cy="51816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576263">
                  <a:extLst>
                    <a:ext uri="{9D8B030D-6E8A-4147-A177-3AD203B41FA5}">
                      <a16:colId xmlns:a16="http://schemas.microsoft.com/office/drawing/2014/main" val="2814316496"/>
                    </a:ext>
                  </a:extLst>
                </a:gridCol>
                <a:gridCol w="576263">
                  <a:extLst>
                    <a:ext uri="{9D8B030D-6E8A-4147-A177-3AD203B41FA5}">
                      <a16:colId xmlns:a16="http://schemas.microsoft.com/office/drawing/2014/main" val="258755156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vi-VN" sz="2800" b="1" kern="120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6</a:t>
                      </a:r>
                    </a:p>
                  </a:txBody>
                  <a:tcPr marL="68580" marR="68580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b="1" kern="120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7</a:t>
                      </a:r>
                    </a:p>
                  </a:txBody>
                  <a:tcPr marL="68580" marR="68580">
                    <a:solidFill>
                      <a:schemeClr val="bg1">
                        <a:lumMod val="6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57551792"/>
                  </a:ext>
                </a:extLst>
              </a:tr>
            </a:tbl>
          </a:graphicData>
        </a:graphic>
      </p:graphicFrame>
      <p:graphicFrame>
        <p:nvGraphicFramePr>
          <p:cNvPr id="44" name="Table 2">
            <a:extLst>
              <a:ext uri="{FF2B5EF4-FFF2-40B4-BE49-F238E27FC236}">
                <a16:creationId xmlns:a16="http://schemas.microsoft.com/office/drawing/2014/main" id="{C056B33A-5210-4223-96AB-34B1E48032D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02361487"/>
              </p:ext>
            </p:extLst>
          </p:nvPr>
        </p:nvGraphicFramePr>
        <p:xfrm>
          <a:off x="5943600" y="3989399"/>
          <a:ext cx="1152526" cy="51816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576263">
                  <a:extLst>
                    <a:ext uri="{9D8B030D-6E8A-4147-A177-3AD203B41FA5}">
                      <a16:colId xmlns:a16="http://schemas.microsoft.com/office/drawing/2014/main" val="1805248865"/>
                    </a:ext>
                  </a:extLst>
                </a:gridCol>
                <a:gridCol w="576263">
                  <a:extLst>
                    <a:ext uri="{9D8B030D-6E8A-4147-A177-3AD203B41FA5}">
                      <a16:colId xmlns:a16="http://schemas.microsoft.com/office/drawing/2014/main" val="322593380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vi-VN" sz="2800" b="1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b="1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</a:p>
                  </a:txBody>
                  <a:tcPr marL="68580" marR="68580"/>
                </a:tc>
                <a:extLst>
                  <a:ext uri="{0D108BD9-81ED-4DB2-BD59-A6C34878D82A}">
                    <a16:rowId xmlns:a16="http://schemas.microsoft.com/office/drawing/2014/main" val="3157551792"/>
                  </a:ext>
                </a:extLst>
              </a:tr>
            </a:tbl>
          </a:graphicData>
        </a:graphic>
      </p:graphicFrame>
      <p:cxnSp>
        <p:nvCxnSpPr>
          <p:cNvPr id="45" name="Straight Connector 44">
            <a:extLst>
              <a:ext uri="{FF2B5EF4-FFF2-40B4-BE49-F238E27FC236}">
                <a16:creationId xmlns:a16="http://schemas.microsoft.com/office/drawing/2014/main" id="{EA97770A-B3F7-4CD9-9928-DF130B3F024A}"/>
              </a:ext>
            </a:extLst>
          </p:cNvPr>
          <p:cNvCxnSpPr>
            <a:cxnSpLocks/>
          </p:cNvCxnSpPr>
          <p:nvPr/>
        </p:nvCxnSpPr>
        <p:spPr>
          <a:xfrm>
            <a:off x="7103227" y="3886200"/>
            <a:ext cx="0" cy="707546"/>
          </a:xfrm>
          <a:prstGeom prst="line">
            <a:avLst/>
          </a:prstGeom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46" name="Oval 45">
            <a:extLst>
              <a:ext uri="{FF2B5EF4-FFF2-40B4-BE49-F238E27FC236}">
                <a16:creationId xmlns:a16="http://schemas.microsoft.com/office/drawing/2014/main" id="{08EEB888-B824-4CFD-A16C-82BE46C3B4AE}"/>
              </a:ext>
            </a:extLst>
          </p:cNvPr>
          <p:cNvSpPr/>
          <p:nvPr/>
        </p:nvSpPr>
        <p:spPr>
          <a:xfrm>
            <a:off x="6000750" y="3962400"/>
            <a:ext cx="451666" cy="595584"/>
          </a:xfrm>
          <a:prstGeom prst="ellipse">
            <a:avLst/>
          </a:pr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sz="32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E32AF1B9-12F8-4A0F-96CF-83055312FC96}"/>
              </a:ext>
            </a:extLst>
          </p:cNvPr>
          <p:cNvSpPr txBox="1"/>
          <p:nvPr/>
        </p:nvSpPr>
        <p:spPr>
          <a:xfrm>
            <a:off x="8305138" y="3976242"/>
            <a:ext cx="94738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Trái</a:t>
            </a:r>
          </a:p>
        </p:txBody>
      </p:sp>
      <p:graphicFrame>
        <p:nvGraphicFramePr>
          <p:cNvPr id="48" name="Table 2">
            <a:extLst>
              <a:ext uri="{FF2B5EF4-FFF2-40B4-BE49-F238E27FC236}">
                <a16:creationId xmlns:a16="http://schemas.microsoft.com/office/drawing/2014/main" id="{8D087703-F8C9-48AE-A347-985645B6C1C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74616378"/>
              </p:ext>
            </p:extLst>
          </p:nvPr>
        </p:nvGraphicFramePr>
        <p:xfrm>
          <a:off x="6539113" y="4899346"/>
          <a:ext cx="576263" cy="51816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576263">
                  <a:extLst>
                    <a:ext uri="{9D8B030D-6E8A-4147-A177-3AD203B41FA5}">
                      <a16:colId xmlns:a16="http://schemas.microsoft.com/office/drawing/2014/main" val="322593380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vi-VN" sz="2800" b="1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</a:p>
                  </a:txBody>
                  <a:tcPr marL="68580" marR="68580">
                    <a:solidFill>
                      <a:schemeClr val="bg1">
                        <a:lumMod val="6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57551792"/>
                  </a:ext>
                </a:extLst>
              </a:tr>
            </a:tbl>
          </a:graphicData>
        </a:graphic>
      </p:graphicFrame>
      <p:cxnSp>
        <p:nvCxnSpPr>
          <p:cNvPr id="49" name="Straight Connector 48">
            <a:extLst>
              <a:ext uri="{FF2B5EF4-FFF2-40B4-BE49-F238E27FC236}">
                <a16:creationId xmlns:a16="http://schemas.microsoft.com/office/drawing/2014/main" id="{80EE29B1-6EE3-4517-97CC-580C8B30C271}"/>
              </a:ext>
            </a:extLst>
          </p:cNvPr>
          <p:cNvCxnSpPr>
            <a:cxnSpLocks/>
          </p:cNvCxnSpPr>
          <p:nvPr/>
        </p:nvCxnSpPr>
        <p:spPr>
          <a:xfrm>
            <a:off x="6525661" y="4778854"/>
            <a:ext cx="0" cy="707546"/>
          </a:xfrm>
          <a:prstGeom prst="line">
            <a:avLst/>
          </a:prstGeom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graphicFrame>
        <p:nvGraphicFramePr>
          <p:cNvPr id="50" name="Table 2">
            <a:extLst>
              <a:ext uri="{FF2B5EF4-FFF2-40B4-BE49-F238E27FC236}">
                <a16:creationId xmlns:a16="http://schemas.microsoft.com/office/drawing/2014/main" id="{D6A83320-6543-410F-BB66-24493381958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72141282"/>
              </p:ext>
            </p:extLst>
          </p:nvPr>
        </p:nvGraphicFramePr>
        <p:xfrm>
          <a:off x="5938069" y="4899346"/>
          <a:ext cx="576263" cy="51816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576263">
                  <a:extLst>
                    <a:ext uri="{9D8B030D-6E8A-4147-A177-3AD203B41FA5}">
                      <a16:colId xmlns:a16="http://schemas.microsoft.com/office/drawing/2014/main" val="180524886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vi-VN" sz="2800" b="1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</a:p>
                  </a:txBody>
                  <a:tcPr marL="68580" marR="68580"/>
                </a:tc>
                <a:extLst>
                  <a:ext uri="{0D108BD9-81ED-4DB2-BD59-A6C34878D82A}">
                    <a16:rowId xmlns:a16="http://schemas.microsoft.com/office/drawing/2014/main" val="3157551792"/>
                  </a:ext>
                </a:extLst>
              </a:tr>
            </a:tbl>
          </a:graphicData>
        </a:graphic>
      </p:graphicFrame>
      <p:sp>
        <p:nvSpPr>
          <p:cNvPr id="51" name="Oval 50">
            <a:extLst>
              <a:ext uri="{FF2B5EF4-FFF2-40B4-BE49-F238E27FC236}">
                <a16:creationId xmlns:a16="http://schemas.microsoft.com/office/drawing/2014/main" id="{7452FCC8-0002-4E00-89FF-5E5A8C9554E4}"/>
              </a:ext>
            </a:extLst>
          </p:cNvPr>
          <p:cNvSpPr/>
          <p:nvPr/>
        </p:nvSpPr>
        <p:spPr>
          <a:xfrm>
            <a:off x="5990129" y="4874150"/>
            <a:ext cx="457197" cy="612250"/>
          </a:xfrm>
          <a:prstGeom prst="ellipse">
            <a:avLst/>
          </a:pr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sz="32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452DFD57-DAE0-4F00-A06E-068F182457D8}"/>
              </a:ext>
            </a:extLst>
          </p:cNvPr>
          <p:cNvSpPr txBox="1"/>
          <p:nvPr/>
        </p:nvSpPr>
        <p:spPr>
          <a:xfrm>
            <a:off x="8305138" y="4963180"/>
            <a:ext cx="94738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Trái</a:t>
            </a:r>
          </a:p>
        </p:txBody>
      </p:sp>
    </p:spTree>
    <p:extLst>
      <p:ext uri="{BB962C8B-B14F-4D97-AF65-F5344CB8AC3E}">
        <p14:creationId xmlns:p14="http://schemas.microsoft.com/office/powerpoint/2010/main" val="2380679364"/>
      </p:ext>
    </p:extLst>
  </p:cSld>
  <p:clrMapOvr>
    <a:masterClrMapping/>
  </p:clrMapOvr>
  <p:transition spd="med"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0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1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 animBg="1"/>
      <p:bldP spid="35" grpId="0"/>
      <p:bldP spid="36" grpId="0"/>
      <p:bldP spid="37" grpId="0"/>
      <p:bldP spid="41" grpId="0" animBg="1"/>
      <p:bldP spid="42" grpId="0"/>
      <p:bldP spid="46" grpId="0" animBg="1"/>
      <p:bldP spid="47" grpId="0"/>
      <p:bldP spid="51" grpId="0" animBg="1"/>
      <p:bldP spid="5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>
            <a:extLst>
              <a:ext uri="{FF2B5EF4-FFF2-40B4-BE49-F238E27FC236}">
                <a16:creationId xmlns:a16="http://schemas.microsoft.com/office/drawing/2014/main" id="{9C79D3EA-DF47-45A7-AA98-835C192D3A3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xmlns="" r:id="rId3"/>
              </a:ext>
            </a:extLst>
          </a:blip>
          <a:stretch>
            <a:fillRect/>
          </a:stretch>
        </p:blipFill>
        <p:spPr>
          <a:xfrm>
            <a:off x="86106" y="3733800"/>
            <a:ext cx="2913888" cy="3048000"/>
          </a:xfrm>
          <a:prstGeom prst="rect">
            <a:avLst/>
          </a:prstGeom>
        </p:spPr>
      </p:pic>
      <p:sp>
        <p:nvSpPr>
          <p:cNvPr id="19" name="Speech Bubble: Oval 18">
            <a:extLst>
              <a:ext uri="{FF2B5EF4-FFF2-40B4-BE49-F238E27FC236}">
                <a16:creationId xmlns:a16="http://schemas.microsoft.com/office/drawing/2014/main" id="{0D2F1F77-6EC7-401A-903B-F46351F79C9C}"/>
              </a:ext>
            </a:extLst>
          </p:cNvPr>
          <p:cNvSpPr/>
          <p:nvPr/>
        </p:nvSpPr>
        <p:spPr>
          <a:xfrm>
            <a:off x="171450" y="1541901"/>
            <a:ext cx="3867151" cy="1687890"/>
          </a:xfrm>
          <a:prstGeom prst="wedgeEllipseCallout">
            <a:avLst>
              <a:gd name="adj1" fmla="val -23500"/>
              <a:gd name="adj2" fmla="val 137970"/>
            </a:avLst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vi-VN" sz="2400" b="1" u="sng">
                <a:solidFill>
                  <a:schemeClr val="lt1"/>
                </a:solidFill>
                <a:latin typeface="+mj-lt"/>
              </a:rPr>
              <a:t>Bước 2</a:t>
            </a:r>
            <a:r>
              <a:rPr lang="vi-VN" sz="2400">
                <a:solidFill>
                  <a:schemeClr val="lt1"/>
                </a:solidFill>
                <a:latin typeface="+mj-lt"/>
              </a:rPr>
              <a:t>: Chuyển </a:t>
            </a:r>
            <a:r>
              <a:rPr lang="vi-VN" sz="2400" b="1" u="sng">
                <a:solidFill>
                  <a:srgbClr val="FFFF00"/>
                </a:solidFill>
                <a:latin typeface="+mj-lt"/>
              </a:rPr>
              <a:t>vị trí</a:t>
            </a:r>
            <a:r>
              <a:rPr lang="vi-VN" sz="2400">
                <a:solidFill>
                  <a:schemeClr val="lt1"/>
                </a:solidFill>
                <a:latin typeface="+mj-lt"/>
              </a:rPr>
              <a:t> của số 4 thành hai kí hiệu </a:t>
            </a:r>
            <a:r>
              <a:rPr lang="vi-VN" sz="2400" b="1" u="sng">
                <a:solidFill>
                  <a:srgbClr val="FFFF00"/>
                </a:solidFill>
                <a:latin typeface="+mj-lt"/>
              </a:rPr>
              <a:t>0</a:t>
            </a:r>
            <a:r>
              <a:rPr lang="vi-VN" sz="2400">
                <a:solidFill>
                  <a:schemeClr val="lt1"/>
                </a:solidFill>
                <a:latin typeface="+mj-lt"/>
              </a:rPr>
              <a:t> và </a:t>
            </a:r>
            <a:r>
              <a:rPr lang="vi-VN" sz="2400" b="1" u="sng">
                <a:solidFill>
                  <a:srgbClr val="FFFF00"/>
                </a:solidFill>
                <a:latin typeface="+mj-lt"/>
              </a:rPr>
              <a:t>1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E1C0A0AF-2E57-47CF-9EEE-041557B8B0DC}"/>
              </a:ext>
            </a:extLst>
          </p:cNvPr>
          <p:cNvSpPr/>
          <p:nvPr/>
        </p:nvSpPr>
        <p:spPr>
          <a:xfrm>
            <a:off x="3644129" y="957126"/>
            <a:ext cx="5240538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200" b="1" cap="none" spc="0" dirty="0" err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Hướng</a:t>
            </a:r>
            <a:r>
              <a:rPr lang="en-US" sz="3200" b="1" cap="none" spc="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cap="none" spc="0" dirty="0" err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dẫn</a:t>
            </a:r>
            <a:r>
              <a:rPr lang="en-US" sz="3200" b="1" cap="none" spc="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cap="none" spc="0" dirty="0" err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3200" b="1" cap="none" spc="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cap="none" spc="0" dirty="0" err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mã</a:t>
            </a:r>
            <a:r>
              <a:rPr lang="en-US" sz="3200" b="1" cap="none" spc="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cap="none" spc="0" dirty="0" err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hoá</a:t>
            </a:r>
            <a:r>
              <a:rPr lang="en-US" sz="3200" b="1" cap="none" spc="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cap="none" spc="0" dirty="0" err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b="1" cap="none" spc="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4</a:t>
            </a:r>
          </a:p>
        </p:txBody>
      </p:sp>
      <p:graphicFrame>
        <p:nvGraphicFramePr>
          <p:cNvPr id="4" name="Table 5">
            <a:extLst>
              <a:ext uri="{FF2B5EF4-FFF2-40B4-BE49-F238E27FC236}">
                <a16:creationId xmlns:a16="http://schemas.microsoft.com/office/drawing/2014/main" id="{B896B78E-682F-4AD4-89B5-F71E2A464FF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56169943"/>
              </p:ext>
            </p:extLst>
          </p:nvPr>
        </p:nvGraphicFramePr>
        <p:xfrm>
          <a:off x="3924301" y="3221482"/>
          <a:ext cx="4572000" cy="23559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153325">
                  <a:extLst>
                    <a:ext uri="{9D8B030D-6E8A-4147-A177-3AD203B41FA5}">
                      <a16:colId xmlns:a16="http://schemas.microsoft.com/office/drawing/2014/main" val="2099839352"/>
                    </a:ext>
                  </a:extLst>
                </a:gridCol>
                <a:gridCol w="1585823">
                  <a:extLst>
                    <a:ext uri="{9D8B030D-6E8A-4147-A177-3AD203B41FA5}">
                      <a16:colId xmlns:a16="http://schemas.microsoft.com/office/drawing/2014/main" val="2415041401"/>
                    </a:ext>
                  </a:extLst>
                </a:gridCol>
                <a:gridCol w="1832852">
                  <a:extLst>
                    <a:ext uri="{9D8B030D-6E8A-4147-A177-3AD203B41FA5}">
                      <a16:colId xmlns:a16="http://schemas.microsoft.com/office/drawing/2014/main" val="1097176604"/>
                    </a:ext>
                  </a:extLst>
                </a:gridCol>
              </a:tblGrid>
              <a:tr h="588975">
                <a:tc>
                  <a:txBody>
                    <a:bodyPr/>
                    <a:lstStyle/>
                    <a:p>
                      <a:pPr algn="ctr"/>
                      <a:r>
                        <a:rPr lang="vi-VN" sz="2800" b="1" dirty="0">
                          <a:solidFill>
                            <a:schemeClr val="tx1"/>
                          </a:solidFill>
                          <a:latin typeface="+mj-lt"/>
                        </a:rPr>
                        <a:t>Lần</a:t>
                      </a:r>
                    </a:p>
                  </a:txBody>
                  <a:tcPr marL="68580" marR="685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b="1" dirty="0">
                          <a:solidFill>
                            <a:schemeClr val="tx1"/>
                          </a:solidFill>
                          <a:latin typeface="+mj-lt"/>
                        </a:rPr>
                        <a:t>Vị trí</a:t>
                      </a:r>
                    </a:p>
                  </a:txBody>
                  <a:tcPr marL="68580" marR="685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b="1" dirty="0">
                          <a:solidFill>
                            <a:schemeClr val="tx1"/>
                          </a:solidFill>
                          <a:latin typeface="+mj-lt"/>
                        </a:rPr>
                        <a:t>Kí hiệu</a:t>
                      </a:r>
                    </a:p>
                  </a:txBody>
                  <a:tcPr marL="68580" marR="685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48291879"/>
                  </a:ext>
                </a:extLst>
              </a:tr>
              <a:tr h="588975">
                <a:tc>
                  <a:txBody>
                    <a:bodyPr/>
                    <a:lstStyle/>
                    <a:p>
                      <a:endParaRPr lang="vi-VN">
                        <a:solidFill>
                          <a:schemeClr val="tx1"/>
                        </a:solidFill>
                      </a:endParaRPr>
                    </a:p>
                  </a:txBody>
                  <a:tcPr marL="68580" marR="685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vi-VN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vi-VN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09888375"/>
                  </a:ext>
                </a:extLst>
              </a:tr>
              <a:tr h="588975">
                <a:tc>
                  <a:txBody>
                    <a:bodyPr/>
                    <a:lstStyle/>
                    <a:p>
                      <a:endParaRPr lang="vi-VN">
                        <a:solidFill>
                          <a:schemeClr val="tx1"/>
                        </a:solidFill>
                      </a:endParaRPr>
                    </a:p>
                  </a:txBody>
                  <a:tcPr marL="68580" marR="685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vi-VN">
                        <a:solidFill>
                          <a:schemeClr val="tx1"/>
                        </a:solidFill>
                      </a:endParaRPr>
                    </a:p>
                  </a:txBody>
                  <a:tcPr marL="68580" marR="685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vi-VN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96625771"/>
                  </a:ext>
                </a:extLst>
              </a:tr>
              <a:tr h="588975">
                <a:tc>
                  <a:txBody>
                    <a:bodyPr/>
                    <a:lstStyle/>
                    <a:p>
                      <a:endParaRPr lang="vi-VN">
                        <a:solidFill>
                          <a:schemeClr val="tx1"/>
                        </a:solidFill>
                      </a:endParaRPr>
                    </a:p>
                  </a:txBody>
                  <a:tcPr marL="68580" marR="685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vi-VN">
                        <a:solidFill>
                          <a:schemeClr val="tx1"/>
                        </a:solidFill>
                      </a:endParaRPr>
                    </a:p>
                  </a:txBody>
                  <a:tcPr marL="68580" marR="685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vi-VN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79327022"/>
                  </a:ext>
                </a:extLst>
              </a:tr>
            </a:tbl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E9F85144-FACD-4B74-A3B8-F13F1287126D}"/>
              </a:ext>
            </a:extLst>
          </p:cNvPr>
          <p:cNvSpPr txBox="1">
            <a:spLocks/>
          </p:cNvSpPr>
          <p:nvPr/>
        </p:nvSpPr>
        <p:spPr>
          <a:xfrm>
            <a:off x="4210051" y="3707585"/>
            <a:ext cx="59229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40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</a:t>
            </a:r>
            <a:endParaRPr lang="vi-VN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191D698-8EC0-4CC7-99EE-F30C4CDD882B}"/>
              </a:ext>
            </a:extLst>
          </p:cNvPr>
          <p:cNvSpPr txBox="1">
            <a:spLocks/>
          </p:cNvSpPr>
          <p:nvPr/>
        </p:nvSpPr>
        <p:spPr>
          <a:xfrm>
            <a:off x="4210051" y="4324818"/>
            <a:ext cx="592295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40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</a:t>
            </a:r>
            <a:endParaRPr lang="vi-VN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51B0BB1F-FB92-4777-9A8D-572070033FD2}"/>
              </a:ext>
            </a:extLst>
          </p:cNvPr>
          <p:cNvSpPr txBox="1">
            <a:spLocks/>
          </p:cNvSpPr>
          <p:nvPr/>
        </p:nvSpPr>
        <p:spPr>
          <a:xfrm>
            <a:off x="4210051" y="4942050"/>
            <a:ext cx="592295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40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</a:t>
            </a:r>
            <a:endParaRPr lang="vi-VN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96E20593-2206-4EC6-B329-42014F725D84}"/>
              </a:ext>
            </a:extLst>
          </p:cNvPr>
          <p:cNvSpPr txBox="1"/>
          <p:nvPr/>
        </p:nvSpPr>
        <p:spPr>
          <a:xfrm>
            <a:off x="5581651" y="3815307"/>
            <a:ext cx="93456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E32AF1B9-12F8-4A0F-96CF-83055312FC96}"/>
              </a:ext>
            </a:extLst>
          </p:cNvPr>
          <p:cNvSpPr txBox="1"/>
          <p:nvPr/>
        </p:nvSpPr>
        <p:spPr>
          <a:xfrm>
            <a:off x="5581651" y="4432540"/>
            <a:ext cx="93456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Trái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452DFD57-DAE0-4F00-A06E-068F182457D8}"/>
              </a:ext>
            </a:extLst>
          </p:cNvPr>
          <p:cNvSpPr txBox="1"/>
          <p:nvPr/>
        </p:nvSpPr>
        <p:spPr>
          <a:xfrm>
            <a:off x="5581651" y="5049772"/>
            <a:ext cx="93456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Trái</a:t>
            </a:r>
          </a:p>
        </p:txBody>
      </p:sp>
      <p:graphicFrame>
        <p:nvGraphicFramePr>
          <p:cNvPr id="8" name="Table 8">
            <a:extLst>
              <a:ext uri="{FF2B5EF4-FFF2-40B4-BE49-F238E27FC236}">
                <a16:creationId xmlns:a16="http://schemas.microsoft.com/office/drawing/2014/main" id="{E6DAB570-4617-4D31-84EC-8B303312B56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77343734"/>
              </p:ext>
            </p:extLst>
          </p:nvPr>
        </p:nvGraphicFramePr>
        <p:xfrm>
          <a:off x="4534652" y="1600200"/>
          <a:ext cx="3468606" cy="1371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34303">
                  <a:extLst>
                    <a:ext uri="{9D8B030D-6E8A-4147-A177-3AD203B41FA5}">
                      <a16:colId xmlns:a16="http://schemas.microsoft.com/office/drawing/2014/main" val="1700541360"/>
                    </a:ext>
                  </a:extLst>
                </a:gridCol>
                <a:gridCol w="1734303">
                  <a:extLst>
                    <a:ext uri="{9D8B030D-6E8A-4147-A177-3AD203B41FA5}">
                      <a16:colId xmlns:a16="http://schemas.microsoft.com/office/drawing/2014/main" val="2852814659"/>
                    </a:ext>
                  </a:extLst>
                </a:gridCol>
              </a:tblGrid>
              <a:tr h="237489">
                <a:tc gridSpan="2">
                  <a:txBody>
                    <a:bodyPr/>
                    <a:lstStyle/>
                    <a:p>
                      <a:pPr algn="ctr"/>
                      <a:r>
                        <a:rPr lang="en-US" sz="24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Qui tắc</a:t>
                      </a:r>
                      <a:endParaRPr lang="vi-VN" sz="24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vi-VN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7423793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Phải</a:t>
                      </a:r>
                      <a:endParaRPr lang="vi-VN" sz="2400" b="1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Trái</a:t>
                      </a:r>
                      <a:endParaRPr lang="vi-VN" sz="2400" b="1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5540756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vi-VN" sz="2400" b="1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vi-VN" sz="2400" b="1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58840504"/>
                  </a:ext>
                </a:extLst>
              </a:tr>
            </a:tbl>
          </a:graphicData>
        </a:graphic>
      </p:graphicFrame>
      <p:sp>
        <p:nvSpPr>
          <p:cNvPr id="29" name="TextBox 28">
            <a:extLst>
              <a:ext uri="{FF2B5EF4-FFF2-40B4-BE49-F238E27FC236}">
                <a16:creationId xmlns:a16="http://schemas.microsoft.com/office/drawing/2014/main" id="{166CEDB6-4975-452D-A7A4-70A9E04547C7}"/>
              </a:ext>
            </a:extLst>
          </p:cNvPr>
          <p:cNvSpPr txBox="1"/>
          <p:nvPr/>
        </p:nvSpPr>
        <p:spPr>
          <a:xfrm>
            <a:off x="7239002" y="3815307"/>
            <a:ext cx="68730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39C2537A-6C7C-46BD-99FA-992F13E056B9}"/>
              </a:ext>
            </a:extLst>
          </p:cNvPr>
          <p:cNvSpPr txBox="1"/>
          <p:nvPr/>
        </p:nvSpPr>
        <p:spPr>
          <a:xfrm>
            <a:off x="7239001" y="4428195"/>
            <a:ext cx="68730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C697A035-04BE-45D5-B251-893C78ED6508}"/>
              </a:ext>
            </a:extLst>
          </p:cNvPr>
          <p:cNvSpPr txBox="1"/>
          <p:nvPr/>
        </p:nvSpPr>
        <p:spPr>
          <a:xfrm>
            <a:off x="7239001" y="5041083"/>
            <a:ext cx="68730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</a:p>
        </p:txBody>
      </p:sp>
      <p:graphicFrame>
        <p:nvGraphicFramePr>
          <p:cNvPr id="10" name="Diagram 9">
            <a:extLst>
              <a:ext uri="{FF2B5EF4-FFF2-40B4-BE49-F238E27FC236}">
                <a16:creationId xmlns:a16="http://schemas.microsoft.com/office/drawing/2014/main" id="{E2679AD4-B9D8-4C12-82C2-816AA3A1015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746313832"/>
              </p:ext>
            </p:extLst>
          </p:nvPr>
        </p:nvGraphicFramePr>
        <p:xfrm>
          <a:off x="4515354" y="5891225"/>
          <a:ext cx="2878112" cy="6519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338747338"/>
      </p:ext>
    </p:extLst>
  </p:cSld>
  <p:clrMapOvr>
    <a:masterClrMapping/>
  </p:clrMapOvr>
  <p:transition spd="med"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" presetClass="emph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5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3D69B"/>
                                      </p:to>
                                    </p:animClr>
                                    <p:set>
                                      <p:cBhvr>
                                        <p:cTn id="76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7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1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9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3D69B"/>
                                      </p:to>
                                    </p:animClr>
                                    <p:set>
                                      <p:cBhvr>
                                        <p:cTn id="80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1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1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3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3D69B"/>
                                      </p:to>
                                    </p:animClr>
                                    <p:set>
                                      <p:cBhvr>
                                        <p:cTn id="84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5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7" grpId="0"/>
      <p:bldP spid="13" grpId="0"/>
      <p:bldP spid="15" grpId="0"/>
      <p:bldP spid="28" grpId="0"/>
      <p:bldP spid="36" grpId="0"/>
      <p:bldP spid="42" grpId="0"/>
      <p:bldP spid="29" grpId="0"/>
      <p:bldP spid="29" grpId="1"/>
      <p:bldP spid="30" grpId="0"/>
      <p:bldP spid="30" grpId="1"/>
      <p:bldP spid="32" grpId="0"/>
      <p:bldP spid="32" grpId="1"/>
      <p:bldGraphic spid="10" grpId="0">
        <p:bldAsOne/>
      </p:bldGraphic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412776"/>
            <a:ext cx="8424936" cy="1008111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b="1" u="sng" smtClean="0">
                <a:solidFill>
                  <a:srgbClr val="0000FF"/>
                </a:solidFill>
              </a:rPr>
              <a:t>Câu hỏi:</a:t>
            </a:r>
          </a:p>
          <a:p>
            <a:pPr marL="0" indent="0">
              <a:buNone/>
            </a:pPr>
            <a:r>
              <a:rPr lang="en-US" b="1" smtClean="0">
                <a:solidFill>
                  <a:srgbClr val="0000FF"/>
                </a:solidFill>
              </a:rPr>
              <a:t> </a:t>
            </a:r>
            <a:r>
              <a:rPr lang="en-US" smtClean="0">
                <a:solidFill>
                  <a:srgbClr val="0000FF"/>
                </a:solidFill>
              </a:rPr>
              <a:t>Em hãy mã hóa số </a:t>
            </a:r>
            <a:r>
              <a:rPr lang="en-US" b="1" smtClean="0">
                <a:solidFill>
                  <a:srgbClr val="0000FF"/>
                </a:solidFill>
              </a:rPr>
              <a:t>3</a:t>
            </a:r>
            <a:r>
              <a:rPr lang="en-US" smtClean="0">
                <a:solidFill>
                  <a:srgbClr val="0000FF"/>
                </a:solidFill>
              </a:rPr>
              <a:t> và số </a:t>
            </a:r>
            <a:r>
              <a:rPr lang="en-US" b="1" smtClean="0">
                <a:solidFill>
                  <a:srgbClr val="0000FF"/>
                </a:solidFill>
              </a:rPr>
              <a:t>6</a:t>
            </a:r>
            <a:r>
              <a:rPr lang="en-US" smtClean="0">
                <a:solidFill>
                  <a:srgbClr val="0000FF"/>
                </a:solidFill>
              </a:rPr>
              <a:t> theo cách như trên. Hai dãy kí hiệu nhận được có giống nhau không?</a:t>
            </a:r>
          </a:p>
          <a:p>
            <a:pPr marL="0" indent="0" algn="ctr">
              <a:buNone/>
            </a:pPr>
            <a:r>
              <a:rPr lang="en-US" b="1">
                <a:solidFill>
                  <a:srgbClr val="0000FF"/>
                </a:solidFill>
              </a:rPr>
              <a:t>Thảo luận nhóm: (10 phút)</a:t>
            </a:r>
            <a:endParaRPr lang="vi-VN">
              <a:solidFill>
                <a:srgbClr val="0000FF"/>
              </a:solidFill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2643317" y="289385"/>
            <a:ext cx="3885123" cy="634082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smtClean="0">
                <a:solidFill>
                  <a:srgbClr val="FFFF00"/>
                </a:solidFill>
              </a:rPr>
              <a:t>KHỞI ĐỘNG</a:t>
            </a:r>
            <a:endParaRPr lang="vi-VN" b="1">
              <a:solidFill>
                <a:srgbClr val="FFFF00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9928" y="296540"/>
            <a:ext cx="715596" cy="641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02990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2159666" y="850702"/>
            <a:ext cx="4173334" cy="634082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Times New Roman" pitchFamily="18" charset="0"/>
                <a:ea typeface="+mj-ea"/>
                <a:cs typeface="Times New Roman" pitchFamily="18" charset="0"/>
              </a:defRPr>
            </a:lvl1pPr>
          </a:lstStyle>
          <a:p>
            <a:r>
              <a:rPr lang="en-US" b="1" dirty="0" err="1" smtClean="0">
                <a:solidFill>
                  <a:srgbClr val="FFFF00"/>
                </a:solidFill>
              </a:rPr>
              <a:t>Kết</a:t>
            </a:r>
            <a:r>
              <a:rPr lang="en-US" b="1" dirty="0" smtClean="0">
                <a:solidFill>
                  <a:srgbClr val="FFFF00"/>
                </a:solidFill>
              </a:rPr>
              <a:t> </a:t>
            </a:r>
            <a:r>
              <a:rPr lang="en-US" b="1" dirty="0" err="1" smtClean="0">
                <a:solidFill>
                  <a:srgbClr val="FFFF00"/>
                </a:solidFill>
              </a:rPr>
              <a:t>quả</a:t>
            </a:r>
            <a:r>
              <a:rPr lang="en-US" b="1" dirty="0" smtClean="0">
                <a:solidFill>
                  <a:srgbClr val="FFFF00"/>
                </a:solidFill>
              </a:rPr>
              <a:t> </a:t>
            </a:r>
            <a:r>
              <a:rPr lang="en-US" b="1" dirty="0" err="1" smtClean="0">
                <a:solidFill>
                  <a:srgbClr val="FFFF00"/>
                </a:solidFill>
              </a:rPr>
              <a:t>mã</a:t>
            </a:r>
            <a:r>
              <a:rPr lang="en-US" b="1" dirty="0" smtClean="0">
                <a:solidFill>
                  <a:srgbClr val="FFFF00"/>
                </a:solidFill>
              </a:rPr>
              <a:t> </a:t>
            </a:r>
            <a:r>
              <a:rPr lang="en-US" b="1" dirty="0" err="1" smtClean="0">
                <a:solidFill>
                  <a:srgbClr val="FFFF00"/>
                </a:solidFill>
              </a:rPr>
              <a:t>hóa</a:t>
            </a:r>
            <a:endParaRPr lang="vi-VN" b="1" dirty="0">
              <a:solidFill>
                <a:srgbClr val="FFFF00"/>
              </a:solidFill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642526" y="2060848"/>
            <a:ext cx="3518048" cy="64807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3200"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3200"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3200"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 err="1" smtClean="0">
                <a:solidFill>
                  <a:srgbClr val="0000FF"/>
                </a:solidFill>
              </a:rPr>
              <a:t>Mã</a:t>
            </a:r>
            <a:r>
              <a:rPr lang="en-US" dirty="0" smtClean="0">
                <a:solidFill>
                  <a:srgbClr val="0000FF"/>
                </a:solidFill>
              </a:rPr>
              <a:t> </a:t>
            </a:r>
            <a:r>
              <a:rPr lang="en-US" dirty="0" err="1" smtClean="0">
                <a:solidFill>
                  <a:srgbClr val="0000FF"/>
                </a:solidFill>
              </a:rPr>
              <a:t>hóa</a:t>
            </a:r>
            <a:r>
              <a:rPr lang="en-US" dirty="0" smtClean="0">
                <a:solidFill>
                  <a:srgbClr val="0000FF"/>
                </a:solidFill>
              </a:rPr>
              <a:t> </a:t>
            </a:r>
            <a:r>
              <a:rPr lang="en-US" dirty="0" err="1" smtClean="0">
                <a:solidFill>
                  <a:srgbClr val="0000FF"/>
                </a:solidFill>
              </a:rPr>
              <a:t>số</a:t>
            </a:r>
            <a:r>
              <a:rPr lang="en-US" dirty="0" smtClean="0">
                <a:solidFill>
                  <a:srgbClr val="0000FF"/>
                </a:solidFill>
              </a:rPr>
              <a:t> 3:</a:t>
            </a:r>
          </a:p>
          <a:p>
            <a:pPr marL="0" indent="0">
              <a:buNone/>
            </a:pPr>
            <a:endParaRPr lang="vi-VN" dirty="0">
              <a:solidFill>
                <a:srgbClr val="0000FF"/>
              </a:solidFill>
            </a:endParaRP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456332" y="3356992"/>
            <a:ext cx="8364140" cy="100811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3200"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3200"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3200"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n-US" dirty="0" err="1" smtClean="0">
                <a:solidFill>
                  <a:srgbClr val="0000FF"/>
                </a:solidFill>
              </a:rPr>
              <a:t>Sau</a:t>
            </a:r>
            <a:r>
              <a:rPr lang="en-US" dirty="0" smtClean="0">
                <a:solidFill>
                  <a:srgbClr val="0000FF"/>
                </a:solidFill>
              </a:rPr>
              <a:t> </a:t>
            </a:r>
            <a:r>
              <a:rPr lang="en-US" dirty="0" err="1" smtClean="0">
                <a:solidFill>
                  <a:srgbClr val="0000FF"/>
                </a:solidFill>
              </a:rPr>
              <a:t>khi</a:t>
            </a:r>
            <a:r>
              <a:rPr lang="en-US" dirty="0" smtClean="0">
                <a:solidFill>
                  <a:srgbClr val="0000FF"/>
                </a:solidFill>
              </a:rPr>
              <a:t> </a:t>
            </a:r>
            <a:r>
              <a:rPr lang="en-US" dirty="0" err="1" smtClean="0">
                <a:solidFill>
                  <a:srgbClr val="0000FF"/>
                </a:solidFill>
              </a:rPr>
              <a:t>mã</a:t>
            </a:r>
            <a:r>
              <a:rPr lang="en-US" dirty="0" smtClean="0">
                <a:solidFill>
                  <a:srgbClr val="0000FF"/>
                </a:solidFill>
              </a:rPr>
              <a:t> </a:t>
            </a:r>
            <a:r>
              <a:rPr lang="en-US" dirty="0" err="1" smtClean="0">
                <a:solidFill>
                  <a:srgbClr val="0000FF"/>
                </a:solidFill>
              </a:rPr>
              <a:t>hóa</a:t>
            </a:r>
            <a:r>
              <a:rPr lang="en-US" dirty="0" smtClean="0">
                <a:solidFill>
                  <a:srgbClr val="0000FF"/>
                </a:solidFill>
              </a:rPr>
              <a:t>, </a:t>
            </a:r>
            <a:r>
              <a:rPr lang="en-US" dirty="0" err="1" smtClean="0">
                <a:solidFill>
                  <a:srgbClr val="0000FF"/>
                </a:solidFill>
              </a:rPr>
              <a:t>hai</a:t>
            </a:r>
            <a:r>
              <a:rPr lang="en-US" dirty="0" smtClean="0">
                <a:solidFill>
                  <a:srgbClr val="0000FF"/>
                </a:solidFill>
              </a:rPr>
              <a:t> </a:t>
            </a:r>
            <a:r>
              <a:rPr lang="en-US" dirty="0" err="1" smtClean="0">
                <a:solidFill>
                  <a:srgbClr val="0000FF"/>
                </a:solidFill>
              </a:rPr>
              <a:t>dãy</a:t>
            </a:r>
            <a:r>
              <a:rPr lang="en-US" dirty="0" smtClean="0">
                <a:solidFill>
                  <a:srgbClr val="0000FF"/>
                </a:solidFill>
              </a:rPr>
              <a:t> </a:t>
            </a:r>
            <a:r>
              <a:rPr lang="en-US" dirty="0" err="1" smtClean="0">
                <a:solidFill>
                  <a:srgbClr val="0000FF"/>
                </a:solidFill>
              </a:rPr>
              <a:t>kí</a:t>
            </a:r>
            <a:r>
              <a:rPr lang="en-US" dirty="0" smtClean="0">
                <a:solidFill>
                  <a:srgbClr val="0000FF"/>
                </a:solidFill>
              </a:rPr>
              <a:t> </a:t>
            </a:r>
            <a:r>
              <a:rPr lang="en-US" dirty="0" err="1" smtClean="0">
                <a:solidFill>
                  <a:srgbClr val="0000FF"/>
                </a:solidFill>
              </a:rPr>
              <a:t>hiệu</a:t>
            </a:r>
            <a:r>
              <a:rPr lang="en-US" dirty="0" smtClean="0">
                <a:solidFill>
                  <a:srgbClr val="0000FF"/>
                </a:solidFill>
              </a:rPr>
              <a:t> </a:t>
            </a:r>
            <a:r>
              <a:rPr lang="en-US" dirty="0" err="1" smtClean="0">
                <a:solidFill>
                  <a:srgbClr val="0000FF"/>
                </a:solidFill>
              </a:rPr>
              <a:t>nhận</a:t>
            </a:r>
            <a:r>
              <a:rPr lang="en-US" dirty="0" smtClean="0">
                <a:solidFill>
                  <a:srgbClr val="0000FF"/>
                </a:solidFill>
              </a:rPr>
              <a:t> </a:t>
            </a:r>
            <a:r>
              <a:rPr lang="en-US" dirty="0" err="1" smtClean="0">
                <a:solidFill>
                  <a:srgbClr val="0000FF"/>
                </a:solidFill>
              </a:rPr>
              <a:t>được</a:t>
            </a:r>
            <a:r>
              <a:rPr lang="en-US" dirty="0" smtClean="0">
                <a:solidFill>
                  <a:srgbClr val="0000FF"/>
                </a:solidFill>
              </a:rPr>
              <a:t> </a:t>
            </a:r>
            <a:r>
              <a:rPr lang="en-US" dirty="0" err="1" smtClean="0">
                <a:solidFill>
                  <a:srgbClr val="0000FF"/>
                </a:solidFill>
              </a:rPr>
              <a:t>là</a:t>
            </a:r>
            <a:r>
              <a:rPr lang="en-US" dirty="0" smtClean="0">
                <a:solidFill>
                  <a:srgbClr val="0000FF"/>
                </a:solidFill>
              </a:rPr>
              <a:t> </a:t>
            </a:r>
            <a:r>
              <a:rPr lang="en-US" b="1" dirty="0" err="1" smtClean="0">
                <a:solidFill>
                  <a:srgbClr val="C00000"/>
                </a:solidFill>
              </a:rPr>
              <a:t>không</a:t>
            </a:r>
            <a:r>
              <a:rPr lang="en-US" b="1" dirty="0" smtClean="0">
                <a:solidFill>
                  <a:srgbClr val="C00000"/>
                </a:solidFill>
              </a:rPr>
              <a:t> </a:t>
            </a:r>
            <a:r>
              <a:rPr lang="en-US" b="1" dirty="0" err="1" smtClean="0">
                <a:solidFill>
                  <a:srgbClr val="C00000"/>
                </a:solidFill>
              </a:rPr>
              <a:t>giống</a:t>
            </a:r>
            <a:r>
              <a:rPr lang="en-US" b="1" dirty="0" smtClean="0">
                <a:solidFill>
                  <a:srgbClr val="C00000"/>
                </a:solidFill>
              </a:rPr>
              <a:t> </a:t>
            </a:r>
            <a:r>
              <a:rPr lang="en-US" b="1" dirty="0" err="1" smtClean="0">
                <a:solidFill>
                  <a:srgbClr val="C00000"/>
                </a:solidFill>
              </a:rPr>
              <a:t>nhau</a:t>
            </a:r>
            <a:r>
              <a:rPr lang="en-US" dirty="0" smtClean="0">
                <a:solidFill>
                  <a:srgbClr val="0000FF"/>
                </a:solidFill>
              </a:rPr>
              <a:t>.</a:t>
            </a:r>
            <a:endParaRPr lang="vi-VN" dirty="0">
              <a:solidFill>
                <a:srgbClr val="0000FF"/>
              </a:solidFill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4788024" y="2132856"/>
            <a:ext cx="2376264" cy="648072"/>
          </a:xfrm>
        </p:spPr>
        <p:txBody>
          <a:bodyPr/>
          <a:lstStyle/>
          <a:p>
            <a:pPr marL="0" indent="0">
              <a:buNone/>
            </a:pPr>
            <a:r>
              <a:rPr lang="en-US" dirty="0" err="1" smtClean="0">
                <a:solidFill>
                  <a:srgbClr val="0000FF"/>
                </a:solidFill>
              </a:rPr>
              <a:t>Mã</a:t>
            </a:r>
            <a:r>
              <a:rPr lang="en-US" dirty="0" smtClean="0">
                <a:solidFill>
                  <a:srgbClr val="0000FF"/>
                </a:solidFill>
              </a:rPr>
              <a:t> </a:t>
            </a:r>
            <a:r>
              <a:rPr lang="en-US" dirty="0" err="1" smtClean="0">
                <a:solidFill>
                  <a:srgbClr val="0000FF"/>
                </a:solidFill>
              </a:rPr>
              <a:t>hóa</a:t>
            </a:r>
            <a:r>
              <a:rPr lang="en-US" dirty="0" smtClean="0">
                <a:solidFill>
                  <a:srgbClr val="0000FF"/>
                </a:solidFill>
              </a:rPr>
              <a:t> </a:t>
            </a:r>
            <a:r>
              <a:rPr lang="en-US" dirty="0" err="1" smtClean="0">
                <a:solidFill>
                  <a:srgbClr val="0000FF"/>
                </a:solidFill>
              </a:rPr>
              <a:t>số</a:t>
            </a:r>
            <a:r>
              <a:rPr lang="en-US" dirty="0" smtClean="0">
                <a:solidFill>
                  <a:srgbClr val="0000FF"/>
                </a:solidFill>
              </a:rPr>
              <a:t> 6:</a:t>
            </a:r>
            <a:endParaRPr lang="vi-VN" dirty="0">
              <a:solidFill>
                <a:srgbClr val="0000FF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059832" y="2052137"/>
            <a:ext cx="80983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3200" b="1" dirty="0">
                <a:solidFill>
                  <a:srgbClr val="FF0000"/>
                </a:solidFill>
              </a:rPr>
              <a:t>011</a:t>
            </a:r>
          </a:p>
        </p:txBody>
      </p:sp>
      <p:sp>
        <p:nvSpPr>
          <p:cNvPr id="10" name="Rectangle 9"/>
          <p:cNvSpPr/>
          <p:nvPr/>
        </p:nvSpPr>
        <p:spPr>
          <a:xfrm>
            <a:off x="7166359" y="2124145"/>
            <a:ext cx="80983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3200" b="1" dirty="0">
                <a:solidFill>
                  <a:srgbClr val="FF0000"/>
                </a:solidFill>
              </a:rPr>
              <a:t>110</a:t>
            </a:r>
          </a:p>
        </p:txBody>
      </p:sp>
    </p:spTree>
    <p:extLst>
      <p:ext uri="{BB962C8B-B14F-4D97-AF65-F5344CB8AC3E}">
        <p14:creationId xmlns:p14="http://schemas.microsoft.com/office/powerpoint/2010/main" val="7686253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9" grpId="0"/>
      <p:bldP spid="1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7584" y="196698"/>
            <a:ext cx="7488831" cy="64646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082136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074" y="2337492"/>
            <a:ext cx="7726090" cy="864096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vi-VN" sz="2200" smtClean="0"/>
              <a:t>a)</a:t>
            </a:r>
            <a:r>
              <a:rPr lang="en-US" sz="2200" smtClean="0"/>
              <a:t> Số được chuyển thành dãy gồm các kí hiệu 0 và 1. Được gọi là dãy</a:t>
            </a:r>
            <a:r>
              <a:rPr lang="en-US" sz="2200" smtClean="0">
                <a:solidFill>
                  <a:srgbClr val="C00000"/>
                </a:solidFill>
              </a:rPr>
              <a:t>....</a:t>
            </a:r>
            <a:r>
              <a:rPr lang="en-US" sz="2200" b="1" smtClean="0">
                <a:solidFill>
                  <a:srgbClr val="C00000"/>
                </a:solidFill>
              </a:rPr>
              <a:t>(1)</a:t>
            </a:r>
            <a:r>
              <a:rPr lang="en-US" sz="2200" smtClean="0">
                <a:solidFill>
                  <a:srgbClr val="C00000"/>
                </a:solidFill>
              </a:rPr>
              <a:t>....</a:t>
            </a:r>
            <a:endParaRPr lang="vi-VN" sz="2200" smtClean="0"/>
          </a:p>
          <a:p>
            <a:pPr marL="0" indent="0" algn="just">
              <a:buNone/>
            </a:pPr>
            <a:endParaRPr lang="vi-VN" sz="2200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992281" y="1541720"/>
            <a:ext cx="7797200" cy="63408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Times New Roman" pitchFamily="18" charset="0"/>
                <a:ea typeface="+mj-ea"/>
                <a:cs typeface="Times New Roman" pitchFamily="18" charset="0"/>
              </a:defRPr>
            </a:lvl1pPr>
          </a:lstStyle>
          <a:p>
            <a:pPr algn="just"/>
            <a:r>
              <a:rPr lang="en-US" sz="2200" b="1">
                <a:solidFill>
                  <a:srgbClr val="0000FF"/>
                </a:solidFill>
              </a:rPr>
              <a:t>Em hãy </a:t>
            </a:r>
            <a:r>
              <a:rPr lang="en-US" sz="2200" b="1" smtClean="0">
                <a:solidFill>
                  <a:srgbClr val="0000FF"/>
                </a:solidFill>
              </a:rPr>
              <a:t>đọc thông </a:t>
            </a:r>
            <a:r>
              <a:rPr lang="en-US" sz="2200" b="1">
                <a:solidFill>
                  <a:srgbClr val="0000FF"/>
                </a:solidFill>
              </a:rPr>
              <a:t>tin </a:t>
            </a:r>
            <a:r>
              <a:rPr lang="en-US" sz="2200" b="1" smtClean="0">
                <a:solidFill>
                  <a:srgbClr val="0000FF"/>
                </a:solidFill>
              </a:rPr>
              <a:t>trang </a:t>
            </a:r>
            <a:r>
              <a:rPr lang="en-US" sz="2200" b="1">
                <a:solidFill>
                  <a:srgbClr val="0000FF"/>
                </a:solidFill>
              </a:rPr>
              <a:t>12-13 (SGK) và điền nội dung thích hợp vào chỗ có dấu (....) để tìm hiểu về cách biểu diễn thông tin trong máy tính:</a:t>
            </a:r>
            <a:endParaRPr lang="vi-VN" sz="2200" b="1">
              <a:solidFill>
                <a:srgbClr val="0000FF"/>
              </a:solidFill>
            </a:endParaRPr>
          </a:p>
          <a:p>
            <a:pPr algn="just"/>
            <a:endParaRPr lang="vi-VN" sz="2200">
              <a:solidFill>
                <a:srgbClr val="0000FF"/>
              </a:solidFill>
            </a:endParaRPr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707476" y="3197436"/>
            <a:ext cx="7755180" cy="86409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3200"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3200"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3200"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Font typeface="Arial" pitchFamily="34" charset="0"/>
              <a:buNone/>
            </a:pPr>
            <a:r>
              <a:rPr lang="en-US" sz="2200" smtClean="0"/>
              <a:t>b) Văn bản được chuyển thành dãy bit bằng cách chuyển từng.......</a:t>
            </a:r>
            <a:r>
              <a:rPr lang="en-US" sz="2200" b="1" smtClean="0">
                <a:solidFill>
                  <a:srgbClr val="FF0000"/>
                </a:solidFill>
              </a:rPr>
              <a:t>(2)</a:t>
            </a:r>
            <a:r>
              <a:rPr lang="en-US" sz="2200" smtClean="0"/>
              <a:t>..... một. </a:t>
            </a:r>
            <a:endParaRPr lang="vi-VN" sz="2200" smtClean="0"/>
          </a:p>
          <a:p>
            <a:pPr marL="0" indent="0" algn="just">
              <a:buFont typeface="Arial" pitchFamily="34" charset="0"/>
              <a:buNone/>
            </a:pPr>
            <a:endParaRPr lang="vi-VN" sz="2200"/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667823" y="4104132"/>
            <a:ext cx="8049636" cy="86409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3200"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3200"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3200"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200" smtClean="0"/>
              <a:t>c) Hình ảnh cũng cần được chuyển đổi thành dãy bit.  Mỗi......</a:t>
            </a:r>
            <a:r>
              <a:rPr lang="en-US" sz="2200" b="1" smtClean="0">
                <a:solidFill>
                  <a:srgbClr val="FF0000"/>
                </a:solidFill>
              </a:rPr>
              <a:t>(3)</a:t>
            </a:r>
            <a:r>
              <a:rPr lang="en-US" sz="2200" smtClean="0"/>
              <a:t>..... (pixel) trong một ảnh đen trắng được </a:t>
            </a:r>
            <a:r>
              <a:rPr lang="en-US" sz="2200"/>
              <a:t>biểu </a:t>
            </a:r>
            <a:r>
              <a:rPr lang="en-US" sz="2200" smtClean="0"/>
              <a:t>thị </a:t>
            </a:r>
            <a:r>
              <a:rPr lang="en-US" sz="2200"/>
              <a:t>thành </a:t>
            </a:r>
            <a:r>
              <a:rPr lang="en-US" sz="2200" smtClean="0"/>
              <a:t>một bit</a:t>
            </a:r>
            <a:r>
              <a:rPr lang="en-US" sz="2200"/>
              <a:t>.</a:t>
            </a:r>
            <a:endParaRPr lang="vi-VN" sz="2200"/>
          </a:p>
          <a:p>
            <a:pPr marL="0" indent="0" algn="just">
              <a:buFont typeface="Arial" pitchFamily="34" charset="0"/>
              <a:buNone/>
            </a:pPr>
            <a:endParaRPr lang="vi-VN" sz="2200">
              <a:solidFill>
                <a:srgbClr val="0000FF"/>
              </a:solidFill>
            </a:endParaRPr>
          </a:p>
        </p:txBody>
      </p:sp>
      <p:sp>
        <p:nvSpPr>
          <p:cNvPr id="10" name="Content Placeholder 2"/>
          <p:cNvSpPr txBox="1">
            <a:spLocks/>
          </p:cNvSpPr>
          <p:nvPr/>
        </p:nvSpPr>
        <p:spPr>
          <a:xfrm>
            <a:off x="674182" y="4994517"/>
            <a:ext cx="7755180" cy="86409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3200"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3200"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3200"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vi-VN" sz="2200" smtClean="0"/>
              <a:t>d) </a:t>
            </a:r>
            <a:r>
              <a:rPr lang="en-US" sz="2200" smtClean="0"/>
              <a:t>Âm thanh cũng cần chuyển </a:t>
            </a:r>
            <a:r>
              <a:rPr lang="en-US" sz="2200"/>
              <a:t>đổi </a:t>
            </a:r>
            <a:r>
              <a:rPr lang="en-US" sz="2200" smtClean="0"/>
              <a:t>thành.......</a:t>
            </a:r>
            <a:r>
              <a:rPr lang="en-US" sz="2200" smtClean="0">
                <a:solidFill>
                  <a:srgbClr val="FF0000"/>
                </a:solidFill>
              </a:rPr>
              <a:t>(4)</a:t>
            </a:r>
            <a:r>
              <a:rPr lang="en-US" sz="2200" smtClean="0"/>
              <a:t>..... . </a:t>
            </a:r>
            <a:r>
              <a:rPr lang="en-US" sz="2200"/>
              <a:t>Tốc độ rung của âm thanh được ghi lại dưới dạng </a:t>
            </a:r>
            <a:r>
              <a:rPr lang="en-US" sz="2200" smtClean="0"/>
              <a:t>.......</a:t>
            </a:r>
            <a:r>
              <a:rPr lang="en-US" sz="2200" smtClean="0">
                <a:solidFill>
                  <a:srgbClr val="FF0000"/>
                </a:solidFill>
              </a:rPr>
              <a:t>(5)</a:t>
            </a:r>
            <a:r>
              <a:rPr lang="en-US" sz="2200" smtClean="0"/>
              <a:t>........, </a:t>
            </a:r>
            <a:r>
              <a:rPr lang="en-US" sz="2200"/>
              <a:t>từ đó </a:t>
            </a:r>
            <a:r>
              <a:rPr lang="en-US" sz="2200" smtClean="0"/>
              <a:t>chuyển </a:t>
            </a:r>
            <a:r>
              <a:rPr lang="en-US" sz="2200"/>
              <a:t>thành dãy bit.</a:t>
            </a:r>
            <a:endParaRPr lang="vi-VN" sz="2200"/>
          </a:p>
          <a:p>
            <a:pPr marL="0" indent="0">
              <a:buNone/>
            </a:pPr>
            <a:endParaRPr lang="vi-VN" sz="2200"/>
          </a:p>
          <a:p>
            <a:pPr marL="0" indent="0" algn="just">
              <a:buFont typeface="Arial" pitchFamily="34" charset="0"/>
              <a:buNone/>
            </a:pPr>
            <a:endParaRPr lang="vi-VN" sz="2200">
              <a:solidFill>
                <a:srgbClr val="0000FF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290197" y="2713523"/>
            <a:ext cx="720080" cy="40011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2000" b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bit</a:t>
            </a:r>
            <a:endParaRPr lang="vi-VN" sz="2000" b="1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410151" y="3628661"/>
            <a:ext cx="1008112" cy="40011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2000" b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k</a:t>
            </a:r>
            <a:r>
              <a:rPr lang="en-US" sz="2000" b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í tự</a:t>
            </a:r>
            <a:endParaRPr lang="vi-VN" sz="2000" b="1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7376121" y="4105954"/>
            <a:ext cx="1203369" cy="40011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2000" b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điểm ảnh</a:t>
            </a:r>
            <a:endParaRPr lang="vi-VN" sz="2000" b="1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5315628" y="4977484"/>
            <a:ext cx="1152128" cy="430887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2200" b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d</a:t>
            </a:r>
            <a:r>
              <a:rPr lang="en-US" sz="2200" b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ãy bit</a:t>
            </a:r>
            <a:endParaRPr lang="vi-VN" sz="2200" b="1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004048" y="5469626"/>
            <a:ext cx="1235420" cy="40011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20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giá trị số</a:t>
            </a:r>
            <a:endParaRPr lang="vi-VN" sz="20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itle 1"/>
          <p:cNvSpPr txBox="1">
            <a:spLocks/>
          </p:cNvSpPr>
          <p:nvPr/>
        </p:nvSpPr>
        <p:spPr>
          <a:xfrm>
            <a:off x="758624" y="332656"/>
            <a:ext cx="8003232" cy="634082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600" b="1" smtClean="0">
                <a:solidFill>
                  <a:srgbClr val="FFFF00"/>
                </a:solidFill>
              </a:rPr>
              <a:t>1. Biểu diễn thông tin trong máy tính</a:t>
            </a:r>
            <a:endParaRPr lang="vi-VN" sz="3600" b="1">
              <a:solidFill>
                <a:srgbClr val="FFFF00"/>
              </a:solidFill>
            </a:endParaRP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329" y="1128754"/>
            <a:ext cx="777301" cy="6326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154976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4" grpId="0" animBg="1"/>
      <p:bldP spid="12" grpId="0" animBg="1"/>
      <p:bldP spid="16" grpId="0" animBg="1"/>
      <p:bldP spid="19" grpId="0" animBg="1"/>
      <p:bldP spid="14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1629</TotalTime>
  <Words>1325</Words>
  <Application>Microsoft Office PowerPoint</Application>
  <PresentationFormat>On-screen Show (4:3)</PresentationFormat>
  <Paragraphs>262</Paragraphs>
  <Slides>27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27</vt:i4>
      </vt:variant>
    </vt:vector>
  </HeadingPairs>
  <TitlesOfParts>
    <vt:vector size="37" baseType="lpstr">
      <vt:lpstr>Arial</vt:lpstr>
      <vt:lpstr>Calibri</vt:lpstr>
      <vt:lpstr>Calibri Light</vt:lpstr>
      <vt:lpstr>Cambria</vt:lpstr>
      <vt:lpstr>Times New Roman</vt:lpstr>
      <vt:lpstr>Wingdings</vt:lpstr>
      <vt:lpstr>Office Theme</vt:lpstr>
      <vt:lpstr>1_Office Theme</vt:lpstr>
      <vt:lpstr>2_Office Theme</vt:lpstr>
      <vt:lpstr>4_Office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1. Biểu diễn thông tin trong máy tính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  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GHI NHỚ</vt:lpstr>
    </vt:vector>
  </TitlesOfParts>
  <Company>home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</dc:creator>
  <cp:lastModifiedBy>Administrator</cp:lastModifiedBy>
  <cp:revision>230</cp:revision>
  <dcterms:created xsi:type="dcterms:W3CDTF">2021-06-22T14:05:55Z</dcterms:created>
  <dcterms:modified xsi:type="dcterms:W3CDTF">2023-10-08T21:51:45Z</dcterms:modified>
</cp:coreProperties>
</file>