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5" r:id="rId4"/>
    <p:sldId id="276" r:id="rId5"/>
    <p:sldId id="263" r:id="rId6"/>
    <p:sldId id="264" r:id="rId7"/>
    <p:sldId id="278" r:id="rId8"/>
    <p:sldId id="280" r:id="rId9"/>
    <p:sldId id="291" r:id="rId10"/>
    <p:sldId id="281" r:id="rId11"/>
    <p:sldId id="282" r:id="rId12"/>
    <p:sldId id="283" r:id="rId13"/>
    <p:sldId id="286" r:id="rId14"/>
    <p:sldId id="287" r:id="rId15"/>
    <p:sldId id="266" r:id="rId16"/>
    <p:sldId id="284" r:id="rId17"/>
    <p:sldId id="285" r:id="rId18"/>
    <p:sldId id="288" r:id="rId19"/>
    <p:sldId id="289" r:id="rId20"/>
    <p:sldId id="290"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3" userDrawn="1">
          <p15:clr>
            <a:srgbClr val="A4A3A4"/>
          </p15:clr>
        </p15:guide>
        <p15:guide id="2" pos="2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72"/>
      </p:cViewPr>
      <p:guideLst>
        <p:guide orient="horz" pos="1703"/>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5EF673A-195C-472C-8168-4E1B3E629D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5EF673A-195C-472C-8168-4E1B3E629D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5EF673A-195C-472C-8168-4E1B3E629D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4.GI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9.wdp"/><Relationship Id="rId2" Type="http://schemas.openxmlformats.org/officeDocument/2006/relationships/image" Target="../media/image28.pn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53495"/>
            <a:ext cx="7772400" cy="1470025"/>
          </a:xfrm>
        </p:spPr>
        <p:txBody>
          <a:bodyPr>
            <a:normAutofit/>
          </a:bodyPr>
          <a:lstStyle/>
          <a:p>
            <a:r>
              <a:rPr lang="en-US" b="1" dirty="0" err="1" smtClean="0">
                <a:solidFill>
                  <a:srgbClr val="D2586A"/>
                </a:solidFill>
              </a:rPr>
              <a:t>Bài</a:t>
            </a:r>
            <a:r>
              <a:rPr lang="en-US" b="1" dirty="0" smtClean="0">
                <a:solidFill>
                  <a:srgbClr val="D2586A"/>
                </a:solidFill>
              </a:rPr>
              <a:t> 2: XÂY DỰNG NHÀ Ở</a:t>
            </a:r>
            <a:endParaRPr lang="en-US" b="1" dirty="0">
              <a:solidFill>
                <a:srgbClr val="D2586A"/>
              </a:solidFill>
            </a:endParaRPr>
          </a:p>
        </p:txBody>
      </p:sp>
      <p:grpSp>
        <p:nvGrpSpPr>
          <p:cNvPr id="4" name="Group 3"/>
          <p:cNvGrpSpPr/>
          <p:nvPr/>
        </p:nvGrpSpPr>
        <p:grpSpPr>
          <a:xfrm>
            <a:off x="762000" y="3657600"/>
            <a:ext cx="2709863" cy="2814637"/>
            <a:chOff x="4038600" y="407988"/>
            <a:chExt cx="4233863" cy="5938837"/>
          </a:xfrm>
        </p:grpSpPr>
        <p:sp>
          <p:nvSpPr>
            <p:cNvPr id="5" name="Google Shape;764;p30"/>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 name="Google Shape;765;p30"/>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766;p30"/>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767;p30"/>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Google Shape;768;p30"/>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769;p30"/>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Google Shape;770;p30"/>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771;p30"/>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772;p30"/>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773;p30"/>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774;p30"/>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775;p30"/>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776;p30"/>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777;p30"/>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778;p30"/>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779;p30"/>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780;p30"/>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781;p30"/>
            <p:cNvSpPr/>
            <p:nvPr/>
          </p:nvSpPr>
          <p:spPr bwMode="auto">
            <a:xfrm>
              <a:off x="5166519" y="4230092"/>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782;p30"/>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783;p30"/>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784;p30"/>
            <p:cNvSpPr/>
            <p:nvPr/>
          </p:nvSpPr>
          <p:spPr bwMode="auto">
            <a:xfrm>
              <a:off x="4775547" y="4886721"/>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785;p30"/>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786;p30"/>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787;p30"/>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788;p30"/>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789;p30"/>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1" name="Google Shape;796;p30"/>
          <p:cNvSpPr/>
          <p:nvPr/>
        </p:nvSpPr>
        <p:spPr bwMode="auto">
          <a:xfrm>
            <a:off x="1448957" y="3313145"/>
            <a:ext cx="835025" cy="560387"/>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801;p30"/>
          <p:cNvSpPr/>
          <p:nvPr/>
        </p:nvSpPr>
        <p:spPr bwMode="auto">
          <a:xfrm>
            <a:off x="2573067" y="5165504"/>
            <a:ext cx="650875" cy="584200"/>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4" name="Group 33"/>
          <p:cNvGrpSpPr/>
          <p:nvPr/>
        </p:nvGrpSpPr>
        <p:grpSpPr>
          <a:xfrm>
            <a:off x="167171" y="228601"/>
            <a:ext cx="594830" cy="441250"/>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5-Point Star 35"/>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1" name="5-Point Star 40"/>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2" name="5-Point Star 41"/>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3" name="Group 42"/>
          <p:cNvGrpSpPr/>
          <p:nvPr/>
        </p:nvGrpSpPr>
        <p:grpSpPr>
          <a:xfrm>
            <a:off x="1731118" y="327188"/>
            <a:ext cx="594830" cy="441250"/>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5-Point Star 4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0" name="5-Point Star 4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1" name="5-Point Star 5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2" name="Group 51"/>
          <p:cNvGrpSpPr/>
          <p:nvPr/>
        </p:nvGrpSpPr>
        <p:grpSpPr>
          <a:xfrm>
            <a:off x="3844394" y="512245"/>
            <a:ext cx="594830" cy="441250"/>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5-Point Star 5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9" name="5-Point Star 5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0" name="5-Point Star 5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1" name="Group 60"/>
          <p:cNvGrpSpPr/>
          <p:nvPr/>
        </p:nvGrpSpPr>
        <p:grpSpPr>
          <a:xfrm>
            <a:off x="6096000" y="565489"/>
            <a:ext cx="594830" cy="441250"/>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5-Point Star 6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8" name="5-Point Star 6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9" name="5-Point Star 6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0" name="Group 69"/>
          <p:cNvGrpSpPr/>
          <p:nvPr/>
        </p:nvGrpSpPr>
        <p:grpSpPr>
          <a:xfrm>
            <a:off x="7848600" y="1066800"/>
            <a:ext cx="594830" cy="441250"/>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5-Point Star 7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7" name="5-Point Star 7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8" name="5-Point Star 7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9" name="Group 78"/>
          <p:cNvGrpSpPr/>
          <p:nvPr/>
        </p:nvGrpSpPr>
        <p:grpSpPr>
          <a:xfrm>
            <a:off x="6903485" y="222608"/>
            <a:ext cx="594830" cy="441250"/>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5-Point Star 8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6" name="5-Point Star 8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7" name="5-Point Star 8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8" name="Group 87"/>
          <p:cNvGrpSpPr/>
          <p:nvPr/>
        </p:nvGrpSpPr>
        <p:grpSpPr>
          <a:xfrm>
            <a:off x="5042112" y="360131"/>
            <a:ext cx="594830" cy="441250"/>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5-Point Star 8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1" name="5-Point Star 9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2" name="5-Point Star 9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3" name="5-Point Star 9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4" name="5-Point Star 9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5" name="5-Point Star 9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6" name="5-Point Star 9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p:cNvGrpSpPr/>
          <p:nvPr/>
        </p:nvGrpSpPr>
        <p:grpSpPr>
          <a:xfrm>
            <a:off x="2146905" y="733824"/>
            <a:ext cx="594830" cy="441250"/>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5-Point Star 9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0" name="5-Point Star 9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1" name="5-Point Star 10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2" name="5-Point Star 10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3" name="5-Point Star 10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4" name="5-Point Star 10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5" name="5-Point Star 10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6" name="Group 105"/>
          <p:cNvGrpSpPr/>
          <p:nvPr/>
        </p:nvGrpSpPr>
        <p:grpSpPr>
          <a:xfrm>
            <a:off x="895965" y="1182845"/>
            <a:ext cx="594830" cy="441250"/>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5-Point Star 10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9" name="5-Point Star 10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0" name="5-Point Star 10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1" name="5-Point Star 1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2" name="5-Point Star 1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3" name="5-Point Star 1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4" name="5-Point Star 1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edg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14:presetBounceEnd="31000">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14:bounceEnd="31000">
                                          <p:cBhvr additive="base">
                                            <p:cTn id="61" dur="2000" fill="hold"/>
                                            <p:tgtEl>
                                              <p:spTgt spid="4"/>
                                            </p:tgtEl>
                                            <p:attrNameLst>
                                              <p:attrName>ppt_x</p:attrName>
                                            </p:attrNameLst>
                                          </p:cBhvr>
                                          <p:tavLst>
                                            <p:tav tm="0">
                                              <p:val>
                                                <p:strVal val="1+#ppt_w/2"/>
                                              </p:val>
                                            </p:tav>
                                            <p:tav tm="100000">
                                              <p:val>
                                                <p:strVal val="#ppt_x"/>
                                              </p:val>
                                            </p:tav>
                                          </p:tavLst>
                                        </p:anim>
                                        <p:anim calcmode="lin" valueType="num" p14:bounceEnd="31000">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2" decel="100000" fill="hold" grpId="0" nodeType="withEffect">
                                      <p:stCondLst>
                                        <p:cond delay="75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1250" fill="hold"/>
                                            <p:tgtEl>
                                              <p:spTgt spid="31"/>
                                            </p:tgtEl>
                                            <p:attrNameLst>
                                              <p:attrName>ppt_x</p:attrName>
                                            </p:attrNameLst>
                                          </p:cBhvr>
                                          <p:tavLst>
                                            <p:tav tm="0">
                                              <p:val>
                                                <p:strVal val="1+#ppt_w/2"/>
                                              </p:val>
                                            </p:tav>
                                            <p:tav tm="100000">
                                              <p:val>
                                                <p:strVal val="#ppt_x"/>
                                              </p:val>
                                            </p:tav>
                                          </p:tavLst>
                                        </p:anim>
                                        <p:anim calcmode="lin" valueType="num">
                                          <p:cBhvr additive="base">
                                            <p:cTn id="70" dur="125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14:presetBounceEnd="50000">
                                      <p:stCondLst>
                                        <p:cond delay="1500"/>
                                      </p:stCondLst>
                                      <p:childTnLst>
                                        <p:set>
                                          <p:cBhvr>
                                            <p:cTn id="72" dur="1" fill="hold">
                                              <p:stCondLst>
                                                <p:cond delay="0"/>
                                              </p:stCondLst>
                                            </p:cTn>
                                            <p:tgtEl>
                                              <p:spTgt spid="32"/>
                                            </p:tgtEl>
                                            <p:attrNameLst>
                                              <p:attrName>style.visibility</p:attrName>
                                            </p:attrNameLst>
                                          </p:cBhvr>
                                          <p:to>
                                            <p:strVal val="visible"/>
                                          </p:to>
                                        </p:set>
                                        <p:anim calcmode="lin" valueType="num" p14:bounceEnd="50000">
                                          <p:cBhvr additive="base">
                                            <p:cTn id="73" dur="85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4"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2" decel="100000" fill="hold" grpId="0" nodeType="withEffect">
                                      <p:stCondLst>
                                        <p:cond delay="75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1250" fill="hold"/>
                                            <p:tgtEl>
                                              <p:spTgt spid="31"/>
                                            </p:tgtEl>
                                            <p:attrNameLst>
                                              <p:attrName>ppt_x</p:attrName>
                                            </p:attrNameLst>
                                          </p:cBhvr>
                                          <p:tavLst>
                                            <p:tav tm="0">
                                              <p:val>
                                                <p:strVal val="1+#ppt_w/2"/>
                                              </p:val>
                                            </p:tav>
                                            <p:tav tm="100000">
                                              <p:val>
                                                <p:strVal val="#ppt_x"/>
                                              </p:val>
                                            </p:tav>
                                          </p:tavLst>
                                        </p:anim>
                                        <p:anim calcmode="lin" valueType="num">
                                          <p:cBhvr additive="base">
                                            <p:cTn id="70" dur="125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150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850" fill="hold"/>
                                            <p:tgtEl>
                                              <p:spTgt spid="32"/>
                                            </p:tgtEl>
                                            <p:attrNameLst>
                                              <p:attrName>ppt_x</p:attrName>
                                            </p:attrNameLst>
                                          </p:cBhvr>
                                          <p:tavLst>
                                            <p:tav tm="0">
                                              <p:val>
                                                <p:strVal val="1+#ppt_w/2"/>
                                              </p:val>
                                            </p:tav>
                                            <p:tav tm="100000">
                                              <p:val>
                                                <p:strVal val="#ppt_x"/>
                                              </p:val>
                                            </p:tav>
                                          </p:tavLst>
                                        </p:anim>
                                        <p:anim calcmode="lin" valueType="num">
                                          <p:cBhvr additive="base">
                                            <p:cTn id="74"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rgbClr val="0070C0"/>
                </a:solidFill>
              </a:rPr>
              <a:t>Để</a:t>
            </a:r>
            <a:r>
              <a:rPr lang="en-US" dirty="0" smtClean="0">
                <a:solidFill>
                  <a:srgbClr val="0070C0"/>
                </a:solidFill>
              </a:rPr>
              <a:t> </a:t>
            </a:r>
            <a:r>
              <a:rPr lang="vi-VN" dirty="0" smtClean="0">
                <a:solidFill>
                  <a:srgbClr val="0070C0"/>
                </a:solidFill>
              </a:rPr>
              <a:t>tạo </a:t>
            </a:r>
            <a:r>
              <a:rPr lang="vi-VN" dirty="0">
                <a:solidFill>
                  <a:srgbClr val="0070C0"/>
                </a:solidFill>
              </a:rPr>
              <a:t>ra một tấm xi măng thường sẽ thải ra môi trường hơn 1 tấn khí </a:t>
            </a:r>
            <a:r>
              <a:rPr lang="vi-VN" dirty="0" smtClean="0">
                <a:solidFill>
                  <a:srgbClr val="0070C0"/>
                </a:solidFill>
              </a:rPr>
              <a:t>cacbonic</a:t>
            </a:r>
            <a:r>
              <a:rPr lang="en-US" dirty="0" smtClean="0">
                <a:solidFill>
                  <a:srgbClr val="0070C0"/>
                </a:solidFill>
              </a:rPr>
              <a:t>, </a:t>
            </a:r>
            <a:r>
              <a:rPr lang="vi-VN" dirty="0" smtClean="0">
                <a:solidFill>
                  <a:srgbClr val="0070C0"/>
                </a:solidFill>
              </a:rPr>
              <a:t> </a:t>
            </a:r>
            <a:r>
              <a:rPr lang="en-US" dirty="0" smtClean="0">
                <a:solidFill>
                  <a:srgbClr val="0070C0"/>
                </a:solidFill>
              </a:rPr>
              <a:t>đ</a:t>
            </a:r>
            <a:r>
              <a:rPr lang="vi-VN" dirty="0" smtClean="0">
                <a:solidFill>
                  <a:srgbClr val="0070C0"/>
                </a:solidFill>
              </a:rPr>
              <a:t>iều </a:t>
            </a:r>
            <a:r>
              <a:rPr lang="vi-VN" dirty="0">
                <a:solidFill>
                  <a:srgbClr val="0070C0"/>
                </a:solidFill>
              </a:rPr>
              <a:t>này ảnh hưởng xấu đến môi </a:t>
            </a:r>
            <a:r>
              <a:rPr lang="vi-VN" dirty="0" smtClean="0">
                <a:solidFill>
                  <a:srgbClr val="0070C0"/>
                </a:solidFill>
              </a:rPr>
              <a:t>trường</a:t>
            </a:r>
            <a:r>
              <a:rPr lang="en-US" dirty="0" smtClean="0">
                <a:solidFill>
                  <a:srgbClr val="0070C0"/>
                </a:solidFill>
              </a:rPr>
              <a:t>.</a:t>
            </a:r>
            <a:r>
              <a:rPr lang="vi-VN" dirty="0" smtClean="0">
                <a:solidFill>
                  <a:srgbClr val="0070C0"/>
                </a:solidFill>
              </a:rPr>
              <a:t> </a:t>
            </a:r>
            <a:r>
              <a:rPr lang="en-US" dirty="0" smtClean="0">
                <a:solidFill>
                  <a:srgbClr val="0070C0"/>
                </a:solidFill>
              </a:rPr>
              <a:t>V</a:t>
            </a:r>
            <a:r>
              <a:rPr lang="vi-VN" dirty="0" smtClean="0">
                <a:solidFill>
                  <a:srgbClr val="0070C0"/>
                </a:solidFill>
              </a:rPr>
              <a:t>ì </a:t>
            </a:r>
            <a:r>
              <a:rPr lang="vi-VN" dirty="0">
                <a:solidFill>
                  <a:srgbClr val="0070C0"/>
                </a:solidFill>
              </a:rPr>
              <a:t>vậy công nghệ xi măng thân thiện với môi trường đang được nhiều nước trên thế giới và Việt Nam nghiên cứu </a:t>
            </a:r>
            <a:r>
              <a:rPr lang="en-US" dirty="0" err="1" smtClean="0">
                <a:solidFill>
                  <a:srgbClr val="0070C0"/>
                </a:solidFill>
              </a:rPr>
              <a:t>áp</a:t>
            </a:r>
            <a:r>
              <a:rPr lang="vi-VN" dirty="0" smtClean="0">
                <a:solidFill>
                  <a:srgbClr val="0070C0"/>
                </a:solidFill>
              </a:rPr>
              <a:t> </a:t>
            </a:r>
            <a:r>
              <a:rPr lang="vi-VN" dirty="0">
                <a:solidFill>
                  <a:srgbClr val="0070C0"/>
                </a:solidFill>
              </a:rPr>
              <a:t>dụng</a:t>
            </a:r>
            <a:endParaRPr lang="en-US" dirty="0">
              <a:solidFill>
                <a:srgbClr val="0070C0"/>
              </a:solidFill>
            </a:endParaRPr>
          </a:p>
        </p:txBody>
      </p:sp>
      <p:sp>
        <p:nvSpPr>
          <p:cNvPr id="5" name="Rectangle: Top Corners Rounded 15"/>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1000" fill="hold"/>
                                        <p:tgtEl>
                                          <p:spTgt spid="77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smtClean="0">
                <a:solidFill>
                  <a:srgbClr val="0070C0"/>
                </a:solidFill>
                <a:latin typeface="Arial" panose="020B0604020202020204" pitchFamily="34" charset="0"/>
              </a:rPr>
              <a:t>X</a:t>
            </a:r>
            <a:r>
              <a:rPr lang="vi-VN" sz="3200" dirty="0" smtClean="0">
                <a:solidFill>
                  <a:srgbClr val="0070C0"/>
                </a:solidFill>
                <a:latin typeface="Arial" panose="020B0604020202020204" pitchFamily="34" charset="0"/>
              </a:rPr>
              <a:t>ác</a:t>
            </a:r>
            <a:r>
              <a:rPr lang="vi-VN" dirty="0" smtClean="0"/>
              <a:t> </a:t>
            </a:r>
            <a:r>
              <a:rPr lang="vi-VN" sz="3200" dirty="0">
                <a:solidFill>
                  <a:srgbClr val="0070C0"/>
                </a:solidFill>
                <a:latin typeface="Arial" panose="020B0604020202020204" pitchFamily="34" charset="0"/>
              </a:rPr>
              <a:t>định một số loại vật liệu cơ bản được dùng để xây dựng các  ngôi nhà trong Hình </a:t>
            </a:r>
            <a:r>
              <a:rPr lang="vi-VN" sz="3200" dirty="0" smtClean="0">
                <a:solidFill>
                  <a:srgbClr val="0070C0"/>
                </a:solidFill>
                <a:latin typeface="Arial" panose="020B0604020202020204" pitchFamily="34" charset="0"/>
              </a:rPr>
              <a:t>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3"/>
          <a:srcRect l="28492" t="-535" b="58422"/>
          <a:stretch>
            <a:fillRect/>
          </a:stretch>
        </p:blipFill>
        <p:spPr>
          <a:xfrm>
            <a:off x="2943477" y="1184374"/>
            <a:ext cx="6258467" cy="2320826"/>
          </a:xfrm>
          <a:prstGeom prst="rect">
            <a:avLst/>
          </a:prstGeom>
        </p:spPr>
      </p:pic>
      <p:pic>
        <p:nvPicPr>
          <p:cNvPr id="3" name="Picture 2"/>
          <p:cNvPicPr>
            <a:picLocks noChangeAspect="1"/>
          </p:cNvPicPr>
          <p:nvPr/>
        </p:nvPicPr>
        <p:blipFill rotWithShape="1">
          <a:blip r:embed="rId3"/>
          <a:srcRect t="44947" b="7887"/>
          <a:stretch>
            <a:fillRect/>
          </a:stretch>
        </p:blipFill>
        <p:spPr>
          <a:xfrm>
            <a:off x="2943477" y="3656364"/>
            <a:ext cx="6376969" cy="3142548"/>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9Slide05 Habano" panose="02040603050506020204" pitchFamily="18" charset="0"/>
              </a:rPr>
              <a:t>Khám</a:t>
            </a:r>
            <a:r>
              <a:rPr lang="en-US" sz="3200" b="1" kern="0" dirty="0" smtClean="0">
                <a:solidFill>
                  <a:srgbClr val="FFC011"/>
                </a:solidFill>
                <a:latin typeface="#9Slide05 Habano" panose="02040603050506020204" pitchFamily="18" charset="0"/>
              </a:rPr>
              <a:t> </a:t>
            </a:r>
            <a:r>
              <a:rPr lang="en-US" sz="3200" b="1" kern="0" dirty="0" err="1" smtClean="0">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631122" y="1643155"/>
            <a:ext cx="8131877" cy="619272"/>
          </a:xfrm>
          <a:prstGeom prst="rect">
            <a:avLst/>
          </a:prstGeom>
        </p:spPr>
        <p:txBody>
          <a:bodyPr wrap="square">
            <a:spAutoFit/>
          </a:bodyPr>
          <a:lstStyle/>
          <a:p>
            <a:pPr algn="ctr">
              <a:lnSpc>
                <a:spcPct val="107000"/>
              </a:lnSpc>
              <a:spcBef>
                <a:spcPct val="0"/>
              </a:spcBef>
            </a:pPr>
            <a:r>
              <a:rPr lang="vi-VN" sz="3200" dirty="0" smtClean="0">
                <a:solidFill>
                  <a:srgbClr val="0070C0"/>
                </a:solidFill>
                <a:latin typeface="Times New Roman" panose="02020603050405020304" pitchFamily="18" charset="0"/>
                <a:ea typeface="+mj-ea"/>
                <a:cs typeface="Times New Roman" panose="02020603050405020304" pitchFamily="18" charset="0"/>
              </a:rPr>
              <a:t>Vẽ </a:t>
            </a:r>
            <a:r>
              <a:rPr lang="vi-VN" sz="3200" dirty="0">
                <a:solidFill>
                  <a:srgbClr val="0070C0"/>
                </a:solidFill>
                <a:latin typeface="Times New Roman" panose="02020603050405020304" pitchFamily="18" charset="0"/>
                <a:ea typeface="+mj-ea"/>
                <a:cs typeface="Times New Roman" panose="02020603050405020304" pitchFamily="18" charset="0"/>
              </a:rPr>
              <a:t>sơ đồ khối  các bước chính xây dựng nhà </a:t>
            </a:r>
            <a:r>
              <a:rPr lang="vi-VN" sz="3200" dirty="0" smtClean="0">
                <a:solidFill>
                  <a:srgbClr val="0070C0"/>
                </a:solidFill>
                <a:latin typeface="Times New Roman" panose="02020603050405020304" pitchFamily="18" charset="0"/>
                <a:ea typeface="+mj-ea"/>
                <a:cs typeface="Times New Roman" panose="02020603050405020304" pitchFamily="18" charset="0"/>
              </a:rPr>
              <a:t>ở</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3253968"/>
          </a:xfrm>
          <a:prstGeom prst="rect">
            <a:avLst/>
          </a:prstGeom>
        </p:spPr>
        <p:txBody>
          <a:bodyPr wrap="square">
            <a:spAutoFit/>
          </a:bodyPr>
          <a:lstStyle/>
          <a:p>
            <a:pPr algn="ctr">
              <a:lnSpc>
                <a:spcPct val="107000"/>
              </a:lnSpc>
              <a:spcBef>
                <a:spcPct val="0"/>
              </a:spcBef>
            </a:pPr>
            <a:r>
              <a:rPr lang="vi-VN" dirty="0"/>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ội thất</a:t>
            </a:r>
            <a:r>
              <a:rPr lang="en-US" sz="3200" dirty="0">
                <a:solidFill>
                  <a:srgbClr val="0070C0"/>
                </a:solidFill>
                <a:latin typeface="Times New Roman" panose="02020603050405020304" pitchFamily="18" charset="0"/>
                <a:ea typeface="+mj-ea"/>
                <a:cs typeface="Times New Roman" panose="02020603050405020304" pitchFamily="18" charset="0"/>
              </a:rPr>
              <a:t>: Đ</a:t>
            </a:r>
            <a:r>
              <a:rPr lang="vi-VN" sz="3200" dirty="0">
                <a:solidFill>
                  <a:srgbClr val="0070C0"/>
                </a:solidFill>
                <a:latin typeface="Times New Roman" panose="02020603050405020304" pitchFamily="18" charset="0"/>
                <a:ea typeface="+mj-ea"/>
                <a:cs typeface="Times New Roman" panose="02020603050405020304" pitchFamily="18" charset="0"/>
              </a:rPr>
              <a:t>ồ </a:t>
            </a:r>
            <a:r>
              <a:rPr lang="vi-VN" sz="3200" dirty="0" smtClean="0">
                <a:solidFill>
                  <a:srgbClr val="0070C0"/>
                </a:solidFill>
                <a:latin typeface="Times New Roman" panose="02020603050405020304" pitchFamily="18" charset="0"/>
                <a:ea typeface="+mj-ea"/>
                <a:cs typeface="Times New Roman" panose="02020603050405020304" pitchFamily="18" charset="0"/>
              </a:rPr>
              <a:t>đạc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tiện nghi và cách bài trí làm thành phía trong của ngôi nhà</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hi công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iến hành xây dựng một công trình theo thiết kế thường gồm hai giai đoạn là thi công thô và hoàn thiện</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vi-VN" sz="2800" dirty="0">
                <a:solidFill>
                  <a:srgbClr val="8DC7B0"/>
                </a:solidFill>
              </a:rPr>
              <a:t>Thiết kế</a:t>
            </a:r>
            <a:endParaRPr lang="en-US" altLang="vi-VN" sz="2800" dirty="0">
              <a:solidFill>
                <a:srgbClr val="8DC7B0"/>
              </a:solidFill>
            </a:endParaRPr>
          </a:p>
        </p:txBody>
      </p:sp>
      <p:pic>
        <p:nvPicPr>
          <p:cNvPr id="2" name="Picture 1"/>
          <p:cNvPicPr>
            <a:picLocks noChangeAspect="1"/>
          </p:cNvPicPr>
          <p:nvPr/>
        </p:nvPicPr>
        <p:blipFill>
          <a:blip r:embed="rId2"/>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T</a:t>
            </a:r>
            <a:r>
              <a:rPr lang="vi-VN" sz="2800" dirty="0" smtClean="0">
                <a:solidFill>
                  <a:srgbClr val="FF0000"/>
                </a:solidFill>
                <a:latin typeface="Times New Roman" panose="02020603050405020304" pitchFamily="18" charset="0"/>
                <a:cs typeface="Times New Roman" panose="02020603050405020304" pitchFamily="18" charset="0"/>
              </a:rPr>
              <a:t>hiết </a:t>
            </a:r>
            <a:r>
              <a:rPr lang="vi-VN" sz="2800" dirty="0">
                <a:solidFill>
                  <a:srgbClr val="FF0000"/>
                </a:solidFill>
                <a:latin typeface="Times New Roman" panose="02020603050405020304" pitchFamily="18" charset="0"/>
                <a:cs typeface="Times New Roman" panose="02020603050405020304" pitchFamily="18" charset="0"/>
              </a:rPr>
              <a:t>kế là bước chuẩn bị quan trọng trước khi nhà được thi </a:t>
            </a:r>
            <a:r>
              <a:rPr lang="vi-VN" sz="2800" dirty="0"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qua thiết kế người kỹ sư sẽ giúp chủ nhà hình dung được ngôi nhà của mình sau khi xây dựng đảm bảo các yếu tố kỹ thuật để ngôi nhà vững chắc </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Thi</a:t>
            </a:r>
            <a:r>
              <a:rPr lang="en-US" sz="2800" dirty="0" smtClean="0">
                <a:solidFill>
                  <a:srgbClr val="8DC7B0"/>
                </a:solidFill>
              </a:rPr>
              <a:t> </a:t>
            </a:r>
            <a:r>
              <a:rPr lang="en-US" sz="2800" dirty="0" err="1" smtClean="0">
                <a:solidFill>
                  <a:srgbClr val="8DC7B0"/>
                </a:solidFill>
              </a:rPr>
              <a:t>công</a:t>
            </a:r>
            <a:r>
              <a:rPr lang="en-US" sz="2800" dirty="0" smtClean="0">
                <a:solidFill>
                  <a:srgbClr val="8DC7B0"/>
                </a:solidFill>
              </a:rPr>
              <a:t> </a:t>
            </a:r>
            <a:r>
              <a:rPr lang="en-US" sz="2800" dirty="0" err="1" smtClean="0">
                <a:solidFill>
                  <a:srgbClr val="8DC7B0"/>
                </a:solidFill>
              </a:rPr>
              <a:t>thô</a:t>
            </a:r>
            <a:endParaRPr lang="en-US" altLang="vi-VN" sz="2800" dirty="0">
              <a:solidFill>
                <a:srgbClr val="8DC7B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Bước</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hình </a:t>
            </a:r>
            <a:r>
              <a:rPr lang="vi-VN" sz="2800" dirty="0">
                <a:solidFill>
                  <a:srgbClr val="FF0000"/>
                </a:solidFill>
                <a:latin typeface="Times New Roman" panose="02020603050405020304" pitchFamily="18" charset="0"/>
                <a:cs typeface="Times New Roman" panose="02020603050405020304" pitchFamily="18" charset="0"/>
              </a:rPr>
              <a:t>thành </a:t>
            </a:r>
            <a:r>
              <a:rPr lang="en-US" sz="2800" dirty="0" err="1" smtClean="0">
                <a:solidFill>
                  <a:srgbClr val="FF0000"/>
                </a:solidFill>
                <a:latin typeface="Times New Roman" panose="02020603050405020304" pitchFamily="18" charset="0"/>
                <a:cs typeface="Times New Roman" panose="02020603050405020304" pitchFamily="18" charset="0"/>
              </a:rPr>
              <a:t>khun</a:t>
            </a:r>
            <a:r>
              <a:rPr lang="vi-VN" sz="2800" dirty="0" smtClean="0">
                <a:solidFill>
                  <a:srgbClr val="FF0000"/>
                </a:solidFill>
                <a:latin typeface="Times New Roman" panose="02020603050405020304" pitchFamily="18" charset="0"/>
                <a:cs typeface="Times New Roman" panose="02020603050405020304" pitchFamily="18" charset="0"/>
              </a:rPr>
              <a:t>g </a:t>
            </a:r>
            <a:r>
              <a:rPr lang="vi-VN" sz="2800" dirty="0">
                <a:solidFill>
                  <a:srgbClr val="FF0000"/>
                </a:solidFill>
                <a:latin typeface="Times New Roman" panose="02020603050405020304" pitchFamily="18" charset="0"/>
                <a:cs typeface="Times New Roman" panose="02020603050405020304" pitchFamily="18" charset="0"/>
              </a:rPr>
              <a:t>cho mỗi ngôi nhà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thô</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tốt </a:t>
            </a:r>
            <a:r>
              <a:rPr lang="vi-VN" sz="2800" dirty="0">
                <a:solidFill>
                  <a:srgbClr val="FF0000"/>
                </a:solidFill>
                <a:latin typeface="Times New Roman" panose="02020603050405020304" pitchFamily="18" charset="0"/>
                <a:cs typeface="Times New Roman" panose="02020603050405020304" pitchFamily="18" charset="0"/>
              </a:rPr>
              <a:t>sẽ giúp các bước hoàn thiện sau này được </a:t>
            </a:r>
            <a:r>
              <a:rPr lang="vi-VN" sz="2800" dirty="0" smtClean="0">
                <a:solidFill>
                  <a:srgbClr val="FF0000"/>
                </a:solidFill>
                <a:latin typeface="Times New Roman" panose="02020603050405020304" pitchFamily="18" charset="0"/>
                <a:cs typeface="Times New Roman" panose="02020603050405020304" pitchFamily="18" charset="0"/>
              </a:rPr>
              <a:t>tiện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lợi</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và tiết kiệm chi phí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vi-VN" dirty="0" smtClean="0"/>
              <a:t> </a:t>
            </a:r>
            <a:r>
              <a:rPr lang="en-US" sz="2800" dirty="0">
                <a:solidFill>
                  <a:srgbClr val="8DC7B0"/>
                </a:solidFill>
              </a:rPr>
              <a:t>H</a:t>
            </a:r>
            <a:r>
              <a:rPr lang="vi-VN" sz="2800" dirty="0" smtClean="0">
                <a:solidFill>
                  <a:srgbClr val="8DC7B0"/>
                </a:solidFill>
              </a:rPr>
              <a:t>oàn </a:t>
            </a:r>
            <a:r>
              <a:rPr lang="vi-VN" sz="2800" dirty="0">
                <a:solidFill>
                  <a:srgbClr val="8DC7B0"/>
                </a:solidFill>
              </a:rPr>
              <a:t>thiện </a:t>
            </a:r>
            <a:endParaRPr lang="en-US" altLang="vi-VN" sz="2800" dirty="0">
              <a:solidFill>
                <a:srgbClr val="8DC7B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đoạn</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góp </a:t>
            </a:r>
            <a:r>
              <a:rPr lang="en-US" sz="2800" dirty="0" err="1" smtClean="0">
                <a:solidFill>
                  <a:srgbClr val="FF0000"/>
                </a:solidFill>
                <a:latin typeface="Times New Roman" panose="02020603050405020304" pitchFamily="18" charset="0"/>
                <a:cs typeface="Times New Roman" panose="02020603050405020304" pitchFamily="18" charset="0"/>
              </a:rPr>
              <a:t>ph</a:t>
            </a:r>
            <a:r>
              <a:rPr lang="vi-VN" sz="2800" dirty="0" smtClean="0">
                <a:solidFill>
                  <a:srgbClr val="FF0000"/>
                </a:solidFill>
                <a:latin typeface="Times New Roman" panose="02020603050405020304" pitchFamily="18" charset="0"/>
                <a:cs typeface="Times New Roman" panose="02020603050405020304" pitchFamily="18" charset="0"/>
              </a:rPr>
              <a:t>ần </a:t>
            </a:r>
            <a:r>
              <a:rPr lang="vi-VN" sz="2800" dirty="0">
                <a:solidFill>
                  <a:srgbClr val="FF0000"/>
                </a:solidFill>
                <a:latin typeface="Times New Roman" panose="02020603050405020304" pitchFamily="18" charset="0"/>
                <a:cs typeface="Times New Roman" panose="02020603050405020304" pitchFamily="18" charset="0"/>
              </a:rPr>
              <a:t>tạo nên không gian sống với đầy đủ công năng sử dụng và tính thẩm mỹ của ngôi nhà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smtClean="0">
                <a:solidFill>
                  <a:srgbClr val="339966"/>
                </a:solidFill>
              </a:rPr>
              <a:t> </a:t>
            </a:r>
            <a:r>
              <a:rPr lang="vi-VN" sz="2800" b="1" dirty="0" smtClean="0">
                <a:solidFill>
                  <a:srgbClr val="339966"/>
                </a:solidFill>
              </a:rPr>
              <a:t>xuất </a:t>
            </a:r>
            <a:r>
              <a:rPr lang="vi-VN" sz="2800" b="1" dirty="0">
                <a:solidFill>
                  <a:srgbClr val="339966"/>
                </a:solidFill>
              </a:rPr>
              <a:t>các vật liệu xây dựng sử dụng để làm nhà sàn và giải thích về đề xuất của </a:t>
            </a:r>
            <a:r>
              <a:rPr lang="vi-VN" sz="2800" b="1" dirty="0" smtClean="0">
                <a:solidFill>
                  <a:srgbClr val="339966"/>
                </a:solidFill>
              </a:rPr>
              <a:t>mình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dirty="0" smtClean="0">
                <a:solidFill>
                  <a:srgbClr val="339966"/>
                </a:solidFill>
              </a:rPr>
              <a:t>Q</a:t>
            </a:r>
            <a:r>
              <a:rPr lang="vi-VN" sz="2800" b="1" dirty="0" smtClean="0">
                <a:solidFill>
                  <a:srgbClr val="339966"/>
                </a:solidFill>
              </a:rPr>
              <a:t>uan </a:t>
            </a:r>
            <a:r>
              <a:rPr lang="vi-VN" sz="2800" b="1" dirty="0">
                <a:solidFill>
                  <a:srgbClr val="339966"/>
                </a:solidFill>
              </a:rPr>
              <a:t>sát hình </a:t>
            </a:r>
            <a:r>
              <a:rPr lang="vi-VN" sz="2800" b="1" dirty="0" smtClean="0">
                <a:solidFill>
                  <a:srgbClr val="339966"/>
                </a:solidFill>
              </a:rPr>
              <a:t>2.</a:t>
            </a:r>
            <a:r>
              <a:rPr lang="en-US" sz="2800" b="1" dirty="0" smtClean="0">
                <a:solidFill>
                  <a:srgbClr val="339966"/>
                </a:solidFill>
              </a:rPr>
              <a:t>3,</a:t>
            </a:r>
            <a:r>
              <a:rPr lang="vi-VN" sz="2800" b="1" dirty="0" smtClean="0">
                <a:solidFill>
                  <a:srgbClr val="339966"/>
                </a:solidFill>
              </a:rPr>
              <a:t> </a:t>
            </a:r>
            <a:r>
              <a:rPr lang="en-US" sz="2800" b="1" dirty="0" smtClean="0">
                <a:solidFill>
                  <a:srgbClr val="339966"/>
                </a:solidFill>
              </a:rPr>
              <a:t>h</a:t>
            </a:r>
            <a:r>
              <a:rPr lang="vi-VN" sz="2800" b="1" dirty="0" smtClean="0">
                <a:solidFill>
                  <a:srgbClr val="339966"/>
                </a:solidFill>
              </a:rPr>
              <a:t>ãy </a:t>
            </a:r>
            <a:r>
              <a:rPr lang="vi-VN" sz="2800" b="1" dirty="0">
                <a:solidFill>
                  <a:srgbClr val="339966"/>
                </a:solidFill>
              </a:rPr>
              <a:t>mô tả công việc đang thực hiện trong mỗi </a:t>
            </a:r>
            <a:r>
              <a:rPr lang="vi-VN" sz="2800" b="1" dirty="0" smtClean="0">
                <a:solidFill>
                  <a:srgbClr val="339966"/>
                </a:solidFill>
              </a:rPr>
              <a:t>hình</a:t>
            </a:r>
            <a:r>
              <a:rPr lang="en-US" sz="2800" b="1" dirty="0" smtClean="0">
                <a:solidFill>
                  <a:srgbClr val="339966"/>
                </a:solidFill>
              </a:rPr>
              <a:t>.</a:t>
            </a:r>
            <a:r>
              <a:rPr lang="vi-VN" sz="2800" b="1" dirty="0" smtClean="0">
                <a:solidFill>
                  <a:srgbClr val="339966"/>
                </a:solidFill>
              </a:rPr>
              <a:t> </a:t>
            </a:r>
            <a:r>
              <a:rPr lang="en-US" sz="2800" b="1" dirty="0" smtClean="0">
                <a:solidFill>
                  <a:srgbClr val="339966"/>
                </a:solidFill>
              </a:rPr>
              <a:t>S</a:t>
            </a:r>
            <a:r>
              <a:rPr lang="vi-VN" sz="2800" b="1" dirty="0" smtClean="0">
                <a:solidFill>
                  <a:srgbClr val="339966"/>
                </a:solidFill>
              </a:rPr>
              <a:t>ắp </a:t>
            </a:r>
            <a:r>
              <a:rPr lang="vi-VN" sz="2800" b="1" dirty="0">
                <a:solidFill>
                  <a:srgbClr val="339966"/>
                </a:solidFill>
              </a:rPr>
              <a:t>xếp các hình theo thứ tự các bước </a:t>
            </a:r>
            <a:r>
              <a:rPr lang="vi-VN" sz="2800" b="1" dirty="0" smtClean="0">
                <a:solidFill>
                  <a:srgbClr val="339966"/>
                </a:solidFill>
              </a:rPr>
              <a:t>chính </a:t>
            </a:r>
            <a:r>
              <a:rPr lang="vi-VN" sz="2800" b="1" dirty="0">
                <a:solidFill>
                  <a:srgbClr val="339966"/>
                </a:solidFill>
              </a:rPr>
              <a:t>xây dựng </a:t>
            </a:r>
            <a:r>
              <a:rPr lang="vi-VN" sz="2800" b="1" dirty="0" smtClean="0">
                <a:solidFill>
                  <a:srgbClr val="339966"/>
                </a:solidFill>
              </a:rPr>
              <a:t>nhà</a:t>
            </a:r>
            <a:endParaRPr lang="en-US" altLang="en-US" sz="2800" b="1" dirty="0">
              <a:solidFill>
                <a:srgbClr val="339966"/>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5" y="2726900"/>
            <a:ext cx="2534004" cy="314050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145" y="2429164"/>
            <a:ext cx="2476846" cy="2381582"/>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623" y="2094837"/>
            <a:ext cx="2543530" cy="2400635"/>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8261" y="4504997"/>
            <a:ext cx="2543530" cy="2410161"/>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4191" y="4504997"/>
            <a:ext cx="2572109" cy="2353003"/>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p:nvPr/>
        </p:nvSpPr>
        <p:spPr bwMode="auto">
          <a:xfrm rot="5400000">
            <a:off x="1045369" y="-130502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smtClean="0">
                <a:solidFill>
                  <a:srgbClr val="339966"/>
                </a:solidFill>
              </a:rPr>
              <a:t>T</a:t>
            </a:r>
            <a:r>
              <a:rPr lang="vi-VN" sz="2800" b="1" dirty="0" smtClean="0">
                <a:solidFill>
                  <a:srgbClr val="339966"/>
                </a:solidFill>
              </a:rPr>
              <a:t>ìm </a:t>
            </a:r>
            <a:r>
              <a:rPr lang="vi-VN" sz="2800" b="1" dirty="0">
                <a:solidFill>
                  <a:srgbClr val="339966"/>
                </a:solidFill>
              </a:rPr>
              <a:t>hiểu và cho biết ngôi nhà của gia đình em được xây dựng từ những vật loại vật liệu nào </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977900" y="3127375"/>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2. Ở</a:t>
            </a:r>
            <a:r>
              <a:rPr lang="vi-VN" sz="2800" b="1" dirty="0" smtClean="0">
                <a:solidFill>
                  <a:srgbClr val="339966"/>
                </a:solidFill>
              </a:rPr>
              <a:t> </a:t>
            </a:r>
            <a:r>
              <a:rPr lang="vi-VN" sz="2800" b="1" dirty="0">
                <a:solidFill>
                  <a:srgbClr val="339966"/>
                </a:solidFill>
              </a:rPr>
              <a:t>nơi em sống những vật liệu chính được sử dụng để xây dựng nhà ở là gì </a:t>
            </a:r>
            <a:r>
              <a:rPr lang="en-US" sz="2800" b="1" dirty="0" smtClean="0">
                <a:solidFill>
                  <a:srgbClr val="339966"/>
                </a:solidFill>
              </a:rPr>
              <a:t>?</a:t>
            </a:r>
            <a:r>
              <a:rPr lang="vi-VN" sz="2800" b="1" dirty="0" smtClean="0">
                <a:solidFill>
                  <a:srgbClr val="339966"/>
                </a:solidFill>
              </a:rPr>
              <a:t>Nêu </a:t>
            </a:r>
            <a:r>
              <a:rPr lang="vi-VN" sz="2800" b="1" dirty="0">
                <a:solidFill>
                  <a:srgbClr val="339966"/>
                </a:solidFill>
              </a:rPr>
              <a:t>tác dụng của vật liệu đó trong quá trình xây dựng nhà ở</a:t>
            </a:r>
            <a:r>
              <a:rPr lang="en-US" sz="2800" b="1" dirty="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vi-VN" sz="3200" dirty="0">
                <a:solidFill>
                  <a:srgbClr val="0070C0"/>
                </a:solidFill>
              </a:rPr>
              <a:t>Những yếu tố nào tạo nên một ngôi nhà </a:t>
            </a:r>
            <a:r>
              <a:rPr lang="en-US" sz="3200" dirty="0" err="1" smtClean="0">
                <a:solidFill>
                  <a:srgbClr val="0070C0"/>
                </a:solidFill>
                <a:latin typeface="Times New Roman" panose="02020603050405020304" pitchFamily="18" charset="0"/>
                <a:cs typeface="Times New Roman" panose="02020603050405020304" pitchFamily="18" charset="0"/>
              </a:rPr>
              <a:t>bền</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rPr>
              <a:t>đẹp? </a:t>
            </a:r>
            <a:r>
              <a:rPr lang="vi-VN" sz="3200" dirty="0">
                <a:solidFill>
                  <a:srgbClr val="0070C0"/>
                </a:solidFill>
              </a:rPr>
              <a:t>Nhà ở được xây dựng như thế nào và bằng những vật liệu gì?</a:t>
            </a:r>
            <a:endParaRPr lang="en-US" sz="3200" dirty="0">
              <a:solidFill>
                <a:srgbClr val="0070C0"/>
              </a:solidFill>
            </a:endParaRPr>
          </a:p>
        </p:txBody>
      </p:sp>
      <p:pic>
        <p:nvPicPr>
          <p:cNvPr id="8" name="Picture 7"/>
          <p:cNvPicPr>
            <a:picLocks noChangeAspect="1"/>
          </p:cNvPicPr>
          <p:nvPr/>
        </p:nvPicPr>
        <p:blipFill>
          <a:blip r:embed="rId1"/>
          <a:stretch>
            <a:fillRect/>
          </a:stretch>
        </p:blipFill>
        <p:spPr>
          <a:xfrm>
            <a:off x="457200" y="309643"/>
            <a:ext cx="908383" cy="1072989"/>
          </a:xfrm>
          <a:prstGeom prst="rect">
            <a:avLst/>
          </a:prstGeom>
        </p:spPr>
      </p:pic>
      <p:pic>
        <p:nvPicPr>
          <p:cNvPr id="9" name="Picture 8"/>
          <p:cNvPicPr>
            <a:picLocks noChangeAspect="1"/>
          </p:cNvPicPr>
          <p:nvPr/>
        </p:nvPicPr>
        <p:blipFill>
          <a:blip r:embed="rId2"/>
          <a:stretch>
            <a:fillRect/>
          </a:stretch>
        </p:blipFill>
        <p:spPr>
          <a:xfrm>
            <a:off x="7696200" y="171946"/>
            <a:ext cx="838200" cy="894853"/>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74" y="1600200"/>
            <a:ext cx="8229600" cy="1143000"/>
          </a:xfrm>
        </p:spPr>
        <p:txBody>
          <a:bodyPr/>
          <a:lstStyle/>
          <a:p>
            <a:pPr algn="ctr"/>
            <a:r>
              <a:rPr lang="en-US" b="1" dirty="0" err="1" smtClean="0">
                <a:solidFill>
                  <a:schemeClr val="bg1"/>
                </a:solidFill>
                <a:latin typeface="Tahoma" panose="020B0604030504040204" pitchFamily="34" charset="0"/>
                <a:cs typeface="Tahoma" panose="020B0604030504040204" pitchFamily="34" charset="0"/>
              </a:rPr>
              <a:t>Bài</a:t>
            </a:r>
            <a:r>
              <a:rPr lang="en-US" b="1" dirty="0" smtClean="0">
                <a:solidFill>
                  <a:schemeClr val="bg1"/>
                </a:solidFill>
                <a:latin typeface="Tahoma" panose="020B0604030504040204" pitchFamily="34" charset="0"/>
                <a:cs typeface="Tahoma" panose="020B0604030504040204" pitchFamily="34" charset="0"/>
              </a:rPr>
              <a:t> </a:t>
            </a:r>
            <a:r>
              <a:rPr lang="en-US" b="1" dirty="0" err="1" smtClean="0">
                <a:solidFill>
                  <a:schemeClr val="bg1"/>
                </a:solidFill>
                <a:latin typeface="Tahoma" panose="020B0604030504040204" pitchFamily="34" charset="0"/>
                <a:cs typeface="Tahoma" panose="020B0604030504040204" pitchFamily="34" charset="0"/>
              </a:rPr>
              <a:t>học</a:t>
            </a:r>
            <a:r>
              <a:rPr lang="en-US" b="1" dirty="0" smtClean="0">
                <a:solidFill>
                  <a:schemeClr val="bg1"/>
                </a:solidFill>
                <a:latin typeface="Tahoma" panose="020B0604030504040204" pitchFamily="34" charset="0"/>
                <a:cs typeface="Tahoma" panose="020B0604030504040204" pitchFamily="34" charset="0"/>
              </a:rPr>
              <a:t> </a:t>
            </a:r>
            <a:r>
              <a:rPr lang="en-US" b="1" dirty="0" err="1" smtClean="0">
                <a:solidFill>
                  <a:schemeClr val="bg1"/>
                </a:solidFill>
                <a:latin typeface="Tahoma" panose="020B0604030504040204" pitchFamily="34" charset="0"/>
                <a:cs typeface="Tahoma" panose="020B0604030504040204" pitchFamily="34" charset="0"/>
              </a:rPr>
              <a:t>kết</a:t>
            </a:r>
            <a:r>
              <a:rPr lang="en-US" b="1" dirty="0" smtClean="0">
                <a:solidFill>
                  <a:schemeClr val="bg1"/>
                </a:solidFill>
                <a:latin typeface="Tahoma" panose="020B0604030504040204" pitchFamily="34" charset="0"/>
                <a:cs typeface="Tahoma" panose="020B0604030504040204" pitchFamily="34" charset="0"/>
              </a:rPr>
              <a:t> </a:t>
            </a:r>
            <a:r>
              <a:rPr lang="en-US" b="1" dirty="0" err="1" smtClean="0">
                <a:solidFill>
                  <a:schemeClr val="bg1"/>
                </a:solidFill>
                <a:latin typeface="Tahoma" panose="020B0604030504040204" pitchFamily="34" charset="0"/>
                <a:cs typeface="Tahoma" panose="020B0604030504040204" pitchFamily="34" charset="0"/>
              </a:rPr>
              <a:t>thúc</a:t>
            </a:r>
            <a:endParaRPr lang="en-US" b="1" dirty="0">
              <a:solidFill>
                <a:schemeClr val="bg1"/>
              </a:solidFill>
              <a:latin typeface="Tahoma" panose="020B0604030504040204" pitchFamily="34" charset="0"/>
              <a:cs typeface="Tahoma" panose="020B0604030504040204" pitchFamily="34" charset="0"/>
            </a:endParaRPr>
          </a:p>
        </p:txBody>
      </p:sp>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457200" y="404888"/>
            <a:ext cx="594830" cy="441250"/>
            <a:chOff x="0" y="76200"/>
            <a:chExt cx="1905000" cy="1706563"/>
          </a:xfrm>
        </p:grpSpPr>
        <p:sp>
          <p:nvSpPr>
            <p:cNvPr id="7" name="5-Point Star 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5-Point Star 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 name="5-Point Star 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 name="5-Point Star 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 name="5-Point Star 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2" name="5-Point Star 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3" name="5-Point Star 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69965" y="494956"/>
            <a:ext cx="997035" cy="1180366"/>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227056" y="590860"/>
            <a:ext cx="997035" cy="1180366"/>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787112" y="1510500"/>
            <a:ext cx="997035" cy="1180366"/>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762208" y="3436125"/>
            <a:ext cx="997035" cy="1180366"/>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71600" y="3612971"/>
            <a:ext cx="997035" cy="1180366"/>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117988" y="3969714"/>
            <a:ext cx="997035" cy="1180366"/>
          </a:xfrm>
          <a:prstGeom prst="rect">
            <a:avLst/>
          </a:prstGeom>
        </p:spPr>
      </p:pic>
      <p:grpSp>
        <p:nvGrpSpPr>
          <p:cNvPr id="23" name="Group 22"/>
          <p:cNvGrpSpPr/>
          <p:nvPr/>
        </p:nvGrpSpPr>
        <p:grpSpPr>
          <a:xfrm>
            <a:off x="2651096" y="370235"/>
            <a:ext cx="594830" cy="441250"/>
            <a:chOff x="0" y="76200"/>
            <a:chExt cx="1905000" cy="1706563"/>
          </a:xfrm>
        </p:grpSpPr>
        <p:sp>
          <p:nvSpPr>
            <p:cNvPr id="24" name="5-Point Star 2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6" name="5-Point Star 2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1" name="5-Point Star 3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2" name="Group 31"/>
          <p:cNvGrpSpPr/>
          <p:nvPr/>
        </p:nvGrpSpPr>
        <p:grpSpPr>
          <a:xfrm>
            <a:off x="6283282" y="283986"/>
            <a:ext cx="594830" cy="441250"/>
            <a:chOff x="0" y="76200"/>
            <a:chExt cx="1905000" cy="1706563"/>
          </a:xfrm>
        </p:grpSpPr>
        <p:sp>
          <p:nvSpPr>
            <p:cNvPr id="33" name="5-Point Star 3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5-Point Star 3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p:cNvGrpSpPr/>
          <p:nvPr/>
        </p:nvGrpSpPr>
        <p:grpSpPr>
          <a:xfrm>
            <a:off x="7620000" y="692578"/>
            <a:ext cx="594830" cy="441250"/>
            <a:chOff x="0" y="76200"/>
            <a:chExt cx="1905000" cy="1706563"/>
          </a:xfrm>
        </p:grpSpPr>
        <p:sp>
          <p:nvSpPr>
            <p:cNvPr id="42" name="5-Point Star 4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5-Point Star 4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0" name="Group 49"/>
          <p:cNvGrpSpPr/>
          <p:nvPr/>
        </p:nvGrpSpPr>
        <p:grpSpPr>
          <a:xfrm>
            <a:off x="754615" y="1718664"/>
            <a:ext cx="594830" cy="441250"/>
            <a:chOff x="0" y="76200"/>
            <a:chExt cx="1905000" cy="1706563"/>
          </a:xfrm>
        </p:grpSpPr>
        <p:sp>
          <p:nvSpPr>
            <p:cNvPr id="51" name="5-Point Star 5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5-Point Star 5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3" name="5-Point Star 5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4" name="5-Point Star 5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9" name="Group 58"/>
          <p:cNvGrpSpPr/>
          <p:nvPr/>
        </p:nvGrpSpPr>
        <p:grpSpPr>
          <a:xfrm>
            <a:off x="1585922" y="2702954"/>
            <a:ext cx="594830" cy="441250"/>
            <a:chOff x="0" y="76200"/>
            <a:chExt cx="1905000" cy="1706563"/>
          </a:xfrm>
        </p:grpSpPr>
        <p:sp>
          <p:nvSpPr>
            <p:cNvPr id="60" name="5-Point Star 5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5-Point Star 6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2" name="5-Point Star 6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3" name="5-Point Star 6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p:cNvGrpSpPr/>
          <p:nvPr/>
        </p:nvGrpSpPr>
        <p:grpSpPr>
          <a:xfrm>
            <a:off x="345959" y="3051854"/>
            <a:ext cx="594830" cy="441250"/>
            <a:chOff x="0" y="76200"/>
            <a:chExt cx="1905000" cy="1706563"/>
          </a:xfrm>
        </p:grpSpPr>
        <p:sp>
          <p:nvSpPr>
            <p:cNvPr id="69" name="5-Point Star 6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5-Point Star 6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1" name="5-Point Star 7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2" name="5-Point Star 7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5325871" y="960418"/>
            <a:ext cx="594830" cy="441250"/>
            <a:chOff x="0" y="76200"/>
            <a:chExt cx="1905000" cy="1706563"/>
          </a:xfrm>
        </p:grpSpPr>
        <p:sp>
          <p:nvSpPr>
            <p:cNvPr id="78" name="5-Point Star 7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5-Point Star 7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0" name="5-Point Star 7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1" name="5-Point Star 8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9" presetClass="path" presetSubtype="0" repeatCount="indefinite" accel="50000" decel="50000" fill="hold" nodeType="withEffect">
                                  <p:stCondLst>
                                    <p:cond delay="0"/>
                                  </p:stCondLst>
                                  <p:childTnLst>
                                    <p:animMotion origin="layout" path="M -0.00816 0.24051 L 0.18733 -0.07616 " pathEditMode="relative" rAng="0" ptsTypes="AA">
                                      <p:cBhvr>
                                        <p:cTn id="12" dur="2000" fill="hold"/>
                                        <p:tgtEl>
                                          <p:spTgt spid="17"/>
                                        </p:tgtEl>
                                        <p:attrNameLst>
                                          <p:attrName>ppt_x</p:attrName>
                                          <p:attrName>ppt_y</p:attrName>
                                        </p:attrNameLst>
                                      </p:cBhvr>
                                      <p:rCtr x="9774" y="-15833"/>
                                    </p:animMotion>
                                  </p:childTnLst>
                                </p:cTn>
                              </p:par>
                              <p:par>
                                <p:cTn id="13" presetID="49" presetClass="path" presetSubtype="0" repeatCount="indefinite" accel="50000" decel="50000" fill="hold" nodeType="withEffect">
                                  <p:stCondLst>
                                    <p:cond delay="0"/>
                                  </p:stCondLst>
                                  <p:childTnLst>
                                    <p:animMotion origin="layout" path="M -0.00816 0.24051 L 0.18733 -0.07616 " pathEditMode="relative" rAng="0" ptsTypes="AA">
                                      <p:cBhvr>
                                        <p:cTn id="14" dur="2000" fill="hold"/>
                                        <p:tgtEl>
                                          <p:spTgt spid="18"/>
                                        </p:tgtEl>
                                        <p:attrNameLst>
                                          <p:attrName>ppt_x</p:attrName>
                                          <p:attrName>ppt_y</p:attrName>
                                        </p:attrNameLst>
                                      </p:cBhvr>
                                      <p:rCtr x="9774" y="-15833"/>
                                    </p:animMotion>
                                  </p:childTnLst>
                                </p:cTn>
                              </p:par>
                              <p:par>
                                <p:cTn id="15" presetID="49" presetClass="path" presetSubtype="0" repeatCount="indefinite" accel="50000" decel="50000" fill="hold" nodeType="withEffect">
                                  <p:stCondLst>
                                    <p:cond delay="0"/>
                                  </p:stCondLst>
                                  <p:childTnLst>
                                    <p:animMotion origin="layout" path="M -0.00816 0.24051 L 0.18733 -0.07616 " pathEditMode="relative" rAng="0" ptsTypes="AA">
                                      <p:cBhvr>
                                        <p:cTn id="16" dur="2000" fill="hold"/>
                                        <p:tgtEl>
                                          <p:spTgt spid="19"/>
                                        </p:tgtEl>
                                        <p:attrNameLst>
                                          <p:attrName>ppt_x</p:attrName>
                                          <p:attrName>ppt_y</p:attrName>
                                        </p:attrNameLst>
                                      </p:cBhvr>
                                      <p:rCtr x="9774" y="-15833"/>
                                    </p:animMotion>
                                  </p:childTnLst>
                                </p:cTn>
                              </p:par>
                              <p:par>
                                <p:cTn id="17" presetID="49" presetClass="path" presetSubtype="0" repeatCount="indefinite" accel="50000" decel="50000" fill="hold" nodeType="withEffect">
                                  <p:stCondLst>
                                    <p:cond delay="0"/>
                                  </p:stCondLst>
                                  <p:childTnLst>
                                    <p:animMotion origin="layout" path="M -0.00816 0.24051 L 0.18733 -0.07616 " pathEditMode="relative" rAng="0" ptsTypes="AA">
                                      <p:cBhvr>
                                        <p:cTn id="18" dur="2000" fill="hold"/>
                                        <p:tgtEl>
                                          <p:spTgt spid="20"/>
                                        </p:tgtEl>
                                        <p:attrNameLst>
                                          <p:attrName>ppt_x</p:attrName>
                                          <p:attrName>ppt_y</p:attrName>
                                        </p:attrNameLst>
                                      </p:cBhvr>
                                      <p:rCtr x="9774" y="-15833"/>
                                    </p:animMotion>
                                  </p:childTnLst>
                                </p:cTn>
                              </p:par>
                              <p:par>
                                <p:cTn id="19" presetID="49" presetClass="path" presetSubtype="0" repeatCount="indefinite" accel="50000" decel="50000" fill="hold" nodeType="withEffect">
                                  <p:stCondLst>
                                    <p:cond delay="0"/>
                                  </p:stCondLst>
                                  <p:childTnLst>
                                    <p:animMotion origin="layout" path="M -0.00816 0.24051 L 0.4283 -0.48935 " pathEditMode="relative" rAng="0" ptsTypes="AA">
                                      <p:cBhvr>
                                        <p:cTn id="20" dur="2000" fill="hold"/>
                                        <p:tgtEl>
                                          <p:spTgt spid="21"/>
                                        </p:tgtEl>
                                        <p:attrNameLst>
                                          <p:attrName>ppt_x</p:attrName>
                                          <p:attrName>ppt_y</p:attrName>
                                        </p:attrNameLst>
                                      </p:cBhvr>
                                      <p:rCtr x="21823" y="-36505"/>
                                    </p:animMotion>
                                  </p:childTnLst>
                                </p:cTn>
                              </p:par>
                              <p:par>
                                <p:cTn id="21" presetID="49" presetClass="path" presetSubtype="0" repeatCount="indefinite" accel="50000" decel="50000" fill="hold" nodeType="withEffect">
                                  <p:stCondLst>
                                    <p:cond delay="0"/>
                                  </p:stCondLst>
                                  <p:childTnLst>
                                    <p:animMotion origin="layout" path="M -0.07032 -0.15393 L 0.12517 -0.4706 " pathEditMode="relative" rAng="0" ptsTypes="AA">
                                      <p:cBhvr>
                                        <p:cTn id="22" dur="2000" fill="hold"/>
                                        <p:tgtEl>
                                          <p:spTgt spid="22"/>
                                        </p:tgtEl>
                                        <p:attrNameLst>
                                          <p:attrName>ppt_x</p:attrName>
                                          <p:attrName>ppt_y</p:attrName>
                                        </p:attrNameLst>
                                      </p:cBhvr>
                                      <p:rCtr x="9774" y="-15833"/>
                                    </p:animMotion>
                                  </p:childTnLst>
                                </p:cTn>
                              </p:par>
                              <p:par>
                                <p:cTn id="23" presetID="31" presetClass="entr" presetSubtype="0" repeatCount="indefinite"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000" fill="hold"/>
                                        <p:tgtEl>
                                          <p:spTgt spid="23"/>
                                        </p:tgtEl>
                                        <p:attrNameLst>
                                          <p:attrName>ppt_w</p:attrName>
                                        </p:attrNameLst>
                                      </p:cBhvr>
                                      <p:tavLst>
                                        <p:tav tm="0">
                                          <p:val>
                                            <p:fltVal val="0"/>
                                          </p:val>
                                        </p:tav>
                                        <p:tav tm="100000">
                                          <p:val>
                                            <p:strVal val="#ppt_w"/>
                                          </p:val>
                                        </p:tav>
                                      </p:tavLst>
                                    </p:anim>
                                    <p:anim calcmode="lin" valueType="num">
                                      <p:cBhvr>
                                        <p:cTn id="26" dur="2000" fill="hold"/>
                                        <p:tgtEl>
                                          <p:spTgt spid="23"/>
                                        </p:tgtEl>
                                        <p:attrNameLst>
                                          <p:attrName>ppt_h</p:attrName>
                                        </p:attrNameLst>
                                      </p:cBhvr>
                                      <p:tavLst>
                                        <p:tav tm="0">
                                          <p:val>
                                            <p:fltVal val="0"/>
                                          </p:val>
                                        </p:tav>
                                        <p:tav tm="100000">
                                          <p:val>
                                            <p:strVal val="#ppt_h"/>
                                          </p:val>
                                        </p:tav>
                                      </p:tavLst>
                                    </p:anim>
                                    <p:anim calcmode="lin" valueType="num">
                                      <p:cBhvr>
                                        <p:cTn id="27" dur="2000" fill="hold"/>
                                        <p:tgtEl>
                                          <p:spTgt spid="23"/>
                                        </p:tgtEl>
                                        <p:attrNameLst>
                                          <p:attrName>style.rotation</p:attrName>
                                        </p:attrNameLst>
                                      </p:cBhvr>
                                      <p:tavLst>
                                        <p:tav tm="0">
                                          <p:val>
                                            <p:fltVal val="90"/>
                                          </p:val>
                                        </p:tav>
                                        <p:tav tm="100000">
                                          <p:val>
                                            <p:fltVal val="0"/>
                                          </p:val>
                                        </p:tav>
                                      </p:tavLst>
                                    </p:anim>
                                    <p:animEffect transition="in" filter="fade">
                                      <p:cBhvr>
                                        <p:cTn id="28" dur="2000"/>
                                        <p:tgtEl>
                                          <p:spTgt spid="23"/>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2000" fill="hold"/>
                                        <p:tgtEl>
                                          <p:spTgt spid="32"/>
                                        </p:tgtEl>
                                        <p:attrNameLst>
                                          <p:attrName>ppt_w</p:attrName>
                                        </p:attrNameLst>
                                      </p:cBhvr>
                                      <p:tavLst>
                                        <p:tav tm="0">
                                          <p:val>
                                            <p:fltVal val="0"/>
                                          </p:val>
                                        </p:tav>
                                        <p:tav tm="100000">
                                          <p:val>
                                            <p:strVal val="#ppt_w"/>
                                          </p:val>
                                        </p:tav>
                                      </p:tavLst>
                                    </p:anim>
                                    <p:anim calcmode="lin" valueType="num">
                                      <p:cBhvr>
                                        <p:cTn id="32" dur="2000" fill="hold"/>
                                        <p:tgtEl>
                                          <p:spTgt spid="32"/>
                                        </p:tgtEl>
                                        <p:attrNameLst>
                                          <p:attrName>ppt_h</p:attrName>
                                        </p:attrNameLst>
                                      </p:cBhvr>
                                      <p:tavLst>
                                        <p:tav tm="0">
                                          <p:val>
                                            <p:fltVal val="0"/>
                                          </p:val>
                                        </p:tav>
                                        <p:tav tm="100000">
                                          <p:val>
                                            <p:strVal val="#ppt_h"/>
                                          </p:val>
                                        </p:tav>
                                      </p:tavLst>
                                    </p:anim>
                                    <p:anim calcmode="lin" valueType="num">
                                      <p:cBhvr>
                                        <p:cTn id="33" dur="2000" fill="hold"/>
                                        <p:tgtEl>
                                          <p:spTgt spid="32"/>
                                        </p:tgtEl>
                                        <p:attrNameLst>
                                          <p:attrName>style.rotation</p:attrName>
                                        </p:attrNameLst>
                                      </p:cBhvr>
                                      <p:tavLst>
                                        <p:tav tm="0">
                                          <p:val>
                                            <p:fltVal val="90"/>
                                          </p:val>
                                        </p:tav>
                                        <p:tav tm="100000">
                                          <p:val>
                                            <p:fltVal val="0"/>
                                          </p:val>
                                        </p:tav>
                                      </p:tavLst>
                                    </p:anim>
                                    <p:animEffect transition="in" filter="fade">
                                      <p:cBhvr>
                                        <p:cTn id="34" dur="2000"/>
                                        <p:tgtEl>
                                          <p:spTgt spid="32"/>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2000" fill="hold"/>
                                        <p:tgtEl>
                                          <p:spTgt spid="41"/>
                                        </p:tgtEl>
                                        <p:attrNameLst>
                                          <p:attrName>ppt_w</p:attrName>
                                        </p:attrNameLst>
                                      </p:cBhvr>
                                      <p:tavLst>
                                        <p:tav tm="0">
                                          <p:val>
                                            <p:fltVal val="0"/>
                                          </p:val>
                                        </p:tav>
                                        <p:tav tm="100000">
                                          <p:val>
                                            <p:strVal val="#ppt_w"/>
                                          </p:val>
                                        </p:tav>
                                      </p:tavLst>
                                    </p:anim>
                                    <p:anim calcmode="lin" valueType="num">
                                      <p:cBhvr>
                                        <p:cTn id="38" dur="2000" fill="hold"/>
                                        <p:tgtEl>
                                          <p:spTgt spid="41"/>
                                        </p:tgtEl>
                                        <p:attrNameLst>
                                          <p:attrName>ppt_h</p:attrName>
                                        </p:attrNameLst>
                                      </p:cBhvr>
                                      <p:tavLst>
                                        <p:tav tm="0">
                                          <p:val>
                                            <p:fltVal val="0"/>
                                          </p:val>
                                        </p:tav>
                                        <p:tav tm="100000">
                                          <p:val>
                                            <p:strVal val="#ppt_h"/>
                                          </p:val>
                                        </p:tav>
                                      </p:tavLst>
                                    </p:anim>
                                    <p:anim calcmode="lin" valueType="num">
                                      <p:cBhvr>
                                        <p:cTn id="39" dur="2000" fill="hold"/>
                                        <p:tgtEl>
                                          <p:spTgt spid="41"/>
                                        </p:tgtEl>
                                        <p:attrNameLst>
                                          <p:attrName>style.rotation</p:attrName>
                                        </p:attrNameLst>
                                      </p:cBhvr>
                                      <p:tavLst>
                                        <p:tav tm="0">
                                          <p:val>
                                            <p:fltVal val="90"/>
                                          </p:val>
                                        </p:tav>
                                        <p:tav tm="100000">
                                          <p:val>
                                            <p:fltVal val="0"/>
                                          </p:val>
                                        </p:tav>
                                      </p:tavLst>
                                    </p:anim>
                                    <p:animEffect transition="in" filter="fade">
                                      <p:cBhvr>
                                        <p:cTn id="40" dur="2000"/>
                                        <p:tgtEl>
                                          <p:spTgt spid="41"/>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000" fill="hold"/>
                                        <p:tgtEl>
                                          <p:spTgt spid="50"/>
                                        </p:tgtEl>
                                        <p:attrNameLst>
                                          <p:attrName>ppt_w</p:attrName>
                                        </p:attrNameLst>
                                      </p:cBhvr>
                                      <p:tavLst>
                                        <p:tav tm="0">
                                          <p:val>
                                            <p:fltVal val="0"/>
                                          </p:val>
                                        </p:tav>
                                        <p:tav tm="100000">
                                          <p:val>
                                            <p:strVal val="#ppt_w"/>
                                          </p:val>
                                        </p:tav>
                                      </p:tavLst>
                                    </p:anim>
                                    <p:anim calcmode="lin" valueType="num">
                                      <p:cBhvr>
                                        <p:cTn id="44" dur="2000" fill="hold"/>
                                        <p:tgtEl>
                                          <p:spTgt spid="50"/>
                                        </p:tgtEl>
                                        <p:attrNameLst>
                                          <p:attrName>ppt_h</p:attrName>
                                        </p:attrNameLst>
                                      </p:cBhvr>
                                      <p:tavLst>
                                        <p:tav tm="0">
                                          <p:val>
                                            <p:fltVal val="0"/>
                                          </p:val>
                                        </p:tav>
                                        <p:tav tm="100000">
                                          <p:val>
                                            <p:strVal val="#ppt_h"/>
                                          </p:val>
                                        </p:tav>
                                      </p:tavLst>
                                    </p:anim>
                                    <p:anim calcmode="lin" valueType="num">
                                      <p:cBhvr>
                                        <p:cTn id="45" dur="2000" fill="hold"/>
                                        <p:tgtEl>
                                          <p:spTgt spid="50"/>
                                        </p:tgtEl>
                                        <p:attrNameLst>
                                          <p:attrName>style.rotation</p:attrName>
                                        </p:attrNameLst>
                                      </p:cBhvr>
                                      <p:tavLst>
                                        <p:tav tm="0">
                                          <p:val>
                                            <p:fltVal val="90"/>
                                          </p:val>
                                        </p:tav>
                                        <p:tav tm="100000">
                                          <p:val>
                                            <p:fltVal val="0"/>
                                          </p:val>
                                        </p:tav>
                                      </p:tavLst>
                                    </p:anim>
                                    <p:animEffect transition="in" filter="fade">
                                      <p:cBhvr>
                                        <p:cTn id="46" dur="2000"/>
                                        <p:tgtEl>
                                          <p:spTgt spid="5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2000" fill="hold"/>
                                        <p:tgtEl>
                                          <p:spTgt spid="59"/>
                                        </p:tgtEl>
                                        <p:attrNameLst>
                                          <p:attrName>ppt_w</p:attrName>
                                        </p:attrNameLst>
                                      </p:cBhvr>
                                      <p:tavLst>
                                        <p:tav tm="0">
                                          <p:val>
                                            <p:fltVal val="0"/>
                                          </p:val>
                                        </p:tav>
                                        <p:tav tm="100000">
                                          <p:val>
                                            <p:strVal val="#ppt_w"/>
                                          </p:val>
                                        </p:tav>
                                      </p:tavLst>
                                    </p:anim>
                                    <p:anim calcmode="lin" valueType="num">
                                      <p:cBhvr>
                                        <p:cTn id="50" dur="2000" fill="hold"/>
                                        <p:tgtEl>
                                          <p:spTgt spid="59"/>
                                        </p:tgtEl>
                                        <p:attrNameLst>
                                          <p:attrName>ppt_h</p:attrName>
                                        </p:attrNameLst>
                                      </p:cBhvr>
                                      <p:tavLst>
                                        <p:tav tm="0">
                                          <p:val>
                                            <p:fltVal val="0"/>
                                          </p:val>
                                        </p:tav>
                                        <p:tav tm="100000">
                                          <p:val>
                                            <p:strVal val="#ppt_h"/>
                                          </p:val>
                                        </p:tav>
                                      </p:tavLst>
                                    </p:anim>
                                    <p:anim calcmode="lin" valueType="num">
                                      <p:cBhvr>
                                        <p:cTn id="51" dur="2000" fill="hold"/>
                                        <p:tgtEl>
                                          <p:spTgt spid="59"/>
                                        </p:tgtEl>
                                        <p:attrNameLst>
                                          <p:attrName>style.rotation</p:attrName>
                                        </p:attrNameLst>
                                      </p:cBhvr>
                                      <p:tavLst>
                                        <p:tav tm="0">
                                          <p:val>
                                            <p:fltVal val="90"/>
                                          </p:val>
                                        </p:tav>
                                        <p:tav tm="100000">
                                          <p:val>
                                            <p:fltVal val="0"/>
                                          </p:val>
                                        </p:tav>
                                      </p:tavLst>
                                    </p:anim>
                                    <p:animEffect transition="in" filter="fade">
                                      <p:cBhvr>
                                        <p:cTn id="52" dur="2000"/>
                                        <p:tgtEl>
                                          <p:spTgt spid="59"/>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000" fill="hold"/>
                                        <p:tgtEl>
                                          <p:spTgt spid="68"/>
                                        </p:tgtEl>
                                        <p:attrNameLst>
                                          <p:attrName>ppt_w</p:attrName>
                                        </p:attrNameLst>
                                      </p:cBhvr>
                                      <p:tavLst>
                                        <p:tav tm="0">
                                          <p:val>
                                            <p:fltVal val="0"/>
                                          </p:val>
                                        </p:tav>
                                        <p:tav tm="100000">
                                          <p:val>
                                            <p:strVal val="#ppt_w"/>
                                          </p:val>
                                        </p:tav>
                                      </p:tavLst>
                                    </p:anim>
                                    <p:anim calcmode="lin" valueType="num">
                                      <p:cBhvr>
                                        <p:cTn id="56" dur="2000" fill="hold"/>
                                        <p:tgtEl>
                                          <p:spTgt spid="68"/>
                                        </p:tgtEl>
                                        <p:attrNameLst>
                                          <p:attrName>ppt_h</p:attrName>
                                        </p:attrNameLst>
                                      </p:cBhvr>
                                      <p:tavLst>
                                        <p:tav tm="0">
                                          <p:val>
                                            <p:fltVal val="0"/>
                                          </p:val>
                                        </p:tav>
                                        <p:tav tm="100000">
                                          <p:val>
                                            <p:strVal val="#ppt_h"/>
                                          </p:val>
                                        </p:tav>
                                      </p:tavLst>
                                    </p:anim>
                                    <p:anim calcmode="lin" valueType="num">
                                      <p:cBhvr>
                                        <p:cTn id="57" dur="2000" fill="hold"/>
                                        <p:tgtEl>
                                          <p:spTgt spid="68"/>
                                        </p:tgtEl>
                                        <p:attrNameLst>
                                          <p:attrName>style.rotation</p:attrName>
                                        </p:attrNameLst>
                                      </p:cBhvr>
                                      <p:tavLst>
                                        <p:tav tm="0">
                                          <p:val>
                                            <p:fltVal val="90"/>
                                          </p:val>
                                        </p:tav>
                                        <p:tav tm="100000">
                                          <p:val>
                                            <p:fltVal val="0"/>
                                          </p:val>
                                        </p:tav>
                                      </p:tavLst>
                                    </p:anim>
                                    <p:animEffect transition="in" filter="fade">
                                      <p:cBhvr>
                                        <p:cTn id="58" dur="2000"/>
                                        <p:tgtEl>
                                          <p:spTgt spid="68"/>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2000" fill="hold"/>
                                        <p:tgtEl>
                                          <p:spTgt spid="77"/>
                                        </p:tgtEl>
                                        <p:attrNameLst>
                                          <p:attrName>ppt_w</p:attrName>
                                        </p:attrNameLst>
                                      </p:cBhvr>
                                      <p:tavLst>
                                        <p:tav tm="0">
                                          <p:val>
                                            <p:fltVal val="0"/>
                                          </p:val>
                                        </p:tav>
                                        <p:tav tm="100000">
                                          <p:val>
                                            <p:strVal val="#ppt_w"/>
                                          </p:val>
                                        </p:tav>
                                      </p:tavLst>
                                    </p:anim>
                                    <p:anim calcmode="lin" valueType="num">
                                      <p:cBhvr>
                                        <p:cTn id="62" dur="2000" fill="hold"/>
                                        <p:tgtEl>
                                          <p:spTgt spid="77"/>
                                        </p:tgtEl>
                                        <p:attrNameLst>
                                          <p:attrName>ppt_h</p:attrName>
                                        </p:attrNameLst>
                                      </p:cBhvr>
                                      <p:tavLst>
                                        <p:tav tm="0">
                                          <p:val>
                                            <p:fltVal val="0"/>
                                          </p:val>
                                        </p:tav>
                                        <p:tav tm="100000">
                                          <p:val>
                                            <p:strVal val="#ppt_h"/>
                                          </p:val>
                                        </p:tav>
                                      </p:tavLst>
                                    </p:anim>
                                    <p:anim calcmode="lin" valueType="num">
                                      <p:cBhvr>
                                        <p:cTn id="63" dur="2000" fill="hold"/>
                                        <p:tgtEl>
                                          <p:spTgt spid="77"/>
                                        </p:tgtEl>
                                        <p:attrNameLst>
                                          <p:attrName>style.rotation</p:attrName>
                                        </p:attrNameLst>
                                      </p:cBhvr>
                                      <p:tavLst>
                                        <p:tav tm="0">
                                          <p:val>
                                            <p:fltVal val="90"/>
                                          </p:val>
                                        </p:tav>
                                        <p:tav tm="100000">
                                          <p:val>
                                            <p:fltVal val="0"/>
                                          </p:val>
                                        </p:tav>
                                      </p:tavLst>
                                    </p:anim>
                                    <p:animEffect transition="in" filter="fade">
                                      <p:cBhvr>
                                        <p:cTn id="6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dirty="0">
                <a:solidFill>
                  <a:srgbClr val="0070C0"/>
                </a:solidFill>
              </a:rPr>
              <a:t>N</a:t>
            </a:r>
            <a:r>
              <a:rPr lang="vi-VN" dirty="0" smtClean="0">
                <a:solidFill>
                  <a:srgbClr val="0070C0"/>
                </a:solidFill>
              </a:rPr>
              <a:t>hững </a:t>
            </a:r>
            <a:r>
              <a:rPr lang="vi-VN" dirty="0">
                <a:solidFill>
                  <a:srgbClr val="0070C0"/>
                </a:solidFill>
              </a:rPr>
              <a:t>viên gạch đầu tiên được sử dụng cách đây hơn 5.000 </a:t>
            </a:r>
            <a:r>
              <a:rPr lang="vi-VN" dirty="0" smtClean="0">
                <a:solidFill>
                  <a:srgbClr val="0070C0"/>
                </a:solidFill>
              </a:rPr>
              <a:t>năm</a:t>
            </a:r>
            <a:r>
              <a:rPr lang="en-US" dirty="0" smtClean="0">
                <a:solidFill>
                  <a:srgbClr val="0070C0"/>
                </a:solidFill>
              </a:rPr>
              <a:t>.</a:t>
            </a:r>
            <a:r>
              <a:rPr lang="vi-VN" dirty="0" smtClean="0">
                <a:solidFill>
                  <a:srgbClr val="0070C0"/>
                </a:solidFill>
              </a:rPr>
              <a:t> </a:t>
            </a:r>
            <a:r>
              <a:rPr lang="en-US" dirty="0" smtClean="0">
                <a:solidFill>
                  <a:srgbClr val="0070C0"/>
                </a:solidFill>
              </a:rPr>
              <a:t>C</a:t>
            </a:r>
            <a:r>
              <a:rPr lang="vi-VN" dirty="0" smtClean="0">
                <a:solidFill>
                  <a:srgbClr val="0070C0"/>
                </a:solidFill>
              </a:rPr>
              <a:t>húng </a:t>
            </a:r>
            <a:r>
              <a:rPr lang="vi-VN" dirty="0">
                <a:solidFill>
                  <a:srgbClr val="0070C0"/>
                </a:solidFill>
              </a:rPr>
              <a:t>được tạo từ đất sét và khô dưới  ánh nắng mặt </a:t>
            </a:r>
            <a:r>
              <a:rPr lang="vi-VN" dirty="0" smtClean="0">
                <a:solidFill>
                  <a:srgbClr val="0070C0"/>
                </a:solidFill>
              </a:rPr>
              <a:t>trời</a:t>
            </a:r>
            <a:r>
              <a:rPr lang="en-US" dirty="0" smtClean="0">
                <a:solidFill>
                  <a:srgbClr val="0070C0"/>
                </a:solidFill>
              </a:rPr>
              <a:t>.</a:t>
            </a:r>
            <a:r>
              <a:rPr lang="vi-VN" dirty="0" smtClean="0">
                <a:solidFill>
                  <a:srgbClr val="0070C0"/>
                </a:solidFill>
              </a:rPr>
              <a:t> </a:t>
            </a:r>
            <a:r>
              <a:rPr lang="en-US" dirty="0" smtClean="0">
                <a:solidFill>
                  <a:srgbClr val="0070C0"/>
                </a:solidFill>
              </a:rPr>
              <a:t>N</a:t>
            </a:r>
            <a:r>
              <a:rPr lang="vi-VN" dirty="0" smtClean="0">
                <a:solidFill>
                  <a:srgbClr val="0070C0"/>
                </a:solidFill>
              </a:rPr>
              <a:t>gày </a:t>
            </a:r>
            <a:r>
              <a:rPr lang="vi-VN" dirty="0">
                <a:solidFill>
                  <a:srgbClr val="0070C0"/>
                </a:solidFill>
              </a:rPr>
              <a:t>nay những viên </a:t>
            </a:r>
            <a:r>
              <a:rPr lang="vi-VN" dirty="0" smtClean="0">
                <a:solidFill>
                  <a:srgbClr val="0070C0"/>
                </a:solidFill>
              </a:rPr>
              <a:t>được </a:t>
            </a:r>
            <a:r>
              <a:rPr lang="vi-VN" dirty="0">
                <a:solidFill>
                  <a:srgbClr val="0070C0"/>
                </a:solidFill>
              </a:rPr>
              <a:t>nung trong lò với nhiệt độ khoảng  1200 độ </a:t>
            </a:r>
            <a:r>
              <a:rPr lang="vi-VN" dirty="0" smtClean="0">
                <a:solidFill>
                  <a:srgbClr val="0070C0"/>
                </a:solidFill>
              </a:rPr>
              <a:t>C</a:t>
            </a:r>
            <a:r>
              <a:rPr lang="en-US" dirty="0" smtClean="0">
                <a:solidFill>
                  <a:srgbClr val="0070C0"/>
                </a:solidFill>
              </a:rPr>
              <a:t>,</a:t>
            </a:r>
            <a:r>
              <a:rPr lang="vi-VN" dirty="0" smtClean="0">
                <a:solidFill>
                  <a:srgbClr val="0070C0"/>
                </a:solidFill>
              </a:rPr>
              <a:t> </a:t>
            </a:r>
            <a:r>
              <a:rPr lang="vi-VN" dirty="0">
                <a:solidFill>
                  <a:srgbClr val="0070C0"/>
                </a:solidFill>
              </a:rPr>
              <a:t>quá trình này giúp tăng khả năng chịu </a:t>
            </a:r>
            <a:r>
              <a:rPr lang="vi-VN" dirty="0" smtClean="0">
                <a:solidFill>
                  <a:srgbClr val="0070C0"/>
                </a:solidFill>
              </a:rPr>
              <a:t>lực</a:t>
            </a:r>
            <a:r>
              <a:rPr lang="en-US" dirty="0" smtClean="0">
                <a:solidFill>
                  <a:srgbClr val="0070C0"/>
                </a:solidFill>
              </a:rPr>
              <a:t>, </a:t>
            </a:r>
            <a:r>
              <a:rPr lang="en-US" dirty="0" err="1" smtClean="0">
                <a:solidFill>
                  <a:srgbClr val="0070C0"/>
                </a:solidFill>
              </a:rPr>
              <a:t>tuổi</a:t>
            </a:r>
            <a:r>
              <a:rPr lang="en-US" dirty="0" smtClean="0">
                <a:solidFill>
                  <a:srgbClr val="0070C0"/>
                </a:solidFill>
              </a:rPr>
              <a:t> </a:t>
            </a:r>
            <a:r>
              <a:rPr lang="en-US" dirty="0" err="1" smtClean="0">
                <a:solidFill>
                  <a:srgbClr val="0070C0"/>
                </a:solidFill>
              </a:rPr>
              <a:t>thọ</a:t>
            </a:r>
            <a:r>
              <a:rPr lang="en-US" dirty="0" smtClean="0">
                <a:solidFill>
                  <a:srgbClr val="0070C0"/>
                </a:solidFill>
              </a:rPr>
              <a:t> </a:t>
            </a:r>
            <a:r>
              <a:rPr lang="vi-VN" dirty="0" smtClean="0">
                <a:solidFill>
                  <a:srgbClr val="0070C0"/>
                </a:solidFill>
              </a:rPr>
              <a:t>và </a:t>
            </a:r>
            <a:r>
              <a:rPr lang="vi-VN" dirty="0">
                <a:solidFill>
                  <a:srgbClr val="0070C0"/>
                </a:solidFill>
              </a:rPr>
              <a:t>làm cho những viên </a:t>
            </a:r>
            <a:r>
              <a:rPr lang="en-US" dirty="0" err="1" smtClean="0">
                <a:solidFill>
                  <a:srgbClr val="0070C0"/>
                </a:solidFill>
              </a:rPr>
              <a:t>gạch</a:t>
            </a:r>
            <a:r>
              <a:rPr lang="vi-VN" dirty="0" smtClean="0">
                <a:solidFill>
                  <a:srgbClr val="0070C0"/>
                </a:solidFill>
              </a:rPr>
              <a:t> </a:t>
            </a:r>
            <a:r>
              <a:rPr lang="vi-VN" dirty="0">
                <a:solidFill>
                  <a:srgbClr val="0070C0"/>
                </a:solidFill>
              </a:rPr>
              <a:t>có </a:t>
            </a:r>
            <a:r>
              <a:rPr lang="vi-VN" dirty="0" smtClean="0">
                <a:solidFill>
                  <a:srgbClr val="0070C0"/>
                </a:solidFill>
              </a:rPr>
              <a:t>màu </a:t>
            </a:r>
            <a:r>
              <a:rPr lang="vi-VN" dirty="0">
                <a:solidFill>
                  <a:srgbClr val="0070C0"/>
                </a:solidFill>
              </a:rPr>
              <a:t>sắc đặc </a:t>
            </a:r>
            <a:r>
              <a:rPr lang="vi-VN" dirty="0" smtClean="0">
                <a:solidFill>
                  <a:srgbClr val="0070C0"/>
                </a:solidFill>
              </a:rPr>
              <a:t>trưng</a:t>
            </a:r>
            <a:r>
              <a:rPr lang="en-US" dirty="0" smtClean="0">
                <a:solidFill>
                  <a:srgbClr val="0070C0"/>
                </a:solidFill>
              </a:rPr>
              <a:t>.</a:t>
            </a:r>
            <a:r>
              <a:rPr lang="vi-VN" dirty="0" smtClean="0">
                <a:solidFill>
                  <a:srgbClr val="0070C0"/>
                </a:solidFill>
              </a:rPr>
              <a:t> </a:t>
            </a:r>
            <a:endParaRPr lang="en-US" altLang="vi-VN" dirty="0">
              <a:solidFill>
                <a:srgbClr val="0070C0"/>
              </a:solidFill>
            </a:endParaRPr>
          </a:p>
        </p:txBody>
      </p:sp>
      <p:sp>
        <p:nvSpPr>
          <p:cNvPr id="5" name="Rectangle: Top Corners Rounded 15"/>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8913" y="-57150"/>
            <a:ext cx="8812212" cy="6858000"/>
          </a:xfrm>
          <a:prstGeom prst="rect">
            <a:avLst/>
          </a:prstGeom>
          <a:solidFill>
            <a:srgbClr val="0070C0"/>
          </a:solidFill>
          <a:ln w="9525" algn="ctr">
            <a:solidFill>
              <a:schemeClr val="tx1"/>
            </a:solidFill>
            <a:rou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6151" name="Text Box 7"/>
          <p:cNvSpPr txBox="1">
            <a:spLocks noChangeArrowheads="1"/>
          </p:cNvSpPr>
          <p:nvPr/>
        </p:nvSpPr>
        <p:spPr bwMode="auto">
          <a:xfrm>
            <a:off x="149225" y="-96838"/>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altLang="vi-VN" sz="3600" b="1" dirty="0">
                <a:solidFill>
                  <a:schemeClr val="bg1"/>
                </a:solidFill>
                <a:latin typeface="Times New Roman" panose="02020603050405020304" pitchFamily="18" charset="0"/>
              </a:rPr>
              <a:t>I. </a:t>
            </a:r>
            <a:r>
              <a:rPr lang="vi-VN" sz="3600" b="1" dirty="0">
                <a:solidFill>
                  <a:schemeClr val="bg1"/>
                </a:solidFill>
                <a:latin typeface="Times New Roman" panose="02020603050405020304" pitchFamily="18" charset="0"/>
              </a:rPr>
              <a:t>VẬT LIỆU LÀM NHÀ </a:t>
            </a:r>
            <a:endParaRPr lang="en-US" altLang="vi-VN" sz="3600" b="1" dirty="0">
              <a:solidFill>
                <a:schemeClr val="bg1"/>
              </a:solidFill>
              <a:latin typeface="Times New Roman" panose="02020603050405020304" pitchFamily="18" charset="0"/>
            </a:endParaRPr>
          </a:p>
        </p:txBody>
      </p:sp>
      <p:sp>
        <p:nvSpPr>
          <p:cNvPr id="8" name="Text Box 7"/>
          <p:cNvSpPr txBox="1">
            <a:spLocks noChangeArrowheads="1"/>
          </p:cNvSpPr>
          <p:nvPr/>
        </p:nvSpPr>
        <p:spPr bwMode="auto">
          <a:xfrm>
            <a:off x="324293" y="953958"/>
            <a:ext cx="4197350" cy="58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smtClean="0">
                <a:solidFill>
                  <a:schemeClr val="bg1"/>
                </a:solidFill>
              </a:rPr>
              <a:t>T</a:t>
            </a:r>
            <a:r>
              <a:rPr lang="vi-VN" dirty="0" smtClean="0">
                <a:solidFill>
                  <a:schemeClr val="bg1"/>
                </a:solidFill>
              </a:rPr>
              <a:t>rong </a:t>
            </a:r>
            <a:r>
              <a:rPr lang="vi-VN" dirty="0">
                <a:solidFill>
                  <a:schemeClr val="bg1"/>
                </a:solidFill>
              </a:rPr>
              <a:t>xây dựng nhà </a:t>
            </a:r>
            <a:r>
              <a:rPr lang="vi-VN">
                <a:solidFill>
                  <a:schemeClr val="bg1"/>
                </a:solidFill>
              </a:rPr>
              <a:t>ở </a:t>
            </a:r>
            <a:r>
              <a:rPr lang="en-US" smtClean="0">
                <a:solidFill>
                  <a:schemeClr val="bg1"/>
                </a:solidFill>
              </a:rPr>
              <a:t>vật</a:t>
            </a:r>
            <a:r>
              <a:rPr lang="vi-VN" smtClean="0">
                <a:solidFill>
                  <a:schemeClr val="bg1"/>
                </a:solidFill>
              </a:rPr>
              <a:t> </a:t>
            </a:r>
            <a:r>
              <a:rPr lang="vi-VN" dirty="0">
                <a:solidFill>
                  <a:schemeClr val="bg1"/>
                </a:solidFill>
              </a:rPr>
              <a:t>liệu đóng một vai trò </a:t>
            </a:r>
            <a:r>
              <a:rPr lang="vi-VN">
                <a:solidFill>
                  <a:schemeClr val="bg1"/>
                </a:solidFill>
              </a:rPr>
              <a:t>quan </a:t>
            </a:r>
            <a:r>
              <a:rPr lang="vi-VN" smtClean="0">
                <a:solidFill>
                  <a:schemeClr val="bg1"/>
                </a:solidFill>
              </a:rPr>
              <a:t>trọn</a:t>
            </a:r>
            <a:r>
              <a:rPr lang="en-US" smtClean="0">
                <a:solidFill>
                  <a:schemeClr val="bg1"/>
                </a:solidFill>
              </a:rPr>
              <a:t>g</a:t>
            </a:r>
            <a:r>
              <a:rPr lang="vi-VN" smtClean="0">
                <a:solidFill>
                  <a:schemeClr val="bg1"/>
                </a:solidFill>
              </a:rPr>
              <a:t> </a:t>
            </a:r>
            <a:r>
              <a:rPr lang="vi-VN" dirty="0">
                <a:solidFill>
                  <a:schemeClr val="bg1"/>
                </a:solidFill>
              </a:rPr>
              <a:t>nó </a:t>
            </a:r>
            <a:r>
              <a:rPr lang="vi-VN">
                <a:solidFill>
                  <a:schemeClr val="bg1"/>
                </a:solidFill>
              </a:rPr>
              <a:t>ảnh </a:t>
            </a:r>
            <a:r>
              <a:rPr lang="vi-VN" smtClean="0">
                <a:solidFill>
                  <a:schemeClr val="bg1"/>
                </a:solidFill>
              </a:rPr>
              <a:t>hưởng</a:t>
            </a:r>
            <a:endParaRPr lang="en-US" smtClean="0">
              <a:solidFill>
                <a:schemeClr val="bg1"/>
              </a:solidFill>
            </a:endParaRPr>
          </a:p>
          <a:p>
            <a:r>
              <a:rPr lang="en-US" smtClean="0">
                <a:solidFill>
                  <a:schemeClr val="bg1"/>
                </a:solidFill>
              </a:rPr>
              <a:t>-</a:t>
            </a:r>
            <a:r>
              <a:rPr lang="vi-VN" smtClean="0">
                <a:solidFill>
                  <a:schemeClr val="bg1"/>
                </a:solidFill>
              </a:rPr>
              <a:t>  </a:t>
            </a:r>
            <a:r>
              <a:rPr lang="en-US" dirty="0">
                <a:solidFill>
                  <a:schemeClr val="bg1"/>
                </a:solidFill>
              </a:rPr>
              <a:t>T</a:t>
            </a:r>
            <a:r>
              <a:rPr lang="vi-VN" smtClean="0">
                <a:solidFill>
                  <a:schemeClr val="bg1"/>
                </a:solidFill>
              </a:rPr>
              <a:t>uổi </a:t>
            </a:r>
            <a:r>
              <a:rPr lang="vi-VN" dirty="0" smtClean="0">
                <a:solidFill>
                  <a:schemeClr val="bg1"/>
                </a:solidFill>
              </a:rPr>
              <a:t>thọ</a:t>
            </a:r>
            <a:r>
              <a:rPr lang="en-US" smtClean="0">
                <a:solidFill>
                  <a:schemeClr val="bg1"/>
                </a:solidFill>
              </a:rPr>
              <a:t>,</a:t>
            </a:r>
            <a:r>
              <a:rPr lang="vi-VN" smtClean="0">
                <a:solidFill>
                  <a:schemeClr val="bg1"/>
                </a:solidFill>
              </a:rPr>
              <a:t> </a:t>
            </a:r>
            <a:endParaRPr lang="en-US" smtClean="0">
              <a:solidFill>
                <a:schemeClr val="bg1"/>
              </a:solidFill>
            </a:endParaRPr>
          </a:p>
          <a:p>
            <a:r>
              <a:rPr lang="en-US" smtClean="0">
                <a:solidFill>
                  <a:schemeClr val="bg1"/>
                </a:solidFill>
              </a:rPr>
              <a:t>- </a:t>
            </a:r>
            <a:r>
              <a:rPr lang="en-US">
                <a:solidFill>
                  <a:schemeClr val="bg1"/>
                </a:solidFill>
              </a:rPr>
              <a:t>C</a:t>
            </a:r>
            <a:r>
              <a:rPr lang="vi-VN" smtClean="0">
                <a:solidFill>
                  <a:schemeClr val="bg1"/>
                </a:solidFill>
              </a:rPr>
              <a:t>hất </a:t>
            </a:r>
            <a:r>
              <a:rPr lang="vi-VN" dirty="0">
                <a:solidFill>
                  <a:schemeClr val="bg1"/>
                </a:solidFill>
              </a:rPr>
              <a:t>lượng </a:t>
            </a:r>
            <a:r>
              <a:rPr lang="vi-VN">
                <a:solidFill>
                  <a:schemeClr val="bg1"/>
                </a:solidFill>
              </a:rPr>
              <a:t>và </a:t>
            </a:r>
            <a:endParaRPr lang="en-US" smtClean="0">
              <a:solidFill>
                <a:schemeClr val="bg1"/>
              </a:solidFill>
            </a:endParaRPr>
          </a:p>
          <a:p>
            <a:r>
              <a:rPr lang="vi-VN" smtClean="0">
                <a:solidFill>
                  <a:schemeClr val="bg1"/>
                </a:solidFill>
              </a:rPr>
              <a:t>tính </a:t>
            </a:r>
            <a:r>
              <a:rPr lang="vi-VN" dirty="0">
                <a:solidFill>
                  <a:schemeClr val="bg1"/>
                </a:solidFill>
              </a:rPr>
              <a:t>thẩm mỹ của công </a:t>
            </a:r>
            <a:r>
              <a:rPr lang="vi-VN" dirty="0" smtClean="0">
                <a:solidFill>
                  <a:schemeClr val="bg1"/>
                </a:solidFill>
              </a:rPr>
              <a:t>trình</a:t>
            </a:r>
            <a:r>
              <a:rPr lang="en-US" smtClean="0">
                <a:solidFill>
                  <a:schemeClr val="bg1"/>
                </a:solidFill>
              </a:rPr>
              <a:t>. </a:t>
            </a:r>
            <a:r>
              <a:rPr lang="en-US" smtClean="0">
                <a:solidFill>
                  <a:schemeClr val="bg1"/>
                </a:solidFill>
                <a:latin typeface="Times New Roman" panose="02020603050405020304" pitchFamily="18" charset="0"/>
                <a:cs typeface="Times New Roman" panose="02020603050405020304" pitchFamily="18" charset="0"/>
              </a:rPr>
              <a:t>Đ</a:t>
            </a:r>
            <a:r>
              <a:rPr lang="vi-VN" smtClean="0">
                <a:solidFill>
                  <a:schemeClr val="bg1"/>
                </a:solidFill>
              </a:rPr>
              <a:t>ể xây dựng nhà ở cần sử dụng những  loại vật liệu khác nhau</a:t>
            </a:r>
            <a:endParaRPr lang="en-US" dirty="0">
              <a:solidFill>
                <a:schemeClr val="bg1"/>
              </a:solidFill>
            </a:endParaRPr>
          </a:p>
        </p:txBody>
      </p:sp>
      <p:sp>
        <p:nvSpPr>
          <p:cNvPr id="9224" name="Freeform 19"/>
          <p:cNvSpPr/>
          <p:nvPr/>
        </p:nvSpPr>
        <p:spPr bwMode="auto">
          <a:xfrm rot="5400000">
            <a:off x="-3934280" y="5490369"/>
            <a:ext cx="7053262" cy="9753600"/>
          </a:xfrm>
          <a:custGeom>
            <a:avLst/>
            <a:gdLst>
              <a:gd name="T0" fmla="*/ 0 w 1943049"/>
              <a:gd name="T1" fmla="*/ 0 h 1943049"/>
              <a:gd name="T2" fmla="*/ 92938747 w 1943049"/>
              <a:gd name="T3" fmla="*/ 245765743 h 1943049"/>
              <a:gd name="T4" fmla="*/ 0 w 1943049"/>
              <a:gd name="T5" fmla="*/ 245765743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22" name="Rectangle: Top Corners Rounded 15"/>
          <p:cNvSpPr/>
          <p:nvPr/>
        </p:nvSpPr>
        <p:spPr>
          <a:xfrm rot="5400000">
            <a:off x="-1728787" y="2968625"/>
            <a:ext cx="3703638" cy="18573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29138" y="-57149"/>
            <a:ext cx="4614862" cy="671404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225" y="0"/>
            <a:ext cx="8812213" cy="6858000"/>
          </a:xfrm>
          <a:prstGeom prst="rect">
            <a:avLst/>
          </a:prstGeom>
          <a:solidFill>
            <a:schemeClr val="tx2">
              <a:lumMod val="60000"/>
              <a:lumOff val="40000"/>
            </a:schemeClr>
          </a:solidFill>
          <a:ln w="9525" algn="ctr">
            <a:solidFill>
              <a:schemeClr val="tx1"/>
            </a:solidFill>
            <a:rou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604"/>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chemeClr val="bg1"/>
                </a:solidFill>
              </a:rPr>
              <a:t>Kĩ</a:t>
            </a:r>
            <a:r>
              <a:rPr lang="en-US" dirty="0" smtClean="0">
                <a:solidFill>
                  <a:schemeClr val="bg1"/>
                </a:solidFill>
              </a:rPr>
              <a:t> </a:t>
            </a:r>
            <a:r>
              <a:rPr lang="en-US" dirty="0" err="1" smtClean="0">
                <a:solidFill>
                  <a:schemeClr val="bg1"/>
                </a:solidFill>
              </a:rPr>
              <a:t>sư</a:t>
            </a:r>
            <a:r>
              <a:rPr lang="en-US" dirty="0" smtClean="0">
                <a:solidFill>
                  <a:schemeClr val="bg1"/>
                </a:solidFill>
              </a:rPr>
              <a:t> </a:t>
            </a:r>
            <a:r>
              <a:rPr lang="en-US" dirty="0" err="1" smtClean="0">
                <a:solidFill>
                  <a:schemeClr val="bg1"/>
                </a:solidFill>
              </a:rPr>
              <a:t>xây</a:t>
            </a:r>
            <a:r>
              <a:rPr lang="en-US" dirty="0" smtClean="0">
                <a:solidFill>
                  <a:schemeClr val="bg1"/>
                </a:solidFill>
              </a:rPr>
              <a:t> </a:t>
            </a:r>
            <a:r>
              <a:rPr lang="en-US" dirty="0" err="1" smtClean="0">
                <a:solidFill>
                  <a:schemeClr val="bg1"/>
                </a:solidFill>
              </a:rPr>
              <a:t>dựng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vi-VN" dirty="0" smtClean="0">
                <a:solidFill>
                  <a:schemeClr val="bg1"/>
                </a:solidFill>
              </a:rPr>
              <a:t>người </a:t>
            </a:r>
            <a:r>
              <a:rPr lang="vi-VN" dirty="0">
                <a:solidFill>
                  <a:schemeClr val="bg1"/>
                </a:solidFill>
              </a:rPr>
              <a:t>tốt nghiệp chuyên ngành xây dựng trường Đại </a:t>
            </a:r>
            <a:r>
              <a:rPr lang="vi-VN" dirty="0" smtClean="0">
                <a:solidFill>
                  <a:schemeClr val="bg1"/>
                </a:solidFill>
              </a:rPr>
              <a:t>học</a:t>
            </a:r>
            <a:r>
              <a:rPr lang="en-US" dirty="0" smtClean="0">
                <a:solidFill>
                  <a:schemeClr val="bg1"/>
                </a:solidFill>
              </a:rPr>
              <a:t>.</a:t>
            </a:r>
            <a:r>
              <a:rPr lang="vi-VN" dirty="0" smtClean="0">
                <a:solidFill>
                  <a:schemeClr val="bg1"/>
                </a:solidFill>
              </a:rPr>
              <a:t> </a:t>
            </a:r>
            <a:r>
              <a:rPr lang="vi-VN" dirty="0">
                <a:solidFill>
                  <a:schemeClr val="bg1"/>
                </a:solidFill>
              </a:rPr>
              <a:t>Công việc chính của người kỹ sư xây dựng là thiết </a:t>
            </a:r>
            <a:r>
              <a:rPr lang="vi-VN" dirty="0" smtClean="0">
                <a:solidFill>
                  <a:schemeClr val="bg1"/>
                </a:solidFill>
              </a:rPr>
              <a:t>kế</a:t>
            </a:r>
            <a:r>
              <a:rPr lang="en-US" dirty="0" smtClean="0">
                <a:solidFill>
                  <a:schemeClr val="bg1"/>
                </a:solidFill>
              </a:rPr>
              <a:t>,</a:t>
            </a:r>
            <a:r>
              <a:rPr lang="vi-VN" dirty="0" smtClean="0">
                <a:solidFill>
                  <a:schemeClr val="bg1"/>
                </a:solidFill>
              </a:rPr>
              <a:t> </a:t>
            </a:r>
            <a:r>
              <a:rPr lang="vi-VN" dirty="0">
                <a:solidFill>
                  <a:schemeClr val="bg1"/>
                </a:solidFill>
              </a:rPr>
              <a:t>tổ </a:t>
            </a:r>
            <a:r>
              <a:rPr lang="vi-VN" dirty="0" smtClean="0">
                <a:solidFill>
                  <a:schemeClr val="bg1"/>
                </a:solidFill>
              </a:rPr>
              <a:t>chức</a:t>
            </a:r>
            <a:r>
              <a:rPr lang="en-US" dirty="0" smtClean="0">
                <a:solidFill>
                  <a:schemeClr val="bg1"/>
                </a:solidFill>
              </a:rPr>
              <a:t>,</a:t>
            </a:r>
            <a:r>
              <a:rPr lang="vi-VN" dirty="0" smtClean="0">
                <a:solidFill>
                  <a:schemeClr val="bg1"/>
                </a:solidFill>
              </a:rPr>
              <a:t> </a:t>
            </a:r>
            <a:r>
              <a:rPr lang="vi-VN" dirty="0">
                <a:solidFill>
                  <a:schemeClr val="bg1"/>
                </a:solidFill>
              </a:rPr>
              <a:t>thi </a:t>
            </a:r>
            <a:r>
              <a:rPr lang="vi-VN" dirty="0" smtClean="0">
                <a:solidFill>
                  <a:schemeClr val="bg1"/>
                </a:solidFill>
              </a:rPr>
              <a:t>công</a:t>
            </a:r>
            <a:r>
              <a:rPr lang="en-US" dirty="0" smtClean="0">
                <a:solidFill>
                  <a:schemeClr val="bg1"/>
                </a:solidFill>
              </a:rPr>
              <a:t>,</a:t>
            </a:r>
            <a:r>
              <a:rPr lang="vi-VN" dirty="0" smtClean="0">
                <a:solidFill>
                  <a:schemeClr val="bg1"/>
                </a:solidFill>
              </a:rPr>
              <a:t> </a:t>
            </a:r>
            <a:r>
              <a:rPr lang="vi-VN" dirty="0">
                <a:solidFill>
                  <a:schemeClr val="bg1"/>
                </a:solidFill>
              </a:rPr>
              <a:t>kiểm </a:t>
            </a:r>
            <a:r>
              <a:rPr lang="vi-VN" dirty="0" smtClean="0">
                <a:solidFill>
                  <a:schemeClr val="bg1"/>
                </a:solidFill>
              </a:rPr>
              <a:t>tra</a:t>
            </a:r>
            <a:r>
              <a:rPr lang="en-US" dirty="0" smtClean="0">
                <a:solidFill>
                  <a:schemeClr val="bg1"/>
                </a:solidFill>
              </a:rPr>
              <a:t>,</a:t>
            </a:r>
            <a:r>
              <a:rPr lang="vi-VN" dirty="0" smtClean="0">
                <a:solidFill>
                  <a:schemeClr val="bg1"/>
                </a:solidFill>
              </a:rPr>
              <a:t> </a:t>
            </a:r>
            <a:r>
              <a:rPr lang="vi-VN" dirty="0">
                <a:solidFill>
                  <a:schemeClr val="bg1"/>
                </a:solidFill>
              </a:rPr>
              <a:t>giám sát quá trình thi công các công trình xây dựng đảm bảo đúng thiết </a:t>
            </a:r>
            <a:r>
              <a:rPr lang="vi-VN" dirty="0" smtClean="0">
                <a:solidFill>
                  <a:schemeClr val="bg1"/>
                </a:solidFill>
              </a:rPr>
              <a:t>kế</a:t>
            </a:r>
            <a:r>
              <a:rPr lang="en-US" dirty="0">
                <a:solidFill>
                  <a:schemeClr val="bg1"/>
                </a:solidFill>
              </a:rPr>
              <a:t>.</a:t>
            </a:r>
            <a:endParaRPr lang="en-US" dirty="0">
              <a:solidFill>
                <a:schemeClr val="bg1"/>
              </a:solidFill>
            </a:endParaRPr>
          </a:p>
        </p:txBody>
      </p:sp>
      <p:sp>
        <p:nvSpPr>
          <p:cNvPr id="5" name="Rectangle: Top Corners Rounded 15"/>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19200" y="248270"/>
            <a:ext cx="866896" cy="625624"/>
          </a:xfrm>
          <a:prstGeom prst="rect">
            <a:avLst/>
          </a:prstGeom>
        </p:spPr>
      </p:pic>
      <p:sp>
        <p:nvSpPr>
          <p:cNvPr id="8" name="Title 13"/>
          <p:cNvSpPr txBox="1"/>
          <p:nvPr/>
        </p:nvSpPr>
        <p:spPr>
          <a:xfrm>
            <a:off x="2293208" y="409671"/>
            <a:ext cx="3710568"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08ABE6"/>
                </a:solidFill>
                <a:latin typeface="#9Slide04 AdrianeSwash" panose="02000504060000090004" pitchFamily="2" charset="0"/>
              </a:rPr>
              <a:t>Kết</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nối</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nghề</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nghiệp</a:t>
            </a:r>
            <a:endParaRPr lang="en-US" sz="3200" b="1" dirty="0" smtClean="0">
              <a:solidFill>
                <a:srgbClr val="08ABE6"/>
              </a:solidFill>
              <a:latin typeface="#9Slide04 AdrianeSwash" panose="02000504060000090004" pitchFamily="2"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06" y="1706844"/>
            <a:ext cx="2896004" cy="2381582"/>
          </a:xfrm>
          <a:prstGeom prst="rect">
            <a:avLst/>
          </a:prstGeom>
        </p:spPr>
      </p:pic>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xEl>
                                              <p:pRg st="0" end="0"/>
                                            </p:txEl>
                                          </p:spTgt>
                                        </p:tgtEl>
                                        <p:attrNameLst>
                                          <p:attrName>style.visibility</p:attrName>
                                        </p:attrNameLst>
                                      </p:cBhvr>
                                      <p:to>
                                        <p:strVal val="visible"/>
                                      </p:to>
                                    </p:set>
                                    <p:animEffect transition="in" filter="fade">
                                      <p:cBhvr>
                                        <p:cTn id="1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4267200" y="409362"/>
            <a:ext cx="42672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en-US" sz="3200" dirty="0" err="1" smtClean="0">
                <a:solidFill>
                  <a:srgbClr val="0070C0"/>
                </a:solidFill>
                <a:latin typeface="Times New Roman" panose="02020603050405020304" pitchFamily="18" charset="0"/>
                <a:cs typeface="Times New Roman" panose="02020603050405020304" pitchFamily="18" charset="0"/>
              </a:rPr>
              <a:t>khung</a:t>
            </a:r>
            <a:r>
              <a:rPr lang="vi-VN" sz="3200" dirty="0" smtClean="0">
                <a:solidFill>
                  <a:srgbClr val="0070C0"/>
                </a:solidFill>
                <a:latin typeface="Times New Roman" panose="02020603050405020304" pitchFamily="18" charset="0"/>
                <a:cs typeface="Times New Roman" panose="02020603050405020304" pitchFamily="18" charset="0"/>
              </a:rPr>
              <a:t> nhà</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mái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a:t>
            </a:r>
            <a:r>
              <a:rPr lang="vi-VN" sz="3200">
                <a:solidFill>
                  <a:srgbClr val="0070C0"/>
                </a:solidFill>
                <a:cs typeface="Times New Roman" panose="02020603050405020304" pitchFamily="18" charset="0"/>
              </a:rPr>
              <a:t>sàn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giá </a:t>
            </a:r>
            <a:r>
              <a:rPr lang="vi-VN" sz="3200" dirty="0">
                <a:solidFill>
                  <a:srgbClr val="0070C0"/>
                </a:solidFill>
                <a:latin typeface="Times New Roman" panose="02020603050405020304" pitchFamily="18" charset="0"/>
                <a:cs typeface="Times New Roman" panose="02020603050405020304" pitchFamily="18" charset="0"/>
              </a:rPr>
              <a:t>đỡ nội </a:t>
            </a:r>
            <a:r>
              <a:rPr lang="vi-VN" sz="3200" dirty="0" smtClean="0">
                <a:solidFill>
                  <a:srgbClr val="0070C0"/>
                </a:solidFill>
                <a:latin typeface="Times New Roman" panose="02020603050405020304" pitchFamily="18" charset="0"/>
                <a:cs typeface="Times New Roman" panose="02020603050405020304" pitchFamily="18" charset="0"/>
              </a:rPr>
              <a:t>thất</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vật liệu cách nhiệt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4572000" y="2744865"/>
            <a:ext cx="467903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dirty="0" smtClean="0">
                <a:solidFill>
                  <a:srgbClr val="0070C0"/>
                </a:solidFill>
                <a:latin typeface="Times New Roman" panose="02020603050405020304" pitchFamily="18" charset="0"/>
                <a:cs typeface="Times New Roman" panose="02020603050405020304" pitchFamily="18" charset="0"/>
              </a:rPr>
              <a:t>Làm </a:t>
            </a:r>
            <a:r>
              <a:rPr lang="vi-VN" sz="3200" dirty="0">
                <a:solidFill>
                  <a:srgbClr val="0070C0"/>
                </a:solidFill>
                <a:latin typeface="Times New Roman" panose="02020603050405020304" pitchFamily="18" charset="0"/>
                <a:cs typeface="Times New Roman" panose="02020603050405020304" pitchFamily="18" charset="0"/>
              </a:rPr>
              <a:t>tường nhà làm mái nhà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p:nvPr/>
        </p:nvSpPr>
        <p:spPr>
          <a:xfrm>
            <a:off x="4560658" y="4369633"/>
            <a:ext cx="4213684" cy="1371600"/>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vi-VN" sz="3200" dirty="0" smtClean="0">
                <a:solidFill>
                  <a:srgbClr val="0070C0"/>
                </a:solidFill>
              </a:rPr>
              <a:t>Làm </a:t>
            </a:r>
            <a:r>
              <a:rPr lang="en-US" sz="3200" dirty="0" err="1" smtClean="0">
                <a:solidFill>
                  <a:srgbClr val="0070C0"/>
                </a:solidFill>
                <a:latin typeface="Times New Roman" panose="02020603050405020304" pitchFamily="18" charset="0"/>
                <a:cs typeface="Times New Roman" panose="02020603050405020304" pitchFamily="18" charset="0"/>
              </a:rPr>
              <a:t>tường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Đá</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nhỏ</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hợp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tạo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bê</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tông</a:t>
            </a:r>
            <a:endParaRPr lang="en-US" sz="3200" dirty="0">
              <a:solidFill>
                <a:srgbClr val="0070C0"/>
              </a:solidFill>
            </a:endParaRPr>
          </a:p>
        </p:txBody>
      </p:sp>
      <p:sp>
        <p:nvSpPr>
          <p:cNvPr id="9" name="Title 1"/>
          <p:cNvSpPr txBox="1"/>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 name="Picture 12"/>
          <p:cNvPicPr>
            <a:picLocks noChangeAspect="1"/>
          </p:cNvPicPr>
          <p:nvPr/>
        </p:nvPicPr>
        <p:blipFill>
          <a:blip r:embed="rId1"/>
          <a:stretch>
            <a:fillRect/>
          </a:stretch>
        </p:blipFill>
        <p:spPr>
          <a:xfrm>
            <a:off x="457200" y="279537"/>
            <a:ext cx="3273425" cy="1800225"/>
          </a:xfrm>
          <a:prstGeom prst="rect">
            <a:avLst/>
          </a:prstGeom>
        </p:spPr>
      </p:pic>
      <p:pic>
        <p:nvPicPr>
          <p:cNvPr id="15" name="Picture 14"/>
          <p:cNvPicPr>
            <a:picLocks noChangeAspect="1"/>
          </p:cNvPicPr>
          <p:nvPr/>
        </p:nvPicPr>
        <p:blipFill>
          <a:blip r:embed="rId2"/>
          <a:stretch>
            <a:fillRect/>
          </a:stretch>
        </p:blipFill>
        <p:spPr>
          <a:xfrm>
            <a:off x="609600" y="2328862"/>
            <a:ext cx="3121025" cy="2143125"/>
          </a:xfrm>
          <a:prstGeom prst="rect">
            <a:avLst/>
          </a:prstGeom>
        </p:spPr>
      </p:pic>
      <p:pic>
        <p:nvPicPr>
          <p:cNvPr id="17" name="Picture 16"/>
          <p:cNvPicPr>
            <a:picLocks noChangeAspect="1"/>
          </p:cNvPicPr>
          <p:nvPr/>
        </p:nvPicPr>
        <p:blipFill>
          <a:blip r:embed="rId3"/>
          <a:stretch>
            <a:fillRect/>
          </a:stretch>
        </p:blipFill>
        <p:spPr>
          <a:xfrm>
            <a:off x="460375" y="4538662"/>
            <a:ext cx="3121025" cy="2166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347342"/>
            <a:ext cx="25146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vi-VN" sz="3200" dirty="0">
                <a:solidFill>
                  <a:srgbClr val="0070C0"/>
                </a:solidFill>
                <a:latin typeface="Times New Roman" panose="02020603050405020304" pitchFamily="18" charset="0"/>
                <a:cs typeface="Times New Roman" panose="02020603050405020304" pitchFamily="18" charset="0"/>
              </a:rPr>
              <a:t>khung </a:t>
            </a:r>
            <a:r>
              <a:rPr lang="vi-VN" sz="3200" dirty="0"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cột nhà </a:t>
            </a:r>
            <a:br>
              <a:rPr lang="en-US"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5486400" y="2853252"/>
            <a:ext cx="3956778"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với </a:t>
            </a:r>
            <a:r>
              <a:rPr lang="en-US" sz="3200" dirty="0" smtClean="0">
                <a:solidFill>
                  <a:srgbClr val="0070C0"/>
                </a:solidFill>
                <a:latin typeface="Times New Roman" panose="02020603050405020304" pitchFamily="18" charset="0"/>
                <a:cs typeface="Times New Roman" panose="02020603050405020304" pitchFamily="18" charset="0"/>
              </a:rPr>
              <a:t>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tạo </a:t>
            </a:r>
            <a:r>
              <a:rPr lang="vi-VN" sz="3200" dirty="0">
                <a:solidFill>
                  <a:srgbClr val="0070C0"/>
                </a:solidFill>
                <a:latin typeface="Times New Roman" panose="02020603050405020304" pitchFamily="18" charset="0"/>
                <a:cs typeface="Times New Roman" panose="02020603050405020304" pitchFamily="18" charset="0"/>
              </a:rPr>
              <a:t>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p:nvPr/>
        </p:nvSpPr>
        <p:spPr>
          <a:xfrm>
            <a:off x="4800600" y="5109462"/>
            <a:ext cx="4430218" cy="1306643"/>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cát</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nước </a:t>
            </a:r>
            <a:r>
              <a:rPr lang="vi-VN" sz="3200" dirty="0">
                <a:solidFill>
                  <a:srgbClr val="0070C0"/>
                </a:solidFill>
                <a:latin typeface="Times New Roman" panose="02020603050405020304" pitchFamily="18" charset="0"/>
                <a:cs typeface="Times New Roman" panose="02020603050405020304" pitchFamily="18" charset="0"/>
              </a:rPr>
              <a:t>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Title 1"/>
          <p:cNvSpPr txBox="1"/>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1"/>
          <a:stretch>
            <a:fillRect/>
          </a:stretch>
        </p:blipFill>
        <p:spPr>
          <a:xfrm>
            <a:off x="346551" y="2901157"/>
            <a:ext cx="5292248" cy="1790700"/>
          </a:xfrm>
          <a:prstGeom prst="rect">
            <a:avLst/>
          </a:prstGeom>
        </p:spPr>
      </p:pic>
      <p:pic>
        <p:nvPicPr>
          <p:cNvPr id="11" name="Picture 10"/>
          <p:cNvPicPr>
            <a:picLocks noChangeAspect="1"/>
          </p:cNvPicPr>
          <p:nvPr/>
        </p:nvPicPr>
        <p:blipFill>
          <a:blip r:embed="rId2"/>
          <a:stretch>
            <a:fillRect/>
          </a:stretch>
        </p:blipFill>
        <p:spPr>
          <a:xfrm>
            <a:off x="125595" y="5024766"/>
            <a:ext cx="4751206" cy="1609725"/>
          </a:xfrm>
          <a:prstGeom prst="rect">
            <a:avLst/>
          </a:prstGeom>
        </p:spPr>
      </p:pic>
      <p:pic>
        <p:nvPicPr>
          <p:cNvPr id="16" name="Picture 15"/>
          <p:cNvPicPr>
            <a:picLocks noChangeAspect="1"/>
          </p:cNvPicPr>
          <p:nvPr/>
        </p:nvPicPr>
        <p:blipFill>
          <a:blip r:embed="rId3"/>
          <a:stretch>
            <a:fillRect/>
          </a:stretch>
        </p:blipFill>
        <p:spPr>
          <a:xfrm>
            <a:off x="91516" y="222233"/>
            <a:ext cx="6156883" cy="2216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0"/>
          <a:ext cx="8991600" cy="7650480"/>
        </p:xfrm>
        <a:graphic>
          <a:graphicData uri="http://schemas.openxmlformats.org/drawingml/2006/table">
            <a:tbl>
              <a:tblPr firstRow="1" bandRow="1">
                <a:tableStyleId>{5C22544A-7EE6-4342-B048-85BDC9FD1C3A}</a:tableStyleId>
              </a:tblPr>
              <a:tblGrid>
                <a:gridCol w="2514600"/>
                <a:gridCol w="6477000"/>
              </a:tblGrid>
              <a:tr h="677617">
                <a:tc>
                  <a:txBody>
                    <a:bodyPr/>
                    <a:lstStyle/>
                    <a:p>
                      <a:pPr algn="ctr"/>
                      <a:r>
                        <a:rPr lang="en-US" sz="3200" smtClean="0">
                          <a:latin typeface="Times New Roman" panose="02020603050405020304" pitchFamily="18" charset="0"/>
                          <a:cs typeface="Times New Roman" panose="02020603050405020304" pitchFamily="18" charset="0"/>
                        </a:rPr>
                        <a:t>Vật</a:t>
                      </a:r>
                      <a:r>
                        <a:rPr lang="en-US" sz="3200" baseline="0" smtClean="0">
                          <a:latin typeface="Times New Roman" panose="02020603050405020304" pitchFamily="18" charset="0"/>
                          <a:cs typeface="Times New Roman" panose="02020603050405020304" pitchFamily="18" charset="0"/>
                        </a:rPr>
                        <a:t> liệu</a:t>
                      </a:r>
                      <a:endParaRPr lang="en-US" sz="3200">
                        <a:latin typeface="Times New Roman" panose="02020603050405020304" pitchFamily="18" charset="0"/>
                        <a:cs typeface="Times New Roman" panose="02020603050405020304" pitchFamily="18" charset="0"/>
                      </a:endParaRPr>
                    </a:p>
                  </a:txBody>
                  <a:tcPr/>
                </a:tc>
                <a:tc>
                  <a:txBody>
                    <a:bodyPr/>
                    <a:lstStyle/>
                    <a:p>
                      <a:pPr algn="ctr"/>
                      <a:r>
                        <a:rPr lang="en-US" sz="3200" smtClean="0">
                          <a:latin typeface="Times New Roman" panose="02020603050405020304" pitchFamily="18" charset="0"/>
                          <a:cs typeface="Times New Roman" panose="02020603050405020304" pitchFamily="18" charset="0"/>
                        </a:rPr>
                        <a:t>Ứng</a:t>
                      </a:r>
                      <a:r>
                        <a:rPr lang="en-US" sz="3200" baseline="0" smtClean="0">
                          <a:latin typeface="Times New Roman" panose="02020603050405020304" pitchFamily="18" charset="0"/>
                          <a:cs typeface="Times New Roman" panose="02020603050405020304" pitchFamily="18" charset="0"/>
                        </a:rPr>
                        <a:t> dụng chính</a:t>
                      </a:r>
                      <a:endParaRPr lang="en-US" sz="3200">
                        <a:latin typeface="Times New Roman" panose="02020603050405020304" pitchFamily="18" charset="0"/>
                        <a:cs typeface="Times New Roman" panose="02020603050405020304" pitchFamily="18" charset="0"/>
                      </a:endParaRPr>
                    </a:p>
                  </a:txBody>
                  <a:tcPr/>
                </a:tc>
              </a:tr>
              <a:tr h="948664">
                <a:tc>
                  <a:txBody>
                    <a:bodyPr/>
                    <a:lstStyle/>
                    <a:p>
                      <a:pPr algn="ctr"/>
                      <a:r>
                        <a:rPr lang="en-US" sz="3200" smtClean="0">
                          <a:latin typeface="Times New Roman" panose="02020603050405020304" pitchFamily="18" charset="0"/>
                          <a:cs typeface="Times New Roman" panose="02020603050405020304" pitchFamily="18" charset="0"/>
                        </a:rPr>
                        <a:t>Gỗ</a:t>
                      </a:r>
                      <a:endParaRPr lang="en-US" sz="3200">
                        <a:latin typeface="Times New Roman" panose="02020603050405020304" pitchFamily="18" charset="0"/>
                        <a:cs typeface="Times New Roman" panose="02020603050405020304" pitchFamily="18" charset="0"/>
                      </a:endParaRPr>
                    </a:p>
                  </a:txBody>
                  <a:tcPr/>
                </a:tc>
                <a:tc>
                  <a:txBody>
                    <a:bodyPr/>
                    <a:lstStyle/>
                    <a:p>
                      <a:pPr algn="l"/>
                      <a:r>
                        <a:rPr lang="en-US" sz="3200" smtClean="0">
                          <a:solidFill>
                            <a:srgbClr val="0070C0"/>
                          </a:solidFill>
                          <a:latin typeface="Times New Roman" panose="02020603050405020304" pitchFamily="18" charset="0"/>
                          <a:cs typeface="Times New Roman" panose="02020603050405020304" pitchFamily="18" charset="0"/>
                        </a:rPr>
                        <a:t>L</a:t>
                      </a:r>
                      <a:r>
                        <a:rPr lang="vi-VN" sz="3200" smtClean="0">
                          <a:solidFill>
                            <a:srgbClr val="0070C0"/>
                          </a:solidFill>
                          <a:latin typeface="Times New Roman" panose="02020603050405020304" pitchFamily="18" charset="0"/>
                          <a:cs typeface="Times New Roman" panose="02020603050405020304" pitchFamily="18" charset="0"/>
                        </a:rPr>
                        <a:t>àm </a:t>
                      </a:r>
                      <a:r>
                        <a:rPr lang="en-US" sz="3200" smtClean="0">
                          <a:solidFill>
                            <a:srgbClr val="0070C0"/>
                          </a:solidFill>
                          <a:latin typeface="Times New Roman" panose="02020603050405020304" pitchFamily="18" charset="0"/>
                          <a:cs typeface="Times New Roman" panose="02020603050405020304" pitchFamily="18" charset="0"/>
                        </a:rPr>
                        <a:t>khung</a:t>
                      </a:r>
                      <a:r>
                        <a:rPr lang="vi-VN" sz="3200" smtClean="0">
                          <a:solidFill>
                            <a:srgbClr val="0070C0"/>
                          </a:solidFill>
                          <a:latin typeface="Times New Roman" panose="02020603050405020304" pitchFamily="18" charset="0"/>
                          <a:cs typeface="Times New Roman" panose="02020603050405020304" pitchFamily="18" charset="0"/>
                        </a:rPr>
                        <a:t> nhà</a:t>
                      </a:r>
                      <a:r>
                        <a:rPr lang="en-US" sz="3200" smtClean="0">
                          <a:solidFill>
                            <a:srgbClr val="0070C0"/>
                          </a:solidFill>
                          <a:latin typeface="Times New Roman" panose="02020603050405020304" pitchFamily="18" charset="0"/>
                          <a:cs typeface="Times New Roman" panose="02020603050405020304" pitchFamily="18" charset="0"/>
                        </a:rPr>
                        <a:t>, </a:t>
                      </a:r>
                      <a:r>
                        <a:rPr lang="vi-VN" sz="3200" smtClean="0">
                          <a:solidFill>
                            <a:srgbClr val="0070C0"/>
                          </a:solidFill>
                          <a:latin typeface="Times New Roman" panose="02020603050405020304" pitchFamily="18" charset="0"/>
                          <a:cs typeface="Times New Roman" panose="02020603050405020304" pitchFamily="18" charset="0"/>
                        </a:rPr>
                        <a:t>mái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sàn</a:t>
                      </a:r>
                      <a:r>
                        <a:rPr lang="en-US" sz="3200" smtClean="0">
                          <a:solidFill>
                            <a:srgbClr val="0070C0"/>
                          </a:solidFill>
                          <a:latin typeface="Times New Roman" panose="02020603050405020304" pitchFamily="18" charset="0"/>
                          <a:cs typeface="Times New Roman" panose="02020603050405020304" pitchFamily="18" charset="0"/>
                        </a:rPr>
                        <a:t> nhà,</a:t>
                      </a:r>
                      <a:r>
                        <a:rPr lang="vi-VN" sz="3200" smtClean="0">
                          <a:solidFill>
                            <a:srgbClr val="0070C0"/>
                          </a:solidFill>
                          <a:latin typeface="Times New Roman" panose="02020603050405020304" pitchFamily="18" charset="0"/>
                          <a:cs typeface="Times New Roman" panose="02020603050405020304" pitchFamily="18" charset="0"/>
                        </a:rPr>
                        <a:t> </a:t>
                      </a:r>
                      <a:r>
                        <a:rPr lang="vi-VN" sz="3200" smtClean="0">
                          <a:solidFill>
                            <a:srgbClr val="0070C0"/>
                          </a:solidFill>
                          <a:latin typeface="Times New Roman" panose="02020603050405020304" pitchFamily="18" charset="0"/>
                          <a:cs typeface="Times New Roman" panose="02020603050405020304" pitchFamily="18" charset="0"/>
                        </a:rPr>
                        <a:t>giá đỡ nội thất</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vật liệu cách nhiệt </a:t>
                      </a:r>
                      <a:endParaRPr lang="en-US" sz="3200">
                        <a:latin typeface="Times New Roman" panose="02020603050405020304" pitchFamily="18" charset="0"/>
                        <a:cs typeface="Times New Roman" panose="02020603050405020304" pitchFamily="18" charset="0"/>
                      </a:endParaRPr>
                    </a:p>
                  </a:txBody>
                  <a:tcPr/>
                </a:tc>
              </a:tr>
              <a:tr h="948664">
                <a:tc>
                  <a:txBody>
                    <a:bodyPr/>
                    <a:lstStyle/>
                    <a:p>
                      <a:pPr algn="ctr"/>
                      <a:r>
                        <a:rPr lang="en-US" sz="3200" smtClean="0">
                          <a:latin typeface="Times New Roman" panose="02020603050405020304" pitchFamily="18" charset="0"/>
                          <a:cs typeface="Times New Roman" panose="02020603050405020304" pitchFamily="18" charset="0"/>
                        </a:rPr>
                        <a:t>Gạch,</a:t>
                      </a:r>
                      <a:r>
                        <a:rPr lang="en-US" sz="3200" baseline="0" smtClean="0">
                          <a:latin typeface="Times New Roman" panose="02020603050405020304" pitchFamily="18" charset="0"/>
                          <a:cs typeface="Times New Roman" panose="02020603050405020304" pitchFamily="18" charset="0"/>
                        </a:rPr>
                        <a:t> ngói</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200" smtClean="0">
                          <a:solidFill>
                            <a:srgbClr val="0070C0"/>
                          </a:solidFill>
                          <a:latin typeface="Times New Roman" panose="02020603050405020304" pitchFamily="18" charset="0"/>
                          <a:cs typeface="Times New Roman" panose="02020603050405020304" pitchFamily="18" charset="0"/>
                        </a:rPr>
                        <a:t>Làm tường nhà làm mái nhà </a:t>
                      </a:r>
                      <a:endParaRPr lang="en-US" sz="3200" smtClean="0">
                        <a:solidFill>
                          <a:srgbClr val="0070C0"/>
                        </a:solidFill>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tc>
              </a:tr>
              <a:tr h="1382340">
                <a:tc>
                  <a:txBody>
                    <a:bodyPr/>
                    <a:lstStyle/>
                    <a:p>
                      <a:pPr algn="ctr"/>
                      <a:r>
                        <a:rPr lang="en-US" sz="3200" smtClean="0">
                          <a:latin typeface="Times New Roman" panose="02020603050405020304" pitchFamily="18" charset="0"/>
                          <a:cs typeface="Times New Roman" panose="02020603050405020304" pitchFamily="18" charset="0"/>
                        </a:rPr>
                        <a:t>Đá</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200" smtClean="0">
                          <a:solidFill>
                            <a:srgbClr val="0070C0"/>
                          </a:solidFill>
                          <a:latin typeface="Times New Roman" panose="02020603050405020304" pitchFamily="18" charset="0"/>
                          <a:cs typeface="Times New Roman" panose="02020603050405020304" pitchFamily="18" charset="0"/>
                        </a:rPr>
                        <a:t>Làm </a:t>
                      </a:r>
                      <a:r>
                        <a:rPr lang="en-US" sz="3200" smtClean="0">
                          <a:solidFill>
                            <a:srgbClr val="0070C0"/>
                          </a:solidFill>
                          <a:latin typeface="Times New Roman" panose="02020603050405020304" pitchFamily="18" charset="0"/>
                          <a:cs typeface="Times New Roman" panose="02020603050405020304" pitchFamily="18" charset="0"/>
                        </a:rPr>
                        <a:t>tường nhà. Đá nhỏ kết hợp với xi măng,  nước tạo thành bê tông</a:t>
                      </a:r>
                      <a:endParaRPr lang="en-US" sz="3200" smtClean="0">
                        <a:solidFill>
                          <a:srgbClr val="0070C0"/>
                        </a:solidFill>
                        <a:latin typeface="Times New Roman" panose="02020603050405020304" pitchFamily="18" charset="0"/>
                        <a:cs typeface="Times New Roman" panose="02020603050405020304" pitchFamily="18" charset="0"/>
                      </a:endParaRPr>
                    </a:p>
                  </a:txBody>
                  <a:tcPr/>
                </a:tc>
              </a:tr>
              <a:tr h="677617">
                <a:tc>
                  <a:txBody>
                    <a:bodyPr/>
                    <a:lstStyle/>
                    <a:p>
                      <a:pPr algn="ctr"/>
                      <a:r>
                        <a:rPr lang="en-US" sz="3200" smtClean="0">
                          <a:latin typeface="Times New Roman" panose="02020603050405020304" pitchFamily="18" charset="0"/>
                          <a:cs typeface="Times New Roman" panose="02020603050405020304" pitchFamily="18" charset="0"/>
                        </a:rPr>
                        <a:t>Sắt</a:t>
                      </a:r>
                      <a:endParaRPr lang="en-US" sz="3200">
                        <a:latin typeface="Times New Roman" panose="02020603050405020304" pitchFamily="18" charset="0"/>
                        <a:cs typeface="Times New Roman" panose="02020603050405020304" pitchFamily="18" charset="0"/>
                      </a:endParaRPr>
                    </a:p>
                  </a:txBody>
                  <a:tcPr/>
                </a:tc>
                <a:tc>
                  <a:txBody>
                    <a:bodyPr/>
                    <a:lstStyle/>
                    <a:p>
                      <a:pPr algn="ctr"/>
                      <a:r>
                        <a:rPr lang="en-US" sz="3200" smtClean="0">
                          <a:solidFill>
                            <a:srgbClr val="0070C0"/>
                          </a:solidFill>
                          <a:latin typeface="Times New Roman" panose="02020603050405020304" pitchFamily="18" charset="0"/>
                          <a:cs typeface="Times New Roman" panose="02020603050405020304" pitchFamily="18" charset="0"/>
                        </a:rPr>
                        <a:t>L</a:t>
                      </a:r>
                      <a:r>
                        <a:rPr lang="vi-VN" sz="3200" smtClean="0">
                          <a:solidFill>
                            <a:srgbClr val="0070C0"/>
                          </a:solidFill>
                          <a:latin typeface="Times New Roman" panose="02020603050405020304" pitchFamily="18" charset="0"/>
                          <a:cs typeface="Times New Roman" panose="02020603050405020304" pitchFamily="18" charset="0"/>
                        </a:rPr>
                        <a:t>àm khung nhà</a:t>
                      </a:r>
                      <a:r>
                        <a:rPr lang="en-US" sz="3200" smtClean="0">
                          <a:solidFill>
                            <a:srgbClr val="0070C0"/>
                          </a:solidFill>
                          <a:latin typeface="Times New Roman" panose="02020603050405020304" pitchFamily="18" charset="0"/>
                          <a:cs typeface="Times New Roman" panose="02020603050405020304" pitchFamily="18" charset="0"/>
                        </a:rPr>
                        <a:t>,</a:t>
                      </a:r>
                      <a:r>
                        <a:rPr lang="vi-VN" sz="3200" smtClean="0">
                          <a:solidFill>
                            <a:srgbClr val="0070C0"/>
                          </a:solidFill>
                          <a:latin typeface="Times New Roman" panose="02020603050405020304" pitchFamily="18" charset="0"/>
                          <a:cs typeface="Times New Roman" panose="02020603050405020304" pitchFamily="18" charset="0"/>
                        </a:rPr>
                        <a:t> cột nhà </a:t>
                      </a:r>
                      <a:endParaRPr lang="en-US" sz="3200">
                        <a:latin typeface="Times New Roman" panose="02020603050405020304" pitchFamily="18" charset="0"/>
                        <a:cs typeface="Times New Roman" panose="02020603050405020304" pitchFamily="18" charset="0"/>
                      </a:endParaRPr>
                    </a:p>
                  </a:txBody>
                  <a:tcPr/>
                </a:tc>
              </a:tr>
              <a:tr h="1224826">
                <a:tc>
                  <a:txBody>
                    <a:bodyPr/>
                    <a:lstStyle/>
                    <a:p>
                      <a:pPr algn="ctr"/>
                      <a:r>
                        <a:rPr lang="en-US" sz="3200" smtClean="0">
                          <a:latin typeface="Times New Roman" panose="02020603050405020304" pitchFamily="18" charset="0"/>
                          <a:cs typeface="Times New Roman" panose="02020603050405020304" pitchFamily="18" charset="0"/>
                        </a:rPr>
                        <a:t>Cát</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smtClean="0">
                          <a:solidFill>
                            <a:srgbClr val="0070C0"/>
                          </a:solidFill>
                          <a:latin typeface="Times New Roman" panose="02020603050405020304" pitchFamily="18" charset="0"/>
                          <a:cs typeface="Times New Roman" panose="02020603050405020304" pitchFamily="18" charset="0"/>
                        </a:rPr>
                        <a:t>K</a:t>
                      </a:r>
                      <a:r>
                        <a:rPr lang="vi-VN" sz="3200" smtClean="0">
                          <a:solidFill>
                            <a:srgbClr val="0070C0"/>
                          </a:solidFill>
                          <a:latin typeface="Times New Roman" panose="02020603050405020304" pitchFamily="18" charset="0"/>
                          <a:cs typeface="Times New Roman" panose="02020603050405020304" pitchFamily="18" charset="0"/>
                        </a:rPr>
                        <a:t>ết hợp với </a:t>
                      </a:r>
                      <a:r>
                        <a:rPr lang="en-US" sz="3200" smtClean="0">
                          <a:solidFill>
                            <a:srgbClr val="0070C0"/>
                          </a:solidFill>
                          <a:latin typeface="Times New Roman" panose="02020603050405020304" pitchFamily="18" charset="0"/>
                          <a:cs typeface="Times New Roman" panose="02020603050405020304" pitchFamily="18" charset="0"/>
                        </a:rPr>
                        <a:t>xi măng </a:t>
                      </a:r>
                      <a:r>
                        <a:rPr lang="vi-VN" sz="3200" smtClean="0">
                          <a:solidFill>
                            <a:srgbClr val="0070C0"/>
                          </a:solidFill>
                          <a:latin typeface="Times New Roman" panose="02020603050405020304" pitchFamily="18" charset="0"/>
                          <a:cs typeface="Times New Roman" panose="02020603050405020304" pitchFamily="18" charset="0"/>
                        </a:rPr>
                        <a:t>tạo ra  vữa xây dựng</a:t>
                      </a:r>
                      <a:endParaRPr lang="en-US" sz="3200" smtClean="0">
                        <a:solidFill>
                          <a:srgbClr val="0070C0"/>
                        </a:solidFill>
                        <a:latin typeface="Times New Roman" panose="02020603050405020304" pitchFamily="18" charset="0"/>
                        <a:cs typeface="Times New Roman" panose="02020603050405020304" pitchFamily="18" charset="0"/>
                      </a:endParaRPr>
                    </a:p>
                  </a:txBody>
                  <a:tcPr/>
                </a:tc>
              </a:tr>
              <a:tr h="1382340">
                <a:tc>
                  <a:txBody>
                    <a:bodyPr/>
                    <a:lstStyle/>
                    <a:p>
                      <a:pPr algn="ctr"/>
                      <a:r>
                        <a:rPr lang="en-US" sz="3200" smtClean="0">
                          <a:latin typeface="Times New Roman" panose="02020603050405020304" pitchFamily="18" charset="0"/>
                          <a:cs typeface="Times New Roman" panose="02020603050405020304" pitchFamily="18" charset="0"/>
                        </a:rPr>
                        <a:t>Xi măng</a:t>
                      </a:r>
                      <a:endParaRPr lang="en-US" sz="320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smtClean="0">
                          <a:solidFill>
                            <a:srgbClr val="0070C0"/>
                          </a:solidFill>
                          <a:latin typeface="Times New Roman" panose="02020603050405020304" pitchFamily="18" charset="0"/>
                          <a:cs typeface="Times New Roman" panose="02020603050405020304" pitchFamily="18" charset="0"/>
                        </a:rPr>
                        <a:t>K</a:t>
                      </a:r>
                      <a:r>
                        <a:rPr lang="vi-VN" sz="3200" smtClean="0">
                          <a:solidFill>
                            <a:srgbClr val="0070C0"/>
                          </a:solidFill>
                          <a:latin typeface="Times New Roman" panose="02020603050405020304" pitchFamily="18" charset="0"/>
                          <a:cs typeface="Times New Roman" panose="02020603050405020304" pitchFamily="18" charset="0"/>
                        </a:rPr>
                        <a:t>ết hợp </a:t>
                      </a:r>
                      <a:r>
                        <a:rPr lang="en-US" sz="3200" smtClean="0">
                          <a:solidFill>
                            <a:srgbClr val="0070C0"/>
                          </a:solidFill>
                          <a:latin typeface="Times New Roman" panose="02020603050405020304" pitchFamily="18" charset="0"/>
                          <a:cs typeface="Times New Roman" panose="02020603050405020304" pitchFamily="18" charset="0"/>
                        </a:rPr>
                        <a:t>với cát, </a:t>
                      </a:r>
                      <a:r>
                        <a:rPr lang="vi-VN" sz="3200" smtClean="0">
                          <a:solidFill>
                            <a:srgbClr val="0070C0"/>
                          </a:solidFill>
                          <a:latin typeface="Times New Roman" panose="02020603050405020304" pitchFamily="18" charset="0"/>
                          <a:cs typeface="Times New Roman" panose="02020603050405020304" pitchFamily="18" charset="0"/>
                        </a:rPr>
                        <a:t>nước tạo ra  vữa xây dựng</a:t>
                      </a:r>
                      <a:endParaRPr lang="en-US" sz="3200" smtClean="0">
                        <a:solidFill>
                          <a:srgbClr val="0070C0"/>
                        </a:solidFill>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p:nvPr/>
        </p:nvSpPr>
        <p:spPr bwMode="auto">
          <a:xfrm rot="5400000">
            <a:off x="1045369"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3333FF"/>
                </a:solidFill>
                <a:latin typeface="#9Slide05 Habano" panose="02040603050506020204" pitchFamily="18" charset="0"/>
              </a:rPr>
              <a:t>Khám</a:t>
            </a:r>
            <a:r>
              <a:rPr lang="en-US" sz="3200" b="1" kern="0" dirty="0" smtClean="0">
                <a:solidFill>
                  <a:srgbClr val="3333FF"/>
                </a:solidFill>
                <a:latin typeface="#9Slide05 Habano" panose="02040603050506020204" pitchFamily="18" charset="0"/>
              </a:rPr>
              <a:t> </a:t>
            </a:r>
            <a:r>
              <a:rPr lang="en-US" sz="3200" b="1" kern="0" dirty="0" err="1" smtClean="0">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K</a:t>
            </a:r>
            <a:r>
              <a:rPr lang="vi-VN" sz="3200" dirty="0" smtClean="0">
                <a:solidFill>
                  <a:srgbClr val="0070C0"/>
                </a:solidFill>
                <a:latin typeface="Times New Roman" panose="02020603050405020304" pitchFamily="18" charset="0"/>
                <a:ea typeface="+mj-ea"/>
                <a:cs typeface="Times New Roman" panose="02020603050405020304" pitchFamily="18" charset="0"/>
              </a:rPr>
              <a:t>ể </a:t>
            </a:r>
            <a:r>
              <a:rPr lang="vi-VN" sz="3200" dirty="0">
                <a:solidFill>
                  <a:srgbClr val="0070C0"/>
                </a:solidFill>
                <a:latin typeface="Times New Roman" panose="02020603050405020304" pitchFamily="18" charset="0"/>
                <a:ea typeface="+mj-ea"/>
                <a:cs typeface="Times New Roman" panose="02020603050405020304" pitchFamily="18" charset="0"/>
              </a:rPr>
              <a:t>thêm tên các vật liệu em  biết dùng để xây nhà chưa được giới thiệu </a:t>
            </a:r>
            <a:r>
              <a:rPr lang="en-US" sz="3200" dirty="0" err="1" smtClean="0">
                <a:solidFill>
                  <a:srgbClr val="0070C0"/>
                </a:solidFill>
                <a:latin typeface="Times New Roman" panose="02020603050405020304" pitchFamily="18" charset="0"/>
                <a:ea typeface="+mj-ea"/>
                <a:cs typeface="Times New Roman" panose="02020603050405020304" pitchFamily="18" charset="0"/>
              </a:rPr>
              <a:t>trong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bài</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smtClean="0">
                <a:solidFill>
                  <a:srgbClr val="0070C0"/>
                </a:solidFill>
                <a:latin typeface="Times New Roman" panose="02020603050405020304" pitchFamily="18" charset="0"/>
                <a:ea typeface="+mj-ea"/>
                <a:cs typeface="Times New Roman" panose="02020603050405020304" pitchFamily="18" charset="0"/>
              </a:rPr>
              <a:t>học</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3217</Words>
  <Application>WPS Presentation</Application>
  <PresentationFormat>On-screen Show (4:3)</PresentationFormat>
  <Paragraphs>114</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SimSun</vt:lpstr>
      <vt:lpstr>Wingdings</vt:lpstr>
      <vt:lpstr>Times New Roman</vt:lpstr>
      <vt:lpstr>Arial</vt:lpstr>
      <vt:lpstr>Lato Light</vt:lpstr>
      <vt:lpstr>UVN Ke Chuyen1</vt:lpstr>
      <vt:lpstr>#9Slide04 AdrianeSwash</vt:lpstr>
      <vt:lpstr>#9Slide05 Habano</vt:lpstr>
      <vt:lpstr>Calibri</vt:lpstr>
      <vt:lpstr>Microsoft YaHei</vt:lpstr>
      <vt:lpstr>Arial Unicode MS</vt:lpstr>
      <vt:lpstr>#9Slide04 AdrianeSwash</vt:lpstr>
      <vt:lpstr>#9Slide05 Garris</vt:lpstr>
      <vt:lpstr>#9Slide04 HLT Aquus</vt:lpstr>
      <vt:lpstr>Tahoma</vt:lpstr>
      <vt:lpstr>#9Slide07 White wood</vt:lpstr>
      <vt:lpstr>#9Slide05 Legendaria</vt:lpstr>
      <vt:lpstr>Office Theme</vt:lpstr>
      <vt:lpstr>Bài 2: XÂY DỰNG NHÀ Ở</vt:lpstr>
      <vt:lpstr>Những yếu tố nào tạo nên một ngôi nhà bền đẹp? Nhà ở được xây dựng như thế nào và bằng những vật liệu gì?</vt:lpstr>
      <vt:lpstr>PowerPoint 演示文稿</vt:lpstr>
      <vt:lpstr>PowerPoint 演示文稿</vt:lpstr>
      <vt:lpstr>PowerPoint 演示文稿</vt:lpstr>
      <vt:lpstr>Làm khung nhà, mái nhà, sàn nhà, giá đỡ nội thất, vật liệu cách nhiệt </vt:lpstr>
      <vt:lpstr>Làm khung nhà, cột nhà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học 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THANG</cp:lastModifiedBy>
  <cp:revision>53</cp:revision>
  <dcterms:created xsi:type="dcterms:W3CDTF">2013-08-28T08:21:00Z</dcterms:created>
  <dcterms:modified xsi:type="dcterms:W3CDTF">2023-11-02T02:16:21Z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D21B773882324AC2ADE70D229F0E4151_12</vt:lpwstr>
  </property>
  <property fmtid="{D5CDD505-2E9C-101B-9397-08002B2CF9AE}" pid="3" name="KSOProductBuildVer">
    <vt:lpwstr>1033-12.2.0.13266</vt:lpwstr>
  </property>
</Properties>
</file>