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7" r:id="rId12"/>
    <p:sldId id="267" r:id="rId13"/>
    <p:sldId id="275" r:id="rId14"/>
    <p:sldId id="268" r:id="rId15"/>
    <p:sldId id="269" r:id="rId16"/>
    <p:sldId id="270" r:id="rId17"/>
    <p:sldId id="271" r:id="rId18"/>
    <p:sldId id="272" r:id="rId19"/>
    <p:sldId id="273" r:id="rId20"/>
  </p:sldIdLst>
  <p:sldSz cx="18288000" cy="10287000"/>
  <p:notesSz cx="6858000" cy="9144000"/>
  <p:embeddedFontLst>
    <p:embeddedFont>
      <p:font typeface="Coiny" panose="020B0604020202020204" charset="0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Big Shoulders Display Bold" panose="020B0604020202020204" charset="0"/>
      <p:regular r:id="rId26"/>
    </p:embeddedFont>
    <p:embeddedFont>
      <p:font typeface="Bungee" panose="020B0604020202020204" charset="0"/>
      <p:regular r:id="rId27"/>
    </p:embeddedFont>
    <p:embeddedFont>
      <p:font typeface="Josefin Sans Regular" panose="020B0604020202020204" charset="0"/>
      <p:regular r:id="rId28"/>
    </p:embeddedFont>
    <p:embeddedFont>
      <p:font typeface="Asap SemiBold" panose="020B0604020202020204" charset="0"/>
      <p:regular r:id="rId29"/>
    </p:embeddedFont>
    <p:embeddedFont>
      <p:font typeface="Arimo Bold" panose="020B0604020202020204" charset="0"/>
      <p:regular r:id="rId30"/>
    </p:embeddedFont>
    <p:embeddedFont>
      <p:font typeface="Nunito Sans Regular Bold" panose="020B0604020202020204" charset="0"/>
      <p:regular r:id="rId31"/>
    </p:embeddedFont>
    <p:embeddedFont>
      <p:font typeface="Noto Sans Bold" panose="020B0604020202020204" charset="0"/>
      <p:regular r:id="rId32"/>
    </p:embeddedFont>
    <p:embeddedFont>
      <p:font typeface="#9Slide03 Noto Sans Bold" panose="020B0604020202020204" charset="0"/>
      <p:bold r:id="rId33"/>
    </p:embeddedFont>
    <p:embeddedFont>
      <p:font typeface="Sriracha" panose="020B0604020202020204" charset="-34"/>
      <p:regular r:id="rId34"/>
    </p:embeddedFont>
    <p:embeddedFont>
      <p:font typeface="Muli Black" panose="020B0604020202020204" charset="0"/>
      <p:regular r:id="rId35"/>
    </p:embeddedFont>
    <p:embeddedFont>
      <p:font typeface="Asap SemiBold Bold" panose="020B0604020202020204" charset="0"/>
      <p:regular r:id="rId36"/>
    </p:embeddedFont>
    <p:embeddedFont>
      <p:font typeface="#9Slide03 Bebas Neue Bold" panose="020B0604020202020204" charset="0"/>
      <p:bold r:id="rId37"/>
    </p:embeddedFont>
    <p:embeddedFont>
      <p:font typeface="#9Slide03 BoosterNextFYBlack" panose="020B0604020202020204" charset="0"/>
      <p:regular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1" d="100"/>
          <a:sy n="41" d="100"/>
        </p:scale>
        <p:origin x="748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presProps" Target="presProps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9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18" Type="http://schemas.openxmlformats.org/officeDocument/2006/relationships/image" Target="../media/image9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10" Type="http://schemas.openxmlformats.org/officeDocument/2006/relationships/image" Target="../media/image5.png"/><Relationship Id="rId19" Type="http://schemas.openxmlformats.org/officeDocument/2006/relationships/image" Target="../media/image18.sv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7.png"/><Relationship Id="rId22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sv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sv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svg"/><Relationship Id="rId13" Type="http://schemas.openxmlformats.org/officeDocument/2006/relationships/image" Target="../media/image50.png"/><Relationship Id="rId18" Type="http://schemas.openxmlformats.org/officeDocument/2006/relationships/image" Target="../media/image90.svg"/><Relationship Id="rId3" Type="http://schemas.openxmlformats.org/officeDocument/2006/relationships/image" Target="../media/image45.png"/><Relationship Id="rId7" Type="http://schemas.openxmlformats.org/officeDocument/2006/relationships/image" Target="../media/image47.png"/><Relationship Id="rId12" Type="http://schemas.openxmlformats.org/officeDocument/2006/relationships/image" Target="../media/image84.svg"/><Relationship Id="rId17" Type="http://schemas.openxmlformats.org/officeDocument/2006/relationships/image" Target="../media/image52.png"/><Relationship Id="rId2" Type="http://schemas.openxmlformats.org/officeDocument/2006/relationships/image" Target="../media/image44.jpeg"/><Relationship Id="rId16" Type="http://schemas.openxmlformats.org/officeDocument/2006/relationships/image" Target="../media/image88.svg"/><Relationship Id="rId20" Type="http://schemas.openxmlformats.org/officeDocument/2006/relationships/image" Target="../media/image9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svg"/><Relationship Id="rId11" Type="http://schemas.openxmlformats.org/officeDocument/2006/relationships/image" Target="../media/image49.png"/><Relationship Id="rId5" Type="http://schemas.openxmlformats.org/officeDocument/2006/relationships/image" Target="../media/image46.png"/><Relationship Id="rId15" Type="http://schemas.openxmlformats.org/officeDocument/2006/relationships/image" Target="../media/image51.png"/><Relationship Id="rId10" Type="http://schemas.openxmlformats.org/officeDocument/2006/relationships/image" Target="../media/image82.svg"/><Relationship Id="rId19" Type="http://schemas.openxmlformats.org/officeDocument/2006/relationships/image" Target="../media/image53.png"/><Relationship Id="rId4" Type="http://schemas.openxmlformats.org/officeDocument/2006/relationships/image" Target="../media/image76.svg"/><Relationship Id="rId9" Type="http://schemas.openxmlformats.org/officeDocument/2006/relationships/image" Target="../media/image48.png"/><Relationship Id="rId14" Type="http://schemas.openxmlformats.org/officeDocument/2006/relationships/image" Target="../media/image86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sv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1.png"/><Relationship Id="rId3" Type="http://schemas.openxmlformats.org/officeDocument/2006/relationships/image" Target="../media/image95.svg"/><Relationship Id="rId7" Type="http://schemas.openxmlformats.org/officeDocument/2006/relationships/image" Target="../media/image99.svg"/><Relationship Id="rId12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103.svg"/><Relationship Id="rId5" Type="http://schemas.openxmlformats.org/officeDocument/2006/relationships/image" Target="../media/image97.svg"/><Relationship Id="rId10" Type="http://schemas.openxmlformats.org/officeDocument/2006/relationships/image" Target="../media/image59.png"/><Relationship Id="rId4" Type="http://schemas.openxmlformats.org/officeDocument/2006/relationships/image" Target="../media/image56.png"/><Relationship Id="rId9" Type="http://schemas.openxmlformats.org/officeDocument/2006/relationships/image" Target="../media/image101.svg"/><Relationship Id="rId14" Type="http://schemas.openxmlformats.org/officeDocument/2006/relationships/image" Target="../media/image105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117.svg"/><Relationship Id="rId3" Type="http://schemas.openxmlformats.org/officeDocument/2006/relationships/image" Target="../media/image107.svg"/><Relationship Id="rId7" Type="http://schemas.openxmlformats.org/officeDocument/2006/relationships/image" Target="../media/image111.svg"/><Relationship Id="rId12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openxmlformats.org/officeDocument/2006/relationships/image" Target="../media/image115.svg"/><Relationship Id="rId5" Type="http://schemas.openxmlformats.org/officeDocument/2006/relationships/image" Target="../media/image109.svg"/><Relationship Id="rId10" Type="http://schemas.openxmlformats.org/officeDocument/2006/relationships/image" Target="../media/image66.png"/><Relationship Id="rId4" Type="http://schemas.openxmlformats.org/officeDocument/2006/relationships/image" Target="../media/image63.png"/><Relationship Id="rId9" Type="http://schemas.openxmlformats.org/officeDocument/2006/relationships/image" Target="../media/image113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30.svg"/><Relationship Id="rId3" Type="http://schemas.openxmlformats.org/officeDocument/2006/relationships/image" Target="../media/image119.svg"/><Relationship Id="rId7" Type="http://schemas.openxmlformats.org/officeDocument/2006/relationships/image" Target="../media/image32.svg"/><Relationship Id="rId12" Type="http://schemas.openxmlformats.org/officeDocument/2006/relationships/image" Target="../media/image16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123.svg"/><Relationship Id="rId5" Type="http://schemas.openxmlformats.org/officeDocument/2006/relationships/image" Target="../media/image26.svg"/><Relationship Id="rId15" Type="http://schemas.openxmlformats.org/officeDocument/2006/relationships/image" Target="../media/image28.svg"/><Relationship Id="rId10" Type="http://schemas.openxmlformats.org/officeDocument/2006/relationships/image" Target="../media/image70.png"/><Relationship Id="rId4" Type="http://schemas.openxmlformats.org/officeDocument/2006/relationships/image" Target="../media/image14.png"/><Relationship Id="rId9" Type="http://schemas.openxmlformats.org/officeDocument/2006/relationships/image" Target="../media/image121.svg"/><Relationship Id="rId1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openxmlformats.org/officeDocument/2006/relationships/image" Target="../media/image3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sv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58.svg"/><Relationship Id="rId18" Type="http://schemas.openxmlformats.org/officeDocument/2006/relationships/image" Target="../media/image37.png"/><Relationship Id="rId3" Type="http://schemas.openxmlformats.org/officeDocument/2006/relationships/image" Target="../media/image48.svg"/><Relationship Id="rId21" Type="http://schemas.openxmlformats.org/officeDocument/2006/relationships/image" Target="../media/image66.svg"/><Relationship Id="rId7" Type="http://schemas.openxmlformats.org/officeDocument/2006/relationships/image" Target="../media/image52.svg"/><Relationship Id="rId12" Type="http://schemas.openxmlformats.org/officeDocument/2006/relationships/image" Target="../media/image34.png"/><Relationship Id="rId17" Type="http://schemas.openxmlformats.org/officeDocument/2006/relationships/image" Target="../media/image62.svg"/><Relationship Id="rId2" Type="http://schemas.openxmlformats.org/officeDocument/2006/relationships/image" Target="../media/image29.png"/><Relationship Id="rId16" Type="http://schemas.openxmlformats.org/officeDocument/2006/relationships/image" Target="../media/image36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56.svg"/><Relationship Id="rId24" Type="http://schemas.openxmlformats.org/officeDocument/2006/relationships/image" Target="../media/image40.png"/><Relationship Id="rId5" Type="http://schemas.openxmlformats.org/officeDocument/2006/relationships/image" Target="../media/image50.svg"/><Relationship Id="rId15" Type="http://schemas.openxmlformats.org/officeDocument/2006/relationships/image" Target="../media/image60.svg"/><Relationship Id="rId23" Type="http://schemas.openxmlformats.org/officeDocument/2006/relationships/image" Target="../media/image68.svg"/><Relationship Id="rId10" Type="http://schemas.openxmlformats.org/officeDocument/2006/relationships/image" Target="../media/image33.png"/><Relationship Id="rId19" Type="http://schemas.openxmlformats.org/officeDocument/2006/relationships/image" Target="../media/image64.svg"/><Relationship Id="rId4" Type="http://schemas.openxmlformats.org/officeDocument/2006/relationships/image" Target="../media/image30.png"/><Relationship Id="rId9" Type="http://schemas.openxmlformats.org/officeDocument/2006/relationships/image" Target="../media/image54.svg"/><Relationship Id="rId14" Type="http://schemas.openxmlformats.org/officeDocument/2006/relationships/image" Target="../media/image35.png"/><Relationship Id="rId22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637525">
            <a:off x="-618" y="3387450"/>
            <a:ext cx="1241580" cy="122126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3464629">
            <a:off x="-516064" y="4158639"/>
            <a:ext cx="1590841" cy="109044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4926941" flipH="1">
            <a:off x="216537" y="-676859"/>
            <a:ext cx="1379048" cy="237023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1733573">
            <a:off x="-620551" y="8165986"/>
            <a:ext cx="1403145" cy="13801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7859510">
            <a:off x="12022103" y="9464972"/>
            <a:ext cx="1075028" cy="115707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163128">
            <a:off x="17089241" y="7789066"/>
            <a:ext cx="1539821" cy="56273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8798318">
            <a:off x="4498566" y="9489861"/>
            <a:ext cx="2017772" cy="127669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2211809">
            <a:off x="14736727" y="-251002"/>
            <a:ext cx="1264965" cy="136150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3331250">
            <a:off x="17630075" y="4309826"/>
            <a:ext cx="1315850" cy="106225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 rot="-5628841">
            <a:off x="17251803" y="3271141"/>
            <a:ext cx="1538166" cy="81942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 rot="1488984">
            <a:off x="7586040" y="-652399"/>
            <a:ext cx="1334812" cy="1357018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2869695" y="3010135"/>
            <a:ext cx="12548611" cy="603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FFFFFF"/>
                </a:solidFill>
                <a:latin typeface="Sriracha"/>
              </a:rPr>
              <a:t>CHỦ ĐỀ 3 - BÀI 13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869695" y="4214647"/>
            <a:ext cx="12548611" cy="12580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7"/>
              </a:lnSpc>
            </a:pPr>
            <a:r>
              <a:rPr lang="en-US" sz="12800" spc="-426" dirty="0">
                <a:solidFill>
                  <a:srgbClr val="FBE675"/>
                </a:solidFill>
                <a:latin typeface="#9Slide03 Bebas Neue Bold" panose="020B0606020202050201" pitchFamily="34" charset="0"/>
              </a:rPr>
              <a:t>MỘT SỐ NGUYÊN LIỆU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961920" y="-3337574"/>
            <a:ext cx="16962147" cy="16962147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C3C5">
                <a:alpha val="49804"/>
              </a:srgbClr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53927">
            <a:off x="9886570" y="786380"/>
            <a:ext cx="9088809" cy="9088809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668798" y="7264330"/>
            <a:ext cx="10569524" cy="1296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799"/>
              </a:lnSpc>
            </a:pPr>
            <a:r>
              <a:rPr lang="en-US" sz="9799" spc="264">
                <a:solidFill>
                  <a:srgbClr val="FE502D"/>
                </a:solidFill>
                <a:latin typeface="Coiny"/>
              </a:rPr>
              <a:t>THUYẾT TRÌNH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28700" y="1028700"/>
            <a:ext cx="630943" cy="8282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719262" y="3314700"/>
            <a:ext cx="14849475" cy="42196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>
              <a:lnSpc>
                <a:spcPct val="200000"/>
              </a:lnSpc>
            </a:pPr>
            <a:r>
              <a:rPr kumimoji="0" lang="en-US" sz="479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sap SemiBold"/>
              </a:rPr>
              <a:t>   </a:t>
            </a:r>
            <a:r>
              <a:rPr lang="en-US" sz="4800" b="1" dirty="0" err="1">
                <a:solidFill>
                  <a:srgbClr val="FF66C4"/>
                </a:solidFill>
              </a:rPr>
              <a:t>Nghiên</a:t>
            </a:r>
            <a:r>
              <a:rPr lang="en-US" sz="4800" b="1" dirty="0">
                <a:solidFill>
                  <a:srgbClr val="FF66C4"/>
                </a:solidFill>
              </a:rPr>
              <a:t> </a:t>
            </a:r>
            <a:r>
              <a:rPr lang="en-US" sz="4800" b="1" dirty="0" err="1">
                <a:solidFill>
                  <a:srgbClr val="FF66C4"/>
                </a:solidFill>
              </a:rPr>
              <a:t>cứu</a:t>
            </a:r>
            <a:r>
              <a:rPr lang="en-US" sz="4800" b="1" dirty="0">
                <a:solidFill>
                  <a:srgbClr val="FF66C4"/>
                </a:solidFill>
              </a:rPr>
              <a:t> </a:t>
            </a:r>
            <a:r>
              <a:rPr lang="en-US" sz="4800" b="1" dirty="0" err="1">
                <a:solidFill>
                  <a:srgbClr val="FF66C4"/>
                </a:solidFill>
              </a:rPr>
              <a:t>thông</a:t>
            </a:r>
            <a:r>
              <a:rPr lang="en-US" sz="4800" b="1" dirty="0">
                <a:solidFill>
                  <a:srgbClr val="FF66C4"/>
                </a:solidFill>
              </a:rPr>
              <a:t> tin</a:t>
            </a:r>
            <a:r>
              <a:rPr lang="en-US" sz="4800" b="1" dirty="0">
                <a:solidFill>
                  <a:srgbClr val="FE502D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trong</a:t>
            </a:r>
            <a:r>
              <a:rPr lang="en-US" sz="4800" b="1" dirty="0">
                <a:solidFill>
                  <a:srgbClr val="FFFFFF"/>
                </a:solidFill>
              </a:rPr>
              <a:t> SGK </a:t>
            </a:r>
            <a:r>
              <a:rPr lang="en-US" sz="4800" b="1" dirty="0" err="1">
                <a:solidFill>
                  <a:srgbClr val="FFFFFF"/>
                </a:solidFill>
              </a:rPr>
              <a:t>hoặc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intermet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để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hoàn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thành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bảng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BE675"/>
                </a:solidFill>
              </a:rPr>
              <a:t>thành</a:t>
            </a:r>
            <a:r>
              <a:rPr lang="en-US" sz="4800" b="1" dirty="0">
                <a:solidFill>
                  <a:srgbClr val="FBE675"/>
                </a:solidFill>
              </a:rPr>
              <a:t> </a:t>
            </a:r>
            <a:r>
              <a:rPr lang="en-US" sz="4800" b="1" dirty="0" err="1">
                <a:solidFill>
                  <a:srgbClr val="FBE675"/>
                </a:solidFill>
              </a:rPr>
              <a:t>phần</a:t>
            </a:r>
            <a:r>
              <a:rPr lang="en-US" sz="4800" b="1" dirty="0">
                <a:solidFill>
                  <a:srgbClr val="FBE675"/>
                </a:solidFill>
              </a:rPr>
              <a:t>, </a:t>
            </a:r>
            <a:r>
              <a:rPr lang="en-US" sz="4800" b="1" dirty="0" err="1">
                <a:solidFill>
                  <a:srgbClr val="FBE675"/>
                </a:solidFill>
              </a:rPr>
              <a:t>ứng</a:t>
            </a:r>
            <a:r>
              <a:rPr lang="en-US" sz="4800" b="1" dirty="0">
                <a:solidFill>
                  <a:srgbClr val="FBE675"/>
                </a:solidFill>
              </a:rPr>
              <a:t> </a:t>
            </a:r>
            <a:r>
              <a:rPr lang="en-US" sz="4800" b="1" dirty="0" err="1">
                <a:solidFill>
                  <a:srgbClr val="FBE675"/>
                </a:solidFill>
              </a:rPr>
              <a:t>dụng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của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đá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vôi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và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quặng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sắt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trong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phiếu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học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tập</a:t>
            </a:r>
            <a:r>
              <a:rPr lang="en-US" sz="4800" b="1" dirty="0">
                <a:solidFill>
                  <a:srgbClr val="FFFFFF"/>
                </a:solidFill>
              </a:rPr>
              <a:t> 2.</a:t>
            </a:r>
            <a:endParaRPr kumimoji="0" lang="en-US" sz="4799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sap SemiBold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2743200" y="577519"/>
            <a:ext cx="14159393" cy="13704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02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283" b="0" i="0" u="none" strike="noStrike" kern="1200" cap="none" spc="0" normalizeH="0" baseline="0" noProof="0" dirty="0">
                <a:ln>
                  <a:noFill/>
                </a:ln>
                <a:solidFill>
                  <a:srgbClr val="FF0099"/>
                </a:solidFill>
                <a:effectLst/>
                <a:uLnTx/>
                <a:uFillTx/>
                <a:latin typeface="Big Shoulders Display Bold"/>
                <a:ea typeface="+mn-ea"/>
                <a:cs typeface="+mn-cs"/>
              </a:rPr>
              <a:t>HOẠT ĐỘNG NHÓM</a:t>
            </a:r>
          </a:p>
        </p:txBody>
      </p:sp>
      <p:pic>
        <p:nvPicPr>
          <p:cNvPr id="4" name="Green Countdown Timer 30 sec ( v 188 ) LED clock timer with sound effects HD">
            <a:hlinkClick r:id="" action="ppaction://media"/>
            <a:extLst>
              <a:ext uri="{FF2B5EF4-FFF2-40B4-BE49-F238E27FC236}">
                <a16:creationId xmlns:a16="http://schemas.microsoft.com/office/drawing/2014/main" id="{BC5254A5-30E0-47D1-B5C0-925205666E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534193"/>
            <a:ext cx="41910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125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50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961920" y="-3337574"/>
            <a:ext cx="16962147" cy="16962147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C3C5">
                <a:alpha val="49804"/>
              </a:srgbClr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53927">
            <a:off x="9886570" y="786380"/>
            <a:ext cx="9088809" cy="9088809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668798" y="7264330"/>
            <a:ext cx="10569524" cy="1296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799"/>
              </a:lnSpc>
            </a:pPr>
            <a:r>
              <a:rPr lang="en-US" sz="9799" spc="264">
                <a:solidFill>
                  <a:srgbClr val="FE502D"/>
                </a:solidFill>
                <a:latin typeface="Coiny"/>
              </a:rPr>
              <a:t>THUYẾT TRÌNH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28700" y="1028700"/>
            <a:ext cx="630943" cy="8282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8787329-04A0-4971-8B97-4C566AFBD7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9439805"/>
              </p:ext>
            </p:extLst>
          </p:nvPr>
        </p:nvGraphicFramePr>
        <p:xfrm>
          <a:off x="876301" y="1790699"/>
          <a:ext cx="16573499" cy="799355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00268">
                  <a:extLst>
                    <a:ext uri="{9D8B030D-6E8A-4147-A177-3AD203B41FA5}">
                      <a16:colId xmlns:a16="http://schemas.microsoft.com/office/drawing/2014/main" val="2914843098"/>
                    </a:ext>
                  </a:extLst>
                </a:gridCol>
                <a:gridCol w="6442679">
                  <a:extLst>
                    <a:ext uri="{9D8B030D-6E8A-4147-A177-3AD203B41FA5}">
                      <a16:colId xmlns:a16="http://schemas.microsoft.com/office/drawing/2014/main" val="1595335292"/>
                    </a:ext>
                  </a:extLst>
                </a:gridCol>
                <a:gridCol w="6730552">
                  <a:extLst>
                    <a:ext uri="{9D8B030D-6E8A-4147-A177-3AD203B41FA5}">
                      <a16:colId xmlns:a16="http://schemas.microsoft.com/office/drawing/2014/main" val="3123898309"/>
                    </a:ext>
                  </a:extLst>
                </a:gridCol>
              </a:tblGrid>
              <a:tr h="87745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>
                          <a:effectLst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9899" marR="398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200"/>
                        </a:spcBef>
                        <a:spcAft>
                          <a:spcPts val="4200"/>
                        </a:spcAft>
                      </a:pPr>
                      <a:r>
                        <a:rPr lang="en-US" sz="3200" dirty="0">
                          <a:solidFill>
                            <a:srgbClr val="FFFF00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ĐÁ VÔI</a:t>
                      </a:r>
                      <a:endParaRPr lang="en-US" sz="3200" dirty="0">
                        <a:solidFill>
                          <a:srgbClr val="FFFF00"/>
                        </a:solidFill>
                        <a:effectLst/>
                        <a:latin typeface="#9Slide03 BoosterNextFYBlack" panose="02000A03000000020004" pitchFamily="2" charset="0"/>
                        <a:ea typeface="Calibri" panose="020F0502020204030204" pitchFamily="34" charset="0"/>
                      </a:endParaRPr>
                    </a:p>
                  </a:txBody>
                  <a:tcPr marL="39899" marR="3989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200"/>
                        </a:spcBef>
                        <a:spcAft>
                          <a:spcPts val="4200"/>
                        </a:spcAft>
                      </a:pPr>
                      <a:r>
                        <a:rPr lang="en-US" sz="3200" dirty="0">
                          <a:solidFill>
                            <a:srgbClr val="FFFF00"/>
                          </a:solidFill>
                          <a:effectLst/>
                          <a:latin typeface="#9Slide03 BoosterNextFYBlack" panose="02000A03000000020004" pitchFamily="2" charset="0"/>
                        </a:rPr>
                        <a:t>QUẶNG SẮT</a:t>
                      </a:r>
                      <a:endParaRPr lang="en-US" sz="3200" dirty="0">
                        <a:solidFill>
                          <a:srgbClr val="FFFF00"/>
                        </a:solidFill>
                        <a:effectLst/>
                        <a:latin typeface="#9Slide03 BoosterNextFYBlack" panose="02000A03000000020004" pitchFamily="2" charset="0"/>
                        <a:ea typeface="Calibri" panose="020F0502020204030204" pitchFamily="34" charset="0"/>
                      </a:endParaRPr>
                    </a:p>
                  </a:txBody>
                  <a:tcPr marL="39899" marR="39899" marT="0" marB="0" anchor="ctr"/>
                </a:tc>
                <a:extLst>
                  <a:ext uri="{0D108BD9-81ED-4DB2-BD59-A6C34878D82A}">
                    <a16:rowId xmlns:a16="http://schemas.microsoft.com/office/drawing/2014/main" val="3930995057"/>
                  </a:ext>
                </a:extLst>
              </a:tr>
              <a:tr h="120157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Thành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phần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chủ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yếu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899" marR="39899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3200" b="1" dirty="0">
                        <a:effectLst/>
                      </a:endParaRPr>
                    </a:p>
                  </a:txBody>
                  <a:tcPr marL="39899" marR="39899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dirty="0">
                          <a:effectLst/>
                        </a:rPr>
                        <a:t> </a:t>
                      </a:r>
                      <a:endParaRPr lang="en-US" sz="3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9899" marR="39899" marT="0" marB="0" anchor="ctr"/>
                </a:tc>
                <a:extLst>
                  <a:ext uri="{0D108BD9-81ED-4DB2-BD59-A6C34878D82A}">
                    <a16:rowId xmlns:a16="http://schemas.microsoft.com/office/drawing/2014/main" val="628878813"/>
                  </a:ext>
                </a:extLst>
              </a:tr>
              <a:tr h="233827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Tập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trung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chủ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yếu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thuộc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vùng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nào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ở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nước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ta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899" marR="39899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dirty="0">
                          <a:effectLst/>
                        </a:rPr>
                        <a:t> 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dirty="0">
                          <a:effectLst/>
                        </a:rPr>
                        <a:t>  </a:t>
                      </a:r>
                      <a:endParaRPr lang="en-US" sz="3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9899" marR="39899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dirty="0">
                          <a:effectLst/>
                        </a:rPr>
                        <a:t> </a:t>
                      </a:r>
                      <a:endParaRPr lang="en-US" sz="3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9899" marR="39899" marT="0" marB="0" anchor="ctr"/>
                </a:tc>
                <a:extLst>
                  <a:ext uri="{0D108BD9-81ED-4DB2-BD59-A6C34878D82A}">
                    <a16:rowId xmlns:a16="http://schemas.microsoft.com/office/drawing/2014/main" val="3421637825"/>
                  </a:ext>
                </a:extLst>
              </a:tr>
              <a:tr h="357625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ứng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dụng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chính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9899" marR="39899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dirty="0">
                          <a:effectLst/>
                        </a:rPr>
                        <a:t> </a:t>
                      </a:r>
                      <a:endParaRPr lang="en-US" sz="3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9899" marR="39899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dirty="0">
                          <a:effectLst/>
                        </a:rPr>
                        <a:t> </a:t>
                      </a:r>
                      <a:endParaRPr lang="en-US" sz="3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9899" marR="39899" marT="0" marB="0" anchor="ctr"/>
                </a:tc>
                <a:extLst>
                  <a:ext uri="{0D108BD9-81ED-4DB2-BD59-A6C34878D82A}">
                    <a16:rowId xmlns:a16="http://schemas.microsoft.com/office/drawing/2014/main" val="3342229009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900BFE50-7F87-4E53-9478-A3F0742DBB52}"/>
              </a:ext>
            </a:extLst>
          </p:cNvPr>
          <p:cNvSpPr txBox="1"/>
          <p:nvPr/>
        </p:nvSpPr>
        <p:spPr>
          <a:xfrm>
            <a:off x="2514600" y="502741"/>
            <a:ext cx="13030200" cy="769441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4400" b="1" dirty="0">
                <a:solidFill>
                  <a:srgbClr val="FF0000"/>
                </a:solidFill>
                <a:latin typeface="#9Slide03 Bebas Neue Bold" panose="020B0606020202050201" pitchFamily="34" charset="0"/>
              </a:rPr>
              <a:t>BẢNG. THÀNH PHẦN, ỨNG DỤNG CỦA ĐÁ VÔI  VÀ QUẶNG SẮT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C1581C-E459-4426-8B9A-3E826FB834F0}"/>
              </a:ext>
            </a:extLst>
          </p:cNvPr>
          <p:cNvSpPr txBox="1"/>
          <p:nvPr/>
        </p:nvSpPr>
        <p:spPr>
          <a:xfrm>
            <a:off x="5105400" y="2972110"/>
            <a:ext cx="4876800" cy="593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Calcium carbonate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6FF071-8AA6-445C-B774-16FC036C5290}"/>
              </a:ext>
            </a:extLst>
          </p:cNvPr>
          <p:cNvSpPr txBox="1"/>
          <p:nvPr/>
        </p:nvSpPr>
        <p:spPr>
          <a:xfrm>
            <a:off x="11620502" y="2972110"/>
            <a:ext cx="392429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Các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oxit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sắt</a:t>
            </a:r>
            <a:endParaRPr lang="en-US" sz="3200" dirty="0">
              <a:solidFill>
                <a:schemeClr val="tx2">
                  <a:lumMod val="50000"/>
                </a:schemeClr>
              </a:solidFill>
              <a:latin typeface="#9Slide03 Noto Sans Bold" panose="020B0802040504020204" pitchFamily="34" charset="0"/>
              <a:ea typeface="#9Slide03 Noto Sans Bold" panose="020B0802040504020204" pitchFamily="34" charset="0"/>
              <a:cs typeface="#9Slide03 Noto Sans Bold" panose="020B0802040504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EBC543-1282-4674-8AB6-56387E450085}"/>
              </a:ext>
            </a:extLst>
          </p:cNvPr>
          <p:cNvSpPr txBox="1"/>
          <p:nvPr/>
        </p:nvSpPr>
        <p:spPr>
          <a:xfrm>
            <a:off x="4381500" y="3761054"/>
            <a:ext cx="6210300" cy="23321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các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tỉnh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phía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Bắc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và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Bắc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Trung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bộ</a:t>
            </a:r>
            <a:endParaRPr lang="en-US" sz="3200" b="1" dirty="0">
              <a:solidFill>
                <a:schemeClr val="tx2">
                  <a:lumMod val="50000"/>
                </a:schemeClr>
              </a:solidFill>
              <a:effectLst/>
              <a:latin typeface="#9Slide03 Noto Sans Bold" panose="020B0802040504020204" pitchFamily="34" charset="0"/>
              <a:ea typeface="#9Slide03 Noto Sans Bold" panose="020B0802040504020204" pitchFamily="34" charset="0"/>
              <a:cs typeface="#9Slide03 Noto Sans Bold" panose="020B0802040504020204" pitchFamily="34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(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Ninh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Bình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, Thanh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Hóa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…)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91FC9F-F2B4-45BD-82DC-90EBC33CC11C}"/>
              </a:ext>
            </a:extLst>
          </p:cNvPr>
          <p:cNvSpPr txBox="1"/>
          <p:nvPr/>
        </p:nvSpPr>
        <p:spPr>
          <a:xfrm>
            <a:off x="11126129" y="4013808"/>
            <a:ext cx="5441796" cy="14909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Thái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Nguyên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, Cao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Bằng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,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Hà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Tĩnh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…</a:t>
            </a:r>
            <a:endParaRPr lang="en-US" sz="3200" dirty="0">
              <a:solidFill>
                <a:schemeClr val="tx2">
                  <a:lumMod val="50000"/>
                </a:schemeClr>
              </a:solidFill>
              <a:latin typeface="#9Slide03 Noto Sans Bold" panose="020B0802040504020204" pitchFamily="34" charset="0"/>
              <a:ea typeface="#9Slide03 Noto Sans Bold" panose="020B0802040504020204" pitchFamily="34" charset="0"/>
              <a:cs typeface="#9Slide03 Noto Sans Bold" panose="020B0802040504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DC6E503-FDD2-409B-9D00-8E484E970003}"/>
              </a:ext>
            </a:extLst>
          </p:cNvPr>
          <p:cNvSpPr txBox="1"/>
          <p:nvPr/>
        </p:nvSpPr>
        <p:spPr>
          <a:xfrm>
            <a:off x="4502304" y="6288679"/>
            <a:ext cx="6210300" cy="317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-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Sản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xuất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vôi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sống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.</a:t>
            </a:r>
          </a:p>
          <a:p>
            <a:pPr marL="0" indent="0" algn="just">
              <a:lnSpc>
                <a:spcPct val="150000"/>
              </a:lnSpc>
              <a:spcAft>
                <a:spcPts val="800"/>
              </a:spcAft>
              <a:buFontTx/>
              <a:buNone/>
            </a:pP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-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Làm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đường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,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làm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bê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tông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.</a:t>
            </a:r>
          </a:p>
          <a:p>
            <a:pPr marL="0" indent="0" algn="just">
              <a:lnSpc>
                <a:spcPct val="150000"/>
              </a:lnSpc>
              <a:spcAft>
                <a:spcPts val="800"/>
              </a:spcAft>
              <a:buFontTx/>
              <a:buNone/>
            </a:pP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-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Dùng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trong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sản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xuất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cao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su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,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xà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phòng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, …</a:t>
            </a:r>
            <a:endParaRPr lang="en-US" sz="3200" dirty="0">
              <a:solidFill>
                <a:schemeClr val="tx2">
                  <a:lumMod val="50000"/>
                </a:schemeClr>
              </a:solidFill>
              <a:latin typeface="#9Slide03 Noto Sans Bold" panose="020B0802040504020204" pitchFamily="34" charset="0"/>
              <a:ea typeface="#9Slide03 Noto Sans Bold" panose="020B0802040504020204" pitchFamily="34" charset="0"/>
              <a:cs typeface="#9Slide03 Noto Sans Bold" panose="020B08020405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799196B-C964-4A0A-8D65-2A1AF8E72FB0}"/>
              </a:ext>
            </a:extLst>
          </p:cNvPr>
          <p:cNvSpPr txBox="1"/>
          <p:nvPr/>
        </p:nvSpPr>
        <p:spPr>
          <a:xfrm>
            <a:off x="11098251" y="7059718"/>
            <a:ext cx="5943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Dùng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chế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tạo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gang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và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thép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/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.</a:t>
            </a:r>
            <a:endParaRPr lang="en-US" sz="3200" dirty="0">
              <a:solidFill>
                <a:schemeClr val="tx2">
                  <a:lumMod val="50000"/>
                </a:schemeClr>
              </a:solidFill>
              <a:latin typeface="#9Slide03 Noto Sans Bold" panose="020B0802040504020204" pitchFamily="34" charset="0"/>
              <a:ea typeface="#9Slide03 Noto Sans Bold" panose="020B0802040504020204" pitchFamily="34" charset="0"/>
              <a:cs typeface="#9Slide03 Noto Sans Bold" panose="020B08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760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1" grpId="0"/>
      <p:bldP spid="13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18" t="10625" b="1062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1476287">
            <a:off x="594589" y="5576054"/>
            <a:ext cx="1636855" cy="143448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1626401" y="-486273"/>
            <a:ext cx="2059574" cy="234527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flipH="1">
            <a:off x="-455682" y="6944173"/>
            <a:ext cx="3954095" cy="401987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962576">
            <a:off x="13065680" y="6337347"/>
            <a:ext cx="6888671" cy="709507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5462257" y="-486273"/>
            <a:ext cx="2825743" cy="267674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809287">
            <a:off x="-1444020" y="-1029078"/>
            <a:ext cx="5088259" cy="465344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5117660" y="431201"/>
            <a:ext cx="1403852" cy="171964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rot="-1192795">
            <a:off x="5855565" y="9550498"/>
            <a:ext cx="2608683" cy="66877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 rot="1172088">
            <a:off x="16164948" y="3915435"/>
            <a:ext cx="1996615" cy="1099954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3896598" y="1335744"/>
            <a:ext cx="11265741" cy="1462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64"/>
              </a:lnSpc>
            </a:pPr>
            <a:r>
              <a:rPr lang="en-US" sz="9857" dirty="0">
                <a:solidFill>
                  <a:srgbClr val="EB4634"/>
                </a:solidFill>
                <a:latin typeface="Bungee Bold"/>
              </a:rPr>
              <a:t>NHIỆM VỤ Ở NHÀ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455760" y="3050628"/>
            <a:ext cx="12160073" cy="5634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9047"/>
              </a:lnSpc>
            </a:pPr>
            <a:r>
              <a:rPr lang="en-US" sz="5199">
                <a:solidFill>
                  <a:srgbClr val="5DC352"/>
                </a:solidFill>
                <a:latin typeface="Asap SemiBold"/>
              </a:rPr>
              <a:t>Tìm hiểu</a:t>
            </a:r>
            <a:r>
              <a:rPr lang="en-US" sz="5199">
                <a:solidFill>
                  <a:srgbClr val="C42D64"/>
                </a:solidFill>
                <a:latin typeface="Asap SemiBold"/>
              </a:rPr>
              <a:t> các tác động của việc khai thác nguyên liệu tới môi trường; </a:t>
            </a:r>
            <a:r>
              <a:rPr lang="en-US" sz="5199">
                <a:solidFill>
                  <a:srgbClr val="5DC352"/>
                </a:solidFill>
                <a:latin typeface="Asap SemiBold"/>
              </a:rPr>
              <a:t>đề xuất</a:t>
            </a:r>
            <a:r>
              <a:rPr lang="en-US" sz="5199">
                <a:solidFill>
                  <a:srgbClr val="C42D64"/>
                </a:solidFill>
                <a:latin typeface="Asap SemiBold"/>
              </a:rPr>
              <a:t> cách sử dụng nguyên liệu đó hiệu quả và đảm bảo phát triển bền vững và </a:t>
            </a:r>
            <a:r>
              <a:rPr lang="en-US" sz="5199">
                <a:solidFill>
                  <a:srgbClr val="5DC352"/>
                </a:solidFill>
                <a:latin typeface="Asap SemiBold"/>
              </a:rPr>
              <a:t>trình bày </a:t>
            </a:r>
            <a:r>
              <a:rPr lang="en-US" sz="5199">
                <a:solidFill>
                  <a:srgbClr val="C42D64"/>
                </a:solidFill>
                <a:latin typeface="Asap SemiBold"/>
              </a:rPr>
              <a:t>sản phẩm dưới dạng sơ đồ tư duy, video, ppt.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21875" b="2187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04414" y="488227"/>
            <a:ext cx="16398593" cy="1889918"/>
            <a:chOff x="0" y="0"/>
            <a:chExt cx="18404706" cy="2121120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18259927" cy="1976340"/>
            </a:xfrm>
            <a:custGeom>
              <a:avLst/>
              <a:gdLst/>
              <a:ahLst/>
              <a:cxnLst/>
              <a:rect l="l" t="t" r="r" b="b"/>
              <a:pathLst>
                <a:path w="18259927" h="1976340">
                  <a:moveTo>
                    <a:pt x="0" y="0"/>
                  </a:moveTo>
                  <a:lnTo>
                    <a:pt x="18259927" y="0"/>
                  </a:lnTo>
                  <a:lnTo>
                    <a:pt x="18259927" y="1976340"/>
                  </a:lnTo>
                  <a:lnTo>
                    <a:pt x="0" y="19763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18404706" cy="2121120"/>
            </a:xfrm>
            <a:custGeom>
              <a:avLst/>
              <a:gdLst/>
              <a:ahLst/>
              <a:cxnLst/>
              <a:rect l="l" t="t" r="r" b="b"/>
              <a:pathLst>
                <a:path w="18404706" h="2121120">
                  <a:moveTo>
                    <a:pt x="18259927" y="1976340"/>
                  </a:moveTo>
                  <a:lnTo>
                    <a:pt x="18404706" y="1976340"/>
                  </a:lnTo>
                  <a:lnTo>
                    <a:pt x="18404706" y="2121120"/>
                  </a:lnTo>
                  <a:lnTo>
                    <a:pt x="18259927" y="2121120"/>
                  </a:lnTo>
                  <a:lnTo>
                    <a:pt x="18259927" y="1976340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76340"/>
                  </a:lnTo>
                  <a:lnTo>
                    <a:pt x="0" y="1976340"/>
                  </a:lnTo>
                  <a:lnTo>
                    <a:pt x="0" y="144780"/>
                  </a:lnTo>
                  <a:close/>
                  <a:moveTo>
                    <a:pt x="0" y="1976340"/>
                  </a:moveTo>
                  <a:lnTo>
                    <a:pt x="144780" y="1976340"/>
                  </a:lnTo>
                  <a:lnTo>
                    <a:pt x="144780" y="2121120"/>
                  </a:lnTo>
                  <a:lnTo>
                    <a:pt x="0" y="2121120"/>
                  </a:lnTo>
                  <a:lnTo>
                    <a:pt x="0" y="1976340"/>
                  </a:lnTo>
                  <a:close/>
                  <a:moveTo>
                    <a:pt x="18259927" y="144780"/>
                  </a:moveTo>
                  <a:lnTo>
                    <a:pt x="18404706" y="144780"/>
                  </a:lnTo>
                  <a:lnTo>
                    <a:pt x="18404706" y="1976340"/>
                  </a:lnTo>
                  <a:lnTo>
                    <a:pt x="18259927" y="1976340"/>
                  </a:lnTo>
                  <a:lnTo>
                    <a:pt x="18259927" y="144780"/>
                  </a:lnTo>
                  <a:close/>
                  <a:moveTo>
                    <a:pt x="144780" y="1976340"/>
                  </a:moveTo>
                  <a:lnTo>
                    <a:pt x="18259927" y="1976340"/>
                  </a:lnTo>
                  <a:lnTo>
                    <a:pt x="18259927" y="2121120"/>
                  </a:lnTo>
                  <a:lnTo>
                    <a:pt x="144780" y="2121120"/>
                  </a:lnTo>
                  <a:lnTo>
                    <a:pt x="144780" y="1976340"/>
                  </a:lnTo>
                  <a:close/>
                  <a:moveTo>
                    <a:pt x="18259927" y="0"/>
                  </a:moveTo>
                  <a:lnTo>
                    <a:pt x="18404706" y="0"/>
                  </a:lnTo>
                  <a:lnTo>
                    <a:pt x="18404706" y="144780"/>
                  </a:lnTo>
                  <a:lnTo>
                    <a:pt x="18259927" y="144780"/>
                  </a:lnTo>
                  <a:lnTo>
                    <a:pt x="1825992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8259927" y="0"/>
                  </a:lnTo>
                  <a:lnTo>
                    <a:pt x="1825992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3A4654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242813" y="614036"/>
            <a:ext cx="15448037" cy="1476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75"/>
              </a:lnSpc>
            </a:pPr>
            <a:r>
              <a:rPr lang="en-US" sz="8625" dirty="0">
                <a:solidFill>
                  <a:srgbClr val="3A4654"/>
                </a:solidFill>
                <a:latin typeface="Muli Black Bold"/>
              </a:rPr>
              <a:t>NHIỆM VỤ CỤ THỂ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1934823" y="2668611"/>
            <a:ext cx="5324477" cy="6983998"/>
            <a:chOff x="0" y="0"/>
            <a:chExt cx="5975843" cy="783838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5831064" cy="7693602"/>
            </a:xfrm>
            <a:custGeom>
              <a:avLst/>
              <a:gdLst/>
              <a:ahLst/>
              <a:cxnLst/>
              <a:rect l="l" t="t" r="r" b="b"/>
              <a:pathLst>
                <a:path w="5831064" h="7693602">
                  <a:moveTo>
                    <a:pt x="0" y="0"/>
                  </a:moveTo>
                  <a:lnTo>
                    <a:pt x="5831064" y="0"/>
                  </a:lnTo>
                  <a:lnTo>
                    <a:pt x="5831064" y="7693602"/>
                  </a:lnTo>
                  <a:lnTo>
                    <a:pt x="0" y="76936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5975843" cy="7838382"/>
            </a:xfrm>
            <a:custGeom>
              <a:avLst/>
              <a:gdLst/>
              <a:ahLst/>
              <a:cxnLst/>
              <a:rect l="l" t="t" r="r" b="b"/>
              <a:pathLst>
                <a:path w="5975843" h="7838382">
                  <a:moveTo>
                    <a:pt x="5831063" y="7693602"/>
                  </a:moveTo>
                  <a:lnTo>
                    <a:pt x="5975843" y="7693602"/>
                  </a:lnTo>
                  <a:lnTo>
                    <a:pt x="5975843" y="7838382"/>
                  </a:lnTo>
                  <a:lnTo>
                    <a:pt x="5831063" y="7838382"/>
                  </a:lnTo>
                  <a:lnTo>
                    <a:pt x="5831063" y="769360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7693602"/>
                  </a:lnTo>
                  <a:lnTo>
                    <a:pt x="0" y="7693602"/>
                  </a:lnTo>
                  <a:lnTo>
                    <a:pt x="0" y="144780"/>
                  </a:lnTo>
                  <a:close/>
                  <a:moveTo>
                    <a:pt x="0" y="7693602"/>
                  </a:moveTo>
                  <a:lnTo>
                    <a:pt x="144780" y="7693602"/>
                  </a:lnTo>
                  <a:lnTo>
                    <a:pt x="144780" y="7838382"/>
                  </a:lnTo>
                  <a:lnTo>
                    <a:pt x="0" y="7838382"/>
                  </a:lnTo>
                  <a:lnTo>
                    <a:pt x="0" y="7693602"/>
                  </a:lnTo>
                  <a:close/>
                  <a:moveTo>
                    <a:pt x="5831063" y="144780"/>
                  </a:moveTo>
                  <a:lnTo>
                    <a:pt x="5975843" y="144780"/>
                  </a:lnTo>
                  <a:lnTo>
                    <a:pt x="5975843" y="7693602"/>
                  </a:lnTo>
                  <a:lnTo>
                    <a:pt x="5831063" y="7693602"/>
                  </a:lnTo>
                  <a:lnTo>
                    <a:pt x="5831063" y="144780"/>
                  </a:lnTo>
                  <a:close/>
                  <a:moveTo>
                    <a:pt x="144780" y="7693602"/>
                  </a:moveTo>
                  <a:lnTo>
                    <a:pt x="5831063" y="7693602"/>
                  </a:lnTo>
                  <a:lnTo>
                    <a:pt x="5831063" y="7838382"/>
                  </a:lnTo>
                  <a:lnTo>
                    <a:pt x="144780" y="7838382"/>
                  </a:lnTo>
                  <a:lnTo>
                    <a:pt x="144780" y="7693602"/>
                  </a:lnTo>
                  <a:close/>
                  <a:moveTo>
                    <a:pt x="5831063" y="0"/>
                  </a:moveTo>
                  <a:lnTo>
                    <a:pt x="5975843" y="0"/>
                  </a:lnTo>
                  <a:lnTo>
                    <a:pt x="5975843" y="144780"/>
                  </a:lnTo>
                  <a:lnTo>
                    <a:pt x="5831063" y="144780"/>
                  </a:lnTo>
                  <a:lnTo>
                    <a:pt x="583106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831063" y="0"/>
                  </a:lnTo>
                  <a:lnTo>
                    <a:pt x="583106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3A4654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785364" y="2668611"/>
            <a:ext cx="5324477" cy="6983998"/>
            <a:chOff x="0" y="0"/>
            <a:chExt cx="5975843" cy="7838382"/>
          </a:xfrm>
        </p:grpSpPr>
        <p:sp>
          <p:nvSpPr>
            <p:cNvPr id="10" name="Freeform 10"/>
            <p:cNvSpPr/>
            <p:nvPr/>
          </p:nvSpPr>
          <p:spPr>
            <a:xfrm>
              <a:off x="72390" y="72390"/>
              <a:ext cx="5831064" cy="7693602"/>
            </a:xfrm>
            <a:custGeom>
              <a:avLst/>
              <a:gdLst/>
              <a:ahLst/>
              <a:cxnLst/>
              <a:rect l="l" t="t" r="r" b="b"/>
              <a:pathLst>
                <a:path w="5831064" h="7693602">
                  <a:moveTo>
                    <a:pt x="0" y="0"/>
                  </a:moveTo>
                  <a:lnTo>
                    <a:pt x="5831064" y="0"/>
                  </a:lnTo>
                  <a:lnTo>
                    <a:pt x="5831064" y="7693602"/>
                  </a:lnTo>
                  <a:lnTo>
                    <a:pt x="0" y="76936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5975843" cy="7838382"/>
            </a:xfrm>
            <a:custGeom>
              <a:avLst/>
              <a:gdLst/>
              <a:ahLst/>
              <a:cxnLst/>
              <a:rect l="l" t="t" r="r" b="b"/>
              <a:pathLst>
                <a:path w="5975843" h="7838382">
                  <a:moveTo>
                    <a:pt x="5831063" y="7693602"/>
                  </a:moveTo>
                  <a:lnTo>
                    <a:pt x="5975843" y="7693602"/>
                  </a:lnTo>
                  <a:lnTo>
                    <a:pt x="5975843" y="7838382"/>
                  </a:lnTo>
                  <a:lnTo>
                    <a:pt x="5831063" y="7838382"/>
                  </a:lnTo>
                  <a:lnTo>
                    <a:pt x="5831063" y="769360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7693602"/>
                  </a:lnTo>
                  <a:lnTo>
                    <a:pt x="0" y="7693602"/>
                  </a:lnTo>
                  <a:lnTo>
                    <a:pt x="0" y="144780"/>
                  </a:lnTo>
                  <a:close/>
                  <a:moveTo>
                    <a:pt x="0" y="7693602"/>
                  </a:moveTo>
                  <a:lnTo>
                    <a:pt x="144780" y="7693602"/>
                  </a:lnTo>
                  <a:lnTo>
                    <a:pt x="144780" y="7838382"/>
                  </a:lnTo>
                  <a:lnTo>
                    <a:pt x="0" y="7838382"/>
                  </a:lnTo>
                  <a:lnTo>
                    <a:pt x="0" y="7693602"/>
                  </a:lnTo>
                  <a:close/>
                  <a:moveTo>
                    <a:pt x="5831063" y="144780"/>
                  </a:moveTo>
                  <a:lnTo>
                    <a:pt x="5975843" y="144780"/>
                  </a:lnTo>
                  <a:lnTo>
                    <a:pt x="5975843" y="7693602"/>
                  </a:lnTo>
                  <a:lnTo>
                    <a:pt x="5831063" y="7693602"/>
                  </a:lnTo>
                  <a:lnTo>
                    <a:pt x="5831063" y="144780"/>
                  </a:lnTo>
                  <a:close/>
                  <a:moveTo>
                    <a:pt x="144780" y="7693602"/>
                  </a:moveTo>
                  <a:lnTo>
                    <a:pt x="5831063" y="7693602"/>
                  </a:lnTo>
                  <a:lnTo>
                    <a:pt x="5831063" y="7838382"/>
                  </a:lnTo>
                  <a:lnTo>
                    <a:pt x="144780" y="7838382"/>
                  </a:lnTo>
                  <a:lnTo>
                    <a:pt x="144780" y="7693602"/>
                  </a:lnTo>
                  <a:close/>
                  <a:moveTo>
                    <a:pt x="5831063" y="0"/>
                  </a:moveTo>
                  <a:lnTo>
                    <a:pt x="5975843" y="0"/>
                  </a:lnTo>
                  <a:lnTo>
                    <a:pt x="5975843" y="144780"/>
                  </a:lnTo>
                  <a:lnTo>
                    <a:pt x="5831063" y="144780"/>
                  </a:lnTo>
                  <a:lnTo>
                    <a:pt x="583106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831063" y="0"/>
                  </a:lnTo>
                  <a:lnTo>
                    <a:pt x="583106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3A4654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6325768" y="2668611"/>
            <a:ext cx="5324477" cy="6983998"/>
            <a:chOff x="0" y="0"/>
            <a:chExt cx="5975843" cy="7838382"/>
          </a:xfrm>
        </p:grpSpPr>
        <p:sp>
          <p:nvSpPr>
            <p:cNvPr id="13" name="Freeform 13"/>
            <p:cNvSpPr/>
            <p:nvPr/>
          </p:nvSpPr>
          <p:spPr>
            <a:xfrm>
              <a:off x="72390" y="72390"/>
              <a:ext cx="5831064" cy="7693602"/>
            </a:xfrm>
            <a:custGeom>
              <a:avLst/>
              <a:gdLst/>
              <a:ahLst/>
              <a:cxnLst/>
              <a:rect l="l" t="t" r="r" b="b"/>
              <a:pathLst>
                <a:path w="5831064" h="7693602">
                  <a:moveTo>
                    <a:pt x="0" y="0"/>
                  </a:moveTo>
                  <a:lnTo>
                    <a:pt x="5831064" y="0"/>
                  </a:lnTo>
                  <a:lnTo>
                    <a:pt x="5831064" y="7693602"/>
                  </a:lnTo>
                  <a:lnTo>
                    <a:pt x="0" y="76936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5975843" cy="7838382"/>
            </a:xfrm>
            <a:custGeom>
              <a:avLst/>
              <a:gdLst/>
              <a:ahLst/>
              <a:cxnLst/>
              <a:rect l="l" t="t" r="r" b="b"/>
              <a:pathLst>
                <a:path w="5975843" h="7838382">
                  <a:moveTo>
                    <a:pt x="5831063" y="7693602"/>
                  </a:moveTo>
                  <a:lnTo>
                    <a:pt x="5975843" y="7693602"/>
                  </a:lnTo>
                  <a:lnTo>
                    <a:pt x="5975843" y="7838382"/>
                  </a:lnTo>
                  <a:lnTo>
                    <a:pt x="5831063" y="7838382"/>
                  </a:lnTo>
                  <a:lnTo>
                    <a:pt x="5831063" y="769360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7693602"/>
                  </a:lnTo>
                  <a:lnTo>
                    <a:pt x="0" y="7693602"/>
                  </a:lnTo>
                  <a:lnTo>
                    <a:pt x="0" y="144780"/>
                  </a:lnTo>
                  <a:close/>
                  <a:moveTo>
                    <a:pt x="0" y="7693602"/>
                  </a:moveTo>
                  <a:lnTo>
                    <a:pt x="144780" y="7693602"/>
                  </a:lnTo>
                  <a:lnTo>
                    <a:pt x="144780" y="7838382"/>
                  </a:lnTo>
                  <a:lnTo>
                    <a:pt x="0" y="7838382"/>
                  </a:lnTo>
                  <a:lnTo>
                    <a:pt x="0" y="7693602"/>
                  </a:lnTo>
                  <a:close/>
                  <a:moveTo>
                    <a:pt x="5831063" y="144780"/>
                  </a:moveTo>
                  <a:lnTo>
                    <a:pt x="5975843" y="144780"/>
                  </a:lnTo>
                  <a:lnTo>
                    <a:pt x="5975843" y="7693602"/>
                  </a:lnTo>
                  <a:lnTo>
                    <a:pt x="5831063" y="7693602"/>
                  </a:lnTo>
                  <a:lnTo>
                    <a:pt x="5831063" y="144780"/>
                  </a:lnTo>
                  <a:close/>
                  <a:moveTo>
                    <a:pt x="144780" y="7693602"/>
                  </a:moveTo>
                  <a:lnTo>
                    <a:pt x="5831063" y="7693602"/>
                  </a:lnTo>
                  <a:lnTo>
                    <a:pt x="5831063" y="7838382"/>
                  </a:lnTo>
                  <a:lnTo>
                    <a:pt x="144780" y="7838382"/>
                  </a:lnTo>
                  <a:lnTo>
                    <a:pt x="144780" y="7693602"/>
                  </a:lnTo>
                  <a:close/>
                  <a:moveTo>
                    <a:pt x="5831063" y="0"/>
                  </a:moveTo>
                  <a:lnTo>
                    <a:pt x="5975843" y="0"/>
                  </a:lnTo>
                  <a:lnTo>
                    <a:pt x="5975843" y="144780"/>
                  </a:lnTo>
                  <a:lnTo>
                    <a:pt x="5831063" y="144780"/>
                  </a:lnTo>
                  <a:lnTo>
                    <a:pt x="583106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831063" y="0"/>
                  </a:lnTo>
                  <a:lnTo>
                    <a:pt x="583106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3A4654"/>
            </a:solidFill>
          </p:spPr>
        </p:sp>
      </p:grpSp>
      <p:sp>
        <p:nvSpPr>
          <p:cNvPr id="15" name="TextBox 15"/>
          <p:cNvSpPr txBox="1"/>
          <p:nvPr/>
        </p:nvSpPr>
        <p:spPr>
          <a:xfrm>
            <a:off x="1028700" y="2958139"/>
            <a:ext cx="4740288" cy="6496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0"/>
              </a:lnSpc>
              <a:spcBef>
                <a:spcPct val="0"/>
              </a:spcBef>
            </a:pPr>
            <a:r>
              <a:rPr lang="en-US" sz="4100" u="sng">
                <a:solidFill>
                  <a:srgbClr val="2A7DE1"/>
                </a:solidFill>
                <a:latin typeface="Asap SemiBold Bold"/>
              </a:rPr>
              <a:t>Nhóm 1,3:</a:t>
            </a:r>
            <a:r>
              <a:rPr lang="en-US" sz="4100">
                <a:solidFill>
                  <a:srgbClr val="2A7DE1"/>
                </a:solidFill>
                <a:latin typeface="Asap SemiBold"/>
              </a:rPr>
              <a:t> </a:t>
            </a:r>
          </a:p>
          <a:p>
            <a:pPr algn="just">
              <a:lnSpc>
                <a:spcPts val="5740"/>
              </a:lnSpc>
              <a:spcBef>
                <a:spcPct val="0"/>
              </a:spcBef>
            </a:pPr>
            <a:r>
              <a:rPr lang="en-US" sz="4100">
                <a:solidFill>
                  <a:srgbClr val="000000"/>
                </a:solidFill>
                <a:latin typeface="Asap SemiBold"/>
              </a:rPr>
              <a:t>Tìm hiểu tác động của việc khai thác đá vôi tới môi trường và đề xuất cách sử dụng nguyên liệu đó hiệu quả, đảm bảo phát triển bền vững.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541006" y="2939089"/>
            <a:ext cx="4851651" cy="6496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39"/>
              </a:lnSpc>
              <a:spcBef>
                <a:spcPct val="0"/>
              </a:spcBef>
            </a:pPr>
            <a:r>
              <a:rPr lang="en-US" sz="4099" u="sng">
                <a:solidFill>
                  <a:srgbClr val="2A7DE1"/>
                </a:solidFill>
                <a:latin typeface="Asap SemiBold Bold"/>
              </a:rPr>
              <a:t>Nhóm 2,5:</a:t>
            </a:r>
          </a:p>
          <a:p>
            <a:pPr algn="just">
              <a:lnSpc>
                <a:spcPts val="5739"/>
              </a:lnSpc>
              <a:spcBef>
                <a:spcPct val="0"/>
              </a:spcBef>
            </a:pPr>
            <a:r>
              <a:rPr lang="en-US" sz="4099">
                <a:solidFill>
                  <a:srgbClr val="000000"/>
                </a:solidFill>
                <a:latin typeface="Asap SemiBold"/>
              </a:rPr>
              <a:t>Tìm hiểu tác động của việc khai thác quặng sắt tới môi trường và đề xuất cách sử dụng nguyên liệu đó hiệu quả, đảm bảo phát triển bền vững.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186232" y="2958139"/>
            <a:ext cx="4821659" cy="6496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39"/>
              </a:lnSpc>
              <a:spcBef>
                <a:spcPct val="0"/>
              </a:spcBef>
            </a:pPr>
            <a:r>
              <a:rPr lang="en-US" sz="4099" u="sng">
                <a:solidFill>
                  <a:srgbClr val="2A7DE1"/>
                </a:solidFill>
                <a:latin typeface="Asap SemiBold Bold"/>
              </a:rPr>
              <a:t>Nhóm 4,6: </a:t>
            </a:r>
          </a:p>
          <a:p>
            <a:pPr algn="just">
              <a:lnSpc>
                <a:spcPts val="5739"/>
              </a:lnSpc>
              <a:spcBef>
                <a:spcPct val="0"/>
              </a:spcBef>
            </a:pPr>
            <a:r>
              <a:rPr lang="en-US" sz="4099">
                <a:solidFill>
                  <a:srgbClr val="000000"/>
                </a:solidFill>
                <a:latin typeface="Asap SemiBold"/>
              </a:rPr>
              <a:t>Tìm hiểu tác động của việc khai thác quặng nhôm tới môi trường và đề xuất cách sử dụng nguyên liệu đó hiệu quả, đảm bảo phát triển bền vững.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  <p:bldP spid="16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961920" y="-3337574"/>
            <a:ext cx="16962147" cy="16962147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C3C5">
                <a:alpha val="49804"/>
              </a:srgbClr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53927">
            <a:off x="9886570" y="786380"/>
            <a:ext cx="9088809" cy="9088809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668798" y="7264330"/>
            <a:ext cx="10569524" cy="1296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799"/>
              </a:lnSpc>
            </a:pPr>
            <a:r>
              <a:rPr lang="en-US" sz="9799" spc="264">
                <a:solidFill>
                  <a:srgbClr val="FE502D"/>
                </a:solidFill>
                <a:latin typeface="Coiny"/>
              </a:rPr>
              <a:t>THUYẾT TRÌNH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28700" y="1028700"/>
            <a:ext cx="630943" cy="8282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8310194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4753897" y="-3756485"/>
            <a:ext cx="9577530" cy="5012789"/>
            <a:chOff x="0" y="0"/>
            <a:chExt cx="12770040" cy="6683718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rot="10484954">
              <a:off x="215935" y="1137470"/>
              <a:ext cx="9146236" cy="5138522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rot="10484954">
              <a:off x="3407869" y="407727"/>
              <a:ext cx="9146236" cy="5138522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-1751562" y="7850633"/>
            <a:ext cx="20472841" cy="7858749"/>
            <a:chOff x="0" y="0"/>
            <a:chExt cx="27297121" cy="10478332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0" y="1720175"/>
              <a:ext cx="9146236" cy="5138522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rot="-10800000" flipH="1">
              <a:off x="11279754" y="2120594"/>
              <a:ext cx="9146236" cy="5138522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rot="-3472325" flipH="1">
              <a:off x="18116156" y="2669905"/>
              <a:ext cx="9146236" cy="5138522"/>
            </a:xfrm>
            <a:prstGeom prst="rect">
              <a:avLst/>
            </a:prstGeom>
          </p:spPr>
        </p:pic>
      </p:grpSp>
      <p:grpSp>
        <p:nvGrpSpPr>
          <p:cNvPr id="10" name="Group 10"/>
          <p:cNvGrpSpPr/>
          <p:nvPr/>
        </p:nvGrpSpPr>
        <p:grpSpPr>
          <a:xfrm>
            <a:off x="-2349174" y="7931509"/>
            <a:ext cx="22928419" cy="5284094"/>
            <a:chOff x="0" y="0"/>
            <a:chExt cx="30571226" cy="7045459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rot="459530">
              <a:off x="242011" y="470636"/>
              <a:ext cx="7338650" cy="4122987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rot="10406247">
              <a:off x="15935879" y="2222024"/>
              <a:ext cx="7338650" cy="4122987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rot="459530">
              <a:off x="5990470" y="2451836"/>
              <a:ext cx="7338650" cy="4122987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rot="10734840">
              <a:off x="10113737" y="2239691"/>
              <a:ext cx="7338650" cy="4122987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rot="-493953" flipH="1">
              <a:off x="22975200" y="504172"/>
              <a:ext cx="7338650" cy="4122987"/>
            </a:xfrm>
            <a:prstGeom prst="rect">
              <a:avLst/>
            </a:prstGeom>
          </p:spPr>
        </p:pic>
      </p:grpSp>
      <p:grpSp>
        <p:nvGrpSpPr>
          <p:cNvPr id="16" name="Group 16"/>
          <p:cNvGrpSpPr/>
          <p:nvPr/>
        </p:nvGrpSpPr>
        <p:grpSpPr>
          <a:xfrm>
            <a:off x="12383304" y="-2906599"/>
            <a:ext cx="11597498" cy="5780837"/>
            <a:chOff x="0" y="0"/>
            <a:chExt cx="15463331" cy="7707782"/>
          </a:xfrm>
        </p:grpSpPr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2569261"/>
              <a:ext cx="9146236" cy="5138522"/>
            </a:xfrm>
            <a:prstGeom prst="rect">
              <a:avLst/>
            </a:prstGeom>
          </p:spPr>
        </p:pic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317095" y="0"/>
              <a:ext cx="9146236" cy="5138522"/>
            </a:xfrm>
            <a:prstGeom prst="rect">
              <a:avLst/>
            </a:prstGeom>
          </p:spPr>
        </p:pic>
      </p:grpSp>
      <p:pic>
        <p:nvPicPr>
          <p:cNvPr id="19" name="Picture 19"/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297766" flipH="1">
            <a:off x="-3429838" y="-3028751"/>
            <a:ext cx="6859677" cy="3853891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880482">
            <a:off x="17254401" y="7514453"/>
            <a:ext cx="708956" cy="1143478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208779">
            <a:off x="7870175" y="9413503"/>
            <a:ext cx="550162" cy="887358"/>
          </a:xfrm>
          <a:prstGeom prst="rect">
            <a:avLst/>
          </a:prstGeom>
        </p:spPr>
      </p:pic>
      <p:grpSp>
        <p:nvGrpSpPr>
          <p:cNvPr id="22" name="Group 22"/>
          <p:cNvGrpSpPr/>
          <p:nvPr/>
        </p:nvGrpSpPr>
        <p:grpSpPr>
          <a:xfrm rot="679187">
            <a:off x="11292989" y="-150711"/>
            <a:ext cx="899791" cy="867049"/>
            <a:chOff x="0" y="0"/>
            <a:chExt cx="1199722" cy="1156065"/>
          </a:xfrm>
        </p:grpSpPr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 rot="63402">
              <a:off x="766909" y="3874"/>
              <a:ext cx="426506" cy="687913"/>
            </a:xfrm>
            <a:prstGeom prst="rect">
              <a:avLst/>
            </a:prstGeom>
          </p:spPr>
        </p:pic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 rot="63666">
              <a:off x="10323" y="28399"/>
              <a:ext cx="695222" cy="1121325"/>
            </a:xfrm>
            <a:prstGeom prst="rect">
              <a:avLst/>
            </a:prstGeom>
          </p:spPr>
        </p:pic>
      </p:grpSp>
      <p:pic>
        <p:nvPicPr>
          <p:cNvPr id="25" name="Picture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721975">
            <a:off x="3960506" y="9440415"/>
            <a:ext cx="810362" cy="770581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475619">
            <a:off x="15688028" y="9229406"/>
            <a:ext cx="727791" cy="692063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922585">
            <a:off x="834100" y="8390692"/>
            <a:ext cx="894672" cy="793818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-496150">
            <a:off x="12422767" y="9442941"/>
            <a:ext cx="673347" cy="597443"/>
          </a:xfrm>
          <a:prstGeom prst="rect">
            <a:avLst/>
          </a:prstGeom>
        </p:spPr>
      </p:pic>
      <p:sp>
        <p:nvSpPr>
          <p:cNvPr id="29" name="TextBox 29"/>
          <p:cNvSpPr txBox="1"/>
          <p:nvPr/>
        </p:nvSpPr>
        <p:spPr>
          <a:xfrm>
            <a:off x="22194" y="-123825"/>
            <a:ext cx="18243612" cy="2351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20"/>
              </a:lnSpc>
            </a:pPr>
            <a:r>
              <a:rPr lang="en-US" sz="6800" dirty="0" err="1">
                <a:solidFill>
                  <a:srgbClr val="EB4634"/>
                </a:solidFill>
                <a:latin typeface="Muli Black"/>
              </a:rPr>
              <a:t>Cách</a:t>
            </a:r>
            <a:r>
              <a:rPr lang="en-US" sz="6800" dirty="0">
                <a:solidFill>
                  <a:srgbClr val="EB4634"/>
                </a:solidFill>
                <a:latin typeface="Muli Black"/>
              </a:rPr>
              <a:t> </a:t>
            </a:r>
            <a:r>
              <a:rPr lang="en-US" sz="6800" dirty="0" err="1">
                <a:solidFill>
                  <a:srgbClr val="EB4634"/>
                </a:solidFill>
                <a:latin typeface="Muli Black"/>
              </a:rPr>
              <a:t>sử</a:t>
            </a:r>
            <a:r>
              <a:rPr lang="en-US" sz="6800" dirty="0">
                <a:solidFill>
                  <a:srgbClr val="EB4634"/>
                </a:solidFill>
                <a:latin typeface="Muli Black"/>
              </a:rPr>
              <a:t> </a:t>
            </a:r>
            <a:r>
              <a:rPr lang="en-US" sz="6800" dirty="0" err="1">
                <a:solidFill>
                  <a:srgbClr val="EB4634"/>
                </a:solidFill>
                <a:latin typeface="Muli Black"/>
              </a:rPr>
              <a:t>dụng</a:t>
            </a:r>
            <a:r>
              <a:rPr lang="en-US" sz="6800" dirty="0">
                <a:solidFill>
                  <a:srgbClr val="EB4634"/>
                </a:solidFill>
                <a:latin typeface="Muli Black"/>
              </a:rPr>
              <a:t> </a:t>
            </a:r>
            <a:r>
              <a:rPr lang="en-US" sz="6800" dirty="0" err="1">
                <a:solidFill>
                  <a:srgbClr val="EB4634"/>
                </a:solidFill>
                <a:latin typeface="Muli Black"/>
              </a:rPr>
              <a:t>nguyên</a:t>
            </a:r>
            <a:r>
              <a:rPr lang="en-US" sz="6800" dirty="0">
                <a:solidFill>
                  <a:srgbClr val="EB4634"/>
                </a:solidFill>
                <a:latin typeface="Muli Black"/>
              </a:rPr>
              <a:t> </a:t>
            </a:r>
            <a:r>
              <a:rPr lang="en-US" sz="6800" dirty="0" err="1">
                <a:solidFill>
                  <a:srgbClr val="EB4634"/>
                </a:solidFill>
                <a:latin typeface="Muli Black"/>
              </a:rPr>
              <a:t>liệu</a:t>
            </a:r>
            <a:r>
              <a:rPr lang="en-US" sz="6800" dirty="0">
                <a:solidFill>
                  <a:srgbClr val="EB4634"/>
                </a:solidFill>
                <a:latin typeface="Muli Black"/>
              </a:rPr>
              <a:t> </a:t>
            </a:r>
            <a:r>
              <a:rPr lang="en-US" sz="6800" dirty="0" err="1">
                <a:solidFill>
                  <a:srgbClr val="EB4634"/>
                </a:solidFill>
                <a:latin typeface="Muli Black"/>
              </a:rPr>
              <a:t>hiệu</a:t>
            </a:r>
            <a:r>
              <a:rPr lang="en-US" sz="6800" dirty="0">
                <a:solidFill>
                  <a:srgbClr val="EB4634"/>
                </a:solidFill>
                <a:latin typeface="Muli Black"/>
              </a:rPr>
              <a:t> </a:t>
            </a:r>
            <a:r>
              <a:rPr lang="en-US" sz="6800" dirty="0" err="1">
                <a:solidFill>
                  <a:srgbClr val="EB4634"/>
                </a:solidFill>
                <a:latin typeface="Muli Black"/>
              </a:rPr>
              <a:t>quả</a:t>
            </a:r>
            <a:r>
              <a:rPr lang="en-US" sz="6800" dirty="0">
                <a:solidFill>
                  <a:srgbClr val="EB4634"/>
                </a:solidFill>
                <a:latin typeface="Muli Black"/>
              </a:rPr>
              <a:t> </a:t>
            </a:r>
            <a:r>
              <a:rPr lang="en-US" sz="6800" dirty="0" err="1">
                <a:solidFill>
                  <a:srgbClr val="EB4634"/>
                </a:solidFill>
                <a:latin typeface="Muli Black"/>
              </a:rPr>
              <a:t>và</a:t>
            </a:r>
            <a:r>
              <a:rPr lang="en-US" sz="6800" dirty="0">
                <a:solidFill>
                  <a:srgbClr val="EB4634"/>
                </a:solidFill>
                <a:latin typeface="Muli Black"/>
              </a:rPr>
              <a:t> </a:t>
            </a:r>
            <a:r>
              <a:rPr lang="en-US" sz="6800" dirty="0" err="1">
                <a:solidFill>
                  <a:srgbClr val="EB4634"/>
                </a:solidFill>
                <a:latin typeface="Muli Black"/>
              </a:rPr>
              <a:t>đảm</a:t>
            </a:r>
            <a:r>
              <a:rPr lang="en-US" sz="6800" dirty="0">
                <a:solidFill>
                  <a:srgbClr val="EB4634"/>
                </a:solidFill>
                <a:latin typeface="Muli Black"/>
              </a:rPr>
              <a:t> </a:t>
            </a:r>
            <a:r>
              <a:rPr lang="en-US" sz="6800" dirty="0" err="1">
                <a:solidFill>
                  <a:srgbClr val="EB4634"/>
                </a:solidFill>
                <a:latin typeface="Muli Black"/>
              </a:rPr>
              <a:t>bảo</a:t>
            </a:r>
            <a:r>
              <a:rPr lang="en-US" sz="6800" dirty="0">
                <a:solidFill>
                  <a:srgbClr val="EB4634"/>
                </a:solidFill>
                <a:latin typeface="Muli Black"/>
              </a:rPr>
              <a:t> </a:t>
            </a:r>
            <a:r>
              <a:rPr lang="en-US" sz="6800" dirty="0" err="1">
                <a:solidFill>
                  <a:srgbClr val="EB4634"/>
                </a:solidFill>
                <a:latin typeface="Muli Black"/>
              </a:rPr>
              <a:t>phát</a:t>
            </a:r>
            <a:r>
              <a:rPr lang="en-US" sz="6800" dirty="0">
                <a:solidFill>
                  <a:srgbClr val="EB4634"/>
                </a:solidFill>
                <a:latin typeface="Muli Black"/>
              </a:rPr>
              <a:t> </a:t>
            </a:r>
            <a:r>
              <a:rPr lang="en-US" sz="6800" dirty="0" err="1">
                <a:solidFill>
                  <a:srgbClr val="EB4634"/>
                </a:solidFill>
                <a:latin typeface="Muli Black"/>
              </a:rPr>
              <a:t>triển</a:t>
            </a:r>
            <a:r>
              <a:rPr lang="en-US" sz="6800" dirty="0">
                <a:solidFill>
                  <a:srgbClr val="EB4634"/>
                </a:solidFill>
                <a:latin typeface="Muli Black"/>
              </a:rPr>
              <a:t> </a:t>
            </a:r>
            <a:r>
              <a:rPr lang="en-US" sz="6800" dirty="0" err="1">
                <a:solidFill>
                  <a:srgbClr val="EB4634"/>
                </a:solidFill>
                <a:latin typeface="Muli Black"/>
              </a:rPr>
              <a:t>bền</a:t>
            </a:r>
            <a:r>
              <a:rPr lang="en-US" sz="6800" dirty="0">
                <a:solidFill>
                  <a:srgbClr val="EB4634"/>
                </a:solidFill>
                <a:latin typeface="Muli Black"/>
              </a:rPr>
              <a:t> </a:t>
            </a:r>
            <a:r>
              <a:rPr lang="en-US" sz="6800" dirty="0" err="1">
                <a:solidFill>
                  <a:srgbClr val="EB4634"/>
                </a:solidFill>
                <a:latin typeface="Muli Black"/>
              </a:rPr>
              <a:t>vững</a:t>
            </a:r>
            <a:endParaRPr lang="en-US" sz="6800" dirty="0">
              <a:solidFill>
                <a:srgbClr val="EB4634"/>
              </a:solidFill>
              <a:latin typeface="Muli Black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1207217" y="2502653"/>
            <a:ext cx="15945714" cy="7465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440"/>
              </a:lnSpc>
            </a:pPr>
            <a:r>
              <a:rPr lang="en-US" sz="4000" dirty="0">
                <a:solidFill>
                  <a:srgbClr val="322F5D"/>
                </a:solidFill>
                <a:latin typeface="Noto Sans Bold"/>
              </a:rPr>
              <a:t>-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Sử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dụng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tối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đa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chất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thải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công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nghiệp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,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chất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thải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dân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dụng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làm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nguyên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liệu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để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sản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xuất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vật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liệu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xây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dựng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thay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cho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nguyên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liệu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tự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nhiên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.</a:t>
            </a:r>
          </a:p>
          <a:p>
            <a:pPr algn="just">
              <a:lnSpc>
                <a:spcPts val="7440"/>
              </a:lnSpc>
            </a:pPr>
            <a:r>
              <a:rPr lang="en-US" sz="4000" dirty="0">
                <a:solidFill>
                  <a:srgbClr val="322F5D"/>
                </a:solidFill>
                <a:latin typeface="Noto Sans Bold"/>
              </a:rPr>
              <a:t>-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Hạn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chế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xuất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khẩu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nguyên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liệu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thô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mà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nên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đầu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tư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công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nghệ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sản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xuất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những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sản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phẩm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có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giá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trị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.</a:t>
            </a:r>
          </a:p>
          <a:p>
            <a:pPr algn="just">
              <a:lnSpc>
                <a:spcPts val="7440"/>
              </a:lnSpc>
            </a:pPr>
            <a:r>
              <a:rPr lang="en-US" sz="4000" dirty="0">
                <a:solidFill>
                  <a:srgbClr val="322F5D"/>
                </a:solidFill>
                <a:latin typeface="Noto Sans Bold"/>
              </a:rPr>
              <a:t>-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Quy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hoạch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khai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thác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nguyên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liệu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quặng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,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đá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vôi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theo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công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nghệ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hiện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đại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,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quy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trình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khép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kín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, ...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để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tăng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hiệu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suất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khai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thác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tài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nguyên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và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bảo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vệ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môi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 </a:t>
            </a:r>
            <a:r>
              <a:rPr lang="en-US" sz="4000" dirty="0" err="1">
                <a:solidFill>
                  <a:srgbClr val="322F5D"/>
                </a:solidFill>
                <a:latin typeface="Noto Sans Bold"/>
              </a:rPr>
              <a:t>trường</a:t>
            </a:r>
            <a:r>
              <a:rPr lang="en-US" sz="4000" dirty="0">
                <a:solidFill>
                  <a:srgbClr val="322F5D"/>
                </a:solidFill>
                <a:latin typeface="Noto Sans Bold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 uiExpand="1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4B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735655" y="617779"/>
            <a:ext cx="10399945" cy="9458663"/>
            <a:chOff x="-258724" y="123825"/>
            <a:chExt cx="13866594" cy="12611552"/>
          </a:xfrm>
        </p:grpSpPr>
        <p:sp>
          <p:nvSpPr>
            <p:cNvPr id="3" name="TextBox 3"/>
            <p:cNvSpPr txBox="1"/>
            <p:nvPr/>
          </p:nvSpPr>
          <p:spPr>
            <a:xfrm>
              <a:off x="0" y="123825"/>
              <a:ext cx="13291211" cy="14916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159"/>
                </a:lnSpc>
              </a:pPr>
              <a:r>
                <a:rPr lang="en-US" sz="8000">
                  <a:solidFill>
                    <a:srgbClr val="F7B4A7"/>
                  </a:solidFill>
                  <a:latin typeface="Josefin Sans Bold Bold"/>
                </a:rPr>
                <a:t>LUYỆN TẬP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-258724" y="1992520"/>
              <a:ext cx="13866594" cy="1074285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ts val="4480"/>
                </a:lnSpc>
              </a:pP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Hãy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cho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biết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đâu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là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nguyên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liệu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tự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nhiên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, </a:t>
              </a: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đâu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là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nguyên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liệu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nhân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tạo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trong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các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quá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trình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7D821"/>
                  </a:solidFill>
                  <a:latin typeface="Arimo Bold"/>
                </a:rPr>
                <a:t>sau</a:t>
              </a:r>
              <a:r>
                <a:rPr lang="en-US" sz="3200" dirty="0">
                  <a:solidFill>
                    <a:srgbClr val="F7D821"/>
                  </a:solidFill>
                  <a:latin typeface="Arimo Bold"/>
                </a:rPr>
                <a:t>:</a:t>
              </a:r>
            </a:p>
            <a:p>
              <a:pPr algn="just">
                <a:lnSpc>
                  <a:spcPts val="4480"/>
                </a:lnSpc>
              </a:pP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1.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Nước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biển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được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dùng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để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sản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xuất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muối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ăn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.</a:t>
              </a:r>
            </a:p>
            <a:p>
              <a:pPr algn="just">
                <a:lnSpc>
                  <a:spcPts val="4480"/>
                </a:lnSpc>
              </a:pP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2.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Đá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vôi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được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dùng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để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sản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xuất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xi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măng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.</a:t>
              </a:r>
            </a:p>
            <a:p>
              <a:pPr algn="just">
                <a:lnSpc>
                  <a:spcPts val="4480"/>
                </a:lnSpc>
              </a:pP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3.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Thân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mía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được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dùng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để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sản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xuất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đường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ăn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.</a:t>
              </a:r>
            </a:p>
            <a:p>
              <a:pPr algn="just">
                <a:lnSpc>
                  <a:spcPts val="4480"/>
                </a:lnSpc>
              </a:pP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4.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Đường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ăn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được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sử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dụng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để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sản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xuất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bánh,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kẹo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.</a:t>
              </a:r>
            </a:p>
            <a:p>
              <a:pPr algn="just">
                <a:lnSpc>
                  <a:spcPts val="4480"/>
                </a:lnSpc>
              </a:pP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5.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Đất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sét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được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sử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dụng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để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sản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xuất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gạch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,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ngói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.</a:t>
              </a:r>
            </a:p>
            <a:p>
              <a:pPr algn="just">
                <a:lnSpc>
                  <a:spcPts val="4480"/>
                </a:lnSpc>
              </a:pP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6.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Quặng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bôxit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được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dùng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để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sản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xuất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nhôm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.</a:t>
              </a:r>
            </a:p>
            <a:p>
              <a:pPr algn="just">
                <a:lnSpc>
                  <a:spcPts val="4480"/>
                </a:lnSpc>
              </a:pP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7.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Thân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cây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gỗ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được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dùng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để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sản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xuất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giấy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.</a:t>
              </a:r>
            </a:p>
            <a:p>
              <a:pPr algn="just">
                <a:lnSpc>
                  <a:spcPts val="4480"/>
                </a:lnSpc>
              </a:pP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8.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Dầu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oliu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được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dùng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để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sản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xuất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mĩ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phẩm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.</a:t>
              </a:r>
            </a:p>
            <a:p>
              <a:pPr algn="just">
                <a:lnSpc>
                  <a:spcPts val="4480"/>
                </a:lnSpc>
              </a:pP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9.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Muối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Kali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nitrat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được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dùng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để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sản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xuất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phân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bón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hóa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học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.</a:t>
              </a:r>
            </a:p>
            <a:p>
              <a:pPr algn="just">
                <a:lnSpc>
                  <a:spcPts val="4480"/>
                </a:lnSpc>
              </a:pP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10.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Cát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được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dùng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để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sản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xuất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thủy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 </a:t>
              </a:r>
              <a:r>
                <a:rPr lang="en-US" sz="3200" dirty="0" err="1">
                  <a:solidFill>
                    <a:srgbClr val="FEFEFE"/>
                  </a:solidFill>
                  <a:latin typeface="Arimo Bold"/>
                </a:rPr>
                <a:t>tinh</a:t>
              </a:r>
              <a:r>
                <a:rPr lang="en-US" sz="3200" dirty="0">
                  <a:solidFill>
                    <a:srgbClr val="FEFEFE"/>
                  </a:solidFill>
                  <a:latin typeface="Arimo Bold"/>
                </a:rPr>
                <a:t>.</a:t>
              </a:r>
            </a:p>
            <a:p>
              <a:pPr algn="just">
                <a:lnSpc>
                  <a:spcPts val="4760"/>
                </a:lnSpc>
              </a:pPr>
              <a:endParaRPr lang="en-US" sz="3200" dirty="0">
                <a:solidFill>
                  <a:srgbClr val="FEFEFE"/>
                </a:solidFill>
                <a:latin typeface="Arimo Bold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944844" y="-1543971"/>
            <a:ext cx="6755642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670380" y="1664921"/>
            <a:ext cx="1194327" cy="258614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1683347" y="1736490"/>
            <a:ext cx="5357753" cy="559158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-480980" y="1292305"/>
            <a:ext cx="3144039" cy="244091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76820" y="5273392"/>
            <a:ext cx="1894295" cy="42525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3818326" y="6172200"/>
            <a:ext cx="3486358" cy="411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2F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280154" y="-913673"/>
            <a:ext cx="11113777" cy="1110092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833624" y="-1228424"/>
            <a:ext cx="11113777" cy="1110092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518861">
            <a:off x="10755618" y="-7129375"/>
            <a:ext cx="13918397" cy="921144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3171075">
            <a:off x="15234902" y="7414862"/>
            <a:ext cx="2539876" cy="146851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7707924">
            <a:off x="-692895" y="6429543"/>
            <a:ext cx="6350422" cy="635042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1540492">
            <a:off x="386479" y="4815216"/>
            <a:ext cx="1303776" cy="4878075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455140" y="1209821"/>
            <a:ext cx="13935372" cy="1371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30"/>
              </a:lnSpc>
              <a:spcBef>
                <a:spcPct val="0"/>
              </a:spcBef>
            </a:pPr>
            <a:r>
              <a:rPr lang="en-US" sz="8025" dirty="0">
                <a:solidFill>
                  <a:srgbClr val="F1F1F1"/>
                </a:solidFill>
                <a:latin typeface="Bungee Bold"/>
              </a:rPr>
              <a:t>VẬN DỤNG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3602282" y="4322041"/>
            <a:ext cx="11045337" cy="2987432"/>
            <a:chOff x="0" y="0"/>
            <a:chExt cx="35446694" cy="9587265"/>
          </a:xfrm>
        </p:grpSpPr>
        <p:sp>
          <p:nvSpPr>
            <p:cNvPr id="10" name="Freeform 10"/>
            <p:cNvSpPr/>
            <p:nvPr/>
          </p:nvSpPr>
          <p:spPr>
            <a:xfrm>
              <a:off x="304800" y="304800"/>
              <a:ext cx="35141895" cy="9282465"/>
            </a:xfrm>
            <a:custGeom>
              <a:avLst/>
              <a:gdLst/>
              <a:ahLst/>
              <a:cxnLst/>
              <a:rect l="l" t="t" r="r" b="b"/>
              <a:pathLst>
                <a:path w="35141895" h="9282465">
                  <a:moveTo>
                    <a:pt x="35141895" y="0"/>
                  </a:moveTo>
                  <a:lnTo>
                    <a:pt x="35141895" y="9282465"/>
                  </a:lnTo>
                  <a:lnTo>
                    <a:pt x="0" y="9282465"/>
                  </a:lnTo>
                  <a:lnTo>
                    <a:pt x="0" y="8977665"/>
                  </a:lnTo>
                  <a:lnTo>
                    <a:pt x="34837095" y="8977665"/>
                  </a:lnTo>
                  <a:lnTo>
                    <a:pt x="34837095" y="0"/>
                  </a:lnTo>
                  <a:close/>
                </a:path>
              </a:pathLst>
            </a:custGeom>
            <a:solidFill>
              <a:srgbClr val="1E1C40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35141895" cy="9282465"/>
            </a:xfrm>
            <a:custGeom>
              <a:avLst/>
              <a:gdLst/>
              <a:ahLst/>
              <a:cxnLst/>
              <a:rect l="l" t="t" r="r" b="b"/>
              <a:pathLst>
                <a:path w="35141895" h="9282465">
                  <a:moveTo>
                    <a:pt x="0" y="0"/>
                  </a:moveTo>
                  <a:lnTo>
                    <a:pt x="35141895" y="0"/>
                  </a:lnTo>
                  <a:lnTo>
                    <a:pt x="35141895" y="9282465"/>
                  </a:lnTo>
                  <a:lnTo>
                    <a:pt x="0" y="9282465"/>
                  </a:lnTo>
                  <a:close/>
                </a:path>
              </a:pathLst>
            </a:custGeom>
            <a:solidFill>
              <a:srgbClr val="8B86D6"/>
            </a:solidFill>
          </p:spPr>
        </p:sp>
      </p:grpSp>
      <p:sp>
        <p:nvSpPr>
          <p:cNvPr id="12" name="TextBox 12"/>
          <p:cNvSpPr txBox="1"/>
          <p:nvPr/>
        </p:nvSpPr>
        <p:spPr>
          <a:xfrm>
            <a:off x="3864822" y="4587685"/>
            <a:ext cx="10520256" cy="2370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6371"/>
              </a:lnSpc>
              <a:spcBef>
                <a:spcPct val="0"/>
              </a:spcBef>
            </a:pPr>
            <a:r>
              <a:rPr lang="en-US" sz="4551">
                <a:solidFill>
                  <a:srgbClr val="FFFFFF"/>
                </a:solidFill>
                <a:latin typeface="Josefin Sans Regular"/>
              </a:rPr>
              <a:t>Em có thể làm được những sản phẩm nào khi </a:t>
            </a:r>
            <a:r>
              <a:rPr lang="en-US" sz="4551">
                <a:solidFill>
                  <a:srgbClr val="FFDE59"/>
                </a:solidFill>
                <a:latin typeface="Josefin Sans Regular"/>
              </a:rPr>
              <a:t>sử dụng các chất thải sinh hoạt làm nguyên liệu. 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6890672" y="1362221"/>
            <a:ext cx="2539412" cy="252556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038367" y="-1137947"/>
            <a:ext cx="2275894" cy="22758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1179" t="2358" r="117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228131" y="876300"/>
            <a:ext cx="6750769" cy="1615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 dirty="0">
                <a:solidFill>
                  <a:srgbClr val="EDBD3C"/>
                </a:solidFill>
                <a:latin typeface="Sriracha"/>
              </a:rPr>
              <a:t>TRÒ CHƠI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730225" y="3429000"/>
            <a:ext cx="13746583" cy="1714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FF5757"/>
                </a:solidFill>
                <a:latin typeface="Bungee"/>
              </a:rPr>
              <a:t>AI THÔNG MINH HƠN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09907" y="3117850"/>
            <a:ext cx="15925337" cy="4956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Trong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thời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gian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1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phút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,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các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đội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sẽ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quan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sát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các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hình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ảnh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và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hãy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viết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tên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các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vật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liệu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xuất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hiện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vào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bảng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phụ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.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Đội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viết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được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nhiều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nhất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và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đúng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nhất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sẽ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là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đội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chiến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thắng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.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Đội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chiến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thắng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có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quyền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nói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với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đội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còn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lại</a:t>
            </a:r>
            <a:r>
              <a:rPr lang="en-US" sz="4000" spc="400" dirty="0">
                <a:solidFill>
                  <a:srgbClr val="FFFFFF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FFFF"/>
                </a:solidFill>
                <a:latin typeface="Muli Black"/>
              </a:rPr>
              <a:t>là</a:t>
            </a:r>
            <a:r>
              <a:rPr lang="en-US" sz="4000" spc="400" dirty="0">
                <a:solidFill>
                  <a:srgbClr val="000000"/>
                </a:solidFill>
                <a:latin typeface="Muli Black"/>
              </a:rPr>
              <a:t> </a:t>
            </a:r>
            <a:r>
              <a:rPr lang="en-US" sz="4000" spc="400" dirty="0">
                <a:solidFill>
                  <a:srgbClr val="FF5757"/>
                </a:solidFill>
                <a:latin typeface="Muli Black"/>
              </a:rPr>
              <a:t>“</a:t>
            </a:r>
            <a:r>
              <a:rPr lang="en-US" sz="4000" spc="400" dirty="0" err="1">
                <a:solidFill>
                  <a:srgbClr val="FF5757"/>
                </a:solidFill>
                <a:latin typeface="Muli Black"/>
              </a:rPr>
              <a:t>Tôi</a:t>
            </a:r>
            <a:r>
              <a:rPr lang="en-US" sz="4000" spc="400" dirty="0">
                <a:solidFill>
                  <a:srgbClr val="FF5757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5757"/>
                </a:solidFill>
                <a:latin typeface="Muli Black"/>
              </a:rPr>
              <a:t>thông</a:t>
            </a:r>
            <a:r>
              <a:rPr lang="en-US" sz="4000" spc="400" dirty="0">
                <a:solidFill>
                  <a:srgbClr val="FF5757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5757"/>
                </a:solidFill>
                <a:latin typeface="Muli Black"/>
              </a:rPr>
              <a:t>minh</a:t>
            </a:r>
            <a:r>
              <a:rPr lang="en-US" sz="4000" spc="400" dirty="0">
                <a:solidFill>
                  <a:srgbClr val="FF5757"/>
                </a:solidFill>
                <a:latin typeface="Muli Black"/>
              </a:rPr>
              <a:t> </a:t>
            </a:r>
            <a:r>
              <a:rPr lang="en-US" sz="4000" spc="400" dirty="0" err="1">
                <a:solidFill>
                  <a:srgbClr val="FF5757"/>
                </a:solidFill>
                <a:latin typeface="Muli Black"/>
              </a:rPr>
              <a:t>hơn</a:t>
            </a:r>
            <a:r>
              <a:rPr lang="en-US" sz="4000" spc="400" dirty="0">
                <a:solidFill>
                  <a:srgbClr val="FF5757"/>
                </a:solidFill>
                <a:latin typeface="Muli Black"/>
              </a:rPr>
              <a:t>!”</a:t>
            </a:r>
            <a:r>
              <a:rPr lang="en-US" sz="4000" spc="400" dirty="0">
                <a:solidFill>
                  <a:srgbClr val="000000"/>
                </a:solidFill>
                <a:latin typeface="Muli Black"/>
              </a:rPr>
              <a:t>.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3374461" y="819755"/>
            <a:ext cx="11596228" cy="1254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99"/>
              </a:lnSpc>
              <a:spcBef>
                <a:spcPct val="0"/>
              </a:spcBef>
            </a:pPr>
            <a:r>
              <a:rPr lang="en-US" sz="10999" dirty="0">
                <a:solidFill>
                  <a:srgbClr val="CFFF00"/>
                </a:solidFill>
                <a:latin typeface="Muli Black Bold"/>
              </a:rPr>
              <a:t>LUẬT CHƠI 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NTT_KHTN6_CĐ3_Bài 13_Trò chơi (1)">
            <a:hlinkClick r:id="" action="ppaction://media"/>
            <a:extLst>
              <a:ext uri="{FF2B5EF4-FFF2-40B4-BE49-F238E27FC236}">
                <a16:creationId xmlns:a16="http://schemas.microsoft.com/office/drawing/2014/main" id="{80CC25E5-3F36-4267-AA78-B722F56DC21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5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2F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29577" b="24626"/>
          <a:stretch>
            <a:fillRect/>
          </a:stretch>
        </p:blipFill>
        <p:spPr>
          <a:xfrm>
            <a:off x="10520628" y="4877633"/>
            <a:ext cx="8010303" cy="567402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831" r="38887" b="11460"/>
          <a:stretch>
            <a:fillRect/>
          </a:stretch>
        </p:blipFill>
        <p:spPr>
          <a:xfrm rot="-10800000">
            <a:off x="-242931" y="-110423"/>
            <a:ext cx="6858019" cy="6514008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000125" y="1966241"/>
            <a:ext cx="8115300" cy="6144675"/>
            <a:chOff x="0" y="0"/>
            <a:chExt cx="16770037" cy="12697795"/>
          </a:xfrm>
        </p:grpSpPr>
        <p:sp>
          <p:nvSpPr>
            <p:cNvPr id="5" name="Freeform 5"/>
            <p:cNvSpPr/>
            <p:nvPr/>
          </p:nvSpPr>
          <p:spPr>
            <a:xfrm>
              <a:off x="304800" y="304800"/>
              <a:ext cx="16465237" cy="12392995"/>
            </a:xfrm>
            <a:custGeom>
              <a:avLst/>
              <a:gdLst/>
              <a:ahLst/>
              <a:cxnLst/>
              <a:rect l="l" t="t" r="r" b="b"/>
              <a:pathLst>
                <a:path w="16465237" h="12392995">
                  <a:moveTo>
                    <a:pt x="16465237" y="0"/>
                  </a:moveTo>
                  <a:lnTo>
                    <a:pt x="16465237" y="12392995"/>
                  </a:lnTo>
                  <a:lnTo>
                    <a:pt x="0" y="12392995"/>
                  </a:lnTo>
                  <a:lnTo>
                    <a:pt x="0" y="12088195"/>
                  </a:lnTo>
                  <a:lnTo>
                    <a:pt x="16160437" y="12088195"/>
                  </a:lnTo>
                  <a:lnTo>
                    <a:pt x="16160437" y="0"/>
                  </a:lnTo>
                  <a:close/>
                </a:path>
              </a:pathLst>
            </a:custGeom>
            <a:solidFill>
              <a:srgbClr val="1E1C40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16465237" cy="12392995"/>
            </a:xfrm>
            <a:custGeom>
              <a:avLst/>
              <a:gdLst/>
              <a:ahLst/>
              <a:cxnLst/>
              <a:rect l="l" t="t" r="r" b="b"/>
              <a:pathLst>
                <a:path w="16465237" h="12392995">
                  <a:moveTo>
                    <a:pt x="0" y="0"/>
                  </a:moveTo>
                  <a:lnTo>
                    <a:pt x="16465237" y="0"/>
                  </a:lnTo>
                  <a:lnTo>
                    <a:pt x="16465237" y="12392995"/>
                  </a:lnTo>
                  <a:lnTo>
                    <a:pt x="0" y="12392995"/>
                  </a:lnTo>
                  <a:close/>
                </a:path>
              </a:pathLst>
            </a:custGeom>
            <a:solidFill>
              <a:srgbClr val="8F8CC1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9505236" y="2071163"/>
            <a:ext cx="7754064" cy="6039753"/>
            <a:chOff x="0" y="0"/>
            <a:chExt cx="16023552" cy="12480977"/>
          </a:xfrm>
        </p:grpSpPr>
        <p:sp>
          <p:nvSpPr>
            <p:cNvPr id="8" name="Freeform 8"/>
            <p:cNvSpPr/>
            <p:nvPr/>
          </p:nvSpPr>
          <p:spPr>
            <a:xfrm>
              <a:off x="304800" y="304800"/>
              <a:ext cx="15718752" cy="12176177"/>
            </a:xfrm>
            <a:custGeom>
              <a:avLst/>
              <a:gdLst/>
              <a:ahLst/>
              <a:cxnLst/>
              <a:rect l="l" t="t" r="r" b="b"/>
              <a:pathLst>
                <a:path w="15718752" h="12176177">
                  <a:moveTo>
                    <a:pt x="15718752" y="0"/>
                  </a:moveTo>
                  <a:lnTo>
                    <a:pt x="15718752" y="12176177"/>
                  </a:lnTo>
                  <a:lnTo>
                    <a:pt x="0" y="12176177"/>
                  </a:lnTo>
                  <a:lnTo>
                    <a:pt x="0" y="11871377"/>
                  </a:lnTo>
                  <a:lnTo>
                    <a:pt x="15413952" y="11871377"/>
                  </a:lnTo>
                  <a:lnTo>
                    <a:pt x="15413952" y="0"/>
                  </a:lnTo>
                  <a:close/>
                </a:path>
              </a:pathLst>
            </a:custGeom>
            <a:solidFill>
              <a:srgbClr val="1E1C40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15718752" cy="12176177"/>
            </a:xfrm>
            <a:custGeom>
              <a:avLst/>
              <a:gdLst/>
              <a:ahLst/>
              <a:cxnLst/>
              <a:rect l="l" t="t" r="r" b="b"/>
              <a:pathLst>
                <a:path w="15718752" h="12176177">
                  <a:moveTo>
                    <a:pt x="0" y="0"/>
                  </a:moveTo>
                  <a:lnTo>
                    <a:pt x="15718752" y="0"/>
                  </a:lnTo>
                  <a:lnTo>
                    <a:pt x="15718752" y="12176177"/>
                  </a:lnTo>
                  <a:lnTo>
                    <a:pt x="0" y="12176177"/>
                  </a:lnTo>
                  <a:close/>
                </a:path>
              </a:pathLst>
            </a:custGeom>
            <a:solidFill>
              <a:srgbClr val="A982C8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2350650" y="2137838"/>
            <a:ext cx="6756579" cy="8350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443"/>
              </a:lnSpc>
              <a:spcBef>
                <a:spcPct val="0"/>
              </a:spcBef>
            </a:pPr>
            <a:r>
              <a:rPr lang="en-US" sz="5911" dirty="0" err="1">
                <a:solidFill>
                  <a:srgbClr val="FBE675"/>
                </a:solidFill>
                <a:latin typeface="Muli Black"/>
              </a:rPr>
              <a:t>Vật</a:t>
            </a:r>
            <a:r>
              <a:rPr lang="en-US" sz="5911" dirty="0">
                <a:solidFill>
                  <a:srgbClr val="FBE675"/>
                </a:solidFill>
                <a:latin typeface="Muli Black"/>
              </a:rPr>
              <a:t> </a:t>
            </a:r>
            <a:r>
              <a:rPr lang="en-US" sz="5911" dirty="0" err="1">
                <a:solidFill>
                  <a:srgbClr val="FBE675"/>
                </a:solidFill>
                <a:latin typeface="Muli Black"/>
              </a:rPr>
              <a:t>liệu</a:t>
            </a:r>
            <a:endParaRPr lang="en-US" sz="5911" dirty="0">
              <a:solidFill>
                <a:srgbClr val="FBE675"/>
              </a:solidFill>
              <a:latin typeface="Muli Black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9505236" y="2267696"/>
            <a:ext cx="6756579" cy="8350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443"/>
              </a:lnSpc>
              <a:spcBef>
                <a:spcPct val="0"/>
              </a:spcBef>
            </a:pPr>
            <a:r>
              <a:rPr lang="en-US" sz="5911">
                <a:solidFill>
                  <a:srgbClr val="CFFF00"/>
                </a:solidFill>
                <a:latin typeface="Muli Black"/>
              </a:rPr>
              <a:t>Nguyên liệu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84337" y="7368639"/>
            <a:ext cx="3827776" cy="382777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2700000">
            <a:off x="1074578" y="238623"/>
            <a:ext cx="3305068" cy="328704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3437351">
            <a:off x="14695342" y="359101"/>
            <a:ext cx="3877462" cy="224187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1312704">
            <a:off x="16562207" y="5788796"/>
            <a:ext cx="1185193" cy="4434395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1028700" y="3216362"/>
            <a:ext cx="8115300" cy="4592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200" dirty="0">
                <a:solidFill>
                  <a:srgbClr val="FFFFFF"/>
                </a:solidFill>
                <a:latin typeface="Asap SemiBold"/>
              </a:rPr>
              <a:t>Gang</a:t>
            </a:r>
          </a:p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FFFFFF"/>
                </a:solidFill>
                <a:latin typeface="Asap SemiBold"/>
              </a:rPr>
              <a:t>T</a:t>
            </a:r>
            <a:r>
              <a:rPr lang="en-US" sz="5200" dirty="0" err="1">
                <a:solidFill>
                  <a:srgbClr val="FFFFFF"/>
                </a:solidFill>
                <a:latin typeface="Asap SemiBold"/>
              </a:rPr>
              <a:t>hủy</a:t>
            </a:r>
            <a:r>
              <a:rPr lang="en-US" sz="5200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5200" dirty="0" err="1">
                <a:solidFill>
                  <a:srgbClr val="FFFFFF"/>
                </a:solidFill>
                <a:latin typeface="Asap SemiBold"/>
              </a:rPr>
              <a:t>tinh</a:t>
            </a:r>
            <a:endParaRPr lang="en-US" sz="5200" dirty="0">
              <a:solidFill>
                <a:srgbClr val="FFFFFF"/>
              </a:solidFill>
              <a:latin typeface="Asap SemiBold"/>
            </a:endParaRPr>
          </a:p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FFFFFF"/>
                </a:solidFill>
                <a:latin typeface="Asap SemiBold"/>
              </a:rPr>
              <a:t>N</a:t>
            </a:r>
            <a:r>
              <a:rPr lang="en-US" sz="5200" dirty="0" err="1">
                <a:solidFill>
                  <a:srgbClr val="FFFFFF"/>
                </a:solidFill>
                <a:latin typeface="Asap SemiBold"/>
              </a:rPr>
              <a:t>hựa</a:t>
            </a:r>
            <a:r>
              <a:rPr lang="en-US" sz="5200" dirty="0">
                <a:solidFill>
                  <a:srgbClr val="FFFFFF"/>
                </a:solidFill>
                <a:latin typeface="Asap SemiBold"/>
              </a:rPr>
              <a:t> PVC</a:t>
            </a:r>
          </a:p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FFFFFF"/>
                </a:solidFill>
                <a:latin typeface="Asap SemiBold"/>
              </a:rPr>
              <a:t>N</a:t>
            </a:r>
            <a:r>
              <a:rPr lang="en-US" sz="5200" dirty="0" err="1">
                <a:solidFill>
                  <a:srgbClr val="FFFFFF"/>
                </a:solidFill>
                <a:latin typeface="Asap SemiBold"/>
              </a:rPr>
              <a:t>hôm</a:t>
            </a:r>
            <a:endParaRPr lang="en-US" sz="5200" dirty="0">
              <a:solidFill>
                <a:srgbClr val="FFFFFF"/>
              </a:solidFill>
              <a:latin typeface="Asap SemiBold"/>
            </a:endParaRPr>
          </a:p>
          <a:p>
            <a:pPr algn="ctr">
              <a:lnSpc>
                <a:spcPts val="7280"/>
              </a:lnSpc>
            </a:pPr>
            <a:r>
              <a:rPr lang="en-US" sz="5199" dirty="0" err="1">
                <a:solidFill>
                  <a:srgbClr val="FFFFFF"/>
                </a:solidFill>
                <a:latin typeface="Asap SemiBold"/>
              </a:rPr>
              <a:t>Gỗ</a:t>
            </a:r>
            <a:r>
              <a:rPr lang="en-US" sz="5200" dirty="0">
                <a:solidFill>
                  <a:srgbClr val="FFFFFF"/>
                </a:solidFill>
                <a:latin typeface="Asap SemiBold"/>
              </a:rPr>
              <a:t>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324618" y="3316186"/>
            <a:ext cx="8115300" cy="3668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200">
                <a:solidFill>
                  <a:srgbClr val="FFFFFF"/>
                </a:solidFill>
                <a:latin typeface="Asap SemiBold"/>
              </a:rPr>
              <a:t>Đá vôi</a:t>
            </a: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FFFFF"/>
                </a:solidFill>
                <a:latin typeface="Asap SemiBold"/>
              </a:rPr>
              <a:t>Q</a:t>
            </a:r>
            <a:r>
              <a:rPr lang="en-US" sz="5200">
                <a:solidFill>
                  <a:srgbClr val="FFFFFF"/>
                </a:solidFill>
                <a:latin typeface="Asap SemiBold"/>
              </a:rPr>
              <a:t>uặng sắt</a:t>
            </a: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FFFFF"/>
                </a:solidFill>
                <a:latin typeface="Asap SemiBold"/>
              </a:rPr>
              <a:t>C</a:t>
            </a:r>
            <a:r>
              <a:rPr lang="en-US" sz="5200">
                <a:solidFill>
                  <a:srgbClr val="FFFFFF"/>
                </a:solidFill>
                <a:latin typeface="Asap SemiBold"/>
              </a:rPr>
              <a:t>át</a:t>
            </a:r>
          </a:p>
          <a:p>
            <a:pPr algn="ctr">
              <a:lnSpc>
                <a:spcPts val="7280"/>
              </a:lnSpc>
            </a:pPr>
            <a:r>
              <a:rPr lang="en-US" sz="5199">
                <a:solidFill>
                  <a:srgbClr val="FFFFFF"/>
                </a:solidFill>
                <a:latin typeface="Asap SemiBold"/>
              </a:rPr>
              <a:t>D</a:t>
            </a:r>
            <a:r>
              <a:rPr lang="en-US" sz="5200">
                <a:solidFill>
                  <a:srgbClr val="FFFFFF"/>
                </a:solidFill>
                <a:latin typeface="Asap SemiBold"/>
              </a:rPr>
              <a:t>ầu mỏ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5400000">
            <a:off x="2464665" y="-4313965"/>
            <a:ext cx="13358669" cy="1891493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638497" y="567551"/>
            <a:ext cx="17117425" cy="9080952"/>
            <a:chOff x="0" y="0"/>
            <a:chExt cx="5790339" cy="307182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790339" cy="3071828"/>
            </a:xfrm>
            <a:custGeom>
              <a:avLst/>
              <a:gdLst/>
              <a:ahLst/>
              <a:cxnLst/>
              <a:rect l="l" t="t" r="r" b="b"/>
              <a:pathLst>
                <a:path w="5790339" h="3071828">
                  <a:moveTo>
                    <a:pt x="5665879" y="3071828"/>
                  </a:moveTo>
                  <a:lnTo>
                    <a:pt x="124460" y="3071828"/>
                  </a:lnTo>
                  <a:cubicBezTo>
                    <a:pt x="55880" y="3071828"/>
                    <a:pt x="0" y="3015948"/>
                    <a:pt x="0" y="294736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665879" y="0"/>
                  </a:lnTo>
                  <a:cubicBezTo>
                    <a:pt x="5734459" y="0"/>
                    <a:pt x="5790339" y="55880"/>
                    <a:pt x="5790339" y="124460"/>
                  </a:cubicBezTo>
                  <a:lnTo>
                    <a:pt x="5790339" y="2947368"/>
                  </a:lnTo>
                  <a:cubicBezTo>
                    <a:pt x="5790339" y="3015948"/>
                    <a:pt x="5734459" y="3071828"/>
                    <a:pt x="5665879" y="3071828"/>
                  </a:cubicBezTo>
                  <a:close/>
                </a:path>
              </a:pathLst>
            </a:custGeom>
            <a:solidFill>
              <a:srgbClr val="FFFFFF">
                <a:alpha val="75686"/>
              </a:srgbClr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7967054" y="1816576"/>
            <a:ext cx="9292246" cy="1202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19"/>
              </a:lnSpc>
            </a:pPr>
            <a:r>
              <a:rPr lang="en-US" sz="6299" dirty="0">
                <a:solidFill>
                  <a:srgbClr val="000000"/>
                </a:solidFill>
                <a:latin typeface="Bungee"/>
              </a:rPr>
              <a:t>HOẠT ĐỘNG NHÓM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59265" y="2541429"/>
            <a:ext cx="6128902" cy="6175216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7967054" y="3623436"/>
            <a:ext cx="9292246" cy="4128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365"/>
              </a:lnSpc>
            </a:pPr>
            <a:r>
              <a:rPr lang="en-US" sz="4246" dirty="0">
                <a:solidFill>
                  <a:srgbClr val="000000"/>
                </a:solidFill>
                <a:latin typeface="Asap SemiBold"/>
              </a:rPr>
              <a:t>HS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dựa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vào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nguồn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gốc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của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các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nguyên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liệu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,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thảo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luận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nhóm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và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sắp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xếp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các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nguyên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liệu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sau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vào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bảng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cho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phù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 </a:t>
            </a:r>
            <a:r>
              <a:rPr lang="en-US" sz="4246" dirty="0" err="1">
                <a:solidFill>
                  <a:srgbClr val="000000"/>
                </a:solidFill>
                <a:latin typeface="Asap SemiBold"/>
              </a:rPr>
              <a:t>hợp</a:t>
            </a:r>
            <a:r>
              <a:rPr lang="en-US" sz="4246" dirty="0">
                <a:solidFill>
                  <a:srgbClr val="000000"/>
                </a:solidFill>
                <a:latin typeface="Asap SemiBold"/>
              </a:rPr>
              <a:t>.</a:t>
            </a:r>
          </a:p>
          <a:p>
            <a:pPr algn="just">
              <a:lnSpc>
                <a:spcPts val="8365"/>
              </a:lnSpc>
            </a:pPr>
            <a:endParaRPr lang="en-US" sz="4246" dirty="0">
              <a:solidFill>
                <a:srgbClr val="000000"/>
              </a:solidFill>
              <a:latin typeface="Asap Semi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55419" y="1028700"/>
            <a:ext cx="3866961" cy="3749279"/>
            <a:chOff x="0" y="0"/>
            <a:chExt cx="5155948" cy="499903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8706" r="8706"/>
            <a:stretch>
              <a:fillRect/>
            </a:stretch>
          </p:blipFill>
          <p:spPr>
            <a:xfrm>
              <a:off x="0" y="0"/>
              <a:ext cx="5155948" cy="382851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4" name="TextBox 4"/>
            <p:cNvSpPr txBox="1"/>
            <p:nvPr/>
          </p:nvSpPr>
          <p:spPr>
            <a:xfrm>
              <a:off x="1328595" y="4074479"/>
              <a:ext cx="2535224" cy="9245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80"/>
                </a:lnSpc>
              </a:pPr>
              <a:r>
                <a:rPr lang="en-US" sz="4200">
                  <a:solidFill>
                    <a:srgbClr val="2A7DE1"/>
                  </a:solidFill>
                  <a:latin typeface="Noto Sans Bold"/>
                </a:rPr>
                <a:t>Đá vôi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009992" y="1107968"/>
            <a:ext cx="3895883" cy="3670011"/>
            <a:chOff x="0" y="0"/>
            <a:chExt cx="5194511" cy="4893348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/>
            <a:srcRect l="9601" r="9601"/>
            <a:stretch>
              <a:fillRect/>
            </a:stretch>
          </p:blipFill>
          <p:spPr>
            <a:xfrm>
              <a:off x="0" y="0"/>
              <a:ext cx="5194511" cy="361713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7" name="TextBox 7"/>
            <p:cNvSpPr txBox="1"/>
            <p:nvPr/>
          </p:nvSpPr>
          <p:spPr>
            <a:xfrm>
              <a:off x="611963" y="3959263"/>
              <a:ext cx="3970586" cy="9340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79"/>
                </a:lnSpc>
                <a:spcBef>
                  <a:spcPct val="0"/>
                </a:spcBef>
              </a:pPr>
              <a:r>
                <a:rPr lang="en-US" sz="4199">
                  <a:solidFill>
                    <a:srgbClr val="65321F"/>
                  </a:solidFill>
                  <a:latin typeface="Asap SemiBold Bold"/>
                </a:rPr>
                <a:t>Quặng sắt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345656" y="1107968"/>
            <a:ext cx="3899532" cy="3670011"/>
            <a:chOff x="0" y="0"/>
            <a:chExt cx="5199375" cy="4893348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/>
            <a:srcRect t="4548" b="14348"/>
            <a:stretch>
              <a:fillRect/>
            </a:stretch>
          </p:blipFill>
          <p:spPr>
            <a:xfrm>
              <a:off x="0" y="0"/>
              <a:ext cx="5199375" cy="372282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0" name="TextBox 10"/>
            <p:cNvSpPr txBox="1"/>
            <p:nvPr/>
          </p:nvSpPr>
          <p:spPr>
            <a:xfrm>
              <a:off x="683497" y="3959263"/>
              <a:ext cx="3832381" cy="9340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79"/>
                </a:lnSpc>
                <a:spcBef>
                  <a:spcPct val="0"/>
                </a:spcBef>
              </a:pPr>
              <a:r>
                <a:rPr lang="en-US" sz="4199">
                  <a:solidFill>
                    <a:srgbClr val="6D771C"/>
                  </a:solidFill>
                  <a:latin typeface="Asap SemiBold Bold"/>
                </a:rPr>
                <a:t>Dầu oliu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3774523" y="1028700"/>
            <a:ext cx="3727618" cy="3749279"/>
            <a:chOff x="0" y="0"/>
            <a:chExt cx="4970157" cy="4999039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0" y="0"/>
              <a:ext cx="4970157" cy="372282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3" name="TextBox 13"/>
            <p:cNvSpPr txBox="1"/>
            <p:nvPr/>
          </p:nvSpPr>
          <p:spPr>
            <a:xfrm>
              <a:off x="1726499" y="4064954"/>
              <a:ext cx="1744266" cy="9340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79"/>
                </a:lnSpc>
                <a:spcBef>
                  <a:spcPct val="0"/>
                </a:spcBef>
              </a:pPr>
              <a:r>
                <a:rPr lang="en-US" sz="4199">
                  <a:solidFill>
                    <a:srgbClr val="6A6158"/>
                  </a:solidFill>
                  <a:latin typeface="Asap SemiBold Bold"/>
                </a:rPr>
                <a:t>Bơ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755419" y="6128953"/>
            <a:ext cx="3824669" cy="3765617"/>
            <a:chOff x="0" y="0"/>
            <a:chExt cx="5099558" cy="5020823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6"/>
            <a:srcRect l="8377" r="8377"/>
            <a:stretch>
              <a:fillRect/>
            </a:stretch>
          </p:blipFill>
          <p:spPr>
            <a:xfrm>
              <a:off x="0" y="0"/>
              <a:ext cx="5099558" cy="39522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6" name="TextBox 16"/>
            <p:cNvSpPr txBox="1"/>
            <p:nvPr/>
          </p:nvSpPr>
          <p:spPr>
            <a:xfrm>
              <a:off x="1345280" y="4086738"/>
              <a:ext cx="2370793" cy="9340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79"/>
                </a:lnSpc>
                <a:spcBef>
                  <a:spcPct val="0"/>
                </a:spcBef>
              </a:pPr>
              <a:r>
                <a:rPr lang="en-US" sz="4199">
                  <a:solidFill>
                    <a:srgbClr val="322F5D"/>
                  </a:solidFill>
                  <a:latin typeface="Asap SemiBold Bold"/>
                </a:rPr>
                <a:t>Cát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4904514" y="5985540"/>
            <a:ext cx="4106838" cy="3909030"/>
            <a:chOff x="0" y="0"/>
            <a:chExt cx="5475784" cy="5212040"/>
          </a:xfrm>
        </p:grpSpPr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0" y="0"/>
              <a:ext cx="5475784" cy="410155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9" name="TextBox 19"/>
            <p:cNvSpPr txBox="1"/>
            <p:nvPr/>
          </p:nvSpPr>
          <p:spPr>
            <a:xfrm>
              <a:off x="877448" y="4277955"/>
              <a:ext cx="3803557" cy="93408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879"/>
                </a:lnSpc>
                <a:spcBef>
                  <a:spcPct val="0"/>
                </a:spcBef>
              </a:pPr>
              <a:r>
                <a:rPr lang="en-US" sz="4199" dirty="0" err="1">
                  <a:solidFill>
                    <a:srgbClr val="2A7DE1"/>
                  </a:solidFill>
                  <a:latin typeface="Asap SemiBold Bold"/>
                </a:rPr>
                <a:t>Nước</a:t>
              </a:r>
              <a:r>
                <a:rPr lang="en-US" sz="4199" dirty="0">
                  <a:solidFill>
                    <a:srgbClr val="2A7DE1"/>
                  </a:solidFill>
                  <a:latin typeface="Asap SemiBold Bold"/>
                </a:rPr>
                <a:t> </a:t>
              </a:r>
              <a:r>
                <a:rPr lang="en-US" sz="4199" dirty="0" err="1">
                  <a:solidFill>
                    <a:srgbClr val="2A7DE1"/>
                  </a:solidFill>
                  <a:latin typeface="Asap SemiBold Bold"/>
                </a:rPr>
                <a:t>biển</a:t>
              </a:r>
              <a:endParaRPr lang="en-US" sz="4199" dirty="0">
                <a:solidFill>
                  <a:srgbClr val="2A7DE1"/>
                </a:solidFill>
                <a:latin typeface="Asap SemiBold Bold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9345656" y="5947440"/>
            <a:ext cx="3899532" cy="3947130"/>
            <a:chOff x="0" y="0"/>
            <a:chExt cx="5199375" cy="5262840"/>
          </a:xfrm>
        </p:grpSpPr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8"/>
            <a:srcRect l="14505" r="14505"/>
            <a:stretch>
              <a:fillRect/>
            </a:stretch>
          </p:blipFill>
          <p:spPr>
            <a:xfrm>
              <a:off x="0" y="0"/>
              <a:ext cx="5199375" cy="410155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22" name="TextBox 22"/>
            <p:cNvSpPr txBox="1"/>
            <p:nvPr/>
          </p:nvSpPr>
          <p:spPr>
            <a:xfrm>
              <a:off x="1358235" y="4328755"/>
              <a:ext cx="2482905" cy="9340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79"/>
                </a:lnSpc>
                <a:spcBef>
                  <a:spcPct val="0"/>
                </a:spcBef>
              </a:pPr>
              <a:r>
                <a:rPr lang="en-US" sz="4199">
                  <a:solidFill>
                    <a:srgbClr val="1E1C40"/>
                  </a:solidFill>
                  <a:latin typeface="Asap SemiBold Bold"/>
                </a:rPr>
                <a:t>Nho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3593416" y="5899572"/>
            <a:ext cx="4233435" cy="3994998"/>
            <a:chOff x="0" y="0"/>
            <a:chExt cx="5644580" cy="5326663"/>
          </a:xfrm>
        </p:grpSpPr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9"/>
            <a:srcRect r="9823"/>
            <a:stretch>
              <a:fillRect/>
            </a:stretch>
          </p:blipFill>
          <p:spPr>
            <a:xfrm>
              <a:off x="0" y="0"/>
              <a:ext cx="5644580" cy="416537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25" name="TextBox 25"/>
            <p:cNvSpPr txBox="1"/>
            <p:nvPr/>
          </p:nvSpPr>
          <p:spPr>
            <a:xfrm>
              <a:off x="1782279" y="4392578"/>
              <a:ext cx="2080022" cy="9340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79"/>
                </a:lnSpc>
                <a:spcBef>
                  <a:spcPct val="0"/>
                </a:spcBef>
              </a:pPr>
              <a:r>
                <a:rPr lang="en-US" sz="4199">
                  <a:solidFill>
                    <a:srgbClr val="000000"/>
                  </a:solidFill>
                  <a:latin typeface="Asap SemiBold"/>
                </a:rPr>
                <a:t>Đường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4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6889532" cy="8229600"/>
            <a:chOff x="0" y="0"/>
            <a:chExt cx="1762262" cy="2105036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1739402" cy="2077096"/>
            </a:xfrm>
            <a:custGeom>
              <a:avLst/>
              <a:gdLst/>
              <a:ahLst/>
              <a:cxnLst/>
              <a:rect l="l" t="t" r="r" b="b"/>
              <a:pathLst>
                <a:path w="1739402" h="2077096">
                  <a:moveTo>
                    <a:pt x="1739402" y="2077096"/>
                  </a:moveTo>
                  <a:lnTo>
                    <a:pt x="0" y="2069475"/>
                  </a:lnTo>
                  <a:lnTo>
                    <a:pt x="0" y="733618"/>
                  </a:lnTo>
                  <a:lnTo>
                    <a:pt x="17780" y="19050"/>
                  </a:lnTo>
                  <a:lnTo>
                    <a:pt x="865186" y="0"/>
                  </a:lnTo>
                  <a:lnTo>
                    <a:pt x="1720352" y="5080"/>
                  </a:lnTo>
                  <a:close/>
                </a:path>
              </a:pathLst>
            </a:custGeom>
            <a:solidFill>
              <a:srgbClr val="D4480D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1768612" cy="2103766"/>
            </a:xfrm>
            <a:custGeom>
              <a:avLst/>
              <a:gdLst/>
              <a:ahLst/>
              <a:cxnLst/>
              <a:rect l="l" t="t" r="r" b="b"/>
              <a:pathLst>
                <a:path w="1768612" h="2103766">
                  <a:moveTo>
                    <a:pt x="1734322" y="21590"/>
                  </a:moveTo>
                  <a:cubicBezTo>
                    <a:pt x="1735592" y="34290"/>
                    <a:pt x="1735592" y="44450"/>
                    <a:pt x="1736862" y="54610"/>
                  </a:cubicBezTo>
                  <a:cubicBezTo>
                    <a:pt x="1739402" y="94943"/>
                    <a:pt x="1740672" y="139255"/>
                    <a:pt x="1743212" y="181984"/>
                  </a:cubicBezTo>
                  <a:cubicBezTo>
                    <a:pt x="1743212" y="243705"/>
                    <a:pt x="1755912" y="1460703"/>
                    <a:pt x="1762262" y="1522423"/>
                  </a:cubicBezTo>
                  <a:cubicBezTo>
                    <a:pt x="1768612" y="1615795"/>
                    <a:pt x="1764802" y="1710750"/>
                    <a:pt x="1764802" y="1804121"/>
                  </a:cubicBezTo>
                  <a:cubicBezTo>
                    <a:pt x="1764802" y="1886415"/>
                    <a:pt x="1766072" y="1962379"/>
                    <a:pt x="1767342" y="2042806"/>
                  </a:cubicBezTo>
                  <a:cubicBezTo>
                    <a:pt x="1767342" y="2064396"/>
                    <a:pt x="1767342" y="2078366"/>
                    <a:pt x="1767342" y="2102496"/>
                  </a:cubicBezTo>
                  <a:cubicBezTo>
                    <a:pt x="1744482" y="2102496"/>
                    <a:pt x="1724162" y="2103766"/>
                    <a:pt x="1703666" y="2102496"/>
                  </a:cubicBezTo>
                  <a:cubicBezTo>
                    <a:pt x="1618327" y="2097416"/>
                    <a:pt x="1531674" y="2103766"/>
                    <a:pt x="1446335" y="2098685"/>
                  </a:cubicBezTo>
                  <a:cubicBezTo>
                    <a:pt x="1395131" y="2094875"/>
                    <a:pt x="1345241" y="2097416"/>
                    <a:pt x="1294037" y="2094875"/>
                  </a:cubicBezTo>
                  <a:cubicBezTo>
                    <a:pt x="1270405" y="2093606"/>
                    <a:pt x="1246772" y="2092335"/>
                    <a:pt x="1223140" y="2091066"/>
                  </a:cubicBezTo>
                  <a:cubicBezTo>
                    <a:pt x="1208698" y="2091066"/>
                    <a:pt x="1195569" y="2092335"/>
                    <a:pt x="1181127" y="2092335"/>
                  </a:cubicBezTo>
                  <a:cubicBezTo>
                    <a:pt x="1144365" y="2091066"/>
                    <a:pt x="1043270" y="2092335"/>
                    <a:pt x="1006509" y="2091066"/>
                  </a:cubicBezTo>
                  <a:cubicBezTo>
                    <a:pt x="980251" y="2089796"/>
                    <a:pt x="455085" y="2098685"/>
                    <a:pt x="428827" y="2097416"/>
                  </a:cubicBezTo>
                  <a:cubicBezTo>
                    <a:pt x="422262" y="2097416"/>
                    <a:pt x="414385" y="2098685"/>
                    <a:pt x="407820" y="2098685"/>
                  </a:cubicBezTo>
                  <a:cubicBezTo>
                    <a:pt x="392065" y="2098685"/>
                    <a:pt x="377623" y="2099956"/>
                    <a:pt x="361868" y="2099956"/>
                  </a:cubicBezTo>
                  <a:cubicBezTo>
                    <a:pt x="322481" y="2099956"/>
                    <a:pt x="284406" y="2098685"/>
                    <a:pt x="245019" y="2097416"/>
                  </a:cubicBezTo>
                  <a:cubicBezTo>
                    <a:pt x="221386" y="2096146"/>
                    <a:pt x="197754" y="2094875"/>
                    <a:pt x="175434" y="2093606"/>
                  </a:cubicBezTo>
                  <a:cubicBezTo>
                    <a:pt x="133421" y="2092335"/>
                    <a:pt x="91408" y="2091066"/>
                    <a:pt x="48260" y="2091066"/>
                  </a:cubicBezTo>
                  <a:cubicBezTo>
                    <a:pt x="38100" y="2091066"/>
                    <a:pt x="29210" y="2091066"/>
                    <a:pt x="19050" y="2089796"/>
                  </a:cubicBezTo>
                  <a:cubicBezTo>
                    <a:pt x="10160" y="2088525"/>
                    <a:pt x="5080" y="2082175"/>
                    <a:pt x="7620" y="2073285"/>
                  </a:cubicBezTo>
                  <a:cubicBezTo>
                    <a:pt x="16510" y="2041507"/>
                    <a:pt x="12700" y="2001943"/>
                    <a:pt x="11430" y="1960796"/>
                  </a:cubicBezTo>
                  <a:cubicBezTo>
                    <a:pt x="10160" y="1876920"/>
                    <a:pt x="6350" y="1794626"/>
                    <a:pt x="7620" y="1710750"/>
                  </a:cubicBezTo>
                  <a:cubicBezTo>
                    <a:pt x="5080" y="1606300"/>
                    <a:pt x="0" y="313338"/>
                    <a:pt x="7620" y="207305"/>
                  </a:cubicBezTo>
                  <a:cubicBezTo>
                    <a:pt x="8890" y="186732"/>
                    <a:pt x="7620" y="164576"/>
                    <a:pt x="8890" y="144002"/>
                  </a:cubicBezTo>
                  <a:cubicBezTo>
                    <a:pt x="10160" y="110768"/>
                    <a:pt x="12700" y="7436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8585" y="30480"/>
                    <a:pt x="79592" y="29210"/>
                  </a:cubicBezTo>
                  <a:cubicBezTo>
                    <a:pt x="115040" y="25400"/>
                    <a:pt x="150489" y="22860"/>
                    <a:pt x="187251" y="20320"/>
                  </a:cubicBezTo>
                  <a:cubicBezTo>
                    <a:pt x="212196" y="17780"/>
                    <a:pt x="237141" y="16510"/>
                    <a:pt x="260774" y="13970"/>
                  </a:cubicBezTo>
                  <a:cubicBezTo>
                    <a:pt x="284406" y="11430"/>
                    <a:pt x="309352" y="8890"/>
                    <a:pt x="332984" y="8890"/>
                  </a:cubicBezTo>
                  <a:cubicBezTo>
                    <a:pt x="359242" y="7620"/>
                    <a:pt x="385501" y="10160"/>
                    <a:pt x="411759" y="8890"/>
                  </a:cubicBezTo>
                  <a:cubicBezTo>
                    <a:pt x="444582" y="8890"/>
                    <a:pt x="1039332" y="6350"/>
                    <a:pt x="1072155" y="5080"/>
                  </a:cubicBezTo>
                  <a:cubicBezTo>
                    <a:pt x="1103665" y="3810"/>
                    <a:pt x="1135174" y="2540"/>
                    <a:pt x="1167997" y="2540"/>
                  </a:cubicBezTo>
                  <a:cubicBezTo>
                    <a:pt x="1221827" y="1270"/>
                    <a:pt x="1274343" y="0"/>
                    <a:pt x="1328173" y="0"/>
                  </a:cubicBezTo>
                  <a:cubicBezTo>
                    <a:pt x="1350492" y="0"/>
                    <a:pt x="1374125" y="2540"/>
                    <a:pt x="1396444" y="2540"/>
                  </a:cubicBezTo>
                  <a:cubicBezTo>
                    <a:pt x="1458151" y="3810"/>
                    <a:pt x="1521171" y="5080"/>
                    <a:pt x="1582878" y="7620"/>
                  </a:cubicBezTo>
                  <a:cubicBezTo>
                    <a:pt x="1615701" y="8890"/>
                    <a:pt x="1648524" y="12700"/>
                    <a:pt x="1681347" y="16510"/>
                  </a:cubicBezTo>
                  <a:cubicBezTo>
                    <a:pt x="1689224" y="16510"/>
                    <a:pt x="1697102" y="16510"/>
                    <a:pt x="1703666" y="16510"/>
                  </a:cubicBezTo>
                  <a:cubicBezTo>
                    <a:pt x="1715272" y="17780"/>
                    <a:pt x="1724162" y="20320"/>
                    <a:pt x="1734322" y="21590"/>
                  </a:cubicBezTo>
                  <a:close/>
                  <a:moveTo>
                    <a:pt x="1744482" y="2085985"/>
                  </a:moveTo>
                  <a:cubicBezTo>
                    <a:pt x="1745752" y="2069476"/>
                    <a:pt x="1747022" y="2056776"/>
                    <a:pt x="1747022" y="2044076"/>
                  </a:cubicBezTo>
                  <a:cubicBezTo>
                    <a:pt x="1745752" y="1954466"/>
                    <a:pt x="1744482" y="1870590"/>
                    <a:pt x="1744482" y="1780383"/>
                  </a:cubicBezTo>
                  <a:cubicBezTo>
                    <a:pt x="1744482" y="1739236"/>
                    <a:pt x="1747022" y="1698089"/>
                    <a:pt x="1745752" y="1656942"/>
                  </a:cubicBezTo>
                  <a:cubicBezTo>
                    <a:pt x="1745752" y="1618960"/>
                    <a:pt x="1744482" y="1579396"/>
                    <a:pt x="1743212" y="1541414"/>
                  </a:cubicBezTo>
                  <a:cubicBezTo>
                    <a:pt x="1738132" y="1482859"/>
                    <a:pt x="1726702" y="270608"/>
                    <a:pt x="1726702" y="212053"/>
                  </a:cubicBezTo>
                  <a:cubicBezTo>
                    <a:pt x="1724162" y="162993"/>
                    <a:pt x="1721622" y="112351"/>
                    <a:pt x="1719082" y="63500"/>
                  </a:cubicBezTo>
                  <a:cubicBezTo>
                    <a:pt x="1717812" y="44450"/>
                    <a:pt x="1716542" y="43180"/>
                    <a:pt x="1699728" y="41910"/>
                  </a:cubicBezTo>
                  <a:cubicBezTo>
                    <a:pt x="1695789" y="41910"/>
                    <a:pt x="1693163" y="41910"/>
                    <a:pt x="1689224" y="40640"/>
                  </a:cubicBezTo>
                  <a:cubicBezTo>
                    <a:pt x="1656401" y="36830"/>
                    <a:pt x="1622266" y="31750"/>
                    <a:pt x="1589443" y="30480"/>
                  </a:cubicBezTo>
                  <a:cubicBezTo>
                    <a:pt x="1509355" y="26670"/>
                    <a:pt x="1427954" y="25400"/>
                    <a:pt x="1347867" y="22860"/>
                  </a:cubicBezTo>
                  <a:cubicBezTo>
                    <a:pt x="1336050" y="22860"/>
                    <a:pt x="1322921" y="22860"/>
                    <a:pt x="1311105" y="22860"/>
                  </a:cubicBezTo>
                  <a:cubicBezTo>
                    <a:pt x="1291411" y="22860"/>
                    <a:pt x="1271718" y="22860"/>
                    <a:pt x="1253337" y="22860"/>
                  </a:cubicBezTo>
                  <a:cubicBezTo>
                    <a:pt x="1211324" y="22860"/>
                    <a:pt x="1169310" y="22860"/>
                    <a:pt x="1128610" y="24130"/>
                  </a:cubicBezTo>
                  <a:cubicBezTo>
                    <a:pt x="1093161" y="25400"/>
                    <a:pt x="495785" y="29210"/>
                    <a:pt x="460337" y="29210"/>
                  </a:cubicBezTo>
                  <a:cubicBezTo>
                    <a:pt x="402569" y="29210"/>
                    <a:pt x="344800" y="26670"/>
                    <a:pt x="287032" y="33020"/>
                  </a:cubicBezTo>
                  <a:cubicBezTo>
                    <a:pt x="256835" y="36830"/>
                    <a:pt x="227951" y="36830"/>
                    <a:pt x="199067" y="38100"/>
                  </a:cubicBezTo>
                  <a:cubicBezTo>
                    <a:pt x="149176" y="41910"/>
                    <a:pt x="99285" y="45720"/>
                    <a:pt x="49530" y="50800"/>
                  </a:cubicBezTo>
                  <a:cubicBezTo>
                    <a:pt x="36830" y="50800"/>
                    <a:pt x="34290" y="53340"/>
                    <a:pt x="33020" y="69622"/>
                  </a:cubicBezTo>
                  <a:cubicBezTo>
                    <a:pt x="31750" y="98108"/>
                    <a:pt x="31750" y="126594"/>
                    <a:pt x="30480" y="155080"/>
                  </a:cubicBezTo>
                  <a:cubicBezTo>
                    <a:pt x="29210" y="202558"/>
                    <a:pt x="26670" y="248452"/>
                    <a:pt x="25400" y="295929"/>
                  </a:cubicBezTo>
                  <a:cubicBezTo>
                    <a:pt x="20320" y="346572"/>
                    <a:pt x="26670" y="1584144"/>
                    <a:pt x="29210" y="1634786"/>
                  </a:cubicBezTo>
                  <a:cubicBezTo>
                    <a:pt x="29210" y="1688594"/>
                    <a:pt x="29210" y="1743984"/>
                    <a:pt x="30480" y="1797791"/>
                  </a:cubicBezTo>
                  <a:cubicBezTo>
                    <a:pt x="30480" y="1837355"/>
                    <a:pt x="33020" y="1876920"/>
                    <a:pt x="33020" y="1916484"/>
                  </a:cubicBezTo>
                  <a:cubicBezTo>
                    <a:pt x="33020" y="1959214"/>
                    <a:pt x="33020" y="2001943"/>
                    <a:pt x="31750" y="2044076"/>
                  </a:cubicBezTo>
                  <a:cubicBezTo>
                    <a:pt x="31750" y="2047885"/>
                    <a:pt x="31750" y="2050426"/>
                    <a:pt x="31750" y="2054235"/>
                  </a:cubicBezTo>
                  <a:cubicBezTo>
                    <a:pt x="31750" y="2064396"/>
                    <a:pt x="35560" y="2068206"/>
                    <a:pt x="44450" y="2068206"/>
                  </a:cubicBezTo>
                  <a:cubicBezTo>
                    <a:pt x="61211" y="2068206"/>
                    <a:pt x="79592" y="2069476"/>
                    <a:pt x="96660" y="2069476"/>
                  </a:cubicBezTo>
                  <a:cubicBezTo>
                    <a:pt x="121605" y="2069476"/>
                    <a:pt x="147863" y="2066935"/>
                    <a:pt x="172809" y="2069476"/>
                  </a:cubicBezTo>
                  <a:cubicBezTo>
                    <a:pt x="213509" y="2073285"/>
                    <a:pt x="254209" y="2075826"/>
                    <a:pt x="294910" y="2074556"/>
                  </a:cubicBezTo>
                  <a:cubicBezTo>
                    <a:pt x="321168" y="2073285"/>
                    <a:pt x="346113" y="2075826"/>
                    <a:pt x="372372" y="2075826"/>
                  </a:cubicBezTo>
                  <a:cubicBezTo>
                    <a:pt x="410446" y="2075826"/>
                    <a:pt x="448521" y="2074556"/>
                    <a:pt x="486595" y="2075826"/>
                  </a:cubicBezTo>
                  <a:cubicBezTo>
                    <a:pt x="543050" y="2077096"/>
                    <a:pt x="1162746" y="2066935"/>
                    <a:pt x="1220514" y="2069476"/>
                  </a:cubicBezTo>
                  <a:cubicBezTo>
                    <a:pt x="1245459" y="2070746"/>
                    <a:pt x="1270405" y="2072016"/>
                    <a:pt x="1294037" y="2072016"/>
                  </a:cubicBezTo>
                  <a:cubicBezTo>
                    <a:pt x="1337363" y="2074556"/>
                    <a:pt x="1379377" y="2070746"/>
                    <a:pt x="1422703" y="2074556"/>
                  </a:cubicBezTo>
                  <a:cubicBezTo>
                    <a:pt x="1458151" y="2077096"/>
                    <a:pt x="1493600" y="2077096"/>
                    <a:pt x="1529049" y="2079635"/>
                  </a:cubicBezTo>
                  <a:cubicBezTo>
                    <a:pt x="1581565" y="2083446"/>
                    <a:pt x="1634082" y="2085985"/>
                    <a:pt x="1686598" y="2087256"/>
                  </a:cubicBezTo>
                  <a:cubicBezTo>
                    <a:pt x="1706292" y="2087256"/>
                    <a:pt x="1724162" y="2085985"/>
                    <a:pt x="1744482" y="2085985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8414313" flipH="1" flipV="1">
            <a:off x="-1159566" y="6810041"/>
            <a:ext cx="5057184" cy="5057184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1028700" y="1028700"/>
            <a:ext cx="7802716" cy="8229600"/>
            <a:chOff x="0" y="0"/>
            <a:chExt cx="1995844" cy="2105036"/>
          </a:xfrm>
        </p:grpSpPr>
        <p:sp>
          <p:nvSpPr>
            <p:cNvPr id="7" name="Freeform 7"/>
            <p:cNvSpPr/>
            <p:nvPr/>
          </p:nvSpPr>
          <p:spPr>
            <a:xfrm>
              <a:off x="10160" y="16510"/>
              <a:ext cx="1972984" cy="2077096"/>
            </a:xfrm>
            <a:custGeom>
              <a:avLst/>
              <a:gdLst/>
              <a:ahLst/>
              <a:cxnLst/>
              <a:rect l="l" t="t" r="r" b="b"/>
              <a:pathLst>
                <a:path w="1972984" h="2077096">
                  <a:moveTo>
                    <a:pt x="1972984" y="2077096"/>
                  </a:moveTo>
                  <a:lnTo>
                    <a:pt x="0" y="2069475"/>
                  </a:lnTo>
                  <a:lnTo>
                    <a:pt x="0" y="733618"/>
                  </a:lnTo>
                  <a:lnTo>
                    <a:pt x="17780" y="19050"/>
                  </a:lnTo>
                  <a:lnTo>
                    <a:pt x="981677" y="0"/>
                  </a:lnTo>
                  <a:lnTo>
                    <a:pt x="1953934" y="5080"/>
                  </a:lnTo>
                  <a:close/>
                </a:path>
              </a:pathLst>
            </a:custGeom>
            <a:solidFill>
              <a:srgbClr val="D4480D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-3810" y="0"/>
              <a:ext cx="2002194" cy="2103766"/>
            </a:xfrm>
            <a:custGeom>
              <a:avLst/>
              <a:gdLst/>
              <a:ahLst/>
              <a:cxnLst/>
              <a:rect l="l" t="t" r="r" b="b"/>
              <a:pathLst>
                <a:path w="2002194" h="2103766">
                  <a:moveTo>
                    <a:pt x="1967904" y="21590"/>
                  </a:moveTo>
                  <a:cubicBezTo>
                    <a:pt x="1969174" y="34290"/>
                    <a:pt x="1969174" y="44450"/>
                    <a:pt x="1970444" y="54610"/>
                  </a:cubicBezTo>
                  <a:cubicBezTo>
                    <a:pt x="1972984" y="94943"/>
                    <a:pt x="1974254" y="139255"/>
                    <a:pt x="1976794" y="181984"/>
                  </a:cubicBezTo>
                  <a:cubicBezTo>
                    <a:pt x="1976794" y="243705"/>
                    <a:pt x="1989494" y="1460703"/>
                    <a:pt x="1995844" y="1522423"/>
                  </a:cubicBezTo>
                  <a:cubicBezTo>
                    <a:pt x="2002194" y="1615795"/>
                    <a:pt x="1998384" y="1710750"/>
                    <a:pt x="1998384" y="1804121"/>
                  </a:cubicBezTo>
                  <a:cubicBezTo>
                    <a:pt x="1998384" y="1886415"/>
                    <a:pt x="1999654" y="1962379"/>
                    <a:pt x="2000924" y="2042806"/>
                  </a:cubicBezTo>
                  <a:cubicBezTo>
                    <a:pt x="2000924" y="2064396"/>
                    <a:pt x="2000924" y="2078366"/>
                    <a:pt x="2000924" y="2102496"/>
                  </a:cubicBezTo>
                  <a:cubicBezTo>
                    <a:pt x="1978064" y="2102496"/>
                    <a:pt x="1957744" y="2103766"/>
                    <a:pt x="1936490" y="2102496"/>
                  </a:cubicBezTo>
                  <a:cubicBezTo>
                    <a:pt x="1839110" y="2097416"/>
                    <a:pt x="1740232" y="2103766"/>
                    <a:pt x="1642851" y="2098685"/>
                  </a:cubicBezTo>
                  <a:cubicBezTo>
                    <a:pt x="1584423" y="2094875"/>
                    <a:pt x="1527493" y="2097416"/>
                    <a:pt x="1469065" y="2094875"/>
                  </a:cubicBezTo>
                  <a:cubicBezTo>
                    <a:pt x="1442098" y="2093606"/>
                    <a:pt x="1415131" y="2092335"/>
                    <a:pt x="1388164" y="2091066"/>
                  </a:cubicBezTo>
                  <a:cubicBezTo>
                    <a:pt x="1371685" y="2091066"/>
                    <a:pt x="1356703" y="2092335"/>
                    <a:pt x="1340223" y="2092335"/>
                  </a:cubicBezTo>
                  <a:cubicBezTo>
                    <a:pt x="1298275" y="2091066"/>
                    <a:pt x="1182917" y="2092335"/>
                    <a:pt x="1140968" y="2091066"/>
                  </a:cubicBezTo>
                  <a:cubicBezTo>
                    <a:pt x="1111005" y="2089796"/>
                    <a:pt x="511742" y="2098685"/>
                    <a:pt x="481779" y="2097416"/>
                  </a:cubicBezTo>
                  <a:cubicBezTo>
                    <a:pt x="474288" y="2097416"/>
                    <a:pt x="465299" y="2098685"/>
                    <a:pt x="457808" y="2098685"/>
                  </a:cubicBezTo>
                  <a:cubicBezTo>
                    <a:pt x="439830" y="2098685"/>
                    <a:pt x="423350" y="2099956"/>
                    <a:pt x="405372" y="2099956"/>
                  </a:cubicBezTo>
                  <a:cubicBezTo>
                    <a:pt x="360428" y="2099956"/>
                    <a:pt x="316981" y="2098685"/>
                    <a:pt x="272036" y="2097416"/>
                  </a:cubicBezTo>
                  <a:cubicBezTo>
                    <a:pt x="245070" y="2096146"/>
                    <a:pt x="218103" y="2094875"/>
                    <a:pt x="192634" y="2093606"/>
                  </a:cubicBezTo>
                  <a:cubicBezTo>
                    <a:pt x="144693" y="2092335"/>
                    <a:pt x="96752" y="2091066"/>
                    <a:pt x="48260" y="2091066"/>
                  </a:cubicBezTo>
                  <a:cubicBezTo>
                    <a:pt x="38100" y="2091066"/>
                    <a:pt x="29210" y="2091066"/>
                    <a:pt x="19050" y="2089796"/>
                  </a:cubicBezTo>
                  <a:cubicBezTo>
                    <a:pt x="10160" y="2088525"/>
                    <a:pt x="5080" y="2082175"/>
                    <a:pt x="7620" y="2073285"/>
                  </a:cubicBezTo>
                  <a:cubicBezTo>
                    <a:pt x="16510" y="2041507"/>
                    <a:pt x="12700" y="2001943"/>
                    <a:pt x="11430" y="1960796"/>
                  </a:cubicBezTo>
                  <a:cubicBezTo>
                    <a:pt x="10160" y="1876920"/>
                    <a:pt x="6350" y="1794626"/>
                    <a:pt x="7620" y="1710750"/>
                  </a:cubicBezTo>
                  <a:cubicBezTo>
                    <a:pt x="5080" y="1606300"/>
                    <a:pt x="0" y="313338"/>
                    <a:pt x="7620" y="207305"/>
                  </a:cubicBezTo>
                  <a:cubicBezTo>
                    <a:pt x="8890" y="186732"/>
                    <a:pt x="7620" y="164576"/>
                    <a:pt x="8890" y="144002"/>
                  </a:cubicBezTo>
                  <a:cubicBezTo>
                    <a:pt x="10160" y="110768"/>
                    <a:pt x="12700" y="7436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9298" y="30480"/>
                    <a:pt x="83268" y="29210"/>
                  </a:cubicBezTo>
                  <a:cubicBezTo>
                    <a:pt x="123719" y="25400"/>
                    <a:pt x="164169" y="22860"/>
                    <a:pt x="206117" y="20320"/>
                  </a:cubicBezTo>
                  <a:cubicBezTo>
                    <a:pt x="234582" y="17780"/>
                    <a:pt x="263047" y="16510"/>
                    <a:pt x="290014" y="13970"/>
                  </a:cubicBezTo>
                  <a:cubicBezTo>
                    <a:pt x="316981" y="11430"/>
                    <a:pt x="345446" y="8890"/>
                    <a:pt x="372413" y="8890"/>
                  </a:cubicBezTo>
                  <a:cubicBezTo>
                    <a:pt x="402376" y="7620"/>
                    <a:pt x="432339" y="10160"/>
                    <a:pt x="462303" y="8890"/>
                  </a:cubicBezTo>
                  <a:cubicBezTo>
                    <a:pt x="499756" y="8890"/>
                    <a:pt x="1178422" y="6350"/>
                    <a:pt x="1215876" y="5080"/>
                  </a:cubicBezTo>
                  <a:cubicBezTo>
                    <a:pt x="1251832" y="3810"/>
                    <a:pt x="1287788" y="2540"/>
                    <a:pt x="1325242" y="2540"/>
                  </a:cubicBezTo>
                  <a:cubicBezTo>
                    <a:pt x="1386666" y="1270"/>
                    <a:pt x="1446593" y="0"/>
                    <a:pt x="1508017" y="0"/>
                  </a:cubicBezTo>
                  <a:cubicBezTo>
                    <a:pt x="1533486" y="0"/>
                    <a:pt x="1560453" y="2540"/>
                    <a:pt x="1585921" y="2540"/>
                  </a:cubicBezTo>
                  <a:cubicBezTo>
                    <a:pt x="1656335" y="3810"/>
                    <a:pt x="1728246" y="5080"/>
                    <a:pt x="1798660" y="7620"/>
                  </a:cubicBezTo>
                  <a:cubicBezTo>
                    <a:pt x="1836114" y="8890"/>
                    <a:pt x="1873568" y="12700"/>
                    <a:pt x="1911022" y="16510"/>
                  </a:cubicBezTo>
                  <a:cubicBezTo>
                    <a:pt x="1920011" y="16510"/>
                    <a:pt x="1929000" y="16510"/>
                    <a:pt x="1936490" y="16510"/>
                  </a:cubicBezTo>
                  <a:cubicBezTo>
                    <a:pt x="1948854" y="17780"/>
                    <a:pt x="1957744" y="20320"/>
                    <a:pt x="1967904" y="21590"/>
                  </a:cubicBezTo>
                  <a:close/>
                  <a:moveTo>
                    <a:pt x="1978064" y="2085985"/>
                  </a:moveTo>
                  <a:cubicBezTo>
                    <a:pt x="1979334" y="2069476"/>
                    <a:pt x="1980604" y="2056776"/>
                    <a:pt x="1980604" y="2044076"/>
                  </a:cubicBezTo>
                  <a:cubicBezTo>
                    <a:pt x="1979334" y="1954466"/>
                    <a:pt x="1978064" y="1870590"/>
                    <a:pt x="1978064" y="1780383"/>
                  </a:cubicBezTo>
                  <a:cubicBezTo>
                    <a:pt x="1978064" y="1739236"/>
                    <a:pt x="1980604" y="1698089"/>
                    <a:pt x="1979334" y="1656942"/>
                  </a:cubicBezTo>
                  <a:cubicBezTo>
                    <a:pt x="1979334" y="1618960"/>
                    <a:pt x="1978064" y="1579396"/>
                    <a:pt x="1976794" y="1541414"/>
                  </a:cubicBezTo>
                  <a:cubicBezTo>
                    <a:pt x="1971714" y="1482859"/>
                    <a:pt x="1960284" y="270608"/>
                    <a:pt x="1960284" y="212053"/>
                  </a:cubicBezTo>
                  <a:cubicBezTo>
                    <a:pt x="1957744" y="162993"/>
                    <a:pt x="1955204" y="112351"/>
                    <a:pt x="1952664" y="63500"/>
                  </a:cubicBezTo>
                  <a:cubicBezTo>
                    <a:pt x="1951394" y="44450"/>
                    <a:pt x="1950124" y="43180"/>
                    <a:pt x="1931996" y="41910"/>
                  </a:cubicBezTo>
                  <a:cubicBezTo>
                    <a:pt x="1927502" y="41910"/>
                    <a:pt x="1924505" y="41910"/>
                    <a:pt x="1920011" y="40640"/>
                  </a:cubicBezTo>
                  <a:cubicBezTo>
                    <a:pt x="1882557" y="36830"/>
                    <a:pt x="1843605" y="31750"/>
                    <a:pt x="1806151" y="30480"/>
                  </a:cubicBezTo>
                  <a:cubicBezTo>
                    <a:pt x="1714763" y="26670"/>
                    <a:pt x="1621877" y="25400"/>
                    <a:pt x="1530490" y="22860"/>
                  </a:cubicBezTo>
                  <a:cubicBezTo>
                    <a:pt x="1517006" y="22860"/>
                    <a:pt x="1502025" y="22860"/>
                    <a:pt x="1488541" y="22860"/>
                  </a:cubicBezTo>
                  <a:cubicBezTo>
                    <a:pt x="1466069" y="22860"/>
                    <a:pt x="1443596" y="22860"/>
                    <a:pt x="1422622" y="22860"/>
                  </a:cubicBezTo>
                  <a:cubicBezTo>
                    <a:pt x="1374681" y="22860"/>
                    <a:pt x="1326740" y="22860"/>
                    <a:pt x="1280297" y="24130"/>
                  </a:cubicBezTo>
                  <a:cubicBezTo>
                    <a:pt x="1239847" y="25400"/>
                    <a:pt x="558185" y="29210"/>
                    <a:pt x="517734" y="29210"/>
                  </a:cubicBezTo>
                  <a:cubicBezTo>
                    <a:pt x="451815" y="29210"/>
                    <a:pt x="385896" y="26670"/>
                    <a:pt x="319977" y="33020"/>
                  </a:cubicBezTo>
                  <a:cubicBezTo>
                    <a:pt x="285520" y="36830"/>
                    <a:pt x="252560" y="36830"/>
                    <a:pt x="219601" y="38100"/>
                  </a:cubicBezTo>
                  <a:cubicBezTo>
                    <a:pt x="162671" y="41910"/>
                    <a:pt x="105741" y="45720"/>
                    <a:pt x="49530" y="50800"/>
                  </a:cubicBezTo>
                  <a:cubicBezTo>
                    <a:pt x="36830" y="50800"/>
                    <a:pt x="34290" y="53340"/>
                    <a:pt x="33020" y="69622"/>
                  </a:cubicBezTo>
                  <a:cubicBezTo>
                    <a:pt x="31750" y="98108"/>
                    <a:pt x="31750" y="126594"/>
                    <a:pt x="30480" y="155080"/>
                  </a:cubicBezTo>
                  <a:cubicBezTo>
                    <a:pt x="29210" y="202558"/>
                    <a:pt x="26670" y="248452"/>
                    <a:pt x="25400" y="295929"/>
                  </a:cubicBezTo>
                  <a:cubicBezTo>
                    <a:pt x="20320" y="346572"/>
                    <a:pt x="26670" y="1584144"/>
                    <a:pt x="29210" y="1634786"/>
                  </a:cubicBezTo>
                  <a:cubicBezTo>
                    <a:pt x="29210" y="1688594"/>
                    <a:pt x="29210" y="1743984"/>
                    <a:pt x="30480" y="1797791"/>
                  </a:cubicBezTo>
                  <a:cubicBezTo>
                    <a:pt x="30480" y="1837355"/>
                    <a:pt x="33020" y="1876920"/>
                    <a:pt x="33020" y="1916484"/>
                  </a:cubicBezTo>
                  <a:cubicBezTo>
                    <a:pt x="33020" y="1959214"/>
                    <a:pt x="33020" y="2001943"/>
                    <a:pt x="31750" y="2044076"/>
                  </a:cubicBezTo>
                  <a:cubicBezTo>
                    <a:pt x="31750" y="2047885"/>
                    <a:pt x="31750" y="2050426"/>
                    <a:pt x="31750" y="2054235"/>
                  </a:cubicBezTo>
                  <a:cubicBezTo>
                    <a:pt x="31750" y="2064396"/>
                    <a:pt x="35560" y="2068206"/>
                    <a:pt x="44450" y="2068206"/>
                  </a:cubicBezTo>
                  <a:cubicBezTo>
                    <a:pt x="62294" y="2068206"/>
                    <a:pt x="83268" y="2069476"/>
                    <a:pt x="102744" y="2069476"/>
                  </a:cubicBezTo>
                  <a:cubicBezTo>
                    <a:pt x="131209" y="2069476"/>
                    <a:pt x="161173" y="2066935"/>
                    <a:pt x="189638" y="2069476"/>
                  </a:cubicBezTo>
                  <a:cubicBezTo>
                    <a:pt x="236081" y="2073285"/>
                    <a:pt x="282523" y="2075826"/>
                    <a:pt x="328966" y="2074556"/>
                  </a:cubicBezTo>
                  <a:cubicBezTo>
                    <a:pt x="358930" y="2073285"/>
                    <a:pt x="387395" y="2075826"/>
                    <a:pt x="417358" y="2075826"/>
                  </a:cubicBezTo>
                  <a:cubicBezTo>
                    <a:pt x="460804" y="2075826"/>
                    <a:pt x="504251" y="2074556"/>
                    <a:pt x="547698" y="2075826"/>
                  </a:cubicBezTo>
                  <a:cubicBezTo>
                    <a:pt x="612118" y="2077096"/>
                    <a:pt x="1319249" y="2066935"/>
                    <a:pt x="1385168" y="2069476"/>
                  </a:cubicBezTo>
                  <a:cubicBezTo>
                    <a:pt x="1413633" y="2070746"/>
                    <a:pt x="1442098" y="2072016"/>
                    <a:pt x="1469065" y="2072016"/>
                  </a:cubicBezTo>
                  <a:cubicBezTo>
                    <a:pt x="1518504" y="2074556"/>
                    <a:pt x="1566445" y="2070746"/>
                    <a:pt x="1615885" y="2074556"/>
                  </a:cubicBezTo>
                  <a:cubicBezTo>
                    <a:pt x="1656335" y="2077096"/>
                    <a:pt x="1696785" y="2077096"/>
                    <a:pt x="1737235" y="2079635"/>
                  </a:cubicBezTo>
                  <a:cubicBezTo>
                    <a:pt x="1797162" y="2083446"/>
                    <a:pt x="1857088" y="2085985"/>
                    <a:pt x="1917015" y="2087256"/>
                  </a:cubicBezTo>
                  <a:cubicBezTo>
                    <a:pt x="1939487" y="2087256"/>
                    <a:pt x="1957744" y="2085985"/>
                    <a:pt x="1978064" y="2085985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9527502">
            <a:off x="13881331" y="5697129"/>
            <a:ext cx="6276569" cy="6505565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9456584" y="1028700"/>
            <a:ext cx="7802716" cy="8229600"/>
            <a:chOff x="0" y="0"/>
            <a:chExt cx="1995844" cy="2105036"/>
          </a:xfrm>
        </p:grpSpPr>
        <p:sp>
          <p:nvSpPr>
            <p:cNvPr id="11" name="Freeform 11"/>
            <p:cNvSpPr/>
            <p:nvPr/>
          </p:nvSpPr>
          <p:spPr>
            <a:xfrm>
              <a:off x="10160" y="16510"/>
              <a:ext cx="1972984" cy="2077096"/>
            </a:xfrm>
            <a:custGeom>
              <a:avLst/>
              <a:gdLst/>
              <a:ahLst/>
              <a:cxnLst/>
              <a:rect l="l" t="t" r="r" b="b"/>
              <a:pathLst>
                <a:path w="1972984" h="2077096">
                  <a:moveTo>
                    <a:pt x="1972984" y="2077096"/>
                  </a:moveTo>
                  <a:lnTo>
                    <a:pt x="0" y="2069475"/>
                  </a:lnTo>
                  <a:lnTo>
                    <a:pt x="0" y="733618"/>
                  </a:lnTo>
                  <a:lnTo>
                    <a:pt x="17780" y="19050"/>
                  </a:lnTo>
                  <a:lnTo>
                    <a:pt x="981677" y="0"/>
                  </a:lnTo>
                  <a:lnTo>
                    <a:pt x="1953934" y="5080"/>
                  </a:lnTo>
                  <a:close/>
                </a:path>
              </a:pathLst>
            </a:custGeom>
            <a:solidFill>
              <a:srgbClr val="FBCCDB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-3810" y="0"/>
              <a:ext cx="2002194" cy="2103766"/>
            </a:xfrm>
            <a:custGeom>
              <a:avLst/>
              <a:gdLst/>
              <a:ahLst/>
              <a:cxnLst/>
              <a:rect l="l" t="t" r="r" b="b"/>
              <a:pathLst>
                <a:path w="2002194" h="2103766">
                  <a:moveTo>
                    <a:pt x="1967904" y="21590"/>
                  </a:moveTo>
                  <a:cubicBezTo>
                    <a:pt x="1969174" y="34290"/>
                    <a:pt x="1969174" y="44450"/>
                    <a:pt x="1970444" y="54610"/>
                  </a:cubicBezTo>
                  <a:cubicBezTo>
                    <a:pt x="1972984" y="94943"/>
                    <a:pt x="1974254" y="139255"/>
                    <a:pt x="1976794" y="181984"/>
                  </a:cubicBezTo>
                  <a:cubicBezTo>
                    <a:pt x="1976794" y="243705"/>
                    <a:pt x="1989494" y="1460703"/>
                    <a:pt x="1995844" y="1522423"/>
                  </a:cubicBezTo>
                  <a:cubicBezTo>
                    <a:pt x="2002194" y="1615795"/>
                    <a:pt x="1998384" y="1710750"/>
                    <a:pt x="1998384" y="1804121"/>
                  </a:cubicBezTo>
                  <a:cubicBezTo>
                    <a:pt x="1998384" y="1886415"/>
                    <a:pt x="1999654" y="1962379"/>
                    <a:pt x="2000924" y="2042806"/>
                  </a:cubicBezTo>
                  <a:cubicBezTo>
                    <a:pt x="2000924" y="2064396"/>
                    <a:pt x="2000924" y="2078366"/>
                    <a:pt x="2000924" y="2102496"/>
                  </a:cubicBezTo>
                  <a:cubicBezTo>
                    <a:pt x="1978064" y="2102496"/>
                    <a:pt x="1957744" y="2103766"/>
                    <a:pt x="1936490" y="2102496"/>
                  </a:cubicBezTo>
                  <a:cubicBezTo>
                    <a:pt x="1839110" y="2097416"/>
                    <a:pt x="1740232" y="2103766"/>
                    <a:pt x="1642851" y="2098685"/>
                  </a:cubicBezTo>
                  <a:cubicBezTo>
                    <a:pt x="1584423" y="2094875"/>
                    <a:pt x="1527493" y="2097416"/>
                    <a:pt x="1469065" y="2094875"/>
                  </a:cubicBezTo>
                  <a:cubicBezTo>
                    <a:pt x="1442098" y="2093606"/>
                    <a:pt x="1415131" y="2092335"/>
                    <a:pt x="1388164" y="2091066"/>
                  </a:cubicBezTo>
                  <a:cubicBezTo>
                    <a:pt x="1371685" y="2091066"/>
                    <a:pt x="1356703" y="2092335"/>
                    <a:pt x="1340223" y="2092335"/>
                  </a:cubicBezTo>
                  <a:cubicBezTo>
                    <a:pt x="1298275" y="2091066"/>
                    <a:pt x="1182917" y="2092335"/>
                    <a:pt x="1140968" y="2091066"/>
                  </a:cubicBezTo>
                  <a:cubicBezTo>
                    <a:pt x="1111005" y="2089796"/>
                    <a:pt x="511742" y="2098685"/>
                    <a:pt x="481779" y="2097416"/>
                  </a:cubicBezTo>
                  <a:cubicBezTo>
                    <a:pt x="474288" y="2097416"/>
                    <a:pt x="465299" y="2098685"/>
                    <a:pt x="457808" y="2098685"/>
                  </a:cubicBezTo>
                  <a:cubicBezTo>
                    <a:pt x="439830" y="2098685"/>
                    <a:pt x="423350" y="2099956"/>
                    <a:pt x="405372" y="2099956"/>
                  </a:cubicBezTo>
                  <a:cubicBezTo>
                    <a:pt x="360428" y="2099956"/>
                    <a:pt x="316981" y="2098685"/>
                    <a:pt x="272036" y="2097416"/>
                  </a:cubicBezTo>
                  <a:cubicBezTo>
                    <a:pt x="245070" y="2096146"/>
                    <a:pt x="218103" y="2094875"/>
                    <a:pt x="192634" y="2093606"/>
                  </a:cubicBezTo>
                  <a:cubicBezTo>
                    <a:pt x="144693" y="2092335"/>
                    <a:pt x="96752" y="2091066"/>
                    <a:pt x="48260" y="2091066"/>
                  </a:cubicBezTo>
                  <a:cubicBezTo>
                    <a:pt x="38100" y="2091066"/>
                    <a:pt x="29210" y="2091066"/>
                    <a:pt x="19050" y="2089796"/>
                  </a:cubicBezTo>
                  <a:cubicBezTo>
                    <a:pt x="10160" y="2088525"/>
                    <a:pt x="5080" y="2082175"/>
                    <a:pt x="7620" y="2073285"/>
                  </a:cubicBezTo>
                  <a:cubicBezTo>
                    <a:pt x="16510" y="2041507"/>
                    <a:pt x="12700" y="2001943"/>
                    <a:pt x="11430" y="1960796"/>
                  </a:cubicBezTo>
                  <a:cubicBezTo>
                    <a:pt x="10160" y="1876920"/>
                    <a:pt x="6350" y="1794626"/>
                    <a:pt x="7620" y="1710750"/>
                  </a:cubicBezTo>
                  <a:cubicBezTo>
                    <a:pt x="5080" y="1606300"/>
                    <a:pt x="0" y="313338"/>
                    <a:pt x="7620" y="207305"/>
                  </a:cubicBezTo>
                  <a:cubicBezTo>
                    <a:pt x="8890" y="186732"/>
                    <a:pt x="7620" y="164576"/>
                    <a:pt x="8890" y="144002"/>
                  </a:cubicBezTo>
                  <a:cubicBezTo>
                    <a:pt x="10160" y="110768"/>
                    <a:pt x="12700" y="7436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9298" y="30480"/>
                    <a:pt x="83268" y="29210"/>
                  </a:cubicBezTo>
                  <a:cubicBezTo>
                    <a:pt x="123719" y="25400"/>
                    <a:pt x="164169" y="22860"/>
                    <a:pt x="206117" y="20320"/>
                  </a:cubicBezTo>
                  <a:cubicBezTo>
                    <a:pt x="234582" y="17780"/>
                    <a:pt x="263047" y="16510"/>
                    <a:pt x="290014" y="13970"/>
                  </a:cubicBezTo>
                  <a:cubicBezTo>
                    <a:pt x="316981" y="11430"/>
                    <a:pt x="345446" y="8890"/>
                    <a:pt x="372413" y="8890"/>
                  </a:cubicBezTo>
                  <a:cubicBezTo>
                    <a:pt x="402376" y="7620"/>
                    <a:pt x="432339" y="10160"/>
                    <a:pt x="462303" y="8890"/>
                  </a:cubicBezTo>
                  <a:cubicBezTo>
                    <a:pt x="499756" y="8890"/>
                    <a:pt x="1178422" y="6350"/>
                    <a:pt x="1215876" y="5080"/>
                  </a:cubicBezTo>
                  <a:cubicBezTo>
                    <a:pt x="1251832" y="3810"/>
                    <a:pt x="1287788" y="2540"/>
                    <a:pt x="1325242" y="2540"/>
                  </a:cubicBezTo>
                  <a:cubicBezTo>
                    <a:pt x="1386666" y="1270"/>
                    <a:pt x="1446593" y="0"/>
                    <a:pt x="1508017" y="0"/>
                  </a:cubicBezTo>
                  <a:cubicBezTo>
                    <a:pt x="1533486" y="0"/>
                    <a:pt x="1560453" y="2540"/>
                    <a:pt x="1585921" y="2540"/>
                  </a:cubicBezTo>
                  <a:cubicBezTo>
                    <a:pt x="1656335" y="3810"/>
                    <a:pt x="1728246" y="5080"/>
                    <a:pt x="1798660" y="7620"/>
                  </a:cubicBezTo>
                  <a:cubicBezTo>
                    <a:pt x="1836114" y="8890"/>
                    <a:pt x="1873568" y="12700"/>
                    <a:pt x="1911022" y="16510"/>
                  </a:cubicBezTo>
                  <a:cubicBezTo>
                    <a:pt x="1920011" y="16510"/>
                    <a:pt x="1929000" y="16510"/>
                    <a:pt x="1936490" y="16510"/>
                  </a:cubicBezTo>
                  <a:cubicBezTo>
                    <a:pt x="1948854" y="17780"/>
                    <a:pt x="1957744" y="20320"/>
                    <a:pt x="1967904" y="21590"/>
                  </a:cubicBezTo>
                  <a:close/>
                  <a:moveTo>
                    <a:pt x="1978064" y="2085985"/>
                  </a:moveTo>
                  <a:cubicBezTo>
                    <a:pt x="1979334" y="2069476"/>
                    <a:pt x="1980604" y="2056776"/>
                    <a:pt x="1980604" y="2044076"/>
                  </a:cubicBezTo>
                  <a:cubicBezTo>
                    <a:pt x="1979334" y="1954466"/>
                    <a:pt x="1978064" y="1870590"/>
                    <a:pt x="1978064" y="1780383"/>
                  </a:cubicBezTo>
                  <a:cubicBezTo>
                    <a:pt x="1978064" y="1739236"/>
                    <a:pt x="1980604" y="1698089"/>
                    <a:pt x="1979334" y="1656942"/>
                  </a:cubicBezTo>
                  <a:cubicBezTo>
                    <a:pt x="1979334" y="1618960"/>
                    <a:pt x="1978064" y="1579396"/>
                    <a:pt x="1976794" y="1541414"/>
                  </a:cubicBezTo>
                  <a:cubicBezTo>
                    <a:pt x="1971714" y="1482859"/>
                    <a:pt x="1960284" y="270608"/>
                    <a:pt x="1960284" y="212053"/>
                  </a:cubicBezTo>
                  <a:cubicBezTo>
                    <a:pt x="1957744" y="162993"/>
                    <a:pt x="1955204" y="112351"/>
                    <a:pt x="1952664" y="63500"/>
                  </a:cubicBezTo>
                  <a:cubicBezTo>
                    <a:pt x="1951394" y="44450"/>
                    <a:pt x="1950124" y="43180"/>
                    <a:pt x="1931996" y="41910"/>
                  </a:cubicBezTo>
                  <a:cubicBezTo>
                    <a:pt x="1927502" y="41910"/>
                    <a:pt x="1924505" y="41910"/>
                    <a:pt x="1920011" y="40640"/>
                  </a:cubicBezTo>
                  <a:cubicBezTo>
                    <a:pt x="1882557" y="36830"/>
                    <a:pt x="1843605" y="31750"/>
                    <a:pt x="1806151" y="30480"/>
                  </a:cubicBezTo>
                  <a:cubicBezTo>
                    <a:pt x="1714763" y="26670"/>
                    <a:pt x="1621877" y="25400"/>
                    <a:pt x="1530490" y="22860"/>
                  </a:cubicBezTo>
                  <a:cubicBezTo>
                    <a:pt x="1517006" y="22860"/>
                    <a:pt x="1502025" y="22860"/>
                    <a:pt x="1488541" y="22860"/>
                  </a:cubicBezTo>
                  <a:cubicBezTo>
                    <a:pt x="1466069" y="22860"/>
                    <a:pt x="1443596" y="22860"/>
                    <a:pt x="1422622" y="22860"/>
                  </a:cubicBezTo>
                  <a:cubicBezTo>
                    <a:pt x="1374681" y="22860"/>
                    <a:pt x="1326740" y="22860"/>
                    <a:pt x="1280297" y="24130"/>
                  </a:cubicBezTo>
                  <a:cubicBezTo>
                    <a:pt x="1239847" y="25400"/>
                    <a:pt x="558185" y="29210"/>
                    <a:pt x="517734" y="29210"/>
                  </a:cubicBezTo>
                  <a:cubicBezTo>
                    <a:pt x="451815" y="29210"/>
                    <a:pt x="385896" y="26670"/>
                    <a:pt x="319977" y="33020"/>
                  </a:cubicBezTo>
                  <a:cubicBezTo>
                    <a:pt x="285520" y="36830"/>
                    <a:pt x="252560" y="36830"/>
                    <a:pt x="219601" y="38100"/>
                  </a:cubicBezTo>
                  <a:cubicBezTo>
                    <a:pt x="162671" y="41910"/>
                    <a:pt x="105741" y="45720"/>
                    <a:pt x="49530" y="50800"/>
                  </a:cubicBezTo>
                  <a:cubicBezTo>
                    <a:pt x="36830" y="50800"/>
                    <a:pt x="34290" y="53340"/>
                    <a:pt x="33020" y="69622"/>
                  </a:cubicBezTo>
                  <a:cubicBezTo>
                    <a:pt x="31750" y="98108"/>
                    <a:pt x="31750" y="126594"/>
                    <a:pt x="30480" y="155080"/>
                  </a:cubicBezTo>
                  <a:cubicBezTo>
                    <a:pt x="29210" y="202558"/>
                    <a:pt x="26670" y="248452"/>
                    <a:pt x="25400" y="295929"/>
                  </a:cubicBezTo>
                  <a:cubicBezTo>
                    <a:pt x="20320" y="346572"/>
                    <a:pt x="26670" y="1584144"/>
                    <a:pt x="29210" y="1634786"/>
                  </a:cubicBezTo>
                  <a:cubicBezTo>
                    <a:pt x="29210" y="1688594"/>
                    <a:pt x="29210" y="1743984"/>
                    <a:pt x="30480" y="1797791"/>
                  </a:cubicBezTo>
                  <a:cubicBezTo>
                    <a:pt x="30480" y="1837355"/>
                    <a:pt x="33020" y="1876920"/>
                    <a:pt x="33020" y="1916484"/>
                  </a:cubicBezTo>
                  <a:cubicBezTo>
                    <a:pt x="33020" y="1959214"/>
                    <a:pt x="33020" y="2001943"/>
                    <a:pt x="31750" y="2044076"/>
                  </a:cubicBezTo>
                  <a:cubicBezTo>
                    <a:pt x="31750" y="2047885"/>
                    <a:pt x="31750" y="2050426"/>
                    <a:pt x="31750" y="2054235"/>
                  </a:cubicBezTo>
                  <a:cubicBezTo>
                    <a:pt x="31750" y="2064396"/>
                    <a:pt x="35560" y="2068206"/>
                    <a:pt x="44450" y="2068206"/>
                  </a:cubicBezTo>
                  <a:cubicBezTo>
                    <a:pt x="62294" y="2068206"/>
                    <a:pt x="83268" y="2069476"/>
                    <a:pt x="102744" y="2069476"/>
                  </a:cubicBezTo>
                  <a:cubicBezTo>
                    <a:pt x="131209" y="2069476"/>
                    <a:pt x="161173" y="2066935"/>
                    <a:pt x="189638" y="2069476"/>
                  </a:cubicBezTo>
                  <a:cubicBezTo>
                    <a:pt x="236081" y="2073285"/>
                    <a:pt x="282523" y="2075826"/>
                    <a:pt x="328966" y="2074556"/>
                  </a:cubicBezTo>
                  <a:cubicBezTo>
                    <a:pt x="358930" y="2073285"/>
                    <a:pt x="387395" y="2075826"/>
                    <a:pt x="417358" y="2075826"/>
                  </a:cubicBezTo>
                  <a:cubicBezTo>
                    <a:pt x="460804" y="2075826"/>
                    <a:pt x="504251" y="2074556"/>
                    <a:pt x="547698" y="2075826"/>
                  </a:cubicBezTo>
                  <a:cubicBezTo>
                    <a:pt x="612118" y="2077096"/>
                    <a:pt x="1319249" y="2066935"/>
                    <a:pt x="1385168" y="2069476"/>
                  </a:cubicBezTo>
                  <a:cubicBezTo>
                    <a:pt x="1413633" y="2070746"/>
                    <a:pt x="1442098" y="2072016"/>
                    <a:pt x="1469065" y="2072016"/>
                  </a:cubicBezTo>
                  <a:cubicBezTo>
                    <a:pt x="1518504" y="2074556"/>
                    <a:pt x="1566445" y="2070746"/>
                    <a:pt x="1615885" y="2074556"/>
                  </a:cubicBezTo>
                  <a:cubicBezTo>
                    <a:pt x="1656335" y="2077096"/>
                    <a:pt x="1696785" y="2077096"/>
                    <a:pt x="1737235" y="2079635"/>
                  </a:cubicBezTo>
                  <a:cubicBezTo>
                    <a:pt x="1797162" y="2083446"/>
                    <a:pt x="1857088" y="2085985"/>
                    <a:pt x="1917015" y="2087256"/>
                  </a:cubicBezTo>
                  <a:cubicBezTo>
                    <a:pt x="1939487" y="2087256"/>
                    <a:pt x="1957744" y="2085985"/>
                    <a:pt x="1978064" y="2085985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7515902" y="8390266"/>
            <a:ext cx="3256196" cy="189673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7913100" y="7159150"/>
            <a:ext cx="2461801" cy="207099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10619091">
            <a:off x="16546721" y="1487806"/>
            <a:ext cx="2998835" cy="812412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 l="12396" t="5969"/>
          <a:stretch>
            <a:fillRect/>
          </a:stretch>
        </p:blipFill>
        <p:spPr>
          <a:xfrm rot="427615" flipV="1">
            <a:off x="-1414037" y="-419656"/>
            <a:ext cx="3034132" cy="176455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5082857">
            <a:off x="14745702" y="8406737"/>
            <a:ext cx="603072" cy="38762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462278" flipH="1">
            <a:off x="15516366" y="7429322"/>
            <a:ext cx="2599212" cy="292944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364324" y="7159150"/>
            <a:ext cx="2025995" cy="2813882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 rot="6096253">
            <a:off x="2703646" y="8322556"/>
            <a:ext cx="652527" cy="419416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>
            <a:off x="270941" y="1710335"/>
            <a:ext cx="625025" cy="678765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>
            <a:off x="10889878" y="9470690"/>
            <a:ext cx="625025" cy="678765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>
            <a:off x="8142280" y="-247745"/>
            <a:ext cx="1001720" cy="1087850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>
            <a:off x="17259300" y="541953"/>
            <a:ext cx="625025" cy="678765"/>
          </a:xfrm>
          <a:prstGeom prst="rect">
            <a:avLst/>
          </a:prstGeom>
        </p:spPr>
      </p:pic>
      <p:sp>
        <p:nvSpPr>
          <p:cNvPr id="25" name="TextBox 25"/>
          <p:cNvSpPr txBox="1"/>
          <p:nvPr/>
        </p:nvSpPr>
        <p:spPr>
          <a:xfrm>
            <a:off x="1717837" y="2044394"/>
            <a:ext cx="6424443" cy="6455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982"/>
              </a:lnSpc>
            </a:pPr>
            <a:r>
              <a:rPr lang="en-US" sz="4700" spc="9" dirty="0" err="1">
                <a:solidFill>
                  <a:srgbClr val="FBE675"/>
                </a:solidFill>
                <a:latin typeface="Coiny Bold"/>
              </a:rPr>
              <a:t>Nguyên</a:t>
            </a:r>
            <a:r>
              <a:rPr lang="en-US" sz="4700" spc="9" dirty="0">
                <a:solidFill>
                  <a:srgbClr val="FBE675"/>
                </a:solidFill>
                <a:latin typeface="Coiny Bold"/>
              </a:rPr>
              <a:t> </a:t>
            </a:r>
            <a:r>
              <a:rPr lang="en-US" sz="4700" spc="9" dirty="0" err="1">
                <a:solidFill>
                  <a:srgbClr val="FBE675"/>
                </a:solidFill>
                <a:latin typeface="Coiny Bold"/>
              </a:rPr>
              <a:t>liệu</a:t>
            </a:r>
            <a:r>
              <a:rPr lang="en-US" sz="4700" spc="9" dirty="0">
                <a:solidFill>
                  <a:srgbClr val="FBE675"/>
                </a:solidFill>
                <a:latin typeface="Coiny Bold"/>
              </a:rPr>
              <a:t> </a:t>
            </a:r>
            <a:r>
              <a:rPr lang="en-US" sz="4700" spc="9" dirty="0" err="1">
                <a:solidFill>
                  <a:srgbClr val="FBE675"/>
                </a:solidFill>
                <a:latin typeface="Coiny Bold"/>
              </a:rPr>
              <a:t>tự</a:t>
            </a:r>
            <a:r>
              <a:rPr lang="en-US" sz="4700" spc="9" dirty="0">
                <a:solidFill>
                  <a:srgbClr val="FBE675"/>
                </a:solidFill>
                <a:latin typeface="Coiny Bold"/>
              </a:rPr>
              <a:t> </a:t>
            </a:r>
            <a:r>
              <a:rPr lang="en-US" sz="4700" spc="9" dirty="0" err="1">
                <a:solidFill>
                  <a:srgbClr val="FBE675"/>
                </a:solidFill>
                <a:latin typeface="Coiny Bold"/>
              </a:rPr>
              <a:t>nhiên</a:t>
            </a:r>
            <a:endParaRPr lang="en-US" sz="4700" spc="9" dirty="0">
              <a:solidFill>
                <a:srgbClr val="FBE675"/>
              </a:solidFill>
              <a:latin typeface="Coiny Bold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10102988" y="1960687"/>
            <a:ext cx="6424443" cy="6455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982"/>
              </a:lnSpc>
            </a:pPr>
            <a:r>
              <a:rPr lang="en-US" sz="4700" spc="9">
                <a:solidFill>
                  <a:srgbClr val="000000"/>
                </a:solidFill>
                <a:latin typeface="Coiny Bold"/>
              </a:rPr>
              <a:t>Nguyên liệu nhân tạo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717837" y="3451259"/>
            <a:ext cx="6195263" cy="3637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97001" lvl="1" indent="-448501">
              <a:lnSpc>
                <a:spcPts val="5816"/>
              </a:lnSpc>
              <a:buFont typeface="Arial"/>
              <a:buChar char="•"/>
            </a:pPr>
            <a:r>
              <a:rPr lang="en-US" sz="4154">
                <a:solidFill>
                  <a:srgbClr val="F8F8F8"/>
                </a:solidFill>
                <a:latin typeface="Nunito Sans Regular Bold"/>
              </a:rPr>
              <a:t>Đá vôi.</a:t>
            </a:r>
          </a:p>
          <a:p>
            <a:pPr marL="897001" lvl="1" indent="-448501">
              <a:lnSpc>
                <a:spcPts val="5816"/>
              </a:lnSpc>
              <a:buFont typeface="Arial"/>
              <a:buChar char="•"/>
            </a:pPr>
            <a:r>
              <a:rPr lang="en-US" sz="4154">
                <a:solidFill>
                  <a:srgbClr val="F8F8F8"/>
                </a:solidFill>
                <a:latin typeface="Nunito Sans Regular Bold"/>
              </a:rPr>
              <a:t>Quặng sắt.</a:t>
            </a:r>
          </a:p>
          <a:p>
            <a:pPr marL="897001" lvl="1" indent="-448501">
              <a:lnSpc>
                <a:spcPts val="5816"/>
              </a:lnSpc>
              <a:buFont typeface="Arial"/>
              <a:buChar char="•"/>
            </a:pPr>
            <a:r>
              <a:rPr lang="en-US" sz="4154">
                <a:solidFill>
                  <a:srgbClr val="F8F8F8"/>
                </a:solidFill>
                <a:latin typeface="Nunito Sans Regular Bold"/>
              </a:rPr>
              <a:t>Nước biển.</a:t>
            </a:r>
          </a:p>
          <a:p>
            <a:pPr marL="897001" lvl="1" indent="-448501">
              <a:lnSpc>
                <a:spcPts val="5816"/>
              </a:lnSpc>
              <a:buFont typeface="Arial"/>
              <a:buChar char="•"/>
            </a:pPr>
            <a:r>
              <a:rPr lang="en-US" sz="4154">
                <a:solidFill>
                  <a:srgbClr val="F8F8F8"/>
                </a:solidFill>
                <a:latin typeface="Nunito Sans Regular Bold"/>
              </a:rPr>
              <a:t>Cát.</a:t>
            </a:r>
          </a:p>
          <a:p>
            <a:pPr marL="897001" lvl="1" indent="-448501">
              <a:lnSpc>
                <a:spcPts val="5816"/>
              </a:lnSpc>
              <a:buFont typeface="Arial"/>
              <a:buChar char="•"/>
            </a:pPr>
            <a:r>
              <a:rPr lang="en-US" sz="4154">
                <a:solidFill>
                  <a:srgbClr val="F8F8F8"/>
                </a:solidFill>
                <a:latin typeface="Nunito Sans Regular Bold"/>
              </a:rPr>
              <a:t>Quả nho.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0145720" y="3413159"/>
            <a:ext cx="6424443" cy="23008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87349" lvl="1" indent="-443674">
              <a:lnSpc>
                <a:spcPts val="6165"/>
              </a:lnSpc>
              <a:buFont typeface="Arial"/>
              <a:buChar char="•"/>
            </a:pPr>
            <a:r>
              <a:rPr lang="en-US" sz="4110">
                <a:solidFill>
                  <a:srgbClr val="000000"/>
                </a:solidFill>
                <a:latin typeface="Nunito Sans Regular Bold"/>
              </a:rPr>
              <a:t>Dầu oliu.</a:t>
            </a:r>
          </a:p>
          <a:p>
            <a:pPr marL="887349" lvl="1" indent="-443674">
              <a:lnSpc>
                <a:spcPts val="6165"/>
              </a:lnSpc>
              <a:buFont typeface="Arial"/>
              <a:buChar char="•"/>
            </a:pPr>
            <a:r>
              <a:rPr lang="en-US" sz="4110">
                <a:solidFill>
                  <a:srgbClr val="000000"/>
                </a:solidFill>
                <a:latin typeface="Nunito Sans Regular Bold"/>
              </a:rPr>
              <a:t>Bơ.</a:t>
            </a:r>
          </a:p>
          <a:p>
            <a:pPr marL="887349" lvl="1" indent="-443674">
              <a:lnSpc>
                <a:spcPts val="6165"/>
              </a:lnSpc>
              <a:buFont typeface="Arial"/>
              <a:buChar char="•"/>
            </a:pPr>
            <a:r>
              <a:rPr lang="en-US" sz="4110">
                <a:solidFill>
                  <a:srgbClr val="000000"/>
                </a:solidFill>
                <a:latin typeface="Nunito Sans Regular Bold"/>
              </a:rPr>
              <a:t>Đường.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71525" y="2674866"/>
            <a:ext cx="16744950" cy="64861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687"/>
              </a:lnSpc>
            </a:pPr>
            <a:r>
              <a:rPr lang="en-US" sz="4799" dirty="0">
                <a:solidFill>
                  <a:srgbClr val="FFFFFF"/>
                </a:solidFill>
                <a:latin typeface="Asap SemiBold"/>
              </a:rPr>
              <a:t>   Cho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các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hóa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chất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và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dụng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cụ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cần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thiết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: </a:t>
            </a:r>
            <a:r>
              <a:rPr lang="en-US" sz="4799" dirty="0" err="1">
                <a:solidFill>
                  <a:srgbClr val="FFDE59"/>
                </a:solidFill>
                <a:latin typeface="Asap SemiBold"/>
              </a:rPr>
              <a:t>Đá</a:t>
            </a:r>
            <a:r>
              <a:rPr lang="en-US" sz="4799" dirty="0">
                <a:solidFill>
                  <a:srgbClr val="FFDE59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DE59"/>
                </a:solidFill>
                <a:latin typeface="Asap SemiBold"/>
              </a:rPr>
              <a:t>vôi</a:t>
            </a:r>
            <a:r>
              <a:rPr lang="en-US" sz="4799" dirty="0">
                <a:solidFill>
                  <a:srgbClr val="FFDE59"/>
                </a:solidFill>
                <a:latin typeface="Asap SemiBold"/>
              </a:rPr>
              <a:t>, </a:t>
            </a:r>
            <a:r>
              <a:rPr lang="en-US" sz="4799" dirty="0" err="1">
                <a:solidFill>
                  <a:srgbClr val="FFDE59"/>
                </a:solidFill>
                <a:latin typeface="Asap SemiBold"/>
              </a:rPr>
              <a:t>hydroclohidric</a:t>
            </a:r>
            <a:r>
              <a:rPr lang="en-US" sz="4799" dirty="0">
                <a:solidFill>
                  <a:srgbClr val="FFDE59"/>
                </a:solidFill>
                <a:latin typeface="Asap SemiBold"/>
              </a:rPr>
              <a:t> acid, </a:t>
            </a:r>
            <a:r>
              <a:rPr lang="en-US" sz="4799" dirty="0" err="1">
                <a:solidFill>
                  <a:srgbClr val="FFDE59"/>
                </a:solidFill>
                <a:latin typeface="Asap SemiBold"/>
              </a:rPr>
              <a:t>nước</a:t>
            </a:r>
            <a:r>
              <a:rPr lang="en-US" sz="4799" dirty="0">
                <a:solidFill>
                  <a:srgbClr val="FFDE59"/>
                </a:solidFill>
                <a:latin typeface="Asap SemiBold"/>
              </a:rPr>
              <a:t>, </a:t>
            </a:r>
            <a:r>
              <a:rPr lang="en-US" sz="4799" dirty="0" err="1">
                <a:solidFill>
                  <a:srgbClr val="FFDE59"/>
                </a:solidFill>
                <a:latin typeface="Asap SemiBold"/>
              </a:rPr>
              <a:t>đinh</a:t>
            </a:r>
            <a:r>
              <a:rPr lang="en-US" sz="4799" dirty="0">
                <a:solidFill>
                  <a:srgbClr val="FFDE59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DE59"/>
                </a:solidFill>
                <a:latin typeface="Asap SemiBold"/>
              </a:rPr>
              <a:t>sắt</a:t>
            </a:r>
            <a:r>
              <a:rPr lang="en-US" sz="4799" dirty="0">
                <a:solidFill>
                  <a:srgbClr val="FFDE59"/>
                </a:solidFill>
                <a:latin typeface="Asap SemiBold"/>
              </a:rPr>
              <a:t>, </a:t>
            </a:r>
            <a:r>
              <a:rPr lang="en-US" sz="4799" dirty="0" err="1">
                <a:solidFill>
                  <a:srgbClr val="FFDE59"/>
                </a:solidFill>
                <a:latin typeface="Asap SemiBold"/>
              </a:rPr>
              <a:t>ống</a:t>
            </a:r>
            <a:r>
              <a:rPr lang="en-US" sz="4799" dirty="0">
                <a:solidFill>
                  <a:srgbClr val="FFDE59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DE59"/>
                </a:solidFill>
                <a:latin typeface="Asap SemiBold"/>
              </a:rPr>
              <a:t>nghiệm</a:t>
            </a:r>
            <a:r>
              <a:rPr lang="en-US" sz="4799" dirty="0">
                <a:solidFill>
                  <a:srgbClr val="FFDE59"/>
                </a:solidFill>
                <a:latin typeface="Asap SemiBold"/>
              </a:rPr>
              <a:t>, </a:t>
            </a:r>
            <a:r>
              <a:rPr lang="en-US" sz="4799" dirty="0" err="1">
                <a:solidFill>
                  <a:srgbClr val="FFDE59"/>
                </a:solidFill>
                <a:latin typeface="Asap SemiBold"/>
              </a:rPr>
              <a:t>ống</a:t>
            </a:r>
            <a:r>
              <a:rPr lang="en-US" sz="4799" dirty="0">
                <a:solidFill>
                  <a:srgbClr val="FFDE59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DE59"/>
                </a:solidFill>
                <a:latin typeface="Asap SemiBold"/>
              </a:rPr>
              <a:t>hút</a:t>
            </a:r>
            <a:r>
              <a:rPr lang="en-US" sz="4799" dirty="0">
                <a:solidFill>
                  <a:srgbClr val="FFDE59"/>
                </a:solidFill>
                <a:latin typeface="Asap SemiBold"/>
              </a:rPr>
              <a:t>, </a:t>
            </a:r>
            <a:r>
              <a:rPr lang="en-US" sz="4799" dirty="0" err="1">
                <a:solidFill>
                  <a:srgbClr val="FFDE59"/>
                </a:solidFill>
                <a:latin typeface="Asap SemiBold"/>
              </a:rPr>
              <a:t>đĩa</a:t>
            </a:r>
            <a:r>
              <a:rPr lang="en-US" sz="4799" dirty="0">
                <a:solidFill>
                  <a:srgbClr val="FFDE59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DE59"/>
                </a:solidFill>
                <a:latin typeface="Asap SemiBold"/>
              </a:rPr>
              <a:t>thủy</a:t>
            </a:r>
            <a:r>
              <a:rPr lang="en-US" sz="4799" dirty="0">
                <a:solidFill>
                  <a:srgbClr val="FFDE59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DE59"/>
                </a:solidFill>
                <a:latin typeface="Asap SemiBold"/>
              </a:rPr>
              <a:t>tinh</a:t>
            </a:r>
            <a:r>
              <a:rPr lang="en-US" sz="4799" dirty="0">
                <a:solidFill>
                  <a:srgbClr val="FFDE59"/>
                </a:solidFill>
                <a:latin typeface="Asap SemiBold"/>
              </a:rPr>
              <a:t>, </a:t>
            </a:r>
            <a:r>
              <a:rPr lang="en-US" sz="4799" dirty="0" err="1">
                <a:solidFill>
                  <a:srgbClr val="FFDE59"/>
                </a:solidFill>
                <a:latin typeface="Asap SemiBold"/>
              </a:rPr>
              <a:t>kẹp</a:t>
            </a:r>
            <a:r>
              <a:rPr lang="en-US" sz="4799" dirty="0">
                <a:solidFill>
                  <a:srgbClr val="FFDE59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DE59"/>
                </a:solidFill>
                <a:latin typeface="Asap SemiBold"/>
              </a:rPr>
              <a:t>gỗ</a:t>
            </a:r>
            <a:r>
              <a:rPr lang="en-US" sz="4799" dirty="0">
                <a:solidFill>
                  <a:srgbClr val="FFDE59"/>
                </a:solidFill>
                <a:latin typeface="Asap SemiBold"/>
              </a:rPr>
              <a:t> 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…</a:t>
            </a:r>
          </a:p>
          <a:p>
            <a:pPr algn="just">
              <a:lnSpc>
                <a:spcPts val="8687"/>
              </a:lnSpc>
            </a:pPr>
            <a:r>
              <a:rPr lang="en-US" sz="4799" dirty="0">
                <a:solidFill>
                  <a:srgbClr val="FFFFFF"/>
                </a:solidFill>
                <a:latin typeface="Asap SemiBold"/>
              </a:rPr>
              <a:t>    </a:t>
            </a:r>
            <a:r>
              <a:rPr lang="en-US" sz="4799" u="sng" dirty="0" err="1">
                <a:solidFill>
                  <a:srgbClr val="FFFFFF"/>
                </a:solidFill>
                <a:latin typeface="Asap SemiBold"/>
              </a:rPr>
              <a:t>Yêu</a:t>
            </a:r>
            <a:r>
              <a:rPr lang="en-US" sz="4799" u="sng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u="sng" dirty="0" err="1">
                <a:solidFill>
                  <a:srgbClr val="FFFFFF"/>
                </a:solidFill>
                <a:latin typeface="Asap SemiBold"/>
              </a:rPr>
              <a:t>cầu</a:t>
            </a:r>
            <a:r>
              <a:rPr lang="en-US" sz="4799" u="sng" dirty="0">
                <a:solidFill>
                  <a:srgbClr val="FFFFFF"/>
                </a:solidFill>
                <a:latin typeface="Asap SemiBold"/>
              </a:rPr>
              <a:t>: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Hãy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thảo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luận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nhóm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66C4"/>
                </a:solidFill>
                <a:latin typeface="Asap SemiBold Bold"/>
              </a:rPr>
              <a:t>đề</a:t>
            </a:r>
            <a:r>
              <a:rPr lang="en-US" sz="4799" dirty="0">
                <a:solidFill>
                  <a:srgbClr val="FF66C4"/>
                </a:solidFill>
                <a:latin typeface="Asap SemiBold Bold"/>
              </a:rPr>
              <a:t> </a:t>
            </a:r>
            <a:r>
              <a:rPr lang="en-US" sz="4799" dirty="0" err="1">
                <a:solidFill>
                  <a:srgbClr val="FF66C4"/>
                </a:solidFill>
                <a:latin typeface="Asap SemiBold Bold"/>
              </a:rPr>
              <a:t>xuất</a:t>
            </a:r>
            <a:r>
              <a:rPr lang="en-US" sz="4799" dirty="0">
                <a:solidFill>
                  <a:srgbClr val="FF66C4"/>
                </a:solidFill>
                <a:latin typeface="Asap SemiBold Bold"/>
              </a:rPr>
              <a:t> </a:t>
            </a:r>
            <a:r>
              <a:rPr lang="en-US" sz="4799" dirty="0" err="1">
                <a:solidFill>
                  <a:srgbClr val="FF66C4"/>
                </a:solidFill>
                <a:latin typeface="Asap SemiBold Bold"/>
              </a:rPr>
              <a:t>phương</a:t>
            </a:r>
            <a:r>
              <a:rPr lang="en-US" sz="4799" dirty="0">
                <a:solidFill>
                  <a:srgbClr val="FF66C4"/>
                </a:solidFill>
                <a:latin typeface="Asap SemiBold Bold"/>
              </a:rPr>
              <a:t> </a:t>
            </a:r>
            <a:r>
              <a:rPr lang="en-US" sz="4799" dirty="0" err="1">
                <a:solidFill>
                  <a:srgbClr val="FF66C4"/>
                </a:solidFill>
                <a:latin typeface="Asap SemiBold Bold"/>
              </a:rPr>
              <a:t>án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,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rồi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66C4"/>
                </a:solidFill>
                <a:latin typeface="Asap SemiBold Bold"/>
              </a:rPr>
              <a:t>tiến</a:t>
            </a:r>
            <a:r>
              <a:rPr lang="en-US" sz="4799" dirty="0">
                <a:solidFill>
                  <a:srgbClr val="FF66C4"/>
                </a:solidFill>
                <a:latin typeface="Asap SemiBold Bold"/>
              </a:rPr>
              <a:t> </a:t>
            </a:r>
            <a:r>
              <a:rPr lang="en-US" sz="4799" dirty="0" err="1">
                <a:solidFill>
                  <a:srgbClr val="FF66C4"/>
                </a:solidFill>
                <a:latin typeface="Asap SemiBold Bold"/>
              </a:rPr>
              <a:t>hành</a:t>
            </a:r>
            <a:r>
              <a:rPr lang="en-US" sz="4799" dirty="0">
                <a:solidFill>
                  <a:srgbClr val="FF66C4"/>
                </a:solidFill>
                <a:latin typeface="Asap SemiBold Bold"/>
              </a:rPr>
              <a:t> </a:t>
            </a:r>
            <a:r>
              <a:rPr lang="en-US" sz="4799" dirty="0" err="1">
                <a:solidFill>
                  <a:srgbClr val="FF66C4"/>
                </a:solidFill>
                <a:latin typeface="Asap SemiBold Bold"/>
              </a:rPr>
              <a:t>thí</a:t>
            </a:r>
            <a:r>
              <a:rPr lang="en-US" sz="4799" dirty="0">
                <a:solidFill>
                  <a:srgbClr val="FF66C4"/>
                </a:solidFill>
                <a:latin typeface="Asap SemiBold Bold"/>
              </a:rPr>
              <a:t> </a:t>
            </a:r>
            <a:r>
              <a:rPr lang="en-US" sz="4799" dirty="0" err="1">
                <a:solidFill>
                  <a:srgbClr val="FF66C4"/>
                </a:solidFill>
                <a:latin typeface="Asap SemiBold Bold"/>
              </a:rPr>
              <a:t>nghiệm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để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tìm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hiểu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tính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chất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của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đá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vôi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và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hoàn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thành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phiếu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học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4799" dirty="0" err="1">
                <a:solidFill>
                  <a:srgbClr val="FFFFFF"/>
                </a:solidFill>
                <a:latin typeface="Asap SemiBold"/>
              </a:rPr>
              <a:t>tập</a:t>
            </a:r>
            <a:r>
              <a:rPr lang="en-US" sz="4799" dirty="0">
                <a:solidFill>
                  <a:srgbClr val="FFFFFF"/>
                </a:solidFill>
                <a:latin typeface="Asap SemiBold"/>
              </a:rPr>
              <a:t> 2.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064304" y="625973"/>
            <a:ext cx="14159393" cy="13704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83"/>
              </a:lnSpc>
            </a:pPr>
            <a:r>
              <a:rPr lang="en-US" sz="10283" dirty="0">
                <a:solidFill>
                  <a:srgbClr val="FF0099"/>
                </a:solidFill>
                <a:latin typeface="Big Shoulders Display Bold"/>
              </a:rPr>
              <a:t>HOẠT ĐỘNG NHÓM</a:t>
            </a:r>
          </a:p>
        </p:txBody>
      </p:sp>
      <p:pic>
        <p:nvPicPr>
          <p:cNvPr id="4" name="Green Countdown Timer 30 sec ( v 188 ) LED clock timer with sound effects HD">
            <a:hlinkClick r:id="" action="ppaction://media"/>
            <a:extLst>
              <a:ext uri="{FF2B5EF4-FFF2-40B4-BE49-F238E27FC236}">
                <a16:creationId xmlns:a16="http://schemas.microsoft.com/office/drawing/2014/main" id="{BC5254A5-30E0-47D1-B5C0-925205666E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534193"/>
            <a:ext cx="4191000" cy="2057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50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811</Words>
  <Application>Microsoft Office PowerPoint</Application>
  <PresentationFormat>Custom</PresentationFormat>
  <Paragraphs>94</Paragraphs>
  <Slides>19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41" baseType="lpstr">
      <vt:lpstr>Coiny</vt:lpstr>
      <vt:lpstr>Calibri</vt:lpstr>
      <vt:lpstr>Arial</vt:lpstr>
      <vt:lpstr>Big Shoulders Display Bold</vt:lpstr>
      <vt:lpstr>Bungee</vt:lpstr>
      <vt:lpstr>Josefin Sans Regular</vt:lpstr>
      <vt:lpstr>Asap SemiBold</vt:lpstr>
      <vt:lpstr>Arimo Bold</vt:lpstr>
      <vt:lpstr>Nunito Sans Regular Bold</vt:lpstr>
      <vt:lpstr>Noto Sans Bold</vt:lpstr>
      <vt:lpstr>#9Slide03 Noto Sans Bold</vt:lpstr>
      <vt:lpstr>Sriracha</vt:lpstr>
      <vt:lpstr>Muli Black Bold</vt:lpstr>
      <vt:lpstr>Muli Black</vt:lpstr>
      <vt:lpstr>Asap SemiBold Bold</vt:lpstr>
      <vt:lpstr>Josefin Sans Bold Bold</vt:lpstr>
      <vt:lpstr>Bungee Bold</vt:lpstr>
      <vt:lpstr>#9Slide03 Bebas Neue Bold</vt:lpstr>
      <vt:lpstr>Times New Roman</vt:lpstr>
      <vt:lpstr>Coiny Bold</vt:lpstr>
      <vt:lpstr>#9Slide03 BoosterNextFYBlack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KNTT_CĐ3_BÀI 13</dc:title>
  <cp:lastModifiedBy>Thu Thao</cp:lastModifiedBy>
  <cp:revision>25</cp:revision>
  <dcterms:created xsi:type="dcterms:W3CDTF">2006-08-16T00:00:00Z</dcterms:created>
  <dcterms:modified xsi:type="dcterms:W3CDTF">2021-06-27T07:32:07Z</dcterms:modified>
  <dc:identifier>DAEfxbGHp_w</dc:identifier>
</cp:coreProperties>
</file>