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3092" r:id="rId2"/>
    <p:sldId id="3115" r:id="rId3"/>
    <p:sldId id="3117" r:id="rId4"/>
    <p:sldId id="3109" r:id="rId5"/>
    <p:sldId id="3116" r:id="rId6"/>
    <p:sldId id="3121" r:id="rId7"/>
    <p:sldId id="3118" r:id="rId8"/>
    <p:sldId id="3120" r:id="rId9"/>
    <p:sldId id="3122" r:id="rId10"/>
    <p:sldId id="3123" r:id="rId11"/>
    <p:sldId id="3124"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376"/>
    <a:srgbClr val="F0677C"/>
    <a:srgbClr val="FF3399"/>
    <a:srgbClr val="0998D7"/>
    <a:srgbClr val="F18105"/>
    <a:srgbClr val="0000FF"/>
    <a:srgbClr val="FCBB75"/>
    <a:srgbClr val="0C6D39"/>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6C416-E5FE-404D-B28B-EEBF4F9DA57E}"/>
              </a:ext>
            </a:extLst>
          </p:cNvPr>
          <p:cNvSpPr/>
          <p:nvPr/>
        </p:nvSpPr>
        <p:spPr>
          <a:xfrm>
            <a:off x="692596" y="1153149"/>
            <a:ext cx="10154831" cy="3891835"/>
          </a:xfrm>
          <a:prstGeom prst="rect">
            <a:avLst/>
          </a:prstGeom>
        </p:spPr>
        <p:txBody>
          <a:bodyPr wrap="square">
            <a:spAutoFit/>
          </a:bodyPr>
          <a:lstStyle/>
          <a:p>
            <a:pPr algn="just" defTabSz="342900">
              <a:lnSpc>
                <a:spcPct val="150000"/>
              </a:lnSpc>
            </a:pPr>
            <a:r>
              <a:rPr lang="vi-VN" sz="2400" b="1">
                <a:solidFill>
                  <a:srgbClr val="FF0000"/>
                </a:solidFill>
                <a:latin typeface="UTM Avo" panose="02040603050506020204" pitchFamily="18" charset="0"/>
                <a:cs typeface="Times New Roman" panose="02020603050405020304" pitchFamily="18" charset="0"/>
              </a:rPr>
              <a:t>Những chức năng cơ bản của hệ điều hành là:</a:t>
            </a:r>
            <a:endParaRPr lang="en-US" sz="2400" b="1">
              <a:solidFill>
                <a:srgbClr val="FF0000"/>
              </a:solidFill>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sz="2400">
                <a:latin typeface="UTM Avo" panose="02040603050506020204" pitchFamily="18" charset="0"/>
                <a:cs typeface="Times New Roman" panose="02020603050405020304" pitchFamily="18" charset="0"/>
              </a:rPr>
              <a:t>Quản lí các thiết bị và dữ liệu của máy</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tính, điều khiển chúng phối hợp hoạt động</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nhịp nhàng với nhau. </a:t>
            </a:r>
            <a:endParaRPr lang="en-US" sz="2400">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sz="2400">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và máy tính. </a:t>
            </a:r>
            <a:endParaRPr lang="en-US" sz="2400">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sz="2400">
                <a:latin typeface="UTM Avo" panose="02040603050506020204" pitchFamily="18" charset="0"/>
                <a:cs typeface="Times New Roman" panose="02020603050405020304" pitchFamily="18" charset="0"/>
              </a:rPr>
              <a:t>Cung cấp, quản lý môi trường cho phép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người sử dụng chạy các phần mềm ứng</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dụng trên máy tính. </a:t>
            </a:r>
            <a:endParaRPr lang="en-US" sz="24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91635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139283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14323" y="840596"/>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00710" y="2537812"/>
            <a:ext cx="10154831" cy="3000821"/>
          </a:xfrm>
          <a:prstGeom prst="rect">
            <a:avLst/>
          </a:prstGeom>
        </p:spPr>
        <p:txBody>
          <a:bodyPr wrap="square">
            <a:spAutoFit/>
          </a:bodyPr>
          <a:lstStyle/>
          <a:p>
            <a:pPr algn="just" defTabSz="342900">
              <a:lnSpc>
                <a:spcPct val="150000"/>
              </a:lnSpc>
            </a:pPr>
            <a:r>
              <a:rPr lang="vi-VN" b="1">
                <a:solidFill>
                  <a:srgbClr val="FF0000"/>
                </a:solidFill>
                <a:latin typeface="UTM Avo" panose="02040603050506020204" pitchFamily="18" charset="0"/>
                <a:cs typeface="Times New Roman" panose="02020603050405020304" pitchFamily="18" charset="0"/>
              </a:rPr>
              <a:t>Những chức năng cơ bản của hệ điều hành là:</a:t>
            </a:r>
            <a:endParaRPr lang="en-US" b="1">
              <a:solidFill>
                <a:srgbClr val="FF0000"/>
              </a:solidFill>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b="1">
                <a:solidFill>
                  <a:srgbClr val="FF0000"/>
                </a:solidFill>
                <a:latin typeface="UTM Avo" panose="02040603050506020204" pitchFamily="18" charset="0"/>
                <a:cs typeface="Times New Roman" panose="02020603050405020304" pitchFamily="18" charset="0"/>
              </a:rPr>
              <a:t>Quản lí các thiết bị và dữ liệu của máy</a:t>
            </a: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tính, điều khiển chúng phối hợp hoạt động</a:t>
            </a: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nhịp nhàng với nhau. </a:t>
            </a:r>
            <a:endParaRPr lang="en-US" b="1">
              <a:solidFill>
                <a:srgbClr val="FF0000"/>
              </a:solidFill>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b="1">
                <a:solidFill>
                  <a:srgbClr val="FF0000"/>
                </a:solidFill>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và máy tính. </a:t>
            </a:r>
            <a:endParaRPr lang="en-US" b="1">
              <a:solidFill>
                <a:srgbClr val="FF0000"/>
              </a:solidFill>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b="1">
                <a:solidFill>
                  <a:srgbClr val="FF0000"/>
                </a:solidFill>
                <a:latin typeface="UTM Avo" panose="02040603050506020204" pitchFamily="18" charset="0"/>
                <a:cs typeface="Times New Roman" panose="02020603050405020304" pitchFamily="18" charset="0"/>
              </a:rPr>
              <a:t>Cung cấp, quản lý môi trường cho phép</a:t>
            </a: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người sử dụng chạy các phần mềm ứng</a:t>
            </a: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dụng trên máy tính. </a:t>
            </a:r>
            <a:endParaRPr lang="en-US" b="1">
              <a:solidFill>
                <a:srgbClr val="FF0000"/>
              </a:solidFill>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496652" y="5546514"/>
            <a:ext cx="10476147" cy="9233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16138" y="3435268"/>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Segoe UI Black" panose="020B0A02040204020203" pitchFamily="34" charset="0"/>
                <a:ea typeface="Segoe UI Black" panose="020B0A02040204020203" pitchFamily="34" charset="0"/>
                <a:cs typeface="Times New Roman" panose="02020603050405020304" pitchFamily="18" charset="0"/>
              </a:rPr>
              <a:t>1. HỆ ĐIỀU HÀNH</a:t>
            </a:r>
            <a:endParaRPr lang="vi-VN" sz="2800" b="1">
              <a:solidFill>
                <a:srgbClr val="F03C69"/>
              </a:solidFill>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
        <p:nvSpPr>
          <p:cNvPr id="2" name="Oval 1"/>
          <p:cNvSpPr/>
          <p:nvPr/>
        </p:nvSpPr>
        <p:spPr>
          <a:xfrm>
            <a:off x="1201783" y="4036423"/>
            <a:ext cx="365760" cy="3135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01783" y="5073569"/>
            <a:ext cx="365760" cy="3135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Segoe UI Black" panose="020B0A02040204020203" pitchFamily="34" charset="0"/>
                <a:ea typeface="Segoe UI Black" panose="020B0A02040204020203" pitchFamily="34" charset="0"/>
                <a:cs typeface="Times New Roman" panose="02020603050405020304" pitchFamily="18" charset="0"/>
              </a:rPr>
              <a:t>2. PHẦN MỀM ỨNG DỤNG</a:t>
            </a:r>
            <a:endParaRPr lang="vi-VN" sz="2800" b="1">
              <a:solidFill>
                <a:srgbClr val="F03C69"/>
              </a:solidFill>
              <a:latin typeface="Segoe UI Black" panose="020B0A02040204020203" pitchFamily="34" charset="0"/>
              <a:ea typeface="Segoe UI Black" panose="020B0A02040204020203"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cxnSp>
        <p:nvCxnSpPr>
          <p:cNvPr id="5" name="Straight Arrow Connector 4"/>
          <p:cNvCxnSpPr/>
          <p:nvPr/>
        </p:nvCxnSpPr>
        <p:spPr>
          <a:xfrm>
            <a:off x="4859383" y="2782389"/>
            <a:ext cx="1617827" cy="1985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003074" y="3265714"/>
            <a:ext cx="1335463" cy="404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003074" y="2939143"/>
            <a:ext cx="1474136" cy="73152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12080" y="3265714"/>
            <a:ext cx="1265130" cy="822960"/>
          </a:xfrm>
          <a:prstGeom prst="straightConnector1">
            <a:avLst/>
          </a:prstGeom>
          <a:ln w="28575">
            <a:solidFill>
              <a:srgbClr val="ED337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12080" y="4376057"/>
            <a:ext cx="1265130" cy="2612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60274" y="4088674"/>
            <a:ext cx="878263" cy="679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702243"/>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 y="5338437"/>
            <a:ext cx="1492469" cy="149246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807132" y="3357155"/>
            <a:ext cx="418011"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20195" y="3767508"/>
            <a:ext cx="418011"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93576" y="3781981"/>
            <a:ext cx="418011"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93577" y="3365864"/>
            <a:ext cx="418011"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506686"/>
            <a:ext cx="444137"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4506684"/>
            <a:ext cx="444137"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20195" y="4506685"/>
            <a:ext cx="444137" cy="391885"/>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5"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9400</TotalTime>
  <Words>1009</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微软雅黑</vt:lpstr>
      <vt:lpstr>Arial</vt:lpstr>
      <vt:lpstr>Calibri</vt:lpstr>
      <vt:lpstr>等线</vt:lpstr>
      <vt:lpstr>iCiel Cadena</vt:lpstr>
      <vt:lpstr>Segoe Print</vt:lpstr>
      <vt:lpstr>Segoe UI Black</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504</cp:revision>
  <dcterms:created xsi:type="dcterms:W3CDTF">2021-11-14T08:33:55Z</dcterms:created>
  <dcterms:modified xsi:type="dcterms:W3CDTF">2023-09-20T07:53:20Z</dcterms:modified>
</cp:coreProperties>
</file>