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91" r:id="rId2"/>
    <p:sldId id="290" r:id="rId3"/>
    <p:sldId id="277" r:id="rId4"/>
    <p:sldId id="292" r:id="rId5"/>
    <p:sldId id="257" r:id="rId6"/>
    <p:sldId id="259" r:id="rId7"/>
    <p:sldId id="281" r:id="rId8"/>
    <p:sldId id="283" r:id="rId9"/>
    <p:sldId id="282" r:id="rId10"/>
    <p:sldId id="284" r:id="rId11"/>
    <p:sldId id="293" r:id="rId12"/>
    <p:sldId id="279" r:id="rId13"/>
    <p:sldId id="262" r:id="rId14"/>
    <p:sldId id="272" r:id="rId15"/>
    <p:sldId id="294" r:id="rId16"/>
    <p:sldId id="264" r:id="rId17"/>
    <p:sldId id="295" r:id="rId18"/>
    <p:sldId id="287" r:id="rId19"/>
    <p:sldId id="288" r:id="rId20"/>
    <p:sldId id="297" r:id="rId21"/>
    <p:sldId id="289" r:id="rId22"/>
    <p:sldId id="296"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66"/>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82204235-5D4A-43EE-9324-085107C9BBD1}" type="datetimeFigureOut">
              <a:rPr lang="en-US" smtClean="0"/>
              <a:t>10/9/2023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67F07C96-5BC4-4829-8377-BEB89D16B9F7}" type="slidenum">
              <a:rPr lang="en-US" smtClean="0"/>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2204235-5D4A-43EE-9324-085107C9BBD1}" type="datetimeFigureOut">
              <a:rPr lang="en-US" smtClean="0"/>
              <a:t>10/9/2023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2204235-5D4A-43EE-9324-085107C9BBD1}" type="datetimeFigureOut">
              <a:rPr lang="en-US" smtClean="0"/>
              <a:t>10/9/2023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2204235-5D4A-43EE-9324-085107C9BBD1}" type="datetimeFigureOut">
              <a:rPr lang="en-US" smtClean="0"/>
              <a:t>10/9/2023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07C96-5BC4-4829-8377-BEB89D16B9F7}" type="slidenum">
              <a:rPr lang="en-US" smtClean="0"/>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2204235-5D4A-43EE-9324-085107C9BBD1}" type="datetimeFigureOut">
              <a:rPr lang="en-US" smtClean="0"/>
              <a:t>10/9/2023</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67F07C96-5BC4-4829-8377-BEB89D16B9F7}"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2204235-5D4A-43EE-9324-085107C9BBD1}" type="datetimeFigureOut">
              <a:rPr lang="en-US" smtClean="0"/>
              <a:t>10/9/2023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F07C96-5BC4-4829-8377-BEB89D16B9F7}" type="slidenum">
              <a:rPr lang="en-US" smtClean="0"/>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2204235-5D4A-43EE-9324-085107C9BBD1}" type="datetimeFigureOut">
              <a:rPr lang="en-US" smtClean="0"/>
              <a:t>10/9/2023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F07C96-5BC4-4829-8377-BEB89D16B9F7}" type="slidenum">
              <a:rPr lang="en-US" smtClean="0"/>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2204235-5D4A-43EE-9324-085107C9BBD1}" type="datetimeFigureOut">
              <a:rPr lang="en-US" smtClean="0"/>
              <a:t>10/9/2023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204235-5D4A-43EE-9324-085107C9BBD1}" type="datetimeFigureOut">
              <a:rPr lang="en-US" smtClean="0"/>
              <a:t>10/9/2023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2204235-5D4A-43EE-9324-085107C9BBD1}" type="datetimeFigureOut">
              <a:rPr lang="en-US" smtClean="0"/>
              <a:t>10/9/2023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F07C96-5BC4-4829-8377-BEB89D16B9F7}" type="slidenum">
              <a:rPr lang="en-US" smtClean="0"/>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2204235-5D4A-43EE-9324-085107C9BBD1}" type="datetimeFigureOut">
              <a:rPr lang="en-US" smtClean="0"/>
              <a:t>10/9/2023</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67F07C96-5BC4-4829-8377-BEB89D16B9F7}" type="slidenum">
              <a:rPr lang="en-US" smtClean="0"/>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304800" y="274638"/>
            <a:ext cx="8610600" cy="868362"/>
          </a:xfrm>
          <a:prstGeom prst="rect">
            <a:avLst/>
          </a:prstGeom>
        </p:spPr>
        <p:txBody>
          <a:bodyPr bIns="91440" anchor="b" anchorCtr="0">
            <a:normAutofit/>
          </a:bodyPr>
          <a:lstStyle/>
          <a:p>
            <a:r>
              <a:rPr kumimoji="0" lang="en-US" dirty="0" smtClean="0"/>
              <a:t>Click to edit Master title style</a:t>
            </a:r>
            <a:endParaRPr kumimoji="0" lang="en-US" dirty="0"/>
          </a:p>
        </p:txBody>
      </p:sp>
      <p:sp>
        <p:nvSpPr>
          <p:cNvPr id="13" name="Text Placeholder 12"/>
          <p:cNvSpPr>
            <a:spLocks noGrp="1"/>
          </p:cNvSpPr>
          <p:nvPr>
            <p:ph type="body" idx="1"/>
          </p:nvPr>
        </p:nvSpPr>
        <p:spPr>
          <a:xfrm>
            <a:off x="304800" y="1295400"/>
            <a:ext cx="8610600" cy="4724400"/>
          </a:xfrm>
          <a:prstGeom prst="rect">
            <a:avLst/>
          </a:prstGeom>
        </p:spPr>
        <p:txBody>
          <a:bodyPr>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82204235-5D4A-43EE-9324-085107C9BBD1}" type="datetimeFigureOut">
              <a:rPr lang="en-US" smtClean="0"/>
              <a:t>10/9/2023</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7F07C96-5BC4-4829-8377-BEB89D16B9F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b="1" kern="1200">
          <a:solidFill>
            <a:srgbClr val="FF0000"/>
          </a:solidFill>
          <a:latin typeface="Times New Roman" pitchFamily="18" charset="0"/>
          <a:ea typeface="+mj-ea"/>
          <a:cs typeface="Times New Roman" pitchFamily="18" charset="0"/>
        </a:defRPr>
      </a:lvl1pPr>
    </p:titleStyle>
    <p:bodyStyle>
      <a:lvl1pPr marL="274320" indent="-274320" algn="l" rtl="0" eaLnBrk="1" latinLnBrk="0" hangingPunct="1">
        <a:spcBef>
          <a:spcPts val="580"/>
        </a:spcBef>
        <a:buClr>
          <a:schemeClr val="accent1"/>
        </a:buClr>
        <a:buSzPct val="85000"/>
        <a:buFont typeface="Wingdings 2"/>
        <a:buChar char=""/>
        <a:defRPr kumimoji="0" sz="3200" kern="1200">
          <a:solidFill>
            <a:srgbClr val="002060"/>
          </a:solidFill>
          <a:latin typeface="Times New Roman" pitchFamily="18" charset="0"/>
          <a:ea typeface="+mn-ea"/>
          <a:cs typeface="Times New Roman" pitchFamily="18" charset="0"/>
        </a:defRPr>
      </a:lvl1pPr>
      <a:lvl2pPr marL="548640" indent="-228600" algn="l" rtl="0" eaLnBrk="1" latinLnBrk="0" hangingPunct="1">
        <a:spcBef>
          <a:spcPts val="370"/>
        </a:spcBef>
        <a:buClr>
          <a:schemeClr val="accent2"/>
        </a:buClr>
        <a:buSzPct val="85000"/>
        <a:buFont typeface="Wingdings 2"/>
        <a:buChar char=""/>
        <a:defRPr kumimoji="0" sz="3200" kern="1200">
          <a:solidFill>
            <a:srgbClr val="002060"/>
          </a:solidFill>
          <a:latin typeface="Times New Roman" pitchFamily="18" charset="0"/>
          <a:ea typeface="+mn-ea"/>
          <a:cs typeface="Times New Roman" pitchFamily="18" charset="0"/>
        </a:defRPr>
      </a:lvl2pPr>
      <a:lvl3pPr marL="822960" indent="-228600" algn="l" rtl="0" eaLnBrk="1" latinLnBrk="0" hangingPunct="1">
        <a:spcBef>
          <a:spcPts val="370"/>
        </a:spcBef>
        <a:buClr>
          <a:schemeClr val="accent1">
            <a:tint val="60000"/>
          </a:schemeClr>
        </a:buClr>
        <a:buSzPct val="85000"/>
        <a:buFont typeface="Wingdings 2"/>
        <a:buChar char=""/>
        <a:defRPr kumimoji="0" sz="3200" kern="1200">
          <a:solidFill>
            <a:srgbClr val="002060"/>
          </a:solidFill>
          <a:latin typeface="Times New Roman" pitchFamily="18" charset="0"/>
          <a:ea typeface="+mn-ea"/>
          <a:cs typeface="Times New Roman" pitchFamily="18" charset="0"/>
        </a:defRPr>
      </a:lvl3pPr>
      <a:lvl4pPr marL="1097280" indent="-228600" algn="l" rtl="0" eaLnBrk="1" latinLnBrk="0" hangingPunct="1">
        <a:spcBef>
          <a:spcPts val="370"/>
        </a:spcBef>
        <a:buClr>
          <a:schemeClr val="accent3"/>
        </a:buClr>
        <a:buSzPct val="80000"/>
        <a:buFont typeface="Wingdings 2"/>
        <a:buChar char=""/>
        <a:defRPr kumimoji="0" sz="3200" kern="1200">
          <a:solidFill>
            <a:srgbClr val="002060"/>
          </a:solidFill>
          <a:latin typeface="Times New Roman" pitchFamily="18" charset="0"/>
          <a:ea typeface="+mn-ea"/>
          <a:cs typeface="Times New Roman" pitchFamily="18" charset="0"/>
        </a:defRPr>
      </a:lvl4pPr>
      <a:lvl5pPr marL="1371600" indent="-228600" algn="l" rtl="0" eaLnBrk="1" latinLnBrk="0" hangingPunct="1">
        <a:spcBef>
          <a:spcPts val="370"/>
        </a:spcBef>
        <a:buClr>
          <a:schemeClr val="accent3"/>
        </a:buClr>
        <a:buFontTx/>
        <a:buChar char="o"/>
        <a:defRPr kumimoji="0" sz="3200" kern="1200">
          <a:solidFill>
            <a:srgbClr val="002060"/>
          </a:solidFill>
          <a:latin typeface="Times New Roman" pitchFamily="18" charset="0"/>
          <a:ea typeface="+mn-ea"/>
          <a:cs typeface="Times New Roman" pitchFamily="18" charset="0"/>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youtube.com/watch?v=lFamJsS0nQ8"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Box 3"/>
          <p:cNvSpPr txBox="1">
            <a:spLocks noChangeArrowheads="1"/>
          </p:cNvSpPr>
          <p:nvPr/>
        </p:nvSpPr>
        <p:spPr bwMode="auto">
          <a:xfrm>
            <a:off x="185057" y="145649"/>
            <a:ext cx="8382000" cy="523220"/>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ctr"/>
            <a:r>
              <a:rPr lang="en-US" sz="2800" b="1" smtClean="0">
                <a:solidFill>
                  <a:schemeClr val="accent1"/>
                </a:solidFill>
                <a:latin typeface="Times New Roman" pitchFamily="18" charset="0"/>
                <a:cs typeface="Times New Roman" pitchFamily="18" charset="0"/>
                <a:sym typeface="Wingdings" pitchFamily="2" charset="2"/>
                <a:hlinkClick r:id="rId2"/>
              </a:rPr>
              <a:t>Video: </a:t>
            </a:r>
            <a:endParaRPr lang="en-US" sz="2800" b="1" dirty="0">
              <a:solidFill>
                <a:schemeClr val="accent1"/>
              </a:solidFill>
              <a:latin typeface="Times New Roman" pitchFamily="18" charset="0"/>
              <a:cs typeface="Times New Roman" pitchFamily="18" charset="0"/>
            </a:endParaRPr>
          </a:p>
        </p:txBody>
      </p:sp>
      <p:pic>
        <p:nvPicPr>
          <p:cNvPr id="8" name="Picture 7"/>
          <p:cNvPicPr/>
          <p:nvPr/>
        </p:nvPicPr>
        <p:blipFill>
          <a:blip r:embed="rId3">
            <a:extLst>
              <a:ext uri="{28A0092B-C50C-407E-A947-70E740481C1C}">
                <a14:useLocalDpi xmlns:a14="http://schemas.microsoft.com/office/drawing/2010/main" val="0"/>
              </a:ext>
            </a:extLst>
          </a:blip>
          <a:srcRect/>
          <a:stretch>
            <a:fillRect/>
          </a:stretch>
        </p:blipFill>
        <p:spPr bwMode="auto">
          <a:xfrm>
            <a:off x="5123543" y="2523038"/>
            <a:ext cx="3461657" cy="3276600"/>
          </a:xfrm>
          <a:prstGeom prst="rect">
            <a:avLst/>
          </a:prstGeom>
          <a:noFill/>
          <a:ln>
            <a:noFill/>
          </a:ln>
        </p:spPr>
      </p:pic>
    </p:spTree>
    <p:extLst>
      <p:ext uri="{BB962C8B-B14F-4D97-AF65-F5344CB8AC3E}">
        <p14:creationId xmlns:p14="http://schemas.microsoft.com/office/powerpoint/2010/main" val="1548385607"/>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a:off x="2209800" y="2285999"/>
            <a:ext cx="4648200" cy="2514600"/>
            <a:chOff x="4082384" y="3529256"/>
            <a:chExt cx="4922243" cy="1842876"/>
          </a:xfrm>
        </p:grpSpPr>
        <p:sp>
          <p:nvSpPr>
            <p:cNvPr id="14" name="Cloud Callout 13"/>
            <p:cNvSpPr/>
            <p:nvPr/>
          </p:nvSpPr>
          <p:spPr>
            <a:xfrm>
              <a:off x="4082384" y="3529256"/>
              <a:ext cx="4922243" cy="1842876"/>
            </a:xfrm>
            <a:prstGeom prst="cloudCallout">
              <a:avLst>
                <a:gd name="adj1" fmla="val 26264"/>
                <a:gd name="adj2" fmla="val 43102"/>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482008" y="3640946"/>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5</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Quá</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trình</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xử</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lí</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a:solidFill>
                    <a:schemeClr val="tx1"/>
                  </a:solidFill>
                  <a:latin typeface="Times New Roman" pitchFamily="18" charset="0"/>
                  <a:cs typeface="Times New Roman" pitchFamily="18" charset="0"/>
                </a:rPr>
                <a:t>của</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bộ</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gồm</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những</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bước</a:t>
              </a:r>
              <a:r>
                <a:rPr lang="en-US" sz="3200" dirty="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nào</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3739593668"/>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
        <p:nvSpPr>
          <p:cNvPr id="2" name="Rectangle 1"/>
          <p:cNvSpPr/>
          <p:nvPr/>
        </p:nvSpPr>
        <p:spPr>
          <a:xfrm>
            <a:off x="990600" y="1752600"/>
            <a:ext cx="7924800" cy="4893647"/>
          </a:xfrm>
          <a:prstGeom prst="rect">
            <a:avLst/>
          </a:prstGeom>
        </p:spPr>
        <p:txBody>
          <a:bodyPr wrap="square">
            <a:spAutoFit/>
          </a:bodyPr>
          <a:lstStyle/>
          <a:p>
            <a:pPr>
              <a:buFont typeface="+mj-lt"/>
              <a:buAutoNum type="arabicPeriod"/>
            </a:pPr>
            <a:r>
              <a:rPr lang="vi-VN" sz="2400">
                <a:solidFill>
                  <a:srgbClr val="C00000"/>
                </a:solidFill>
                <a:latin typeface="Open Sans"/>
              </a:rPr>
              <a:t>Bộ não cầu thủ nhận thông tin từ mắt=&gt; </a:t>
            </a:r>
            <a:r>
              <a:rPr lang="vi-VN" sz="2400">
                <a:solidFill>
                  <a:srgbClr val="002060"/>
                </a:solidFill>
                <a:latin typeface="Open Sans"/>
              </a:rPr>
              <a:t>Thu nhận thông tin</a:t>
            </a:r>
            <a:r>
              <a:rPr lang="vi-VN" sz="2400">
                <a:solidFill>
                  <a:srgbClr val="C00000"/>
                </a:solidFill>
                <a:latin typeface="Open Sans"/>
              </a:rPr>
              <a:t/>
            </a:r>
            <a:br>
              <a:rPr lang="vi-VN" sz="2400">
                <a:solidFill>
                  <a:srgbClr val="C00000"/>
                </a:solidFill>
                <a:latin typeface="Open Sans"/>
              </a:rPr>
            </a:br>
            <a:r>
              <a:rPr lang="vi-VN" sz="2400">
                <a:solidFill>
                  <a:srgbClr val="C00000"/>
                </a:solidFill>
                <a:latin typeface="Open Sans"/>
              </a:rPr>
              <a:t>2. Thông tin được ghi nhớ: vị trí và động tác của thủ môn, vị trí quả bóng, khoảng cách giữa bóng tới khung thành. </a:t>
            </a:r>
            <a:r>
              <a:rPr lang="vi-VN" sz="2400" smtClean="0">
                <a:solidFill>
                  <a:srgbClr val="C00000"/>
                </a:solidFill>
                <a:latin typeface="Open Sans"/>
              </a:rPr>
              <a:t>=&gt; </a:t>
            </a:r>
            <a:r>
              <a:rPr lang="vi-VN" sz="2400">
                <a:solidFill>
                  <a:srgbClr val="002060"/>
                </a:solidFill>
                <a:latin typeface="Open Sans"/>
              </a:rPr>
              <a:t>Lưu trữ thông tin</a:t>
            </a:r>
            <a:r>
              <a:rPr lang="vi-VN" sz="2400">
                <a:solidFill>
                  <a:srgbClr val="C00000"/>
                </a:solidFill>
                <a:latin typeface="Open Sans"/>
              </a:rPr>
              <a:t/>
            </a:r>
            <a:br>
              <a:rPr lang="vi-VN" sz="2400">
                <a:solidFill>
                  <a:srgbClr val="C00000"/>
                </a:solidFill>
                <a:latin typeface="Open Sans"/>
              </a:rPr>
            </a:br>
            <a:r>
              <a:rPr lang="vi-VN" sz="2400">
                <a:solidFill>
                  <a:srgbClr val="C00000"/>
                </a:solidFill>
                <a:latin typeface="Open Sans"/>
              </a:rPr>
              <a:t>3. Bộ não dùng kinh nghiệm để xử lí thông tin về vị trí của thủ môn thành điểm sơ hở khi bảo vệ khung thành, từ đó chuyển thành thông tin điều khiển đôi chân của cầu thủ.=&gt; </a:t>
            </a:r>
            <a:r>
              <a:rPr lang="vi-VN" sz="2400">
                <a:solidFill>
                  <a:srgbClr val="002060"/>
                </a:solidFill>
                <a:latin typeface="Open Sans"/>
              </a:rPr>
              <a:t>Xử lí thông tin</a:t>
            </a:r>
            <a:r>
              <a:rPr lang="vi-VN" sz="2400">
                <a:solidFill>
                  <a:srgbClr val="C00000"/>
                </a:solidFill>
                <a:latin typeface="Open Sans"/>
              </a:rPr>
              <a:t/>
            </a:r>
            <a:br>
              <a:rPr lang="vi-VN" sz="2400">
                <a:solidFill>
                  <a:srgbClr val="C00000"/>
                </a:solidFill>
                <a:latin typeface="Open Sans"/>
              </a:rPr>
            </a:br>
            <a:r>
              <a:rPr lang="vi-VN" sz="2400">
                <a:solidFill>
                  <a:srgbClr val="C00000"/>
                </a:solidFill>
                <a:latin typeface="Open Sans"/>
              </a:rPr>
              <a:t>4. Bộ não chuyển thông tin điều khiển đến hệ thống cơ bắp, thành những thao tác vận động toàn thân, đặc biệt là sự di chuyển của đôi chân, thực hiện cú sút phạt với hiệu quả cao nhất.=&gt; </a:t>
            </a:r>
            <a:r>
              <a:rPr lang="vi-VN" sz="2400">
                <a:solidFill>
                  <a:srgbClr val="002060"/>
                </a:solidFill>
                <a:latin typeface="Open Sans"/>
              </a:rPr>
              <a:t>Truyền thông tin</a:t>
            </a:r>
            <a:endParaRPr lang="vi-VN" sz="2400" i="0">
              <a:solidFill>
                <a:srgbClr val="002060"/>
              </a:solidFill>
              <a:effectLst/>
              <a:latin typeface="Open Sans"/>
            </a:endParaRPr>
          </a:p>
        </p:txBody>
      </p:sp>
    </p:spTree>
    <p:extLst>
      <p:ext uri="{BB962C8B-B14F-4D97-AF65-F5344CB8AC3E}">
        <p14:creationId xmlns:p14="http://schemas.microsoft.com/office/powerpoint/2010/main" val="3687609521"/>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381000" y="1676400"/>
            <a:ext cx="8382000" cy="304698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sym typeface="Wingdings" pitchFamily="2" charset="2"/>
              </a:rPr>
              <a:t> </a:t>
            </a:r>
            <a:r>
              <a:rPr lang="nl-NL"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Quá trình xử lí thông tin của con người gồm bốn hoạt động: </a:t>
            </a:r>
            <a:endPar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endParaRPr>
          </a:p>
          <a:p>
            <a:pPr marL="457200" indent="-457200">
              <a:buFont typeface="Wingdings" pitchFamily="2" charset="2"/>
              <a:buChar char="§"/>
            </a:pPr>
            <a:r>
              <a:rPr lang="en-US" sz="3200" dirty="0" smtClean="0">
                <a:solidFill>
                  <a:srgbClr val="FF0000"/>
                </a:solidFill>
                <a:latin typeface="Times New Roman" pitchFamily="18" charset="0"/>
                <a:cs typeface="Times New Roman" pitchFamily="18" charset="0"/>
              </a:rPr>
              <a:t>Thu </a:t>
            </a:r>
            <a:r>
              <a:rPr lang="en-US" sz="3200" dirty="0" err="1">
                <a:solidFill>
                  <a:srgbClr val="FF0000"/>
                </a:solidFill>
                <a:latin typeface="Times New Roman" pitchFamily="18" charset="0"/>
                <a:cs typeface="Times New Roman" pitchFamily="18" charset="0"/>
              </a:rPr>
              <a:t>nhận</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thông</a:t>
            </a:r>
            <a:r>
              <a:rPr lang="en-US" sz="3200" dirty="0">
                <a:solidFill>
                  <a:srgbClr val="FF0000"/>
                </a:solidFill>
                <a:latin typeface="Times New Roman" pitchFamily="18" charset="0"/>
                <a:cs typeface="Times New Roman" pitchFamily="18" charset="0"/>
              </a:rPr>
              <a:t> tin.</a:t>
            </a:r>
          </a:p>
          <a:p>
            <a:pPr marL="457200" indent="-457200">
              <a:buFont typeface="Wingdings" pitchFamily="2" charset="2"/>
              <a:buChar char="§"/>
            </a:pPr>
            <a:r>
              <a:rPr lang="en-US" sz="3200" dirty="0" err="1" smtClean="0">
                <a:solidFill>
                  <a:srgbClr val="FF0000"/>
                </a:solidFill>
                <a:latin typeface="Times New Roman" pitchFamily="18" charset="0"/>
                <a:cs typeface="Times New Roman" pitchFamily="18" charset="0"/>
              </a:rPr>
              <a:t>Lưu</a:t>
            </a:r>
            <a:r>
              <a:rPr lang="en-US" sz="3200" dirty="0" smtClean="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trữ</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thông</a:t>
            </a:r>
            <a:r>
              <a:rPr lang="en-US" sz="3200" dirty="0">
                <a:solidFill>
                  <a:srgbClr val="FF0000"/>
                </a:solidFill>
                <a:latin typeface="Times New Roman" pitchFamily="18" charset="0"/>
                <a:cs typeface="Times New Roman" pitchFamily="18" charset="0"/>
              </a:rPr>
              <a:t> tin.</a:t>
            </a:r>
          </a:p>
          <a:p>
            <a:pPr marL="457200" indent="-457200">
              <a:buFont typeface="Wingdings" pitchFamily="2" charset="2"/>
              <a:buChar char="§"/>
            </a:pPr>
            <a:r>
              <a:rPr lang="en-US" sz="3200" dirty="0" err="1" smtClean="0">
                <a:solidFill>
                  <a:srgbClr val="FF0000"/>
                </a:solidFill>
                <a:latin typeface="Times New Roman" pitchFamily="18" charset="0"/>
                <a:cs typeface="Times New Roman" pitchFamily="18" charset="0"/>
              </a:rPr>
              <a:t>Biến</a:t>
            </a:r>
            <a:r>
              <a:rPr lang="en-US" sz="3200" dirty="0" smtClean="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đổi</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thông</a:t>
            </a:r>
            <a:r>
              <a:rPr lang="en-US" sz="3200" dirty="0">
                <a:solidFill>
                  <a:srgbClr val="FF0000"/>
                </a:solidFill>
                <a:latin typeface="Times New Roman" pitchFamily="18" charset="0"/>
                <a:cs typeface="Times New Roman" pitchFamily="18" charset="0"/>
              </a:rPr>
              <a:t> tin.</a:t>
            </a:r>
          </a:p>
          <a:p>
            <a:pPr marL="457200" indent="-457200">
              <a:buFont typeface="Wingdings" pitchFamily="2" charset="2"/>
              <a:buChar char="§"/>
            </a:pPr>
            <a:r>
              <a:rPr lang="en-US" sz="3200" dirty="0" err="1" smtClean="0">
                <a:solidFill>
                  <a:srgbClr val="FF0000"/>
                </a:solidFill>
                <a:latin typeface="Times New Roman" pitchFamily="18" charset="0"/>
                <a:cs typeface="Times New Roman" pitchFamily="18" charset="0"/>
              </a:rPr>
              <a:t>Truyền</a:t>
            </a:r>
            <a:r>
              <a:rPr lang="en-US" sz="3200" dirty="0" smtClean="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thông</a:t>
            </a:r>
            <a:r>
              <a:rPr lang="en-US" sz="3200" dirty="0">
                <a:solidFill>
                  <a:srgbClr val="FF0000"/>
                </a:solidFill>
                <a:latin typeface="Times New Roman" pitchFamily="18" charset="0"/>
                <a:cs typeface="Times New Roman" pitchFamily="18" charset="0"/>
              </a:rPr>
              <a:t> tin</a:t>
            </a:r>
            <a:r>
              <a:rPr lang="en-US" sz="3200" dirty="0" smtClean="0">
                <a:solidFill>
                  <a:srgbClr val="FF0000"/>
                </a:solidFill>
                <a:latin typeface="Times New Roman" pitchFamily="18" charset="0"/>
                <a:cs typeface="Times New Roman" pitchFamily="18" charset="0"/>
              </a:rPr>
              <a:t>.</a:t>
            </a:r>
            <a:endParaRPr lang="en-US" sz="3200" dirty="0">
              <a:solidFill>
                <a:srgbClr val="FF0000"/>
              </a:solidFill>
              <a:latin typeface="Times New Roman" pitchFamily="18" charset="0"/>
              <a:cs typeface="Times New Roman" pitchFamily="18" charset="0"/>
            </a:endParaRPr>
          </a:p>
        </p:txBody>
      </p:sp>
      <p:sp>
        <p:nvSpPr>
          <p:cNvPr id="5"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6"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6044200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03779">
                                            <p:txEl>
                                              <p:pRg st="0" end="0"/>
                                            </p:txEl>
                                          </p:spTgt>
                                        </p:tgtEl>
                                        <p:attrNameLst>
                                          <p:attrName>style.visibility</p:attrName>
                                        </p:attrNameLst>
                                      </p:cBhvr>
                                      <p:to>
                                        <p:strVal val="visible"/>
                                      </p:to>
                                    </p:set>
                                    <p:anim calcmode="lin" valueType="num">
                                      <p:cBhvr additive="base">
                                        <p:cTn id="7" dur="500" fill="hold"/>
                                        <p:tgtEl>
                                          <p:spTgt spid="2037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37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3779">
                                            <p:txEl>
                                              <p:pRg st="1" end="1"/>
                                            </p:txEl>
                                          </p:spTgt>
                                        </p:tgtEl>
                                        <p:attrNameLst>
                                          <p:attrName>style.visibility</p:attrName>
                                        </p:attrNameLst>
                                      </p:cBhvr>
                                      <p:to>
                                        <p:strVal val="visible"/>
                                      </p:to>
                                    </p:set>
                                    <p:anim calcmode="lin" valueType="num">
                                      <p:cBhvr additive="base">
                                        <p:cTn id="13" dur="500" fill="hold"/>
                                        <p:tgtEl>
                                          <p:spTgt spid="20377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3779">
                                            <p:txEl>
                                              <p:pRg st="1" end="1"/>
                                            </p:txEl>
                                          </p:spTgt>
                                        </p:tgtEl>
                                        <p:attrNameLst>
                                          <p:attrName>ppt_y</p:attrName>
                                        </p:attrNameLst>
                                      </p:cBhvr>
                                      <p:tavLst>
                                        <p:tav tm="0">
                                          <p:val>
                                            <p:strVal val="1+#ppt_h/2"/>
                                          </p:val>
                                        </p:tav>
                                        <p:tav tm="100000">
                                          <p:val>
                                            <p:strVal val="#ppt_y"/>
                                          </p:val>
                                        </p:tav>
                                      </p:tavLst>
                                    </p:anim>
                                  </p:childTnLst>
                                </p:cTn>
                              </p:par>
                            </p:childTnLst>
                          </p:cTn>
                        </p:par>
                        <p:par>
                          <p:cTn id="15" fill="hold">
                            <p:stCondLst>
                              <p:cond delay="500"/>
                            </p:stCondLst>
                            <p:childTnLst>
                              <p:par>
                                <p:cTn id="16" presetID="2" presetClass="entr" presetSubtype="4" fill="hold" grpId="0" nodeType="afterEffect">
                                  <p:stCondLst>
                                    <p:cond delay="0"/>
                                  </p:stCondLst>
                                  <p:childTnLst>
                                    <p:set>
                                      <p:cBhvr>
                                        <p:cTn id="17" dur="1" fill="hold">
                                          <p:stCondLst>
                                            <p:cond delay="0"/>
                                          </p:stCondLst>
                                        </p:cTn>
                                        <p:tgtEl>
                                          <p:spTgt spid="203779">
                                            <p:txEl>
                                              <p:pRg st="2" end="2"/>
                                            </p:txEl>
                                          </p:spTgt>
                                        </p:tgtEl>
                                        <p:attrNameLst>
                                          <p:attrName>style.visibility</p:attrName>
                                        </p:attrNameLst>
                                      </p:cBhvr>
                                      <p:to>
                                        <p:strVal val="visible"/>
                                      </p:to>
                                    </p:set>
                                    <p:anim calcmode="lin" valueType="num">
                                      <p:cBhvr additive="base">
                                        <p:cTn id="18" dur="500" fill="hold"/>
                                        <p:tgtEl>
                                          <p:spTgt spid="203779">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203779">
                                            <p:txEl>
                                              <p:pRg st="2" end="2"/>
                                            </p:txEl>
                                          </p:spTgt>
                                        </p:tgtEl>
                                        <p:attrNameLst>
                                          <p:attrName>ppt_y</p:attrName>
                                        </p:attrNameLst>
                                      </p:cBhvr>
                                      <p:tavLst>
                                        <p:tav tm="0">
                                          <p:val>
                                            <p:strVal val="1+#ppt_h/2"/>
                                          </p:val>
                                        </p:tav>
                                        <p:tav tm="100000">
                                          <p:val>
                                            <p:strVal val="#ppt_y"/>
                                          </p:val>
                                        </p:tav>
                                      </p:tavLst>
                                    </p:anim>
                                  </p:childTnLst>
                                </p:cTn>
                              </p:par>
                            </p:childTnLst>
                          </p:cTn>
                        </p:par>
                        <p:par>
                          <p:cTn id="20" fill="hold">
                            <p:stCondLst>
                              <p:cond delay="1000"/>
                            </p:stCondLst>
                            <p:childTnLst>
                              <p:par>
                                <p:cTn id="21" presetID="2" presetClass="entr" presetSubtype="4" fill="hold" grpId="0" nodeType="afterEffect">
                                  <p:stCondLst>
                                    <p:cond delay="0"/>
                                  </p:stCondLst>
                                  <p:childTnLst>
                                    <p:set>
                                      <p:cBhvr>
                                        <p:cTn id="22" dur="1" fill="hold">
                                          <p:stCondLst>
                                            <p:cond delay="0"/>
                                          </p:stCondLst>
                                        </p:cTn>
                                        <p:tgtEl>
                                          <p:spTgt spid="203779">
                                            <p:txEl>
                                              <p:pRg st="3" end="3"/>
                                            </p:txEl>
                                          </p:spTgt>
                                        </p:tgtEl>
                                        <p:attrNameLst>
                                          <p:attrName>style.visibility</p:attrName>
                                        </p:attrNameLst>
                                      </p:cBhvr>
                                      <p:to>
                                        <p:strVal val="visible"/>
                                      </p:to>
                                    </p:set>
                                    <p:anim calcmode="lin" valueType="num">
                                      <p:cBhvr additive="base">
                                        <p:cTn id="23" dur="500" fill="hold"/>
                                        <p:tgtEl>
                                          <p:spTgt spid="203779">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03779">
                                            <p:txEl>
                                              <p:pRg st="3" end="3"/>
                                            </p:txEl>
                                          </p:spTgt>
                                        </p:tgtEl>
                                        <p:attrNameLst>
                                          <p:attrName>ppt_y</p:attrName>
                                        </p:attrNameLst>
                                      </p:cBhvr>
                                      <p:tavLst>
                                        <p:tav tm="0">
                                          <p:val>
                                            <p:strVal val="1+#ppt_h/2"/>
                                          </p:val>
                                        </p:tav>
                                        <p:tav tm="100000">
                                          <p:val>
                                            <p:strVal val="#ppt_y"/>
                                          </p:val>
                                        </p:tav>
                                      </p:tavLst>
                                    </p:anim>
                                  </p:childTnLst>
                                </p:cTn>
                              </p:par>
                            </p:childTnLst>
                          </p:cTn>
                        </p:par>
                        <p:par>
                          <p:cTn id="25" fill="hold">
                            <p:stCondLst>
                              <p:cond delay="1500"/>
                            </p:stCondLst>
                            <p:childTnLst>
                              <p:par>
                                <p:cTn id="26" presetID="2" presetClass="entr" presetSubtype="4" fill="hold" grpId="0" nodeType="afterEffect">
                                  <p:stCondLst>
                                    <p:cond delay="0"/>
                                  </p:stCondLst>
                                  <p:childTnLst>
                                    <p:set>
                                      <p:cBhvr>
                                        <p:cTn id="27" dur="1" fill="hold">
                                          <p:stCondLst>
                                            <p:cond delay="0"/>
                                          </p:stCondLst>
                                        </p:cTn>
                                        <p:tgtEl>
                                          <p:spTgt spid="203779">
                                            <p:txEl>
                                              <p:pRg st="4" end="4"/>
                                            </p:txEl>
                                          </p:spTgt>
                                        </p:tgtEl>
                                        <p:attrNameLst>
                                          <p:attrName>style.visibility</p:attrName>
                                        </p:attrNameLst>
                                      </p:cBhvr>
                                      <p:to>
                                        <p:strVal val="visible"/>
                                      </p:to>
                                    </p:set>
                                    <p:anim calcmode="lin" valueType="num">
                                      <p:cBhvr additive="base">
                                        <p:cTn id="28" dur="500" fill="hold"/>
                                        <p:tgtEl>
                                          <p:spTgt spid="203779">
                                            <p:txEl>
                                              <p:pRg st="4" end="4"/>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20377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87" t="-931" r="-1"/>
          <a:stretch/>
        </p:blipFill>
        <p:spPr bwMode="auto">
          <a:xfrm>
            <a:off x="312056" y="1752600"/>
            <a:ext cx="8615009"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4"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125092769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1030"/>
                                        </p:tgtEl>
                                        <p:attrNameLst>
                                          <p:attrName>style.visibility</p:attrName>
                                        </p:attrNameLst>
                                      </p:cBhvr>
                                      <p:to>
                                        <p:strVal val="visible"/>
                                      </p:to>
                                    </p:set>
                                    <p:anim calcmode="lin" valueType="num">
                                      <p:cBhvr additive="base">
                                        <p:cTn id="7" dur="500" fill="hold"/>
                                        <p:tgtEl>
                                          <p:spTgt spid="1030"/>
                                        </p:tgtEl>
                                        <p:attrNameLst>
                                          <p:attrName>ppt_x</p:attrName>
                                        </p:attrNameLst>
                                      </p:cBhvr>
                                      <p:tavLst>
                                        <p:tav tm="0">
                                          <p:val>
                                            <p:strVal val="#ppt_x"/>
                                          </p:val>
                                        </p:tav>
                                        <p:tav tm="100000">
                                          <p:val>
                                            <p:strVal val="#ppt_x"/>
                                          </p:val>
                                        </p:tav>
                                      </p:tavLst>
                                    </p:anim>
                                    <p:anim calcmode="lin" valueType="num">
                                      <p:cBhvr additive="base">
                                        <p:cTn id="8" dur="500" fill="hold"/>
                                        <p:tgtEl>
                                          <p:spTgt spid="10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2.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 </a:t>
            </a:r>
            <a:r>
              <a:rPr lang="en-US" sz="3600" b="1" u="sng" dirty="0" err="1" smtClean="0">
                <a:solidFill>
                  <a:srgbClr val="FF0000"/>
                </a:solidFill>
                <a:latin typeface="Times New Roman" pitchFamily="18" charset="0"/>
                <a:cs typeface="Times New Roman" pitchFamily="18" charset="0"/>
              </a:rPr>
              <a:t>trong</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máy</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tính</a:t>
            </a:r>
            <a:r>
              <a:rPr lang="en-US" sz="3600" b="1" u="sng" dirty="0" smtClean="0">
                <a:solidFill>
                  <a:srgbClr val="FF0000"/>
                </a:solidFill>
                <a:latin typeface="Times New Roman" pitchFamily="18" charset="0"/>
                <a:cs typeface="Times New Roman" pitchFamily="18" charset="0"/>
              </a:rPr>
              <a:t>:</a:t>
            </a:r>
            <a:endParaRPr lang="en-US" sz="3600" b="1" u="sng" dirty="0">
              <a:solidFill>
                <a:srgbClr val="FF0000"/>
              </a:solidFill>
              <a:latin typeface="Times New Roman" pitchFamily="18" charset="0"/>
              <a:cs typeface="Times New Roman" pitchFamily="18" charset="0"/>
            </a:endParaRPr>
          </a:p>
        </p:txBody>
      </p:sp>
      <p:sp>
        <p:nvSpPr>
          <p:cNvPr id="203779" name="Text Box 3"/>
          <p:cNvSpPr txBox="1">
            <a:spLocks noChangeArrowheads="1"/>
          </p:cNvSpPr>
          <p:nvPr/>
        </p:nvSpPr>
        <p:spPr bwMode="auto">
          <a:xfrm>
            <a:off x="246743" y="1676400"/>
            <a:ext cx="8382000" cy="107721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sym typeface="Wingdings" pitchFamily="2" charset="2"/>
              </a:rPr>
              <a:t> </a:t>
            </a:r>
            <a:r>
              <a:rPr lang="en-US" sz="3200" b="1" dirty="0" err="1"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Máy</a:t>
            </a:r>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tính</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là</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công</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cụ</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hiệu</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quả</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để</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thu</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nhận</a:t>
            </a:r>
            <a:r>
              <a:rPr lang="en-US" sz="3200" b="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lưu </a:t>
            </a:r>
            <a:r>
              <a:rPr lang="en-US" sz="3200" b="1"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trữ, xử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lí</a:t>
            </a:r>
            <a:r>
              <a:rPr lang="en-US" sz="3200" b="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và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truyền</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thông</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tin.</a:t>
            </a:r>
          </a:p>
        </p:txBody>
      </p:sp>
      <p:sp>
        <p:nvSpPr>
          <p:cNvPr id="4506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grpSp>
        <p:nvGrpSpPr>
          <p:cNvPr id="3" name="Group 2"/>
          <p:cNvGrpSpPr/>
          <p:nvPr/>
        </p:nvGrpSpPr>
        <p:grpSpPr>
          <a:xfrm>
            <a:off x="5562600" y="2514600"/>
            <a:ext cx="3428999" cy="2907506"/>
            <a:chOff x="3628572" y="2753618"/>
            <a:chExt cx="5105400" cy="2275582"/>
          </a:xfrm>
        </p:grpSpPr>
        <p:sp>
          <p:nvSpPr>
            <p:cNvPr id="9" name="Cloud Callout 8"/>
            <p:cNvSpPr/>
            <p:nvPr/>
          </p:nvSpPr>
          <p:spPr>
            <a:xfrm>
              <a:off x="3628572" y="2753618"/>
              <a:ext cx="5105400" cy="2275582"/>
            </a:xfrm>
            <a:prstGeom prst="cloudCallout">
              <a:avLst>
                <a:gd name="adj1" fmla="val 20007"/>
                <a:gd name="adj2" fmla="val 45049"/>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2060"/>
                </a:solidFill>
              </a:endParaRPr>
            </a:p>
          </p:txBody>
        </p:sp>
        <p:sp>
          <p:nvSpPr>
            <p:cNvPr id="8" name="Rectangle 7"/>
            <p:cNvSpPr/>
            <p:nvPr/>
          </p:nvSpPr>
          <p:spPr>
            <a:xfrm>
              <a:off x="4309291" y="3060337"/>
              <a:ext cx="4311229" cy="17209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a:solidFill>
                    <a:srgbClr val="FF0000"/>
                  </a:solidFill>
                  <a:latin typeface="Times New Roman" panose="02020603050405020304" pitchFamily="18" charset="0"/>
                  <a:cs typeface="Times New Roman" panose="02020603050405020304" pitchFamily="18" charset="0"/>
                </a:rPr>
                <a:t>Hãy cho biết tên các thiết bị vào</a:t>
              </a:r>
              <a:r>
                <a:rPr lang="en-US" sz="2400" b="1" smtClean="0">
                  <a:solidFill>
                    <a:srgbClr val="FF0000"/>
                  </a:solidFill>
                  <a:latin typeface="Times New Roman" panose="02020603050405020304" pitchFamily="18" charset="0"/>
                  <a:cs typeface="Times New Roman" panose="02020603050405020304" pitchFamily="18" charset="0"/>
                </a:rPr>
                <a:t>, thiết bị</a:t>
              </a:r>
              <a:endParaRPr lang="en-US" sz="2400" b="1">
                <a:solidFill>
                  <a:srgbClr val="FF0000"/>
                </a:solidFill>
                <a:latin typeface="Times New Roman" panose="02020603050405020304" pitchFamily="18" charset="0"/>
                <a:cs typeface="Times New Roman" panose="02020603050405020304" pitchFamily="18" charset="0"/>
              </a:endParaRPr>
            </a:p>
            <a:p>
              <a:r>
                <a:rPr lang="en-US" sz="2400" b="1" smtClean="0">
                  <a:solidFill>
                    <a:srgbClr val="FF0000"/>
                  </a:solidFill>
                  <a:latin typeface="Times New Roman" panose="02020603050405020304" pitchFamily="18" charset="0"/>
                  <a:cs typeface="Times New Roman" panose="02020603050405020304" pitchFamily="18" charset="0"/>
                </a:rPr>
                <a:t>ra</a:t>
              </a:r>
              <a:r>
                <a:rPr lang="en-US" sz="2400" b="1">
                  <a:solidFill>
                    <a:srgbClr val="FF0000"/>
                  </a:solidFill>
                  <a:latin typeface="Times New Roman" panose="02020603050405020304" pitchFamily="18" charset="0"/>
                  <a:cs typeface="Times New Roman" panose="02020603050405020304" pitchFamily="18" charset="0"/>
                </a:rPr>
                <a:t>, bộ xử lí và bộ nhớ?</a:t>
              </a:r>
            </a:p>
            <a:p>
              <a:pPr algn="ctr"/>
              <a:endParaRPr lang="en-US" sz="2600" b="1" u="sng" dirty="0">
                <a:solidFill>
                  <a:srgbClr val="FF0000"/>
                </a:solidFill>
                <a:latin typeface="Times New Roman" pitchFamily="18" charset="0"/>
                <a:cs typeface="Times New Roman" pitchFamily="18" charset="0"/>
              </a:endParaRPr>
            </a:p>
          </p:txBody>
        </p:sp>
      </p:grpSp>
    </p:spTree>
    <p:extLst>
      <p:ext uri="{BB962C8B-B14F-4D97-AF65-F5344CB8AC3E}">
        <p14:creationId xmlns:p14="http://schemas.microsoft.com/office/powerpoint/2010/main" val="354988397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3779"/>
                                        </p:tgtEl>
                                        <p:attrNameLst>
                                          <p:attrName>style.visibility</p:attrName>
                                        </p:attrNameLst>
                                      </p:cBhvr>
                                      <p:to>
                                        <p:strVal val="visible"/>
                                      </p:to>
                                    </p:set>
                                    <p:anim calcmode="lin" valueType="num">
                                      <p:cBhvr additive="base">
                                        <p:cTn id="7" dur="500" fill="hold"/>
                                        <p:tgtEl>
                                          <p:spTgt spid="203779"/>
                                        </p:tgtEl>
                                        <p:attrNameLst>
                                          <p:attrName>ppt_x</p:attrName>
                                        </p:attrNameLst>
                                      </p:cBhvr>
                                      <p:tavLst>
                                        <p:tav tm="0">
                                          <p:val>
                                            <p:strVal val="#ppt_x"/>
                                          </p:val>
                                        </p:tav>
                                        <p:tav tm="100000">
                                          <p:val>
                                            <p:strVal val="#ppt_x"/>
                                          </p:val>
                                        </p:tav>
                                      </p:tavLst>
                                    </p:anim>
                                    <p:anim calcmode="lin" valueType="num">
                                      <p:cBhvr additive="base">
                                        <p:cTn id="8" dur="500" fill="hold"/>
                                        <p:tgtEl>
                                          <p:spTgt spid="203779"/>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2" presetClass="entr" presetSubtype="4" fill="hold" nodeType="afterEffect">
                                  <p:stCondLst>
                                    <p:cond delay="50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1143000"/>
            <a:ext cx="7696200" cy="3046988"/>
          </a:xfrm>
          <a:prstGeom prst="rect">
            <a:avLst/>
          </a:prstGeom>
        </p:spPr>
        <p:txBody>
          <a:bodyPr wrap="square">
            <a:spAutoFit/>
          </a:bodyPr>
          <a:lstStyle/>
          <a:p>
            <a:pPr>
              <a:buFont typeface="Arial" panose="020B0604020202020204" pitchFamily="34" charset="0"/>
              <a:buChar char="•"/>
            </a:pPr>
            <a:r>
              <a:rPr lang="vi-VN" sz="2400">
                <a:solidFill>
                  <a:srgbClr val="FF0000"/>
                </a:solidFill>
                <a:latin typeface="Open Sans"/>
              </a:rPr>
              <a:t>Thiết bị vào để thu nhận thông tin</a:t>
            </a:r>
            <a:r>
              <a:rPr lang="vi-VN" sz="2400">
                <a:solidFill>
                  <a:srgbClr val="002060"/>
                </a:solidFill>
                <a:latin typeface="Open Sans"/>
              </a:rPr>
              <a:t>: bàn phím, chuột, máy quét…</a:t>
            </a:r>
          </a:p>
          <a:p>
            <a:pPr>
              <a:buFont typeface="Arial" panose="020B0604020202020204" pitchFamily="34" charset="0"/>
              <a:buChar char="•"/>
            </a:pPr>
            <a:r>
              <a:rPr lang="vi-VN" sz="2400">
                <a:solidFill>
                  <a:srgbClr val="FF0000"/>
                </a:solidFill>
                <a:latin typeface="Open Sans"/>
              </a:rPr>
              <a:t>Thiết bị ra để truyền hoặc chia sẻ thông tin</a:t>
            </a:r>
            <a:r>
              <a:rPr lang="vi-VN" sz="2400">
                <a:solidFill>
                  <a:srgbClr val="002060"/>
                </a:solidFill>
                <a:latin typeface="Open Sans"/>
              </a:rPr>
              <a:t>: màn hình, máy in…</a:t>
            </a:r>
          </a:p>
          <a:p>
            <a:pPr>
              <a:buFont typeface="Arial" panose="020B0604020202020204" pitchFamily="34" charset="0"/>
              <a:buChar char="•"/>
            </a:pPr>
            <a:r>
              <a:rPr lang="vi-VN" sz="2400">
                <a:solidFill>
                  <a:srgbClr val="FF0000"/>
                </a:solidFill>
                <a:latin typeface="Open Sans"/>
              </a:rPr>
              <a:t>Bộ xử lí </a:t>
            </a:r>
            <a:r>
              <a:rPr lang="vi-VN" sz="2400">
                <a:solidFill>
                  <a:srgbClr val="002060"/>
                </a:solidFill>
                <a:latin typeface="Open Sans"/>
              </a:rPr>
              <a:t>để biến đổi thông tin bằng cách thực hiện chương </a:t>
            </a:r>
            <a:r>
              <a:rPr lang="vi-VN" sz="2400" smtClean="0">
                <a:solidFill>
                  <a:srgbClr val="002060"/>
                </a:solidFill>
                <a:latin typeface="Open Sans"/>
              </a:rPr>
              <a:t>trình</a:t>
            </a:r>
            <a:r>
              <a:rPr lang="en-US" sz="2400" smtClean="0">
                <a:solidFill>
                  <a:srgbClr val="002060"/>
                </a:solidFill>
                <a:latin typeface="Open Sans"/>
              </a:rPr>
              <a:t> </a:t>
            </a:r>
            <a:r>
              <a:rPr lang="vi-VN" sz="2400" smtClean="0">
                <a:solidFill>
                  <a:srgbClr val="002060"/>
                </a:solidFill>
                <a:latin typeface="Open Sans"/>
              </a:rPr>
              <a:t>máy </a:t>
            </a:r>
            <a:r>
              <a:rPr lang="vi-VN" sz="2400">
                <a:solidFill>
                  <a:srgbClr val="002060"/>
                </a:solidFill>
                <a:latin typeface="Open Sans"/>
              </a:rPr>
              <a:t>tính do con người biết ra.</a:t>
            </a:r>
          </a:p>
          <a:p>
            <a:pPr>
              <a:buFont typeface="Arial" panose="020B0604020202020204" pitchFamily="34" charset="0"/>
              <a:buChar char="•"/>
            </a:pPr>
            <a:r>
              <a:rPr lang="vi-VN" sz="2400">
                <a:solidFill>
                  <a:srgbClr val="FF0000"/>
                </a:solidFill>
                <a:latin typeface="Open Sans"/>
              </a:rPr>
              <a:t>Bộ nhớ để lưu trữ thông tin</a:t>
            </a:r>
            <a:r>
              <a:rPr lang="vi-VN" sz="2400">
                <a:solidFill>
                  <a:srgbClr val="002060"/>
                </a:solidFill>
                <a:latin typeface="Open Sans"/>
              </a:rPr>
              <a:t>: đĩa quang, đĩa từ, thẻ nhớ…</a:t>
            </a:r>
            <a:endParaRPr lang="vi-VN" sz="2400" b="0" i="0">
              <a:solidFill>
                <a:srgbClr val="002060"/>
              </a:solidFill>
              <a:effectLst/>
              <a:latin typeface="Open Sans"/>
            </a:endParaRPr>
          </a:p>
        </p:txBody>
      </p:sp>
      <p:sp>
        <p:nvSpPr>
          <p:cNvPr id="3" name="Rectangle 2"/>
          <p:cNvSpPr/>
          <p:nvPr/>
        </p:nvSpPr>
        <p:spPr>
          <a:xfrm>
            <a:off x="533400" y="4189988"/>
            <a:ext cx="7696200" cy="830997"/>
          </a:xfrm>
          <a:prstGeom prst="rect">
            <a:avLst/>
          </a:prstGeom>
        </p:spPr>
        <p:txBody>
          <a:bodyPr wrap="square">
            <a:spAutoFit/>
          </a:bodyPr>
          <a:lstStyle/>
          <a:p>
            <a:pPr>
              <a:buFont typeface="Arial" panose="020B0604020202020204" pitchFamily="34" charset="0"/>
              <a:buChar char="•"/>
            </a:pPr>
            <a:r>
              <a:rPr lang="en-US" sz="2400" smtClean="0">
                <a:latin typeface="Open Sans"/>
              </a:rPr>
              <a:t>Như vậy: Máy tính có đủ bốn thành phần thực hiện các hoạt động xử lý thông tin</a:t>
            </a:r>
            <a:endParaRPr lang="vi-VN" sz="2400" b="0" i="0">
              <a:effectLst/>
              <a:latin typeface="Open Sans"/>
            </a:endParaRPr>
          </a:p>
        </p:txBody>
      </p:sp>
    </p:spTree>
    <p:extLst>
      <p:ext uri="{BB962C8B-B14F-4D97-AF65-F5344CB8AC3E}">
        <p14:creationId xmlns:p14="http://schemas.microsoft.com/office/powerpoint/2010/main" val="34497988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2.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 </a:t>
            </a:r>
            <a:r>
              <a:rPr lang="en-US" sz="3600" b="1" u="sng" dirty="0" err="1" smtClean="0">
                <a:solidFill>
                  <a:srgbClr val="FF0000"/>
                </a:solidFill>
                <a:latin typeface="Times New Roman" pitchFamily="18" charset="0"/>
                <a:cs typeface="Times New Roman" pitchFamily="18" charset="0"/>
              </a:rPr>
              <a:t>trong</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máy</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tính</a:t>
            </a:r>
            <a:r>
              <a:rPr lang="en-US" sz="3600" b="1" u="sng" dirty="0" smtClean="0">
                <a:solidFill>
                  <a:srgbClr val="FF0000"/>
                </a:solidFill>
                <a:latin typeface="Times New Roman" pitchFamily="18" charset="0"/>
                <a:cs typeface="Times New Roman" pitchFamily="18" charset="0"/>
              </a:rPr>
              <a:t>:</a:t>
            </a:r>
            <a:endParaRPr lang="en-US" sz="3600" b="1" u="sng" dirty="0">
              <a:solidFill>
                <a:srgbClr val="FF0000"/>
              </a:solidFill>
              <a:latin typeface="Times New Roman" pitchFamily="18" charset="0"/>
              <a:cs typeface="Times New Roman" pitchFamily="18" charset="0"/>
            </a:endParaRPr>
          </a:p>
        </p:txBody>
      </p:sp>
      <p:sp>
        <p:nvSpPr>
          <p:cNvPr id="4506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THÔNG TIN </a:t>
            </a:r>
          </a:p>
        </p:txBody>
      </p:sp>
      <p:sp>
        <p:nvSpPr>
          <p:cNvPr id="2" name="Rectangle 2"/>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solidFill>
                <a:srgbClr val="002060"/>
              </a:solidFill>
            </a:endParaRPr>
          </a:p>
        </p:txBody>
      </p:sp>
      <p:pic>
        <p:nvPicPr>
          <p:cNvPr id="2049"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l="3238" t="246" r="-7087" b="-8146"/>
          <a:stretch/>
        </p:blipFill>
        <p:spPr bwMode="auto">
          <a:xfrm>
            <a:off x="1447800" y="2057400"/>
            <a:ext cx="6701369" cy="3617686"/>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838200" y="5937647"/>
            <a:ext cx="7172156" cy="615553"/>
          </a:xfrm>
          <a:prstGeom prst="rect">
            <a:avLst/>
          </a:prstGeom>
        </p:spPr>
        <p:txBody>
          <a:bodyPr wrap="none">
            <a:spAutoFit/>
          </a:bodyPr>
          <a:lstStyle/>
          <a:p>
            <a:r>
              <a:rPr lang="en-US" sz="3400" b="1" i="1" dirty="0" err="1">
                <a:solidFill>
                  <a:srgbClr val="002060"/>
                </a:solidFill>
                <a:latin typeface="Times New Roman" pitchFamily="18" charset="0"/>
                <a:cs typeface="Times New Roman" pitchFamily="18" charset="0"/>
              </a:rPr>
              <a:t>Các</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bước</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xử</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lí</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thông</a:t>
            </a:r>
            <a:r>
              <a:rPr lang="en-US" sz="3400" b="1" i="1" dirty="0">
                <a:solidFill>
                  <a:srgbClr val="002060"/>
                </a:solidFill>
                <a:latin typeface="Times New Roman" pitchFamily="18" charset="0"/>
                <a:cs typeface="Times New Roman" pitchFamily="18" charset="0"/>
              </a:rPr>
              <a:t> tin </a:t>
            </a:r>
            <a:r>
              <a:rPr lang="en-US" sz="3400" b="1" i="1" dirty="0" err="1">
                <a:solidFill>
                  <a:srgbClr val="002060"/>
                </a:solidFill>
                <a:latin typeface="Times New Roman" pitchFamily="18" charset="0"/>
                <a:cs typeface="Times New Roman" pitchFamily="18" charset="0"/>
              </a:rPr>
              <a:t>của</a:t>
            </a:r>
            <a:r>
              <a:rPr lang="en-US" sz="3400" b="1" i="1" dirty="0">
                <a:solidFill>
                  <a:srgbClr val="002060"/>
                </a:solidFill>
                <a:latin typeface="Times New Roman" pitchFamily="18" charset="0"/>
                <a:cs typeface="Times New Roman" pitchFamily="18" charset="0"/>
              </a:rPr>
              <a:t> </a:t>
            </a:r>
            <a:r>
              <a:rPr lang="en-US" sz="3400" b="1" i="1" dirty="0" err="1" smtClean="0">
                <a:solidFill>
                  <a:srgbClr val="002060"/>
                </a:solidFill>
                <a:latin typeface="Times New Roman" pitchFamily="18" charset="0"/>
                <a:cs typeface="Times New Roman" pitchFamily="18" charset="0"/>
              </a:rPr>
              <a:t>máy</a:t>
            </a:r>
            <a:r>
              <a:rPr lang="en-US" sz="3400" b="1" i="1" dirty="0" smtClean="0">
                <a:solidFill>
                  <a:srgbClr val="002060"/>
                </a:solidFill>
                <a:latin typeface="Times New Roman" pitchFamily="18" charset="0"/>
                <a:cs typeface="Times New Roman" pitchFamily="18" charset="0"/>
              </a:rPr>
              <a:t> </a:t>
            </a:r>
            <a:r>
              <a:rPr lang="en-US" sz="3400" b="1" i="1" dirty="0" err="1" smtClean="0">
                <a:solidFill>
                  <a:srgbClr val="002060"/>
                </a:solidFill>
                <a:latin typeface="Times New Roman" pitchFamily="18" charset="0"/>
                <a:cs typeface="Times New Roman" pitchFamily="18" charset="0"/>
              </a:rPr>
              <a:t>tính</a:t>
            </a:r>
            <a:endParaRPr lang="en-US" sz="3400" b="1" i="1" dirty="0">
              <a:solidFill>
                <a:srgbClr val="002060"/>
              </a:solidFill>
              <a:latin typeface="Times New Roman" pitchFamily="18" charset="0"/>
              <a:cs typeface="Times New Roman" pitchFamily="18" charset="0"/>
            </a:endParaRPr>
          </a:p>
        </p:txBody>
      </p:sp>
      <p:sp>
        <p:nvSpPr>
          <p:cNvPr id="3" name="TextBox 2"/>
          <p:cNvSpPr txBox="1"/>
          <p:nvPr/>
        </p:nvSpPr>
        <p:spPr>
          <a:xfrm>
            <a:off x="3962400" y="1600200"/>
            <a:ext cx="1676400" cy="338554"/>
          </a:xfrm>
          <a:prstGeom prst="rect">
            <a:avLst/>
          </a:prstGeom>
          <a:noFill/>
        </p:spPr>
        <p:txBody>
          <a:bodyPr wrap="square" rtlCol="0">
            <a:spAutoFit/>
          </a:bodyPr>
          <a:lstStyle/>
          <a:p>
            <a:r>
              <a:rPr lang="en-US" sz="1600" b="1" smtClean="0">
                <a:solidFill>
                  <a:schemeClr val="tx2">
                    <a:lumMod val="75000"/>
                  </a:schemeClr>
                </a:solidFill>
                <a:effectLst>
                  <a:outerShdw blurRad="38100" dist="38100" dir="2700000" algn="tl">
                    <a:srgbClr val="000000">
                      <a:alpha val="43137"/>
                    </a:srgbClr>
                  </a:outerShdw>
                </a:effectLst>
              </a:rPr>
              <a:t>Xử lý thông tin</a:t>
            </a:r>
            <a:endParaRPr lang="en-US" sz="1600" b="1">
              <a:solidFill>
                <a:schemeClr val="tx2">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2684339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381000"/>
            <a:ext cx="8153400" cy="3108543"/>
          </a:xfrm>
          <a:prstGeom prst="rect">
            <a:avLst/>
          </a:prstGeom>
        </p:spPr>
        <p:txBody>
          <a:bodyPr wrap="square">
            <a:spAutoFit/>
          </a:bodyPr>
          <a:lstStyle/>
          <a:p>
            <a:r>
              <a:rPr lang="vi-VN" sz="2800">
                <a:solidFill>
                  <a:srgbClr val="FF0000"/>
                </a:solidFill>
              </a:rPr>
              <a:t>Em hãy nêu ví dụ về việc máy tính giúp con người trong các hoạt động sau và </a:t>
            </a:r>
            <a:r>
              <a:rPr lang="vi-VN" sz="2800" smtClean="0">
                <a:solidFill>
                  <a:srgbClr val="FF0000"/>
                </a:solidFill>
              </a:rPr>
              <a:t>so</a:t>
            </a:r>
            <a:r>
              <a:rPr lang="en-US" sz="2800" smtClean="0">
                <a:solidFill>
                  <a:srgbClr val="FF0000"/>
                </a:solidFill>
              </a:rPr>
              <a:t> </a:t>
            </a:r>
            <a:r>
              <a:rPr lang="vi-VN" sz="2800" smtClean="0">
                <a:solidFill>
                  <a:srgbClr val="FF0000"/>
                </a:solidFill>
              </a:rPr>
              <a:t>sánh </a:t>
            </a:r>
            <a:r>
              <a:rPr lang="vi-VN" sz="2800">
                <a:solidFill>
                  <a:srgbClr val="FF0000"/>
                </a:solidFill>
              </a:rPr>
              <a:t>hiệu quả thực hiện việc đó khi có sử dụng và khi không sử dụng máy tính?</a:t>
            </a:r>
          </a:p>
          <a:p>
            <a:pPr>
              <a:buFont typeface="+mj-lt"/>
              <a:buAutoNum type="arabicPeriod"/>
            </a:pPr>
            <a:r>
              <a:rPr lang="en-US" sz="2800" smtClean="0">
                <a:solidFill>
                  <a:srgbClr val="FF0000"/>
                </a:solidFill>
              </a:rPr>
              <a:t> a)Thu </a:t>
            </a:r>
            <a:r>
              <a:rPr lang="en-US" sz="2800">
                <a:solidFill>
                  <a:srgbClr val="FF0000"/>
                </a:solidFill>
              </a:rPr>
              <a:t>nhận thông tin</a:t>
            </a:r>
          </a:p>
          <a:p>
            <a:pPr>
              <a:buFont typeface="+mj-lt"/>
              <a:buAutoNum type="arabicPeriod"/>
            </a:pPr>
            <a:r>
              <a:rPr lang="en-US" sz="2800">
                <a:solidFill>
                  <a:srgbClr val="FF0000"/>
                </a:solidFill>
              </a:rPr>
              <a:t>b) Hiển thị thông tin</a:t>
            </a:r>
          </a:p>
          <a:p>
            <a:pPr>
              <a:buFont typeface="+mj-lt"/>
              <a:buAutoNum type="arabicPeriod"/>
            </a:pPr>
            <a:r>
              <a:rPr lang="en-US" sz="2800">
                <a:solidFill>
                  <a:srgbClr val="FF0000"/>
                </a:solidFill>
              </a:rPr>
              <a:t>c) Xử lí thông tin</a:t>
            </a:r>
          </a:p>
          <a:p>
            <a:pPr>
              <a:buFont typeface="+mj-lt"/>
              <a:buAutoNum type="arabicPeriod"/>
            </a:pPr>
            <a:r>
              <a:rPr lang="en-US" sz="2800">
                <a:solidFill>
                  <a:srgbClr val="FF0000"/>
                </a:solidFill>
              </a:rPr>
              <a:t>d) Truyền thông tin</a:t>
            </a:r>
            <a:endParaRPr lang="en-US" sz="2800" b="0" i="0">
              <a:solidFill>
                <a:srgbClr val="FF0000"/>
              </a:solidFill>
              <a:effectLst/>
            </a:endParaRPr>
          </a:p>
        </p:txBody>
      </p:sp>
      <p:sp>
        <p:nvSpPr>
          <p:cNvPr id="3" name="Rectangle 2"/>
          <p:cNvSpPr/>
          <p:nvPr/>
        </p:nvSpPr>
        <p:spPr>
          <a:xfrm>
            <a:off x="838200" y="3810000"/>
            <a:ext cx="7696200" cy="1631216"/>
          </a:xfrm>
          <a:prstGeom prst="rect">
            <a:avLst/>
          </a:prstGeom>
        </p:spPr>
        <p:txBody>
          <a:bodyPr wrap="square">
            <a:spAutoFit/>
          </a:bodyPr>
          <a:lstStyle/>
          <a:p>
            <a:r>
              <a:rPr lang="vi-VN" sz="2000" b="1">
                <a:solidFill>
                  <a:srgbClr val="002060"/>
                </a:solidFill>
                <a:latin typeface="Open Sans"/>
              </a:rPr>
              <a:t>+ Soạn thảo văn bản, tính toán số học</a:t>
            </a:r>
          </a:p>
          <a:p>
            <a:r>
              <a:rPr lang="vi-VN" sz="2000" b="1">
                <a:solidFill>
                  <a:srgbClr val="002060"/>
                </a:solidFill>
                <a:latin typeface="Open Sans"/>
              </a:rPr>
              <a:t>+ Chuyển văn bản thành giọng nói và ngược lại</a:t>
            </a:r>
          </a:p>
          <a:p>
            <a:r>
              <a:rPr lang="vi-VN" sz="2000" b="1">
                <a:solidFill>
                  <a:srgbClr val="002060"/>
                </a:solidFill>
                <a:latin typeface="Open Sans"/>
              </a:rPr>
              <a:t>+ Dịch tự động từ văn bản và từ hình ảnh</a:t>
            </a:r>
          </a:p>
          <a:p>
            <a:r>
              <a:rPr lang="vi-VN" sz="2000" b="1">
                <a:solidFill>
                  <a:srgbClr val="002060"/>
                </a:solidFill>
                <a:latin typeface="Open Sans"/>
              </a:rPr>
              <a:t>+ Các ứng dụng di động, thông minh có hỗ trợ của Internet</a:t>
            </a:r>
          </a:p>
          <a:p>
            <a:r>
              <a:rPr lang="vi-VN" sz="2000" b="1">
                <a:solidFill>
                  <a:srgbClr val="002060"/>
                </a:solidFill>
                <a:latin typeface="Open Sans"/>
              </a:rPr>
              <a:t>(thời tiết, thời sự, tìm đường, mua hàng, thanh toán...)</a:t>
            </a:r>
            <a:endParaRPr lang="vi-VN" sz="2000" b="1" i="0">
              <a:solidFill>
                <a:srgbClr val="002060"/>
              </a:solidFill>
              <a:effectLst/>
              <a:latin typeface="Open Sans"/>
            </a:endParaRPr>
          </a:p>
        </p:txBody>
      </p:sp>
    </p:spTree>
    <p:extLst>
      <p:ext uri="{BB962C8B-B14F-4D97-AF65-F5344CB8AC3E}">
        <p14:creationId xmlns:p14="http://schemas.microsoft.com/office/powerpoint/2010/main" val="533367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WordArt 25"/>
          <p:cNvSpPr>
            <a:spLocks noChangeArrowheads="1" noChangeShapeType="1" noTextEdit="1"/>
          </p:cNvSpPr>
          <p:nvPr/>
        </p:nvSpPr>
        <p:spPr bwMode="auto">
          <a:xfrm>
            <a:off x="803728" y="152400"/>
            <a:ext cx="7502072" cy="678870"/>
          </a:xfrm>
          <a:prstGeom prst="rect">
            <a:avLst/>
          </a:prstGeom>
        </p:spPr>
        <p:txBody>
          <a:bodyPr wrap="none" fromWordArt="1">
            <a:prstTxWarp prst="textPlain">
              <a:avLst>
                <a:gd name="adj" fmla="val 50000"/>
              </a:avLst>
            </a:prstTxWarp>
          </a:bodyPr>
          <a:lstStyle/>
          <a:p>
            <a:pPr algn="ct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LUYỆN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TẬP</a:t>
            </a:r>
            <a:endPar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endParaRPr>
          </a:p>
        </p:txBody>
      </p:sp>
      <p:sp>
        <p:nvSpPr>
          <p:cNvPr id="14" name="Rectangle 13"/>
          <p:cNvSpPr/>
          <p:nvPr/>
        </p:nvSpPr>
        <p:spPr>
          <a:xfrm>
            <a:off x="304800" y="1044003"/>
            <a:ext cx="8610600" cy="2062103"/>
          </a:xfrm>
          <a:prstGeom prst="rect">
            <a:avLst/>
          </a:prstGeom>
        </p:spPr>
        <p:txBody>
          <a:bodyPr wrap="square">
            <a:spAutoFit/>
          </a:bodyPr>
          <a:lstStyle/>
          <a:p>
            <a:r>
              <a:rPr lang="en-US" sz="3200" b="1" u="sng" dirty="0" err="1">
                <a:solidFill>
                  <a:srgbClr val="002060"/>
                </a:solidFill>
                <a:latin typeface="Times New Roman" pitchFamily="18" charset="0"/>
                <a:ea typeface="Times New Roman" pitchFamily="18" charset="0"/>
                <a:cs typeface="Times New Roman" pitchFamily="18" charset="0"/>
              </a:rPr>
              <a:t>Câu</a:t>
            </a:r>
            <a:r>
              <a:rPr lang="en-US" sz="3200" b="1" u="sng" dirty="0">
                <a:solidFill>
                  <a:srgbClr val="002060"/>
                </a:solidFill>
                <a:latin typeface="Times New Roman" pitchFamily="18" charset="0"/>
                <a:ea typeface="Times New Roman" pitchFamily="18" charset="0"/>
                <a:cs typeface="Times New Roman" pitchFamily="18" charset="0"/>
              </a:rPr>
              <a:t> </a:t>
            </a:r>
            <a:r>
              <a:rPr lang="en-US" sz="3200" b="1" u="sng" dirty="0" smtClean="0">
                <a:solidFill>
                  <a:srgbClr val="002060"/>
                </a:solidFill>
                <a:latin typeface="Times New Roman" pitchFamily="18" charset="0"/>
                <a:ea typeface="Times New Roman" pitchFamily="18" charset="0"/>
                <a:cs typeface="Times New Roman" pitchFamily="18" charset="0"/>
              </a:rPr>
              <a:t>1</a:t>
            </a:r>
            <a:r>
              <a:rPr lang="en-US" sz="3200" dirty="0" smtClean="0">
                <a:solidFill>
                  <a:srgbClr val="002060"/>
                </a:solidFill>
                <a:latin typeface="Times New Roman" pitchFamily="18" charset="0"/>
                <a:ea typeface="Times New Roman" pitchFamily="18" charset="0"/>
                <a:cs typeface="Times New Roman" pitchFamily="18" charset="0"/>
              </a:rPr>
              <a:t>.</a:t>
            </a:r>
            <a:r>
              <a:rPr lang="en-US" sz="3200" b="1" dirty="0" smtClean="0">
                <a:solidFill>
                  <a:srgbClr val="002060"/>
                </a:solidFill>
                <a:latin typeface="Times New Roman" pitchFamily="18" charset="0"/>
                <a:ea typeface="Times New Roman" pitchFamily="18" charset="0"/>
                <a:cs typeface="Times New Roman" pitchFamily="18" charset="0"/>
              </a:rPr>
              <a:t> </a:t>
            </a: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Vật</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tin </a:t>
            </a:r>
            <a:r>
              <a:rPr lang="en-US" sz="3200" dirty="0" err="1">
                <a:solidFill>
                  <a:srgbClr val="002060"/>
                </a:solidFill>
                <a:latin typeface="Times New Roman" pitchFamily="18" charset="0"/>
                <a:ea typeface="Times New Roman" pitchFamily="18" charset="0"/>
                <a:cs typeface="Times New Roman" pitchFamily="18" charset="0"/>
              </a:rPr>
              <a:t>xuất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hiện</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trong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bước</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nào</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của</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quá</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trình</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xử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thông</a:t>
            </a:r>
            <a:r>
              <a:rPr lang="en-US" sz="3200" dirty="0">
                <a:solidFill>
                  <a:srgbClr val="002060"/>
                </a:solidFill>
                <a:latin typeface="Times New Roman" pitchFamily="18" charset="0"/>
                <a:ea typeface="Times New Roman" pitchFamily="18" charset="0"/>
                <a:cs typeface="Times New Roman" pitchFamily="18" charset="0"/>
              </a:rPr>
              <a:t> tin? </a:t>
            </a:r>
            <a:endParaRPr lang="en-US" sz="3200" dirty="0" smtClean="0">
              <a:solidFill>
                <a:srgbClr val="002060"/>
              </a:solidFill>
              <a:latin typeface="Times New Roman" pitchFamily="18" charset="0"/>
              <a:ea typeface="Times New Roman" pitchFamily="18" charset="0"/>
              <a:cs typeface="Times New Roman" pitchFamily="18" charset="0"/>
            </a:endParaRP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Bộ</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nhớ</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có</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là</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vật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tin </a:t>
            </a:r>
            <a:r>
              <a:rPr lang="en-US" sz="3200" dirty="0" err="1">
                <a:solidFill>
                  <a:srgbClr val="002060"/>
                </a:solidFill>
                <a:latin typeface="Times New Roman" pitchFamily="18" charset="0"/>
                <a:ea typeface="Times New Roman" pitchFamily="18" charset="0"/>
                <a:cs typeface="Times New Roman" pitchFamily="18" charset="0"/>
              </a:rPr>
              <a:t>không</a:t>
            </a:r>
            <a:r>
              <a:rPr lang="en-US" sz="3200" dirty="0">
                <a:solidFill>
                  <a:srgbClr val="002060"/>
                </a:solidFill>
                <a:latin typeface="Times New Roman" pitchFamily="18" charset="0"/>
                <a:ea typeface="Times New Roman" pitchFamily="18" charset="0"/>
                <a:cs typeface="Times New Roman" pitchFamily="18" charset="0"/>
              </a:rPr>
              <a:t>?</a:t>
            </a:r>
          </a:p>
        </p:txBody>
      </p:sp>
      <p:sp>
        <p:nvSpPr>
          <p:cNvPr id="45057" name="Rectangle 45056"/>
          <p:cNvSpPr/>
          <p:nvPr/>
        </p:nvSpPr>
        <p:spPr>
          <a:xfrm>
            <a:off x="304800" y="3287433"/>
            <a:ext cx="8458200" cy="2062103"/>
          </a:xfrm>
          <a:prstGeom prst="rect">
            <a:avLst/>
          </a:prstGeom>
        </p:spPr>
        <p:txBody>
          <a:bodyPr wrap="square">
            <a:spAutoFit/>
          </a:bodyPr>
          <a:lstStyle/>
          <a:p>
            <a:r>
              <a:rPr lang="en-US" sz="3200" b="1" u="sng" dirty="0" err="1">
                <a:solidFill>
                  <a:srgbClr val="002060"/>
                </a:solidFill>
                <a:latin typeface="Times New Roman" pitchFamily="18" charset="0"/>
                <a:ea typeface="Times New Roman" pitchFamily="18" charset="0"/>
                <a:cs typeface="Times New Roman" pitchFamily="18" charset="0"/>
              </a:rPr>
              <a:t>Trả</a:t>
            </a:r>
            <a:r>
              <a:rPr lang="en-US" sz="3200" b="1" u="sng" dirty="0">
                <a:solidFill>
                  <a:srgbClr val="002060"/>
                </a:solidFill>
                <a:latin typeface="Times New Roman" pitchFamily="18" charset="0"/>
                <a:ea typeface="Times New Roman" pitchFamily="18" charset="0"/>
                <a:cs typeface="Times New Roman" pitchFamily="18" charset="0"/>
              </a:rPr>
              <a:t> </a:t>
            </a:r>
            <a:r>
              <a:rPr lang="en-US" sz="3200" b="1" u="sng" dirty="0" err="1">
                <a:solidFill>
                  <a:srgbClr val="002060"/>
                </a:solidFill>
                <a:latin typeface="Times New Roman" pitchFamily="18" charset="0"/>
                <a:ea typeface="Times New Roman" pitchFamily="18" charset="0"/>
                <a:cs typeface="Times New Roman" pitchFamily="18" charset="0"/>
              </a:rPr>
              <a:t>lời</a:t>
            </a:r>
            <a:r>
              <a:rPr lang="en-US" sz="3200" b="1" dirty="0">
                <a:solidFill>
                  <a:srgbClr val="002060"/>
                </a:solidFill>
                <a:latin typeface="Times New Roman" pitchFamily="18" charset="0"/>
                <a:ea typeface="Times New Roman" pitchFamily="18" charset="0"/>
                <a:cs typeface="Times New Roman" pitchFamily="18" charset="0"/>
              </a:rPr>
              <a:t>: </a:t>
            </a:r>
            <a:endParaRPr lang="en-US" sz="3200" b="1" dirty="0" smtClean="0">
              <a:solidFill>
                <a:srgbClr val="002060"/>
              </a:solidFill>
              <a:latin typeface="Times New Roman" pitchFamily="18" charset="0"/>
              <a:ea typeface="Times New Roman" pitchFamily="18" charset="0"/>
              <a:cs typeface="Times New Roman" pitchFamily="18" charset="0"/>
            </a:endParaRP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Vật</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tin </a:t>
            </a:r>
            <a:r>
              <a:rPr lang="en-US" sz="3200" dirty="0" err="1">
                <a:solidFill>
                  <a:srgbClr val="002060"/>
                </a:solidFill>
                <a:latin typeface="Times New Roman" pitchFamily="18" charset="0"/>
                <a:ea typeface="Times New Roman" pitchFamily="18" charset="0"/>
                <a:cs typeface="Times New Roman" pitchFamily="18" charset="0"/>
              </a:rPr>
              <a:t>xuất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hiện</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trong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hoạt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động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lưu</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trữ</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của</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quá</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trình</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xử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thông</a:t>
            </a:r>
            <a:r>
              <a:rPr lang="en-US" sz="3200" dirty="0">
                <a:solidFill>
                  <a:srgbClr val="002060"/>
                </a:solidFill>
                <a:latin typeface="Times New Roman" pitchFamily="18" charset="0"/>
                <a:ea typeface="Times New Roman" pitchFamily="18" charset="0"/>
                <a:cs typeface="Times New Roman" pitchFamily="18" charset="0"/>
              </a:rPr>
              <a:t> tin. </a:t>
            </a:r>
            <a:endParaRPr lang="en-US" sz="3200" dirty="0" smtClean="0">
              <a:solidFill>
                <a:srgbClr val="002060"/>
              </a:solidFill>
              <a:latin typeface="Times New Roman" pitchFamily="18" charset="0"/>
              <a:ea typeface="Times New Roman" pitchFamily="18" charset="0"/>
              <a:cs typeface="Times New Roman" pitchFamily="18" charset="0"/>
            </a:endParaRP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Bộ</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nhớ</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ngoài</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là</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vật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smtClean="0">
                <a:solidFill>
                  <a:srgbClr val="002060"/>
                </a:solidFill>
                <a:latin typeface="Times New Roman" pitchFamily="18" charset="0"/>
                <a:ea typeface="Times New Roman" pitchFamily="18" charset="0"/>
                <a:cs typeface="Times New Roman" pitchFamily="18" charset="0"/>
              </a:rPr>
              <a:t>tin</a:t>
            </a:r>
            <a:endParaRPr lang="en-US" sz="3200" dirty="0">
              <a:solidFill>
                <a:srgbClr val="002060"/>
              </a:solidFill>
              <a:latin typeface="Times New Roman" pitchFamily="18" charset="0"/>
              <a:ea typeface="Times New Roman" pitchFamily="18" charset="0"/>
              <a:cs typeface="Times New Roman" pitchFamily="18" charset="0"/>
            </a:endParaRPr>
          </a:p>
        </p:txBody>
      </p:sp>
    </p:spTree>
    <p:extLst>
      <p:ext uri="{BB962C8B-B14F-4D97-AF65-F5344CB8AC3E}">
        <p14:creationId xmlns:p14="http://schemas.microsoft.com/office/powerpoint/2010/main" val="164334531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5057"/>
                                        </p:tgtEl>
                                        <p:attrNameLst>
                                          <p:attrName>style.visibility</p:attrName>
                                        </p:attrNameLst>
                                      </p:cBhvr>
                                      <p:to>
                                        <p:strVal val="visible"/>
                                      </p:to>
                                    </p:set>
                                    <p:anim calcmode="lin" valueType="num">
                                      <p:cBhvr additive="base">
                                        <p:cTn id="13" dur="500" fill="hold"/>
                                        <p:tgtEl>
                                          <p:spTgt spid="45057"/>
                                        </p:tgtEl>
                                        <p:attrNameLst>
                                          <p:attrName>ppt_x</p:attrName>
                                        </p:attrNameLst>
                                      </p:cBhvr>
                                      <p:tavLst>
                                        <p:tav tm="0">
                                          <p:val>
                                            <p:strVal val="#ppt_x"/>
                                          </p:val>
                                        </p:tav>
                                        <p:tav tm="100000">
                                          <p:val>
                                            <p:strVal val="#ppt_x"/>
                                          </p:val>
                                        </p:tav>
                                      </p:tavLst>
                                    </p:anim>
                                    <p:anim calcmode="lin" valueType="num">
                                      <p:cBhvr additive="base">
                                        <p:cTn id="14" dur="500" fill="hold"/>
                                        <p:tgtEl>
                                          <p:spTgt spid="4505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4505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WordArt 25"/>
          <p:cNvSpPr>
            <a:spLocks noChangeArrowheads="1" noChangeShapeType="1" noTextEdit="1"/>
          </p:cNvSpPr>
          <p:nvPr/>
        </p:nvSpPr>
        <p:spPr bwMode="auto">
          <a:xfrm>
            <a:off x="1371600" y="152400"/>
            <a:ext cx="6477000" cy="678870"/>
          </a:xfrm>
          <a:prstGeom prst="rect">
            <a:avLst/>
          </a:prstGeom>
        </p:spPr>
        <p:txBody>
          <a:bodyPr wrap="none" fromWordArt="1">
            <a:prstTxWarp prst="textPlain">
              <a:avLst>
                <a:gd name="adj" fmla="val 50000"/>
              </a:avLst>
            </a:prstTxWarp>
          </a:bodyPr>
          <a:lstStyle/>
          <a:p>
            <a:pPr algn="ct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LUYỆN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TẬP</a:t>
            </a:r>
            <a:endPar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endParaRPr>
          </a:p>
        </p:txBody>
      </p:sp>
      <p:sp>
        <p:nvSpPr>
          <p:cNvPr id="14" name="Rectangle 13"/>
          <p:cNvSpPr/>
          <p:nvPr/>
        </p:nvSpPr>
        <p:spPr>
          <a:xfrm>
            <a:off x="304800" y="1044003"/>
            <a:ext cx="8610600" cy="1077218"/>
          </a:xfrm>
          <a:prstGeom prst="rect">
            <a:avLst/>
          </a:prstGeom>
        </p:spPr>
        <p:txBody>
          <a:bodyPr wrap="square">
            <a:spAutoFit/>
          </a:bodyPr>
          <a:lstStyle/>
          <a:p>
            <a:r>
              <a:rPr lang="en-US" sz="3200" b="1" u="sng" dirty="0" err="1">
                <a:solidFill>
                  <a:srgbClr val="002060"/>
                </a:solidFill>
                <a:latin typeface="Times New Roman" pitchFamily="18" charset="0"/>
                <a:ea typeface="Times New Roman" pitchFamily="18" charset="0"/>
                <a:cs typeface="Times New Roman" pitchFamily="18" charset="0"/>
              </a:rPr>
              <a:t>Câu</a:t>
            </a:r>
            <a:r>
              <a:rPr lang="en-US" sz="3200" b="1" u="sng" dirty="0">
                <a:solidFill>
                  <a:srgbClr val="002060"/>
                </a:solidFill>
                <a:latin typeface="Times New Roman" pitchFamily="18" charset="0"/>
                <a:ea typeface="Times New Roman" pitchFamily="18" charset="0"/>
                <a:cs typeface="Times New Roman" pitchFamily="18" charset="0"/>
              </a:rPr>
              <a:t> </a:t>
            </a:r>
            <a:r>
              <a:rPr lang="en-US" sz="3200" b="1" u="sng" dirty="0" smtClean="0">
                <a:solidFill>
                  <a:srgbClr val="002060"/>
                </a:solidFill>
                <a:latin typeface="Times New Roman" pitchFamily="18" charset="0"/>
                <a:ea typeface="Times New Roman" pitchFamily="18" charset="0"/>
                <a:cs typeface="Times New Roman" pitchFamily="18" charset="0"/>
              </a:rPr>
              <a:t>2</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Phân</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loại</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những</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công</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việc</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theo</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hoạt</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động</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xử</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lí</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thông</a:t>
            </a:r>
            <a:r>
              <a:rPr lang="en-US" sz="3200" b="1" dirty="0">
                <a:solidFill>
                  <a:srgbClr val="002060"/>
                </a:solidFill>
                <a:latin typeface="Times New Roman" pitchFamily="18" charset="0"/>
                <a:ea typeface="Times New Roman" pitchFamily="18" charset="0"/>
                <a:cs typeface="Times New Roman" pitchFamily="18" charset="0"/>
              </a:rPr>
              <a:t> tin.</a:t>
            </a:r>
          </a:p>
        </p:txBody>
      </p:sp>
      <p:sp>
        <p:nvSpPr>
          <p:cNvPr id="15" name="Rectangle 14"/>
          <p:cNvSpPr/>
          <p:nvPr/>
        </p:nvSpPr>
        <p:spPr>
          <a:xfrm>
            <a:off x="275771" y="2197417"/>
            <a:ext cx="4601029" cy="4001095"/>
          </a:xfrm>
          <a:prstGeom prst="rect">
            <a:avLst/>
          </a:prstGeom>
        </p:spPr>
        <p:txBody>
          <a:bodyPr wrap="square">
            <a:spAutoFit/>
          </a:bodyPr>
          <a:lstStyle/>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Quan</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đường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của</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chiếc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tàu</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biển</a:t>
            </a:r>
            <a:r>
              <a:rPr lang="en-US" sz="2800" dirty="0" smtClean="0">
                <a:solidFill>
                  <a:srgbClr val="002060"/>
                </a:solidFill>
                <a:latin typeface="Times New Roman" pitchFamily="18" charset="0"/>
                <a:cs typeface="Times New Roman" pitchFamily="18" charset="0"/>
              </a:rPr>
              <a:t>.</a:t>
            </a:r>
          </a:p>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Ghi</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chép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sự</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kiện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của</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chuyến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tham</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quan</a:t>
            </a:r>
            <a:r>
              <a:rPr lang="en-US" sz="2800" dirty="0" smtClean="0">
                <a:solidFill>
                  <a:srgbClr val="002060"/>
                </a:solidFill>
                <a:latin typeface="Times New Roman" pitchFamily="18" charset="0"/>
                <a:cs typeface="Times New Roman" pitchFamily="18" charset="0"/>
              </a:rPr>
              <a:t>.</a:t>
            </a:r>
          </a:p>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Chuyển</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bài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xuôi</a:t>
            </a:r>
            <a:r>
              <a:rPr lang="en-US" sz="2800" dirty="0">
                <a:solidFill>
                  <a:srgbClr val="002060"/>
                </a:solidFill>
                <a:latin typeface="Times New Roman" pitchFamily="18" charset="0"/>
                <a:cs typeface="Times New Roman" pitchFamily="18" charset="0"/>
              </a:rPr>
              <a:t> </a:t>
            </a:r>
            <a:r>
              <a:rPr lang="en-US" sz="2800" err="1">
                <a:solidFill>
                  <a:srgbClr val="002060"/>
                </a:solidFill>
                <a:latin typeface="Times New Roman" pitchFamily="18" charset="0"/>
                <a:cs typeface="Times New Roman" pitchFamily="18" charset="0"/>
              </a:rPr>
              <a:t>thành</a:t>
            </a:r>
            <a:r>
              <a:rPr lang="en-US" sz="2800">
                <a:solidFill>
                  <a:srgbClr val="002060"/>
                </a:solidFill>
                <a:latin typeface="Times New Roman" pitchFamily="18" charset="0"/>
                <a:cs typeface="Times New Roman" pitchFamily="18" charset="0"/>
              </a:rPr>
              <a:t> </a:t>
            </a:r>
            <a:r>
              <a:rPr lang="en-US" sz="2800" smtClean="0">
                <a:solidFill>
                  <a:srgbClr val="002060"/>
                </a:solidFill>
                <a:latin typeface="Times New Roman" pitchFamily="18" charset="0"/>
                <a:cs typeface="Times New Roman" pitchFamily="18" charset="0"/>
              </a:rPr>
              <a:t>văn</a:t>
            </a:r>
            <a:r>
              <a:rPr lang="en-US" sz="2800">
                <a:solidFill>
                  <a:srgbClr val="002060"/>
                </a:solidFill>
                <a:latin typeface="Times New Roman" pitchFamily="18" charset="0"/>
                <a:cs typeface="Times New Roman" pitchFamily="18" charset="0"/>
              </a:rPr>
              <a:t> </a:t>
            </a:r>
            <a:r>
              <a:rPr lang="en-US" sz="2800" smtClean="0">
                <a:solidFill>
                  <a:srgbClr val="002060"/>
                </a:solidFill>
                <a:latin typeface="Times New Roman" pitchFamily="18" charset="0"/>
                <a:cs typeface="Times New Roman" pitchFamily="18" charset="0"/>
              </a:rPr>
              <a:t>vần.</a:t>
            </a:r>
            <a:endParaRPr lang="en-US" sz="2800" dirty="0" smtClean="0">
              <a:solidFill>
                <a:srgbClr val="002060"/>
              </a:solidFill>
              <a:latin typeface="Times New Roman" pitchFamily="18" charset="0"/>
              <a:cs typeface="Times New Roman" pitchFamily="18" charset="0"/>
            </a:endParaRPr>
          </a:p>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Thuyết</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trình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chủ</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đề</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tình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trước</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lớp</a:t>
            </a:r>
            <a:r>
              <a:rPr lang="en-US" sz="2800" dirty="0" smtClean="0">
                <a:solidFill>
                  <a:srgbClr val="002060"/>
                </a:solidFill>
                <a:latin typeface="Times New Roman" pitchFamily="18" charset="0"/>
                <a:cs typeface="Times New Roman" pitchFamily="18" charset="0"/>
              </a:rPr>
              <a:t>.</a:t>
            </a:r>
            <a:endParaRPr lang="vi-VN" sz="2800" dirty="0">
              <a:solidFill>
                <a:srgbClr val="002060"/>
              </a:solidFill>
              <a:latin typeface="Times New Roman" pitchFamily="18" charset="0"/>
              <a:cs typeface="Times New Roman" pitchFamily="18" charset="0"/>
            </a:endParaRPr>
          </a:p>
        </p:txBody>
      </p:sp>
      <p:sp>
        <p:nvSpPr>
          <p:cNvPr id="19" name="Rectangle 18"/>
          <p:cNvSpPr/>
          <p:nvPr/>
        </p:nvSpPr>
        <p:spPr>
          <a:xfrm>
            <a:off x="6324600" y="2197417"/>
            <a:ext cx="2438401" cy="4001095"/>
          </a:xfrm>
          <a:prstGeom prst="rect">
            <a:avLst/>
          </a:prstGeom>
        </p:spPr>
        <p:txBody>
          <a:bodyPr wrap="square">
            <a:spAutoFit/>
          </a:bodyPr>
          <a:lstStyle/>
          <a:p>
            <a:pPr marL="514350" indent="-514350">
              <a:spcBef>
                <a:spcPts val="1200"/>
              </a:spcBef>
              <a:buFont typeface="+mj-lt"/>
              <a:buAutoNum type="arabicPeriod"/>
            </a:pPr>
            <a:r>
              <a:rPr lang="en-US" sz="2800" dirty="0" smtClean="0">
                <a:solidFill>
                  <a:srgbClr val="002060"/>
                </a:solidFill>
                <a:latin typeface="Times New Roman" pitchFamily="18" charset="0"/>
                <a:cs typeface="Times New Roman" pitchFamily="18" charset="0"/>
              </a:rPr>
              <a:t>Thu </a:t>
            </a:r>
            <a:r>
              <a:rPr lang="en-US" sz="2800" dirty="0" err="1">
                <a:solidFill>
                  <a:srgbClr val="002060"/>
                </a:solidFill>
                <a:latin typeface="Times New Roman" pitchFamily="18" charset="0"/>
                <a:cs typeface="Times New Roman" pitchFamily="18" charset="0"/>
              </a:rPr>
              <a:t>nhận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a:t>
            </a:r>
            <a:r>
              <a:rPr lang="en-US" sz="2800" dirty="0" smtClean="0">
                <a:solidFill>
                  <a:srgbClr val="002060"/>
                </a:solidFill>
                <a:latin typeface="Times New Roman" pitchFamily="18" charset="0"/>
                <a:cs typeface="Times New Roman" pitchFamily="18" charset="0"/>
              </a:rPr>
              <a:t>tin</a:t>
            </a:r>
          </a:p>
          <a:p>
            <a:pPr marL="514350" indent="-514350">
              <a:spcBef>
                <a:spcPts val="1200"/>
              </a:spcBef>
              <a:buFont typeface="+mj-lt"/>
              <a:buAutoNum type="arabicPeriod"/>
            </a:pPr>
            <a:r>
              <a:rPr lang="en-US" sz="2800" dirty="0" err="1">
                <a:solidFill>
                  <a:srgbClr val="002060"/>
                </a:solidFill>
                <a:latin typeface="Times New Roman" pitchFamily="18" charset="0"/>
                <a:cs typeface="Times New Roman" pitchFamily="18" charset="0"/>
              </a:rPr>
              <a:t>Truyền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tin</a:t>
            </a:r>
          </a:p>
          <a:p>
            <a:pPr marL="514350" indent="-514350">
              <a:spcBef>
                <a:spcPts val="1200"/>
              </a:spcBef>
              <a:buFont typeface="+mj-lt"/>
              <a:buAutoNum type="arabicPeriod"/>
            </a:pPr>
            <a:r>
              <a:rPr lang="en-US" sz="2800" dirty="0" err="1" smtClean="0">
                <a:solidFill>
                  <a:srgbClr val="002060"/>
                </a:solidFill>
                <a:latin typeface="Times New Roman" pitchFamily="18" charset="0"/>
                <a:cs typeface="Times New Roman" pitchFamily="18" charset="0"/>
              </a:rPr>
              <a:t>Lưu</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trữ</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tin</a:t>
            </a:r>
          </a:p>
          <a:p>
            <a:pPr marL="514350" indent="-514350">
              <a:spcBef>
                <a:spcPts val="1200"/>
              </a:spcBef>
              <a:buFont typeface="+mj-lt"/>
              <a:buAutoNum type="arabicPeriod"/>
            </a:pPr>
            <a:r>
              <a:rPr lang="en-US" sz="2800" dirty="0" err="1" smtClean="0">
                <a:solidFill>
                  <a:srgbClr val="002060"/>
                </a:solidFill>
                <a:latin typeface="Times New Roman" pitchFamily="18" charset="0"/>
                <a:cs typeface="Times New Roman" pitchFamily="18" charset="0"/>
              </a:rPr>
              <a:t>Xử</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lý</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a:t>
            </a:r>
            <a:r>
              <a:rPr lang="en-US" sz="2800" dirty="0" smtClean="0">
                <a:solidFill>
                  <a:srgbClr val="002060"/>
                </a:solidFill>
                <a:latin typeface="Times New Roman" pitchFamily="18" charset="0"/>
                <a:cs typeface="Times New Roman" pitchFamily="18" charset="0"/>
              </a:rPr>
              <a:t>tin</a:t>
            </a:r>
            <a:endParaRPr lang="vi-VN" sz="2800" i="1" dirty="0">
              <a:solidFill>
                <a:srgbClr val="002060"/>
              </a:solidFill>
              <a:latin typeface="Times New Roman" pitchFamily="18" charset="0"/>
              <a:ea typeface="Times New Roman" panose="02020603050405020304" pitchFamily="18" charset="0"/>
              <a:cs typeface="Times New Roman" pitchFamily="18" charset="0"/>
            </a:endParaRPr>
          </a:p>
        </p:txBody>
      </p:sp>
      <p:cxnSp>
        <p:nvCxnSpPr>
          <p:cNvPr id="4" name="Straight Connector 3"/>
          <p:cNvCxnSpPr/>
          <p:nvPr/>
        </p:nvCxnSpPr>
        <p:spPr>
          <a:xfrm>
            <a:off x="4876800" y="2590800"/>
            <a:ext cx="1440543" cy="76200"/>
          </a:xfrm>
          <a:prstGeom prst="line">
            <a:avLst/>
          </a:prstGeom>
          <a:ln w="3810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4869543" y="3505200"/>
            <a:ext cx="1447800" cy="914400"/>
          </a:xfrm>
          <a:prstGeom prst="line">
            <a:avLst/>
          </a:prstGeom>
          <a:ln w="3810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4869543" y="4572000"/>
            <a:ext cx="1447800" cy="914400"/>
          </a:xfrm>
          <a:prstGeom prst="line">
            <a:avLst/>
          </a:prstGeom>
          <a:ln w="3810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V="1">
            <a:off x="4898571" y="3505200"/>
            <a:ext cx="1447800" cy="2133600"/>
          </a:xfrm>
          <a:prstGeom prst="line">
            <a:avLst/>
          </a:prstGeom>
          <a:ln w="3810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294270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15"/>
                                        </p:tgtEl>
                                        <p:attrNameLst>
                                          <p:attrName>style.visibility</p:attrName>
                                        </p:attrNameLst>
                                      </p:cBhvr>
                                      <p:to>
                                        <p:strVal val="visible"/>
                                      </p:to>
                                    </p:set>
                                    <p:anim calcmode="lin" valueType="num">
                                      <p:cBhvr additive="base">
                                        <p:cTn id="12" dur="500" fill="hold"/>
                                        <p:tgtEl>
                                          <p:spTgt spid="15"/>
                                        </p:tgtEl>
                                        <p:attrNameLst>
                                          <p:attrName>ppt_x</p:attrName>
                                        </p:attrNameLst>
                                      </p:cBhvr>
                                      <p:tavLst>
                                        <p:tav tm="0">
                                          <p:val>
                                            <p:strVal val="#ppt_x"/>
                                          </p:val>
                                        </p:tav>
                                        <p:tav tm="100000">
                                          <p:val>
                                            <p:strVal val="#ppt_x"/>
                                          </p:val>
                                        </p:tav>
                                      </p:tavLst>
                                    </p:anim>
                                    <p:anim calcmode="lin" valueType="num">
                                      <p:cBhvr additive="base">
                                        <p:cTn id="13" dur="500" fill="hold"/>
                                        <p:tgtEl>
                                          <p:spTgt spid="15"/>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19"/>
                                        </p:tgtEl>
                                        <p:attrNameLst>
                                          <p:attrName>style.visibility</p:attrName>
                                        </p:attrNameLst>
                                      </p:cBhvr>
                                      <p:to>
                                        <p:strVal val="visible"/>
                                      </p:to>
                                    </p:set>
                                    <p:anim calcmode="lin" valueType="num">
                                      <p:cBhvr additive="base">
                                        <p:cTn id="16" dur="500" fill="hold"/>
                                        <p:tgtEl>
                                          <p:spTgt spid="19"/>
                                        </p:tgtEl>
                                        <p:attrNameLst>
                                          <p:attrName>ppt_x</p:attrName>
                                        </p:attrNameLst>
                                      </p:cBhvr>
                                      <p:tavLst>
                                        <p:tav tm="0">
                                          <p:val>
                                            <p:strVal val="#ppt_x"/>
                                          </p:val>
                                        </p:tav>
                                        <p:tav tm="100000">
                                          <p:val>
                                            <p:strVal val="#ppt_x"/>
                                          </p:val>
                                        </p:tav>
                                      </p:tavLst>
                                    </p:anim>
                                    <p:anim calcmode="lin" valueType="num">
                                      <p:cBhvr additive="base">
                                        <p:cTn id="17"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35"/>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36"/>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nodeType="clickEffect">
                                  <p:stCondLst>
                                    <p:cond delay="0"/>
                                  </p:stCondLst>
                                  <p:childTnLst>
                                    <p:set>
                                      <p:cBhvr>
                                        <p:cTn id="33"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D186147D-DC7E-48F7-A006-B63E5BC8FE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150" y="5587825"/>
            <a:ext cx="562053" cy="523948"/>
          </a:xfrm>
          <a:prstGeom prst="rect">
            <a:avLst/>
          </a:prstGeom>
        </p:spPr>
      </p:pic>
      <p:sp>
        <p:nvSpPr>
          <p:cNvPr id="3" name="Rectangle 2"/>
          <p:cNvSpPr/>
          <p:nvPr/>
        </p:nvSpPr>
        <p:spPr>
          <a:xfrm>
            <a:off x="505691" y="685800"/>
            <a:ext cx="8382000" cy="523220"/>
          </a:xfrm>
          <a:prstGeom prst="rect">
            <a:avLst/>
          </a:prstGeom>
        </p:spPr>
        <p:txBody>
          <a:bodyPr wrap="square">
            <a:spAutoFit/>
          </a:bodyPr>
          <a:lstStyle/>
          <a:p>
            <a:r>
              <a:rPr lang="fr-FR" sz="2800" dirty="0" err="1">
                <a:latin typeface="Times New Roman" panose="02020603050405020304" pitchFamily="18" charset="0"/>
                <a:cs typeface="Times New Roman" panose="02020603050405020304" pitchFamily="18" charset="0"/>
              </a:rPr>
              <a:t>Em</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hãy</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quan</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sát</a:t>
            </a:r>
            <a:r>
              <a:rPr lang="fr-FR" sz="2800" dirty="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hình</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sau</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và</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đọc</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nội</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dung</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sgk</a:t>
            </a:r>
            <a:r>
              <a:rPr lang="fr-FR" sz="2800" dirty="0" smtClean="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
        <p:nvSpPr>
          <p:cNvPr id="6" name="Rectangle 5"/>
          <p:cNvSpPr/>
          <p:nvPr/>
        </p:nvSpPr>
        <p:spPr>
          <a:xfrm>
            <a:off x="562053" y="5503495"/>
            <a:ext cx="8375073" cy="954107"/>
          </a:xfrm>
          <a:prstGeom prst="rect">
            <a:avLst/>
          </a:prstGeom>
          <a:solidFill>
            <a:schemeClr val="accent2">
              <a:lumMod val="20000"/>
              <a:lumOff val="80000"/>
            </a:schemeClr>
          </a:solidFill>
        </p:spPr>
        <p:txBody>
          <a:bodyPr wrap="square">
            <a:spAutoFit/>
          </a:bodyPr>
          <a:lstStyle/>
          <a:p>
            <a:pPr indent="403225" algn="just">
              <a:buFont typeface="Wingdings" panose="05000000000000000000" pitchFamily="2" charset="2"/>
              <a:buChar char="Ø"/>
            </a:pPr>
            <a:r>
              <a:rPr lang="it-IT" sz="2800">
                <a:latin typeface="Times New Roman" panose="02020603050405020304" pitchFamily="18" charset="0"/>
                <a:cs typeface="Times New Roman" panose="02020603050405020304" pitchFamily="18" charset="0"/>
              </a:rPr>
              <a:t>P</a:t>
            </a:r>
            <a:r>
              <a:rPr lang="it-IT" sz="2800" smtClean="0">
                <a:latin typeface="Times New Roman" panose="02020603050405020304" pitchFamily="18" charset="0"/>
                <a:cs typeface="Times New Roman" panose="02020603050405020304" pitchFamily="18" charset="0"/>
              </a:rPr>
              <a:t>hân </a:t>
            </a:r>
            <a:r>
              <a:rPr lang="it-IT" sz="2800" dirty="0">
                <a:latin typeface="Times New Roman" panose="02020603050405020304" pitchFamily="18" charset="0"/>
                <a:cs typeface="Times New Roman" panose="02020603050405020304" pitchFamily="18" charset="0"/>
              </a:rPr>
              <a:t>tích hoạt động của một cầu thủ thực hiện quả đá phạt như thế </a:t>
            </a:r>
            <a:r>
              <a:rPr lang="it-IT" sz="2800" dirty="0" smtClean="0">
                <a:latin typeface="Times New Roman" panose="02020603050405020304" pitchFamily="18" charset="0"/>
                <a:cs typeface="Times New Roman" panose="02020603050405020304" pitchFamily="18" charset="0"/>
              </a:rPr>
              <a:t>nào?</a:t>
            </a:r>
            <a:endParaRPr lang="en-US" sz="2800" dirty="0">
              <a:latin typeface="Times New Roman" panose="02020603050405020304" pitchFamily="18" charset="0"/>
              <a:cs typeface="Times New Roman" panose="02020603050405020304" pitchFamily="18" charset="0"/>
            </a:endParaRPr>
          </a:p>
        </p:txBody>
      </p:sp>
      <p:cxnSp>
        <p:nvCxnSpPr>
          <p:cNvPr id="8" name="Straight Connector 7"/>
          <p:cNvCxnSpPr/>
          <p:nvPr/>
        </p:nvCxnSpPr>
        <p:spPr>
          <a:xfrm>
            <a:off x="791481" y="658090"/>
            <a:ext cx="7819119" cy="0"/>
          </a:xfrm>
          <a:prstGeom prst="line">
            <a:avLst/>
          </a:prstGeom>
        </p:spPr>
        <p:style>
          <a:lnRef idx="2">
            <a:schemeClr val="accent2"/>
          </a:lnRef>
          <a:fillRef idx="0">
            <a:schemeClr val="accent2"/>
          </a:fillRef>
          <a:effectRef idx="1">
            <a:schemeClr val="accent2"/>
          </a:effectRef>
          <a:fontRef idx="minor">
            <a:schemeClr val="tx1"/>
          </a:fontRef>
        </p:style>
      </p:cxnSp>
      <p:pic>
        <p:nvPicPr>
          <p:cNvPr id="14" name="Picture 13"/>
          <p:cNvPicPr>
            <a:picLocks noChangeAspect="1"/>
          </p:cNvPicPr>
          <p:nvPr/>
        </p:nvPicPr>
        <p:blipFill>
          <a:blip r:embed="rId3"/>
          <a:stretch>
            <a:fillRect/>
          </a:stretch>
        </p:blipFill>
        <p:spPr>
          <a:xfrm>
            <a:off x="685800" y="1301199"/>
            <a:ext cx="7639050" cy="3362325"/>
          </a:xfrm>
          <a:prstGeom prst="rect">
            <a:avLst/>
          </a:prstGeom>
        </p:spPr>
      </p:pic>
    </p:spTree>
    <p:extLst>
      <p:ext uri="{BB962C8B-B14F-4D97-AF65-F5344CB8AC3E}">
        <p14:creationId xmlns:p14="http://schemas.microsoft.com/office/powerpoint/2010/main" val="3971075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additive="base">
                                        <p:cTn id="23" dur="500" fill="hold"/>
                                        <p:tgtEl>
                                          <p:spTgt spid="9"/>
                                        </p:tgtEl>
                                        <p:attrNameLst>
                                          <p:attrName>ppt_x</p:attrName>
                                        </p:attrNameLst>
                                      </p:cBhvr>
                                      <p:tavLst>
                                        <p:tav tm="0">
                                          <p:val>
                                            <p:strVal val="#ppt_x"/>
                                          </p:val>
                                        </p:tav>
                                        <p:tav tm="100000">
                                          <p:val>
                                            <p:strVal val="#ppt_x"/>
                                          </p:val>
                                        </p:tav>
                                      </p:tavLst>
                                    </p:anim>
                                    <p:anim calcmode="lin" valueType="num">
                                      <p:cBhvr additive="base">
                                        <p:cTn id="2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0" y="685800"/>
            <a:ext cx="7162800" cy="6370975"/>
          </a:xfrm>
          <a:prstGeom prst="rect">
            <a:avLst/>
          </a:prstGeom>
        </p:spPr>
        <p:txBody>
          <a:bodyPr wrap="square">
            <a:spAutoFit/>
          </a:bodyPr>
          <a:lstStyle/>
          <a:p>
            <a:pPr algn="just"/>
            <a:r>
              <a:rPr lang="en-US" sz="2400" smtClean="0">
                <a:solidFill>
                  <a:srgbClr val="002060"/>
                </a:solidFill>
              </a:rPr>
              <a:t>* </a:t>
            </a:r>
            <a:r>
              <a:rPr lang="vi-VN" sz="2400" smtClean="0">
                <a:solidFill>
                  <a:srgbClr val="002060"/>
                </a:solidFill>
              </a:rPr>
              <a:t>Máy </a:t>
            </a:r>
            <a:r>
              <a:rPr lang="vi-VN" sz="2400">
                <a:solidFill>
                  <a:srgbClr val="002060"/>
                </a:solidFill>
              </a:rPr>
              <a:t>tính có đủ 4 thành phần thực hiện các hoạt động xử lý thông tin:</a:t>
            </a:r>
          </a:p>
          <a:p>
            <a:pPr algn="just"/>
            <a:r>
              <a:rPr lang="vi-VN" sz="2400">
                <a:solidFill>
                  <a:srgbClr val="002060"/>
                </a:solidFill>
              </a:rPr>
              <a:t>- Thiết bị vào để thu nhận thông tin: bàn phím, chuột, máy tính,…</a:t>
            </a:r>
          </a:p>
          <a:p>
            <a:pPr algn="just"/>
            <a:r>
              <a:rPr lang="vi-VN" sz="2400">
                <a:solidFill>
                  <a:srgbClr val="002060"/>
                </a:solidFill>
              </a:rPr>
              <a:t>- Thiết bị ra để truyền hoặc chia sẻ thông tin: màn hình, máy in, loa,..</a:t>
            </a:r>
          </a:p>
          <a:p>
            <a:pPr algn="just"/>
            <a:r>
              <a:rPr lang="vi-VN" sz="2400">
                <a:solidFill>
                  <a:srgbClr val="002060"/>
                </a:solidFill>
              </a:rPr>
              <a:t>- Bộ xử lí để xử lí thông tin bằng cách thực hiện chương trình máy tính do con người viết ra.</a:t>
            </a:r>
          </a:p>
          <a:p>
            <a:pPr marL="285750" indent="-285750" algn="just">
              <a:buFontTx/>
              <a:buChar char="-"/>
            </a:pPr>
            <a:r>
              <a:rPr lang="vi-VN" sz="2400" smtClean="0">
                <a:solidFill>
                  <a:srgbClr val="002060"/>
                </a:solidFill>
              </a:rPr>
              <a:t>Bộ </a:t>
            </a:r>
            <a:r>
              <a:rPr lang="vi-VN" sz="2400">
                <a:solidFill>
                  <a:srgbClr val="002060"/>
                </a:solidFill>
              </a:rPr>
              <a:t>nhớ để lưu trữ thông tin: đĩa quang, đĩa từ, thẻ nhớ</a:t>
            </a:r>
            <a:r>
              <a:rPr lang="vi-VN" sz="2400" smtClean="0">
                <a:solidFill>
                  <a:srgbClr val="002060"/>
                </a:solidFill>
              </a:rPr>
              <a:t>,...</a:t>
            </a:r>
            <a:endParaRPr lang="en-US" sz="2400" smtClean="0">
              <a:solidFill>
                <a:srgbClr val="002060"/>
              </a:solidFill>
            </a:endParaRPr>
          </a:p>
          <a:p>
            <a:pPr algn="just"/>
            <a:r>
              <a:rPr lang="en-US" sz="2400" smtClean="0">
                <a:solidFill>
                  <a:srgbClr val="002060"/>
                </a:solidFill>
              </a:rPr>
              <a:t>* </a:t>
            </a:r>
            <a:r>
              <a:rPr lang="vi-VN" sz="2400" smtClean="0">
                <a:solidFill>
                  <a:srgbClr val="C00000"/>
                </a:solidFill>
              </a:rPr>
              <a:t>Máy </a:t>
            </a:r>
            <a:r>
              <a:rPr lang="vi-VN" sz="2400">
                <a:solidFill>
                  <a:srgbClr val="C00000"/>
                </a:solidFill>
              </a:rPr>
              <a:t>tính giúp con người xử lí thông tin hiệu quả, nhanh chóng do nó có thể thực hiện nhanh các lệnh tính toán chính xác, xử lí thông tin, lưu trữ thông tin với dung lượng lớn và hoạt động bền bỉ</a:t>
            </a:r>
            <a:r>
              <a:rPr lang="vi-VN" sz="2400" smtClean="0">
                <a:solidFill>
                  <a:srgbClr val="C00000"/>
                </a:solidFill>
              </a:rPr>
              <a:t>.</a:t>
            </a:r>
            <a:endParaRPr lang="en-US" sz="2400" smtClean="0">
              <a:solidFill>
                <a:srgbClr val="C00000"/>
              </a:solidFill>
            </a:endParaRPr>
          </a:p>
          <a:p>
            <a:pPr marL="285750" indent="-285750" algn="just">
              <a:buFontTx/>
              <a:buChar char="-"/>
            </a:pPr>
            <a:r>
              <a:rPr lang="vi-VN" sz="2400">
                <a:solidFill>
                  <a:srgbClr val="002060"/>
                </a:solidFill>
              </a:rPr>
              <a:t/>
            </a:r>
            <a:br>
              <a:rPr lang="vi-VN" sz="2400">
                <a:solidFill>
                  <a:srgbClr val="002060"/>
                </a:solidFill>
              </a:rPr>
            </a:br>
            <a:r>
              <a:rPr lang="vi-VN" sz="2400">
                <a:solidFill>
                  <a:srgbClr val="002060"/>
                </a:solidFill>
              </a:rPr>
              <a:t/>
            </a:r>
            <a:br>
              <a:rPr lang="vi-VN" sz="2400">
                <a:solidFill>
                  <a:srgbClr val="002060"/>
                </a:solidFill>
              </a:rPr>
            </a:br>
            <a:endParaRPr lang="vi-VN" sz="2400">
              <a:solidFill>
                <a:srgbClr val="002060"/>
              </a:solidFill>
            </a:endParaRPr>
          </a:p>
        </p:txBody>
      </p:sp>
    </p:spTree>
    <p:extLst>
      <p:ext uri="{BB962C8B-B14F-4D97-AF65-F5344CB8AC3E}">
        <p14:creationId xmlns:p14="http://schemas.microsoft.com/office/powerpoint/2010/main" val="3011297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WordArt 25"/>
          <p:cNvSpPr>
            <a:spLocks noChangeArrowheads="1" noChangeShapeType="1" noTextEdit="1"/>
          </p:cNvSpPr>
          <p:nvPr/>
        </p:nvSpPr>
        <p:spPr bwMode="auto">
          <a:xfrm>
            <a:off x="1600200" y="152400"/>
            <a:ext cx="6324600" cy="678870"/>
          </a:xfrm>
          <a:prstGeom prst="rect">
            <a:avLst/>
          </a:prstGeom>
        </p:spPr>
        <p:txBody>
          <a:bodyPr wrap="none" fromWordArt="1">
            <a:prstTxWarp prst="textPlain">
              <a:avLst>
                <a:gd name="adj" fmla="val 50000"/>
              </a:avLst>
            </a:prstTxWarp>
          </a:bodyPr>
          <a:lstStyle/>
          <a:p>
            <a:pPr algn="ct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VẬN DỤNG </a:t>
            </a:r>
            <a:endPar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endParaRPr>
          </a:p>
        </p:txBody>
      </p:sp>
      <p:sp>
        <p:nvSpPr>
          <p:cNvPr id="14" name="Rectangle 13"/>
          <p:cNvSpPr/>
          <p:nvPr/>
        </p:nvSpPr>
        <p:spPr>
          <a:xfrm>
            <a:off x="152400" y="914400"/>
            <a:ext cx="8839200" cy="1384995"/>
          </a:xfrm>
          <a:prstGeom prst="rect">
            <a:avLst/>
          </a:prstGeom>
        </p:spPr>
        <p:txBody>
          <a:bodyPr wrap="square">
            <a:spAutoFit/>
          </a:bodyPr>
          <a:lstStyle/>
          <a:p>
            <a:r>
              <a:rPr lang="en-US" sz="2800" b="1" dirty="0" err="1" smtClean="0">
                <a:solidFill>
                  <a:srgbClr val="002060"/>
                </a:solidFill>
                <a:latin typeface="Times New Roman" pitchFamily="18" charset="0"/>
                <a:ea typeface="Times New Roman" pitchFamily="18" charset="0"/>
                <a:cs typeface="Times New Roman" pitchFamily="18" charset="0"/>
              </a:rPr>
              <a:t>Giả</a:t>
            </a:r>
            <a:r>
              <a:rPr lang="en-US" sz="2800" b="1" dirty="0" smtClean="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sử</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em</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được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đi</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chơi</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xa</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nhà</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em</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hãy</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phân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tích</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các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bước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xử</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lí</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thông</a:t>
            </a:r>
            <a:r>
              <a:rPr lang="en-US" sz="2800" b="1" dirty="0">
                <a:solidFill>
                  <a:srgbClr val="002060"/>
                </a:solidFill>
                <a:latin typeface="Times New Roman" pitchFamily="18" charset="0"/>
                <a:ea typeface="Times New Roman" pitchFamily="18" charset="0"/>
                <a:cs typeface="Times New Roman" pitchFamily="18" charset="0"/>
              </a:rPr>
              <a:t> tin </a:t>
            </a:r>
            <a:r>
              <a:rPr lang="en-US" sz="2800" b="1" dirty="0" err="1">
                <a:solidFill>
                  <a:srgbClr val="002060"/>
                </a:solidFill>
                <a:latin typeface="Times New Roman" pitchFamily="18" charset="0"/>
                <a:ea typeface="Times New Roman" pitchFamily="18" charset="0"/>
                <a:cs typeface="Times New Roman" pitchFamily="18" charset="0"/>
              </a:rPr>
              <a:t>liên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quan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đến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việc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lên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kế</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hoạch</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cho</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smtClean="0">
                <a:solidFill>
                  <a:srgbClr val="002060"/>
                </a:solidFill>
                <a:latin typeface="Times New Roman" pitchFamily="18" charset="0"/>
                <a:ea typeface="Times New Roman" pitchFamily="18" charset="0"/>
                <a:cs typeface="Times New Roman" pitchFamily="18" charset="0"/>
              </a:rPr>
              <a:t>chuyến</a:t>
            </a:r>
            <a:r>
              <a:rPr lang="en-US" sz="2800" b="1" dirty="0" smtClean="0">
                <a:solidFill>
                  <a:srgbClr val="002060"/>
                </a:solidFill>
                <a:latin typeface="Times New Roman" pitchFamily="18" charset="0"/>
                <a:ea typeface="Times New Roman" pitchFamily="18" charset="0"/>
                <a:cs typeface="Times New Roman" pitchFamily="18" charset="0"/>
              </a:rPr>
              <a:t> </a:t>
            </a:r>
            <a:r>
              <a:rPr lang="en-US" sz="2800" b="1" dirty="0" err="1" smtClean="0">
                <a:solidFill>
                  <a:srgbClr val="002060"/>
                </a:solidFill>
                <a:latin typeface="Times New Roman" pitchFamily="18" charset="0"/>
                <a:ea typeface="Times New Roman" pitchFamily="18" charset="0"/>
                <a:cs typeface="Times New Roman" pitchFamily="18" charset="0"/>
              </a:rPr>
              <a:t>đi</a:t>
            </a:r>
            <a:r>
              <a:rPr lang="en-US" sz="2800" b="1" dirty="0" smtClean="0">
                <a:solidFill>
                  <a:srgbClr val="002060"/>
                </a:solidFill>
                <a:latin typeface="Times New Roman" pitchFamily="18" charset="0"/>
                <a:ea typeface="Times New Roman" pitchFamily="18" charset="0"/>
                <a:cs typeface="Times New Roman" pitchFamily="18" charset="0"/>
              </a:rPr>
              <a:t>.</a:t>
            </a:r>
            <a:endParaRPr lang="en-US" sz="2800" b="1" dirty="0">
              <a:solidFill>
                <a:srgbClr val="002060"/>
              </a:solidFill>
              <a:latin typeface="Times New Roman" pitchFamily="18" charset="0"/>
              <a:ea typeface="Times New Roman" pitchFamily="18" charset="0"/>
              <a:cs typeface="Times New Roman" pitchFamily="18" charset="0"/>
            </a:endParaRPr>
          </a:p>
        </p:txBody>
      </p:sp>
      <p:sp>
        <p:nvSpPr>
          <p:cNvPr id="2" name="Rectangle 1"/>
          <p:cNvSpPr/>
          <p:nvPr/>
        </p:nvSpPr>
        <p:spPr>
          <a:xfrm>
            <a:off x="228600" y="2209800"/>
            <a:ext cx="8534400" cy="3808735"/>
          </a:xfrm>
          <a:prstGeom prst="rect">
            <a:avLst/>
          </a:prstGeom>
        </p:spPr>
        <p:txBody>
          <a:bodyPr wrap="square">
            <a:spAutoFit/>
          </a:bodyPr>
          <a:lstStyle/>
          <a:p>
            <a:pPr>
              <a:spcBef>
                <a:spcPts val="200"/>
              </a:spcBef>
            </a:pPr>
            <a:r>
              <a:rPr lang="en-US" sz="2800" dirty="0" err="1">
                <a:solidFill>
                  <a:srgbClr val="002060"/>
                </a:solidFill>
                <a:latin typeface="Times New Roman" pitchFamily="18" charset="0"/>
                <a:cs typeface="Times New Roman" pitchFamily="18" charset="0"/>
              </a:rPr>
              <a:t>Phân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tích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động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bước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xử</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lí</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tin:</a:t>
            </a:r>
            <a:endParaRPr lang="en-US" sz="2800" u="sng" dirty="0">
              <a:solidFill>
                <a:srgbClr val="002060"/>
              </a:solidFill>
              <a:latin typeface="Times New Roman" pitchFamily="18" charset="0"/>
              <a:cs typeface="Times New Roman" pitchFamily="18" charset="0"/>
            </a:endParaRPr>
          </a:p>
          <a:p>
            <a:pPr marL="514350" indent="-514350">
              <a:spcBef>
                <a:spcPts val="200"/>
              </a:spcBef>
              <a:buAutoNum type="arabicParenBoth"/>
            </a:pPr>
            <a:r>
              <a:rPr lang="en-US" sz="2800" b="1" dirty="0" smtClean="0">
                <a:solidFill>
                  <a:srgbClr val="002060"/>
                </a:solidFill>
                <a:latin typeface="Times New Roman" pitchFamily="18" charset="0"/>
                <a:cs typeface="Times New Roman" pitchFamily="18" charset="0"/>
              </a:rPr>
              <a:t>Thu </a:t>
            </a:r>
            <a:r>
              <a:rPr lang="en-US" sz="2800" b="1" dirty="0" err="1">
                <a:solidFill>
                  <a:srgbClr val="002060"/>
                </a:solidFill>
                <a:latin typeface="Times New Roman" pitchFamily="18" charset="0"/>
                <a:cs typeface="Times New Roman" pitchFamily="18" charset="0"/>
              </a:rPr>
              <a:t>nhận</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a:t>
            </a:r>
            <a:r>
              <a:rPr lang="en-US" sz="2800" b="1" dirty="0" smtClean="0">
                <a:solidFill>
                  <a:srgbClr val="002060"/>
                </a:solidFill>
                <a:latin typeface="Times New Roman" pitchFamily="18" charset="0"/>
                <a:cs typeface="Times New Roman" pitchFamily="18" charset="0"/>
              </a:rPr>
              <a:t>:</a:t>
            </a:r>
          </a:p>
          <a:p>
            <a:pPr>
              <a:spcBef>
                <a:spcPts val="200"/>
              </a:spcBef>
            </a:pPr>
            <a:endParaRPr lang="en-US" sz="2800" u="sng" dirty="0">
              <a:solidFill>
                <a:srgbClr val="002060"/>
              </a:solidFill>
              <a:latin typeface="Times New Roman" pitchFamily="18" charset="0"/>
              <a:cs typeface="Times New Roman" pitchFamily="18" charset="0"/>
            </a:endParaRPr>
          </a:p>
          <a:p>
            <a:pPr>
              <a:spcBef>
                <a:spcPts val="200"/>
              </a:spcBef>
            </a:pPr>
            <a:r>
              <a:rPr lang="en-US" sz="2800" b="1" dirty="0">
                <a:solidFill>
                  <a:srgbClr val="002060"/>
                </a:solidFill>
                <a:latin typeface="Times New Roman" pitchFamily="18" charset="0"/>
                <a:cs typeface="Times New Roman" pitchFamily="18" charset="0"/>
              </a:rPr>
              <a:t>(2) </a:t>
            </a:r>
            <a:r>
              <a:rPr lang="en-US" sz="2800" b="1" dirty="0" err="1">
                <a:solidFill>
                  <a:srgbClr val="002060"/>
                </a:solidFill>
                <a:latin typeface="Times New Roman" pitchFamily="18" charset="0"/>
                <a:cs typeface="Times New Roman" pitchFamily="18" charset="0"/>
              </a:rPr>
              <a:t>Lưu</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trữ</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 </a:t>
            </a:r>
            <a:endParaRPr lang="en-US" sz="2800" b="1" dirty="0" smtClean="0">
              <a:solidFill>
                <a:srgbClr val="002060"/>
              </a:solidFill>
              <a:latin typeface="Times New Roman" pitchFamily="18" charset="0"/>
              <a:cs typeface="Times New Roman" pitchFamily="18" charset="0"/>
            </a:endParaRPr>
          </a:p>
          <a:p>
            <a:pPr>
              <a:spcBef>
                <a:spcPts val="200"/>
              </a:spcBef>
            </a:pPr>
            <a:endParaRPr lang="en-US" sz="2800" dirty="0" smtClean="0">
              <a:solidFill>
                <a:srgbClr val="002060"/>
              </a:solidFill>
              <a:latin typeface="Times New Roman" pitchFamily="18" charset="0"/>
              <a:cs typeface="Times New Roman" pitchFamily="18" charset="0"/>
            </a:endParaRPr>
          </a:p>
          <a:p>
            <a:pPr>
              <a:spcBef>
                <a:spcPts val="200"/>
              </a:spcBef>
            </a:pPr>
            <a:r>
              <a:rPr lang="en-US" sz="2800" b="1" dirty="0" smtClean="0">
                <a:solidFill>
                  <a:srgbClr val="002060"/>
                </a:solidFill>
                <a:latin typeface="Times New Roman" pitchFamily="18" charset="0"/>
                <a:cs typeface="Times New Roman" pitchFamily="18" charset="0"/>
              </a:rPr>
              <a:t>(</a:t>
            </a:r>
            <a:r>
              <a:rPr lang="en-US" sz="2800" b="1" dirty="0">
                <a:solidFill>
                  <a:srgbClr val="002060"/>
                </a:solidFill>
                <a:latin typeface="Times New Roman" pitchFamily="18" charset="0"/>
                <a:cs typeface="Times New Roman" pitchFamily="18" charset="0"/>
              </a:rPr>
              <a:t>3) </a:t>
            </a:r>
            <a:r>
              <a:rPr lang="en-US" sz="2800" b="1" dirty="0" err="1">
                <a:solidFill>
                  <a:srgbClr val="002060"/>
                </a:solidFill>
                <a:latin typeface="Times New Roman" pitchFamily="18" charset="0"/>
                <a:cs typeface="Times New Roman" pitchFamily="18" charset="0"/>
              </a:rPr>
              <a:t>Xử</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lý</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 </a:t>
            </a:r>
            <a:endParaRPr lang="en-US" sz="2800" b="1" dirty="0" smtClean="0">
              <a:solidFill>
                <a:srgbClr val="002060"/>
              </a:solidFill>
              <a:latin typeface="Times New Roman" pitchFamily="18" charset="0"/>
              <a:cs typeface="Times New Roman" pitchFamily="18" charset="0"/>
            </a:endParaRPr>
          </a:p>
          <a:p>
            <a:pPr>
              <a:spcBef>
                <a:spcPts val="200"/>
              </a:spcBef>
            </a:pPr>
            <a:endParaRPr lang="en-US" sz="2800" dirty="0" smtClean="0">
              <a:solidFill>
                <a:srgbClr val="002060"/>
              </a:solidFill>
              <a:latin typeface="Times New Roman" pitchFamily="18" charset="0"/>
              <a:cs typeface="Times New Roman" pitchFamily="18" charset="0"/>
            </a:endParaRPr>
          </a:p>
          <a:p>
            <a:pPr>
              <a:spcBef>
                <a:spcPts val="200"/>
              </a:spcBef>
            </a:pPr>
            <a:r>
              <a:rPr lang="en-US" sz="2800" b="1" dirty="0" smtClean="0">
                <a:solidFill>
                  <a:srgbClr val="002060"/>
                </a:solidFill>
                <a:latin typeface="Times New Roman" pitchFamily="18" charset="0"/>
                <a:cs typeface="Times New Roman" pitchFamily="18" charset="0"/>
              </a:rPr>
              <a:t>(</a:t>
            </a:r>
            <a:r>
              <a:rPr lang="en-US" sz="2800" b="1" dirty="0">
                <a:solidFill>
                  <a:srgbClr val="002060"/>
                </a:solidFill>
                <a:latin typeface="Times New Roman" pitchFamily="18" charset="0"/>
                <a:cs typeface="Times New Roman" pitchFamily="18" charset="0"/>
              </a:rPr>
              <a:t>4) </a:t>
            </a:r>
            <a:r>
              <a:rPr lang="en-US" sz="2800" b="1" dirty="0" err="1">
                <a:solidFill>
                  <a:srgbClr val="002060"/>
                </a:solidFill>
                <a:latin typeface="Times New Roman" pitchFamily="18" charset="0"/>
                <a:cs typeface="Times New Roman" pitchFamily="18" charset="0"/>
              </a:rPr>
              <a:t>Truyền</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a:t>
            </a:r>
            <a:r>
              <a:rPr lang="en-US" sz="2800" b="1" dirty="0" smtClean="0">
                <a:solidFill>
                  <a:srgbClr val="002060"/>
                </a:solidFill>
                <a:latin typeface="Times New Roman" pitchFamily="18" charset="0"/>
                <a:cs typeface="Times New Roman" pitchFamily="18" charset="0"/>
              </a:rPr>
              <a:t>:</a:t>
            </a:r>
            <a:endParaRPr lang="en-US" sz="2800" b="1" u="sng" dirty="0">
              <a:solidFill>
                <a:srgbClr val="002060"/>
              </a:solidFill>
              <a:latin typeface="Times New Roman" pitchFamily="18" charset="0"/>
              <a:cs typeface="Times New Roman" pitchFamily="18" charset="0"/>
            </a:endParaRPr>
          </a:p>
        </p:txBody>
      </p:sp>
      <p:sp>
        <p:nvSpPr>
          <p:cNvPr id="11" name="Rectangle 10"/>
          <p:cNvSpPr/>
          <p:nvPr/>
        </p:nvSpPr>
        <p:spPr>
          <a:xfrm>
            <a:off x="304800" y="2674465"/>
            <a:ext cx="8534400" cy="954107"/>
          </a:xfrm>
          <a:prstGeom prst="rect">
            <a:avLst/>
          </a:prstGeom>
        </p:spPr>
        <p:txBody>
          <a:bodyPr wrap="square">
            <a:spAutoFit/>
          </a:bodyPr>
          <a:lstStyle/>
          <a:p>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Đi</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đâu</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ai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Xem</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gì</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Chơi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gì</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gì</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Mặc</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gì</a:t>
            </a:r>
            <a:r>
              <a:rPr lang="en-US" sz="2800" dirty="0" smtClean="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
        <p:nvSpPr>
          <p:cNvPr id="12" name="Rectangle 11"/>
          <p:cNvSpPr/>
          <p:nvPr/>
        </p:nvSpPr>
        <p:spPr>
          <a:xfrm>
            <a:off x="228600" y="3548742"/>
            <a:ext cx="8839200" cy="954107"/>
          </a:xfrm>
          <a:prstGeom prst="rect">
            <a:avLst/>
          </a:prstGeom>
        </p:spPr>
        <p:txBody>
          <a:bodyPr wrap="square">
            <a:spAutoFit/>
          </a:bodyPr>
          <a:lstStyle/>
          <a:p>
            <a:r>
              <a:rPr lang="en-US" sz="2800" b="1" dirty="0" smtClean="0">
                <a:solidFill>
                  <a:srgbClr val="002060"/>
                </a:solidFill>
                <a:latin typeface="Times New Roman" pitchFamily="18" charset="0"/>
                <a:cs typeface="Times New Roman" pitchFamily="18" charset="0"/>
              </a:rPr>
              <a:t>                                  </a:t>
            </a:r>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Ghi</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chép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nội</a:t>
            </a:r>
            <a:r>
              <a:rPr lang="en-US" sz="2800" dirty="0">
                <a:solidFill>
                  <a:srgbClr val="002060"/>
                </a:solidFill>
                <a:latin typeface="Times New Roman" pitchFamily="18" charset="0"/>
                <a:cs typeface="Times New Roman" pitchFamily="18" charset="0"/>
              </a:rPr>
              <a:t> dung </a:t>
            </a:r>
            <a:r>
              <a:rPr lang="en-US" sz="2800" dirty="0" err="1">
                <a:solidFill>
                  <a:srgbClr val="002060"/>
                </a:solidFill>
                <a:latin typeface="Times New Roman" pitchFamily="18" charset="0"/>
                <a:cs typeface="Times New Roman" pitchFamily="18" charset="0"/>
              </a:rPr>
              <a:t>chuẩn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bị</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chuyển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vào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giấy</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hoặc</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sổ</a:t>
            </a:r>
            <a:r>
              <a:rPr lang="en-US" sz="2800" dirty="0" smtClean="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
        <p:nvSpPr>
          <p:cNvPr id="13" name="Rectangle 12"/>
          <p:cNvSpPr/>
          <p:nvPr/>
        </p:nvSpPr>
        <p:spPr>
          <a:xfrm>
            <a:off x="228600" y="4448628"/>
            <a:ext cx="8839200" cy="954107"/>
          </a:xfrm>
          <a:prstGeom prst="rect">
            <a:avLst/>
          </a:prstGeom>
        </p:spPr>
        <p:txBody>
          <a:bodyPr wrap="square">
            <a:spAutoFit/>
          </a:bodyPr>
          <a:lstStyle/>
          <a:p>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Chuyển</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nội</a:t>
            </a:r>
            <a:r>
              <a:rPr lang="en-US" sz="2800" dirty="0">
                <a:solidFill>
                  <a:srgbClr val="002060"/>
                </a:solidFill>
                <a:latin typeface="Times New Roman" pitchFamily="18" charset="0"/>
                <a:cs typeface="Times New Roman" pitchFamily="18" charset="0"/>
              </a:rPr>
              <a:t> dung </a:t>
            </a:r>
            <a:r>
              <a:rPr lang="en-US" sz="2800" dirty="0" err="1">
                <a:solidFill>
                  <a:srgbClr val="002060"/>
                </a:solidFill>
                <a:latin typeface="Times New Roman" pitchFamily="18" charset="0"/>
                <a:cs typeface="Times New Roman" pitchFamily="18" charset="0"/>
              </a:rPr>
              <a:t>phức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tạp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dạng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sơ</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đồ</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hóa</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kẻ</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bảng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hình</a:t>
            </a:r>
            <a:r>
              <a:rPr lang="en-US" sz="2800" dirty="0">
                <a:solidFill>
                  <a:srgbClr val="002060"/>
                </a:solidFill>
                <a:latin typeface="Times New Roman" pitchFamily="18" charset="0"/>
                <a:cs typeface="Times New Roman" pitchFamily="18" charset="0"/>
              </a:rPr>
              <a:t> dung </a:t>
            </a:r>
            <a:r>
              <a:rPr lang="en-US" sz="2800" dirty="0" err="1">
                <a:solidFill>
                  <a:srgbClr val="002060"/>
                </a:solidFill>
                <a:latin typeface="Times New Roman" pitchFamily="18" charset="0"/>
                <a:cs typeface="Times New Roman" pitchFamily="18" charset="0"/>
              </a:rPr>
              <a:t>được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toàn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smtClean="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
        <p:nvSpPr>
          <p:cNvPr id="16" name="Rectangle 15"/>
          <p:cNvSpPr/>
          <p:nvPr/>
        </p:nvSpPr>
        <p:spPr>
          <a:xfrm>
            <a:off x="228600" y="5392056"/>
            <a:ext cx="8763000" cy="1384995"/>
          </a:xfrm>
          <a:prstGeom prst="rect">
            <a:avLst/>
          </a:prstGeom>
        </p:spPr>
        <p:txBody>
          <a:bodyPr wrap="square">
            <a:spAutoFit/>
          </a:bodyPr>
          <a:lstStyle/>
          <a:p>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Trao</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đổi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người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lớn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cô</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giáo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cũng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cố</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a:solidFill>
                  <a:srgbClr val="002060"/>
                </a:solidFill>
                <a:latin typeface="Times New Roman" pitchFamily="18" charset="0"/>
                <a:cs typeface="Times New Roman" pitchFamily="18" charset="0"/>
              </a:rPr>
              <a:t>. Chia </a:t>
            </a:r>
            <a:r>
              <a:rPr lang="en-US" sz="2800" dirty="0" err="1" smtClean="0">
                <a:solidFill>
                  <a:srgbClr val="002060"/>
                </a:solidFill>
                <a:latin typeface="Times New Roman" pitchFamily="18" charset="0"/>
                <a:cs typeface="Times New Roman" pitchFamily="18" charset="0"/>
              </a:rPr>
              <a:t>sẻ</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trong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lớp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hoàn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thiện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và</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tổ</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chức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động</a:t>
            </a:r>
            <a:r>
              <a:rPr lang="en-US" sz="2800" dirty="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890350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 calcmode="lin" valueType="num">
                                      <p:cBhvr additive="base">
                                        <p:cTn id="18" dur="500" fill="hold"/>
                                        <p:tgtEl>
                                          <p:spTgt spid="11"/>
                                        </p:tgtEl>
                                        <p:attrNameLst>
                                          <p:attrName>ppt_x</p:attrName>
                                        </p:attrNameLst>
                                      </p:cBhvr>
                                      <p:tavLst>
                                        <p:tav tm="0">
                                          <p:val>
                                            <p:strVal val="#ppt_x"/>
                                          </p:val>
                                        </p:tav>
                                        <p:tav tm="100000">
                                          <p:val>
                                            <p:strVal val="#ppt_x"/>
                                          </p:val>
                                        </p:tav>
                                      </p:tavLst>
                                    </p:anim>
                                    <p:anim calcmode="lin" valueType="num">
                                      <p:cBhvr additive="base">
                                        <p:cTn id="19"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2"/>
                                        </p:tgtEl>
                                        <p:attrNameLst>
                                          <p:attrName>style.visibility</p:attrName>
                                        </p:attrNameLst>
                                      </p:cBhvr>
                                      <p:to>
                                        <p:strVal val="visible"/>
                                      </p:to>
                                    </p:set>
                                    <p:anim calcmode="lin" valueType="num">
                                      <p:cBhvr additive="base">
                                        <p:cTn id="24" dur="500" fill="hold"/>
                                        <p:tgtEl>
                                          <p:spTgt spid="12"/>
                                        </p:tgtEl>
                                        <p:attrNameLst>
                                          <p:attrName>ppt_x</p:attrName>
                                        </p:attrNameLst>
                                      </p:cBhvr>
                                      <p:tavLst>
                                        <p:tav tm="0">
                                          <p:val>
                                            <p:strVal val="#ppt_x"/>
                                          </p:val>
                                        </p:tav>
                                        <p:tav tm="100000">
                                          <p:val>
                                            <p:strVal val="#ppt_x"/>
                                          </p:val>
                                        </p:tav>
                                      </p:tavLst>
                                    </p:anim>
                                    <p:anim calcmode="lin" valueType="num">
                                      <p:cBhvr additive="base">
                                        <p:cTn id="25"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3"/>
                                        </p:tgtEl>
                                        <p:attrNameLst>
                                          <p:attrName>style.visibility</p:attrName>
                                        </p:attrNameLst>
                                      </p:cBhvr>
                                      <p:to>
                                        <p:strVal val="visible"/>
                                      </p:to>
                                    </p:set>
                                    <p:anim calcmode="lin" valueType="num">
                                      <p:cBhvr additive="base">
                                        <p:cTn id="30" dur="500" fill="hold"/>
                                        <p:tgtEl>
                                          <p:spTgt spid="13"/>
                                        </p:tgtEl>
                                        <p:attrNameLst>
                                          <p:attrName>ppt_x</p:attrName>
                                        </p:attrNameLst>
                                      </p:cBhvr>
                                      <p:tavLst>
                                        <p:tav tm="0">
                                          <p:val>
                                            <p:strVal val="#ppt_x"/>
                                          </p:val>
                                        </p:tav>
                                        <p:tav tm="100000">
                                          <p:val>
                                            <p:strVal val="#ppt_x"/>
                                          </p:val>
                                        </p:tav>
                                      </p:tavLst>
                                    </p:anim>
                                    <p:anim calcmode="lin" valueType="num">
                                      <p:cBhvr additive="base">
                                        <p:cTn id="31"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16"/>
                                        </p:tgtEl>
                                        <p:attrNameLst>
                                          <p:attrName>style.visibility</p:attrName>
                                        </p:attrNameLst>
                                      </p:cBhvr>
                                      <p:to>
                                        <p:strVal val="visible"/>
                                      </p:to>
                                    </p:set>
                                    <p:anim calcmode="lin" valueType="num">
                                      <p:cBhvr additive="base">
                                        <p:cTn id="36" dur="500" fill="hold"/>
                                        <p:tgtEl>
                                          <p:spTgt spid="16"/>
                                        </p:tgtEl>
                                        <p:attrNameLst>
                                          <p:attrName>ppt_x</p:attrName>
                                        </p:attrNameLst>
                                      </p:cBhvr>
                                      <p:tavLst>
                                        <p:tav tm="0">
                                          <p:val>
                                            <p:strVal val="#ppt_x"/>
                                          </p:val>
                                        </p:tav>
                                        <p:tav tm="100000">
                                          <p:val>
                                            <p:strVal val="#ppt_x"/>
                                          </p:val>
                                        </p:tav>
                                      </p:tavLst>
                                    </p:anim>
                                    <p:anim calcmode="lin" valueType="num">
                                      <p:cBhvr additive="base">
                                        <p:cTn id="37"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2" grpId="0"/>
      <p:bldP spid="11" grpId="0"/>
      <p:bldP spid="12" grpId="0"/>
      <p:bldP spid="13" grpId="0"/>
      <p:bldP spid="1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304800" y="243245"/>
            <a:ext cx="8610600" cy="71404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000" i="0" u="none" strike="noStrike" cap="none" normalizeH="0" baseline="0" smtClean="0">
                <a:ln>
                  <a:noFill/>
                </a:ln>
                <a:solidFill>
                  <a:srgbClr val="FF0000"/>
                </a:solidFill>
                <a:effectLst/>
                <a:latin typeface="Open Sans"/>
              </a:rPr>
              <a:t>2. Em hãy liệt kê những lợi ích của máy tính ở một trong các lĩnh vực sau đây để thấy rõ hiệu quả của việc xử lí thông tin bằng máy tính.</a:t>
            </a:r>
            <a:endParaRPr kumimoji="0" lang="en-US" altLang="en-US" sz="2000" i="0" u="none" strike="noStrike" cap="none" normalizeH="0" baseline="0" smtClean="0">
              <a:ln>
                <a:noFill/>
              </a:ln>
              <a:solidFill>
                <a:srgbClr val="FF0000"/>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000" i="0" u="none" strike="noStrike" cap="none" normalizeH="0" baseline="0" smtClean="0">
                <a:ln>
                  <a:noFill/>
                </a:ln>
                <a:solidFill>
                  <a:srgbClr val="FF0000"/>
                </a:solidFill>
                <a:effectLst/>
                <a:latin typeface="Open Sans"/>
              </a:rPr>
              <a:t>a) Y tế                        b) Giáo dục               c) Âm nhạc                d) Hội họa</a:t>
            </a:r>
            <a:endParaRPr kumimoji="0" lang="en-US" altLang="en-US" sz="2000" i="0" u="none" strike="noStrike" cap="none" normalizeH="0" baseline="0" smtClean="0">
              <a:ln>
                <a:noFill/>
              </a:ln>
              <a:solidFill>
                <a:srgbClr val="FF0000"/>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000" i="0" u="none" strike="noStrike" cap="none" normalizeH="0" baseline="0" smtClean="0">
                <a:ln>
                  <a:noFill/>
                </a:ln>
                <a:solidFill>
                  <a:srgbClr val="FF0000"/>
                </a:solidFill>
                <a:effectLst/>
                <a:latin typeface="Open Sans"/>
              </a:rPr>
              <a:t>e) Xây dựng               f) Nông nghiệp          g) Thương mại          h) Du lịch</a:t>
            </a:r>
            <a:endParaRPr kumimoji="0" lang="en-US" altLang="en-US" sz="2000" i="0" u="none" strike="noStrike" cap="none" normalizeH="0" baseline="0" smtClean="0">
              <a:ln>
                <a:noFill/>
              </a:ln>
              <a:solidFill>
                <a:srgbClr val="FF0000"/>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i="0" u="none" strike="noStrike" cap="none" normalizeH="0" baseline="0" smtClean="0">
              <a:ln>
                <a:noFill/>
              </a:ln>
              <a:solidFill>
                <a:srgbClr val="002060"/>
              </a:solidFill>
              <a:effectLst/>
              <a:latin typeface="Open Sans"/>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i="0" u="none" strike="noStrike" cap="none" normalizeH="0" baseline="0" smtClean="0">
                <a:ln>
                  <a:noFill/>
                </a:ln>
                <a:solidFill>
                  <a:srgbClr val="002060"/>
                </a:solidFill>
                <a:effectLst/>
                <a:latin typeface="Open Sans"/>
              </a:rPr>
              <a:t>Lời giải:</a:t>
            </a:r>
            <a:endParaRPr kumimoji="0" lang="en-US" altLang="en-US" i="0" u="none" strike="noStrike" cap="none" normalizeH="0" baseline="0" smtClean="0">
              <a:ln>
                <a:noFill/>
              </a:ln>
              <a:solidFill>
                <a:srgbClr val="002060"/>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i="0" u="none" strike="noStrike" cap="none" normalizeH="0" baseline="0" smtClean="0">
                <a:ln>
                  <a:noFill/>
                </a:ln>
                <a:solidFill>
                  <a:srgbClr val="002060"/>
                </a:solidFill>
                <a:effectLst/>
                <a:latin typeface="Open Sans"/>
              </a:rPr>
              <a:t>Những lợi ích của máy tính trong các lĩnh vực là:</a:t>
            </a:r>
            <a:endParaRPr kumimoji="0" lang="en-US" altLang="en-US" i="0" u="none" strike="noStrike" cap="none" normalizeH="0" baseline="0" smtClean="0">
              <a:ln>
                <a:noFill/>
              </a:ln>
              <a:solidFill>
                <a:srgbClr val="002060"/>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i="0" u="none" strike="noStrike" cap="none" normalizeH="0" baseline="0" smtClean="0">
                <a:ln>
                  <a:noFill/>
                </a:ln>
                <a:solidFill>
                  <a:srgbClr val="002060"/>
                </a:solidFill>
                <a:effectLst/>
                <a:latin typeface="Open Sans"/>
              </a:rPr>
              <a:t>a) Y tế: máy tính giúp việc lưu trữ thông tin của bệnh nhân dễ dàng và tiện lợi hơn.</a:t>
            </a:r>
            <a:endParaRPr kumimoji="0" lang="en-US" altLang="en-US" i="0" u="none" strike="noStrike" cap="none" normalizeH="0" baseline="0" smtClean="0">
              <a:ln>
                <a:noFill/>
              </a:ln>
              <a:solidFill>
                <a:srgbClr val="002060"/>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i="0" u="none" strike="noStrike" cap="none" normalizeH="0" baseline="0" smtClean="0">
                <a:ln>
                  <a:noFill/>
                </a:ln>
                <a:solidFill>
                  <a:srgbClr val="002060"/>
                </a:solidFill>
                <a:effectLst/>
                <a:latin typeface="Open Sans"/>
              </a:rPr>
              <a:t>b) Giáo dục: máy tính giúp việc học có thể dễ dàng kết nối hơn khi ở những vị trí địa lí khác nhau và dễ dàng kết nối đến với nguồn tri thức khổng lồ.</a:t>
            </a:r>
            <a:endParaRPr kumimoji="0" lang="en-US" altLang="en-US" i="0" u="none" strike="noStrike" cap="none" normalizeH="0" baseline="0" smtClean="0">
              <a:ln>
                <a:noFill/>
              </a:ln>
              <a:solidFill>
                <a:srgbClr val="002060"/>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i="0" u="none" strike="noStrike" cap="none" normalizeH="0" baseline="0" smtClean="0">
                <a:ln>
                  <a:noFill/>
                </a:ln>
                <a:solidFill>
                  <a:srgbClr val="002060"/>
                </a:solidFill>
                <a:effectLst/>
                <a:latin typeface="Open Sans"/>
              </a:rPr>
              <a:t>c) Âm nhạc: việc truyền thông và quảng bá âm nhạc đến với mọi người dễ dàng hơn rất nhiều nhờ máy tính.</a:t>
            </a:r>
            <a:endParaRPr kumimoji="0" lang="en-US" altLang="en-US" i="0" u="none" strike="noStrike" cap="none" normalizeH="0" baseline="0" smtClean="0">
              <a:ln>
                <a:noFill/>
              </a:ln>
              <a:solidFill>
                <a:srgbClr val="002060"/>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i="0" u="none" strike="noStrike" cap="none" normalizeH="0" baseline="0" smtClean="0">
                <a:ln>
                  <a:noFill/>
                </a:ln>
                <a:solidFill>
                  <a:srgbClr val="002060"/>
                </a:solidFill>
                <a:effectLst/>
                <a:latin typeface="Open Sans"/>
              </a:rPr>
              <a:t>d) Hội họa: việc tạo ra những sản phẩm hội họa trên máy tính dễ dàng và dễ dàng lưu trữ hơn.</a:t>
            </a:r>
            <a:endParaRPr kumimoji="0" lang="en-US" altLang="en-US" i="0" u="none" strike="noStrike" cap="none" normalizeH="0" baseline="0" smtClean="0">
              <a:ln>
                <a:noFill/>
              </a:ln>
              <a:solidFill>
                <a:srgbClr val="002060"/>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i="0" u="none" strike="noStrike" cap="none" normalizeH="0" baseline="0" smtClean="0">
                <a:ln>
                  <a:noFill/>
                </a:ln>
                <a:solidFill>
                  <a:srgbClr val="002060"/>
                </a:solidFill>
                <a:effectLst/>
                <a:latin typeface="Open Sans"/>
              </a:rPr>
              <a:t>e) Xây dựng: việc lên kế hoạch và có được những bản vẽ thiết kế nhanh chóng và dễ dàng chỉnh sửa hơn rất nhiều nhờ máy tính.</a:t>
            </a:r>
            <a:endParaRPr kumimoji="0" lang="en-US" altLang="en-US" i="0" u="none" strike="noStrike" cap="none" normalizeH="0" baseline="0" smtClean="0">
              <a:ln>
                <a:noFill/>
              </a:ln>
              <a:solidFill>
                <a:srgbClr val="002060"/>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i="0" u="none" strike="noStrike" cap="none" normalizeH="0" baseline="0" smtClean="0">
                <a:ln>
                  <a:noFill/>
                </a:ln>
                <a:solidFill>
                  <a:srgbClr val="002060"/>
                </a:solidFill>
                <a:effectLst/>
                <a:latin typeface="Open Sans"/>
              </a:rPr>
              <a:t>f) Nông nghiệp: nhờ có máy tính mà việc tiêu thụ sản phẩm dễ dàng hơn và người nông dân cũng dễ dàng tiếp cận đến những kĩ năng canh tác để nâng cao năng suất dễ dàng hơn.</a:t>
            </a:r>
            <a:endParaRPr kumimoji="0" lang="en-US" altLang="en-US" i="0" u="none" strike="noStrike" cap="none" normalizeH="0" baseline="0" smtClean="0">
              <a:ln>
                <a:noFill/>
              </a:ln>
              <a:solidFill>
                <a:srgbClr val="002060"/>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i="0" u="none" strike="noStrike" cap="none" normalizeH="0" baseline="0" smtClean="0">
                <a:ln>
                  <a:noFill/>
                </a:ln>
                <a:solidFill>
                  <a:srgbClr val="002060"/>
                </a:solidFill>
                <a:effectLst/>
                <a:latin typeface="Open Sans"/>
              </a:rPr>
              <a:t>g) Thương mại: thương mại đang rất phát triển nhờ máy tính nhờ việc bán hàng qua mạng với những kênh bán hàng tiện lợi đối với việc bày sản phẩm và tiếp cận đến khách hàng dễ dàng hơn.</a:t>
            </a:r>
            <a:endParaRPr kumimoji="0" lang="en-US" altLang="en-US" i="0" u="none" strike="noStrike" cap="none" normalizeH="0" baseline="0" smtClean="0">
              <a:ln>
                <a:noFill/>
              </a:ln>
              <a:solidFill>
                <a:srgbClr val="002060"/>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i="0" u="none" strike="noStrike" cap="none" normalizeH="0" baseline="0" smtClean="0">
                <a:ln>
                  <a:noFill/>
                </a:ln>
                <a:solidFill>
                  <a:srgbClr val="002060"/>
                </a:solidFill>
                <a:effectLst/>
                <a:latin typeface="Open Sans"/>
              </a:rPr>
              <a:t>h) Du lịch: việc tìm hiểu vị trí và địa điểm du lịch cũng dễ dàng hơn khi có máy tính.</a:t>
            </a:r>
            <a:endParaRPr kumimoji="0" lang="en-US" altLang="en-US" i="0" u="none" strike="noStrike" cap="none" normalizeH="0" baseline="0" smtClean="0">
              <a:ln>
                <a:noFill/>
              </a:ln>
              <a:solidFill>
                <a:srgbClr val="002060"/>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i="0" u="none" strike="noStrike" cap="none" normalizeH="0" baseline="0" smtClean="0">
                <a:ln>
                  <a:noFill/>
                </a:ln>
                <a:solidFill>
                  <a:srgbClr val="FF0000"/>
                </a:solidFill>
                <a:effectLst/>
                <a:latin typeface="Open Sans"/>
              </a:rPr>
              <a:t/>
            </a:r>
            <a:br>
              <a:rPr kumimoji="0" lang="en-US" altLang="en-US" i="0" u="none" strike="noStrike" cap="none" normalizeH="0" baseline="0" smtClean="0">
                <a:ln>
                  <a:noFill/>
                </a:ln>
                <a:solidFill>
                  <a:srgbClr val="FF0000"/>
                </a:solidFill>
                <a:effectLst/>
                <a:latin typeface="Open Sans"/>
              </a:rPr>
            </a:br>
            <a:endParaRPr kumimoji="0" lang="en-US" altLang="en-US" i="0" u="none" strike="noStrike" cap="none" normalizeH="0" baseline="0" smtClean="0">
              <a:ln>
                <a:noFill/>
              </a:ln>
              <a:solidFill>
                <a:srgbClr val="FF0000"/>
              </a:solidFill>
              <a:effectLst/>
            </a:endParaRPr>
          </a:p>
        </p:txBody>
      </p:sp>
    </p:spTree>
    <p:extLst>
      <p:ext uri="{BB962C8B-B14F-4D97-AF65-F5344CB8AC3E}">
        <p14:creationId xmlns:p14="http://schemas.microsoft.com/office/powerpoint/2010/main" val="762180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Effect transition="in" filter="fade">
                                      <p:cBhvr>
                                        <p:cTn id="7" dur="500"/>
                                        <p:tgtEl>
                                          <p:spTgt spid="2">
                                            <p:txEl>
                                              <p:pRg st="4" end="4"/>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5" end="5"/>
                                            </p:txEl>
                                          </p:spTgt>
                                        </p:tgtEl>
                                        <p:attrNameLst>
                                          <p:attrName>style.visibility</p:attrName>
                                        </p:attrNameLst>
                                      </p:cBhvr>
                                      <p:to>
                                        <p:strVal val="visible"/>
                                      </p:to>
                                    </p:set>
                                    <p:animEffect transition="in" filter="fade">
                                      <p:cBhvr>
                                        <p:cTn id="10" dur="500"/>
                                        <p:tgtEl>
                                          <p:spTgt spid="2">
                                            <p:txEl>
                                              <p:pRg st="5" end="5"/>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
                                            <p:txEl>
                                              <p:pRg st="6" end="6"/>
                                            </p:txEl>
                                          </p:spTgt>
                                        </p:tgtEl>
                                        <p:attrNameLst>
                                          <p:attrName>style.visibility</p:attrName>
                                        </p:attrNameLst>
                                      </p:cBhvr>
                                      <p:to>
                                        <p:strVal val="visible"/>
                                      </p:to>
                                    </p:set>
                                    <p:animEffect transition="in" filter="fade">
                                      <p:cBhvr>
                                        <p:cTn id="13" dur="500"/>
                                        <p:tgtEl>
                                          <p:spTgt spid="2">
                                            <p:txEl>
                                              <p:pRg st="6" end="6"/>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2">
                                            <p:txEl>
                                              <p:pRg st="7" end="7"/>
                                            </p:txEl>
                                          </p:spTgt>
                                        </p:tgtEl>
                                        <p:attrNameLst>
                                          <p:attrName>style.visibility</p:attrName>
                                        </p:attrNameLst>
                                      </p:cBhvr>
                                      <p:to>
                                        <p:strVal val="visible"/>
                                      </p:to>
                                    </p:set>
                                    <p:animEffect transition="in" filter="fade">
                                      <p:cBhvr>
                                        <p:cTn id="16" dur="500"/>
                                        <p:tgtEl>
                                          <p:spTgt spid="2">
                                            <p:txEl>
                                              <p:pRg st="7" end="7"/>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2">
                                            <p:txEl>
                                              <p:pRg st="8" end="8"/>
                                            </p:txEl>
                                          </p:spTgt>
                                        </p:tgtEl>
                                        <p:attrNameLst>
                                          <p:attrName>style.visibility</p:attrName>
                                        </p:attrNameLst>
                                      </p:cBhvr>
                                      <p:to>
                                        <p:strVal val="visible"/>
                                      </p:to>
                                    </p:set>
                                    <p:animEffect transition="in" filter="fade">
                                      <p:cBhvr>
                                        <p:cTn id="19" dur="500"/>
                                        <p:tgtEl>
                                          <p:spTgt spid="2">
                                            <p:txEl>
                                              <p:pRg st="8" end="8"/>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2">
                                            <p:txEl>
                                              <p:pRg st="9" end="9"/>
                                            </p:txEl>
                                          </p:spTgt>
                                        </p:tgtEl>
                                        <p:attrNameLst>
                                          <p:attrName>style.visibility</p:attrName>
                                        </p:attrNameLst>
                                      </p:cBhvr>
                                      <p:to>
                                        <p:strVal val="visible"/>
                                      </p:to>
                                    </p:set>
                                    <p:animEffect transition="in" filter="fade">
                                      <p:cBhvr>
                                        <p:cTn id="22" dur="500"/>
                                        <p:tgtEl>
                                          <p:spTgt spid="2">
                                            <p:txEl>
                                              <p:pRg st="9" end="9"/>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2">
                                            <p:txEl>
                                              <p:pRg st="10" end="10"/>
                                            </p:txEl>
                                          </p:spTgt>
                                        </p:tgtEl>
                                        <p:attrNameLst>
                                          <p:attrName>style.visibility</p:attrName>
                                        </p:attrNameLst>
                                      </p:cBhvr>
                                      <p:to>
                                        <p:strVal val="visible"/>
                                      </p:to>
                                    </p:set>
                                    <p:animEffect transition="in" filter="fade">
                                      <p:cBhvr>
                                        <p:cTn id="25" dur="500"/>
                                        <p:tgtEl>
                                          <p:spTgt spid="2">
                                            <p:txEl>
                                              <p:pRg st="10" end="10"/>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2">
                                            <p:txEl>
                                              <p:pRg st="11" end="11"/>
                                            </p:txEl>
                                          </p:spTgt>
                                        </p:tgtEl>
                                        <p:attrNameLst>
                                          <p:attrName>style.visibility</p:attrName>
                                        </p:attrNameLst>
                                      </p:cBhvr>
                                      <p:to>
                                        <p:strVal val="visible"/>
                                      </p:to>
                                    </p:set>
                                    <p:animEffect transition="in" filter="fade">
                                      <p:cBhvr>
                                        <p:cTn id="28" dur="500"/>
                                        <p:tgtEl>
                                          <p:spTgt spid="2">
                                            <p:txEl>
                                              <p:pRg st="11" end="11"/>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2">
                                            <p:txEl>
                                              <p:pRg st="12" end="12"/>
                                            </p:txEl>
                                          </p:spTgt>
                                        </p:tgtEl>
                                        <p:attrNameLst>
                                          <p:attrName>style.visibility</p:attrName>
                                        </p:attrNameLst>
                                      </p:cBhvr>
                                      <p:to>
                                        <p:strVal val="visible"/>
                                      </p:to>
                                    </p:set>
                                    <p:animEffect transition="in" filter="fade">
                                      <p:cBhvr>
                                        <p:cTn id="31" dur="500"/>
                                        <p:tgtEl>
                                          <p:spTgt spid="2">
                                            <p:txEl>
                                              <p:pRg st="12" end="12"/>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2">
                                            <p:txEl>
                                              <p:pRg st="13" end="13"/>
                                            </p:txEl>
                                          </p:spTgt>
                                        </p:tgtEl>
                                        <p:attrNameLst>
                                          <p:attrName>style.visibility</p:attrName>
                                        </p:attrNameLst>
                                      </p:cBhvr>
                                      <p:to>
                                        <p:strVal val="visible"/>
                                      </p:to>
                                    </p:set>
                                    <p:animEffect transition="in" filter="fade">
                                      <p:cBhvr>
                                        <p:cTn id="34" dur="500"/>
                                        <p:tgtEl>
                                          <p:spTgt spid="2">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215106" y="1066800"/>
            <a:ext cx="8624094" cy="4524315"/>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err="1">
                <a:solidFill>
                  <a:srgbClr val="002060"/>
                </a:solidFill>
                <a:latin typeface="Times New Roman" pitchFamily="18" charset="0"/>
                <a:cs typeface="Times New Roman" pitchFamily="18" charset="0"/>
              </a:rPr>
              <a:t>Một</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số</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hoạt</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động</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của</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cầu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thủ</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khi</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thực</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hiện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đá</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phạt</a:t>
            </a:r>
            <a:r>
              <a:rPr lang="en-US" sz="3200" b="1" dirty="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đền</a:t>
            </a:r>
            <a:r>
              <a:rPr lang="en-US" sz="3200" b="1" dirty="0">
                <a:solidFill>
                  <a:srgbClr val="002060"/>
                </a:solidFill>
                <a:latin typeface="Times New Roman" pitchFamily="18" charset="0"/>
                <a:cs typeface="Times New Roman" pitchFamily="18" charset="0"/>
              </a:rPr>
              <a:t>:</a:t>
            </a:r>
          </a:p>
          <a:p>
            <a:pPr marL="457200" indent="-457200">
              <a:buFont typeface="Wingdings" pitchFamily="2" charset="2"/>
              <a:buChar char="§"/>
            </a:pPr>
            <a:r>
              <a:rPr lang="nl-NL" sz="3200" dirty="0" smtClean="0">
                <a:solidFill>
                  <a:srgbClr val="002060"/>
                </a:solidFill>
                <a:latin typeface="Times New Roman" pitchFamily="18" charset="0"/>
                <a:cs typeface="Times New Roman" pitchFamily="18" charset="0"/>
              </a:rPr>
              <a:t>Mắt </a:t>
            </a:r>
            <a:r>
              <a:rPr lang="nl-NL" sz="3200" dirty="0">
                <a:solidFill>
                  <a:srgbClr val="002060"/>
                </a:solidFill>
                <a:latin typeface="Times New Roman" pitchFamily="18" charset="0"/>
                <a:cs typeface="Times New Roman" pitchFamily="18" charset="0"/>
              </a:rPr>
              <a:t>liên tục xác định vị trí của </a:t>
            </a:r>
            <a:r>
              <a:rPr lang="nl-NL" sz="3200">
                <a:solidFill>
                  <a:srgbClr val="002060"/>
                </a:solidFill>
                <a:latin typeface="Times New Roman" pitchFamily="18" charset="0"/>
                <a:cs typeface="Times New Roman" pitchFamily="18" charset="0"/>
              </a:rPr>
              <a:t>thủ </a:t>
            </a:r>
            <a:r>
              <a:rPr lang="nl-NL" sz="3200" smtClean="0">
                <a:solidFill>
                  <a:srgbClr val="002060"/>
                </a:solidFill>
                <a:latin typeface="Times New Roman" pitchFamily="18" charset="0"/>
                <a:cs typeface="Times New Roman" pitchFamily="18" charset="0"/>
              </a:rPr>
              <a:t>môn báo lên não.</a:t>
            </a:r>
          </a:p>
          <a:p>
            <a:pPr marL="457200" indent="-457200">
              <a:buFont typeface="Wingdings" pitchFamily="2" charset="2"/>
              <a:buChar char="§"/>
            </a:pPr>
            <a:r>
              <a:rPr lang="nl-NL" sz="3200" smtClean="0">
                <a:solidFill>
                  <a:srgbClr val="002060"/>
                </a:solidFill>
                <a:latin typeface="Times New Roman" pitchFamily="18" charset="0"/>
                <a:cs typeface="Times New Roman" pitchFamily="18" charset="0"/>
              </a:rPr>
              <a:t>Não ghi nhớ vị trí thủ môn</a:t>
            </a:r>
            <a:endParaRPr lang="nl-NL" sz="3200" dirty="0" smtClean="0">
              <a:solidFill>
                <a:srgbClr val="002060"/>
              </a:solidFill>
              <a:latin typeface="Times New Roman" pitchFamily="18" charset="0"/>
              <a:cs typeface="Times New Roman" pitchFamily="18" charset="0"/>
            </a:endParaRPr>
          </a:p>
          <a:p>
            <a:pPr marL="457200" indent="-457200">
              <a:buFont typeface="Wingdings" pitchFamily="2" charset="2"/>
              <a:buChar char="§"/>
            </a:pPr>
            <a:r>
              <a:rPr lang="nl-NL" sz="3200" smtClean="0">
                <a:solidFill>
                  <a:srgbClr val="002060"/>
                </a:solidFill>
                <a:latin typeface="Times New Roman" pitchFamily="18" charset="0"/>
                <a:cs typeface="Times New Roman" pitchFamily="18" charset="0"/>
              </a:rPr>
              <a:t>Não đánh </a:t>
            </a:r>
            <a:r>
              <a:rPr lang="nl-NL" sz="3200" dirty="0" smtClean="0">
                <a:solidFill>
                  <a:srgbClr val="002060"/>
                </a:solidFill>
                <a:latin typeface="Times New Roman" pitchFamily="18" charset="0"/>
                <a:cs typeface="Times New Roman" pitchFamily="18" charset="0"/>
              </a:rPr>
              <a:t>giá xem góc nào của cầu môn là sơ hở nhất.</a:t>
            </a:r>
          </a:p>
          <a:p>
            <a:pPr marL="457200" indent="-457200">
              <a:buFont typeface="Wingdings" pitchFamily="2" charset="2"/>
              <a:buChar char="§"/>
            </a:pPr>
            <a:r>
              <a:rPr lang="nl-NL" sz="3200" dirty="0" smtClean="0">
                <a:solidFill>
                  <a:srgbClr val="002060"/>
                </a:solidFill>
                <a:latin typeface="Times New Roman" pitchFamily="18" charset="0"/>
                <a:cs typeface="Times New Roman" pitchFamily="18" charset="0"/>
              </a:rPr>
              <a:t>Sải bước, lấy đà và sút má trong chân trái vào cầu </a:t>
            </a:r>
            <a:r>
              <a:rPr lang="nl-NL" sz="3200" smtClean="0">
                <a:solidFill>
                  <a:srgbClr val="002060"/>
                </a:solidFill>
                <a:latin typeface="Times New Roman" pitchFamily="18" charset="0"/>
                <a:cs typeface="Times New Roman" pitchFamily="18" charset="0"/>
              </a:rPr>
              <a:t>môn.</a:t>
            </a:r>
            <a:endParaRPr lang="nl-NL" sz="3200" dirty="0" smtClean="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43174734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03779">
                                            <p:txEl>
                                              <p:pRg st="1" end="1"/>
                                            </p:txEl>
                                          </p:spTgt>
                                        </p:tgtEl>
                                        <p:attrNameLst>
                                          <p:attrName>style.visibility</p:attrName>
                                        </p:attrNameLst>
                                      </p:cBhvr>
                                      <p:to>
                                        <p:strVal val="visible"/>
                                      </p:to>
                                    </p:set>
                                    <p:anim calcmode="lin" valueType="num">
                                      <p:cBhvr additive="base">
                                        <p:cTn id="7" dur="500" fill="hold"/>
                                        <p:tgtEl>
                                          <p:spTgt spid="20377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377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3779">
                                            <p:txEl>
                                              <p:pRg st="2" end="2"/>
                                            </p:txEl>
                                          </p:spTgt>
                                        </p:tgtEl>
                                        <p:attrNameLst>
                                          <p:attrName>style.visibility</p:attrName>
                                        </p:attrNameLst>
                                      </p:cBhvr>
                                      <p:to>
                                        <p:strVal val="visible"/>
                                      </p:to>
                                    </p:set>
                                    <p:anim calcmode="lin" valueType="num">
                                      <p:cBhvr additive="base">
                                        <p:cTn id="13" dur="500" fill="hold"/>
                                        <p:tgtEl>
                                          <p:spTgt spid="20377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3779">
                                            <p:txEl>
                                              <p:pRg st="2" end="2"/>
                                            </p:txEl>
                                          </p:spTgt>
                                        </p:tgtEl>
                                        <p:attrNameLst>
                                          <p:attrName>ppt_y</p:attrName>
                                        </p:attrNameLst>
                                      </p:cBhvr>
                                      <p:tavLst>
                                        <p:tav tm="0">
                                          <p:val>
                                            <p:strVal val="1+#ppt_h/2"/>
                                          </p:val>
                                        </p:tav>
                                        <p:tav tm="100000">
                                          <p:val>
                                            <p:strVal val="#ppt_y"/>
                                          </p:val>
                                        </p:tav>
                                      </p:tavLst>
                                    </p:anim>
                                  </p:childTnLst>
                                </p:cTn>
                              </p:par>
                            </p:childTnLst>
                          </p:cTn>
                        </p:par>
                        <p:par>
                          <p:cTn id="15" fill="hold">
                            <p:stCondLst>
                              <p:cond delay="500"/>
                            </p:stCondLst>
                            <p:childTnLst>
                              <p:par>
                                <p:cTn id="16" presetID="2" presetClass="entr" presetSubtype="4" fill="hold" grpId="0" nodeType="afterEffect">
                                  <p:stCondLst>
                                    <p:cond delay="0"/>
                                  </p:stCondLst>
                                  <p:childTnLst>
                                    <p:set>
                                      <p:cBhvr>
                                        <p:cTn id="17" dur="1" fill="hold">
                                          <p:stCondLst>
                                            <p:cond delay="0"/>
                                          </p:stCondLst>
                                        </p:cTn>
                                        <p:tgtEl>
                                          <p:spTgt spid="203779">
                                            <p:txEl>
                                              <p:pRg st="3" end="3"/>
                                            </p:txEl>
                                          </p:spTgt>
                                        </p:tgtEl>
                                        <p:attrNameLst>
                                          <p:attrName>style.visibility</p:attrName>
                                        </p:attrNameLst>
                                      </p:cBhvr>
                                      <p:to>
                                        <p:strVal val="visible"/>
                                      </p:to>
                                    </p:set>
                                    <p:anim calcmode="lin" valueType="num">
                                      <p:cBhvr additive="base">
                                        <p:cTn id="18" dur="500" fill="hold"/>
                                        <p:tgtEl>
                                          <p:spTgt spid="203779">
                                            <p:txEl>
                                              <p:pRg st="3" end="3"/>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203779">
                                            <p:txEl>
                                              <p:pRg st="3" end="3"/>
                                            </p:txEl>
                                          </p:spTgt>
                                        </p:tgtEl>
                                        <p:attrNameLst>
                                          <p:attrName>ppt_y</p:attrName>
                                        </p:attrNameLst>
                                      </p:cBhvr>
                                      <p:tavLst>
                                        <p:tav tm="0">
                                          <p:val>
                                            <p:strVal val="1+#ppt_h/2"/>
                                          </p:val>
                                        </p:tav>
                                        <p:tav tm="100000">
                                          <p:val>
                                            <p:strVal val="#ppt_y"/>
                                          </p:val>
                                        </p:tav>
                                      </p:tavLst>
                                    </p:anim>
                                  </p:childTnLst>
                                </p:cTn>
                              </p:par>
                            </p:childTnLst>
                          </p:cTn>
                        </p:par>
                        <p:par>
                          <p:cTn id="20" fill="hold">
                            <p:stCondLst>
                              <p:cond delay="1000"/>
                            </p:stCondLst>
                            <p:childTnLst>
                              <p:par>
                                <p:cTn id="21" presetID="2" presetClass="entr" presetSubtype="4" fill="hold" grpId="0" nodeType="afterEffect">
                                  <p:stCondLst>
                                    <p:cond delay="0"/>
                                  </p:stCondLst>
                                  <p:childTnLst>
                                    <p:set>
                                      <p:cBhvr>
                                        <p:cTn id="22" dur="1" fill="hold">
                                          <p:stCondLst>
                                            <p:cond delay="0"/>
                                          </p:stCondLst>
                                        </p:cTn>
                                        <p:tgtEl>
                                          <p:spTgt spid="203779">
                                            <p:txEl>
                                              <p:pRg st="4" end="4"/>
                                            </p:txEl>
                                          </p:spTgt>
                                        </p:tgtEl>
                                        <p:attrNameLst>
                                          <p:attrName>style.visibility</p:attrName>
                                        </p:attrNameLst>
                                      </p:cBhvr>
                                      <p:to>
                                        <p:strVal val="visible"/>
                                      </p:to>
                                    </p:set>
                                    <p:anim calcmode="lin" valueType="num">
                                      <p:cBhvr additive="base">
                                        <p:cTn id="23" dur="500" fill="hold"/>
                                        <p:tgtEl>
                                          <p:spTgt spid="203779">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0377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215106" y="1066800"/>
            <a:ext cx="8624094" cy="2554545"/>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smtClean="0">
                <a:solidFill>
                  <a:srgbClr val="002060"/>
                </a:solidFill>
                <a:latin typeface="Times New Roman" pitchFamily="18" charset="0"/>
                <a:cs typeface="Times New Roman" pitchFamily="18" charset="0"/>
              </a:rPr>
              <a:t>	Không ai nhìn thấy bộ não làm việc như thế nào nhưng trong mọi hoạt động có ý thức của con người, bộ não đều phải thực hiện một nhiệm vụ quan trọng đấy chính là </a:t>
            </a:r>
            <a:r>
              <a:rPr lang="en-US" sz="3200" b="1" smtClean="0">
                <a:solidFill>
                  <a:srgbClr val="FF0000"/>
                </a:solidFill>
                <a:latin typeface="Times New Roman" pitchFamily="18" charset="0"/>
                <a:cs typeface="Times New Roman" pitchFamily="18" charset="0"/>
              </a:rPr>
              <a:t>Xử lý thông tin</a:t>
            </a:r>
            <a:endParaRPr lang="en-US" sz="32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4186098892"/>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9634" name="WordArt 2"/>
          <p:cNvSpPr>
            <a:spLocks noChangeArrowheads="1" noChangeShapeType="1" noTextEdit="1"/>
          </p:cNvSpPr>
          <p:nvPr/>
        </p:nvSpPr>
        <p:spPr bwMode="auto">
          <a:xfrm>
            <a:off x="838200" y="2514600"/>
            <a:ext cx="7543800" cy="1905000"/>
          </a:xfrm>
          <a:prstGeom prst="rect">
            <a:avLst/>
          </a:prstGeom>
        </p:spPr>
        <p:txBody>
          <a:bodyPr wrap="none" fromWordArt="1">
            <a:prstTxWarp prst="textPlain">
              <a:avLst>
                <a:gd name="adj" fmla="val 50000"/>
              </a:avLst>
            </a:prstTxWarp>
          </a:bodyPr>
          <a:lstStyle/>
          <a:p>
            <a:pPr algn="ctr"/>
            <a:r>
              <a:rPr lang="en-US" sz="3600" b="1" kern="10" dirty="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pitchFamily="18" charset="0"/>
                <a:cs typeface="Times New Roman" pitchFamily="18" charset="0"/>
              </a:rPr>
              <a:t>XỬ </a:t>
            </a:r>
            <a:r>
              <a:rPr lang="en-US" sz="3600" b="1" kern="10" dirty="0" smtClean="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pitchFamily="18" charset="0"/>
                <a:cs typeface="Times New Roman" pitchFamily="18" charset="0"/>
              </a:rPr>
              <a:t>LÍ </a:t>
            </a:r>
            <a:r>
              <a:rPr lang="en-US" sz="3600" b="1" kern="10" dirty="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pitchFamily="18" charset="0"/>
                <a:cs typeface="Times New Roman" pitchFamily="18" charset="0"/>
              </a:rPr>
              <a:t>THÔNG TIN </a:t>
            </a:r>
          </a:p>
        </p:txBody>
      </p:sp>
      <p:sp>
        <p:nvSpPr>
          <p:cNvPr id="69635" name="WordArt 3"/>
          <p:cNvSpPr>
            <a:spLocks noChangeArrowheads="1" noChangeShapeType="1" noTextEdit="1"/>
          </p:cNvSpPr>
          <p:nvPr/>
        </p:nvSpPr>
        <p:spPr bwMode="auto">
          <a:xfrm>
            <a:off x="381000" y="1295400"/>
            <a:ext cx="2590800" cy="628650"/>
          </a:xfrm>
          <a:prstGeom prst="rect">
            <a:avLst/>
          </a:prstGeom>
        </p:spPr>
        <p:txBody>
          <a:bodyPr wrap="none" fromWordArt="1">
            <a:prstTxWarp prst="textPlain">
              <a:avLst>
                <a:gd name="adj" fmla="val 50000"/>
              </a:avLst>
            </a:prstTxWarp>
          </a:bodyPr>
          <a:lstStyle/>
          <a:p>
            <a:pPr algn="ctr"/>
            <a:r>
              <a:rPr lang="en-US" sz="3600" b="1" kern="10" dirty="0" smtClean="0">
                <a:ln w="19050">
                  <a:solidFill>
                    <a:schemeClr val="bg1"/>
                  </a:solidFill>
                  <a:round/>
                  <a:headEnd/>
                  <a:tailEnd/>
                </a:ln>
                <a:solidFill>
                  <a:srgbClr val="FF0000"/>
                </a:solidFill>
                <a:effectLst>
                  <a:outerShdw dist="35921" dir="2700000" algn="ctr" rotWithShape="0">
                    <a:srgbClr val="990000"/>
                  </a:outerShdw>
                </a:effectLst>
                <a:latin typeface="Times New Roman" pitchFamily="18" charset="0"/>
                <a:cs typeface="Times New Roman" pitchFamily="18" charset="0"/>
              </a:rPr>
              <a:t>BÀI 2:</a:t>
            </a:r>
            <a:endParaRPr lang="en-US" sz="3600" b="1" kern="10" dirty="0">
              <a:ln w="19050">
                <a:solidFill>
                  <a:schemeClr val="bg1"/>
                </a:solidFill>
                <a:round/>
                <a:headEnd/>
                <a:tailEnd/>
              </a:ln>
              <a:solidFill>
                <a:srgbClr val="FF0000"/>
              </a:solidFill>
              <a:effectLst>
                <a:outerShdw dist="35921" dir="2700000" algn="ctr" rotWithShape="0">
                  <a:srgbClr val="990000"/>
                </a:outerShdw>
              </a:effectLst>
              <a:latin typeface="Times New Roman" pitchFamily="18" charset="0"/>
              <a:cs typeface="Times New Roman" pitchFamily="18" charset="0"/>
            </a:endParaRPr>
          </a:p>
        </p:txBody>
      </p:sp>
      <p:sp>
        <p:nvSpPr>
          <p:cNvPr id="69636" name="Line 4"/>
          <p:cNvSpPr>
            <a:spLocks noChangeShapeType="1"/>
          </p:cNvSpPr>
          <p:nvPr/>
        </p:nvSpPr>
        <p:spPr bwMode="auto">
          <a:xfrm>
            <a:off x="381000" y="1981200"/>
            <a:ext cx="2590800" cy="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697695840"/>
      </p:ext>
    </p:extLst>
  </p:cSld>
  <p:clrMapOvr>
    <a:masterClrMapping/>
  </p:clrMapOvr>
  <p:transition spd="med">
    <p:diamon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4506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grpSp>
        <p:nvGrpSpPr>
          <p:cNvPr id="9" name="Group 8"/>
          <p:cNvGrpSpPr/>
          <p:nvPr/>
        </p:nvGrpSpPr>
        <p:grpSpPr>
          <a:xfrm>
            <a:off x="2819400" y="3256277"/>
            <a:ext cx="4392613" cy="2819400"/>
            <a:chOff x="4082384" y="3089151"/>
            <a:chExt cx="4651587" cy="2066255"/>
          </a:xfrm>
        </p:grpSpPr>
        <p:sp>
          <p:nvSpPr>
            <p:cNvPr id="10" name="Cloud Callout 9"/>
            <p:cNvSpPr/>
            <p:nvPr/>
          </p:nvSpPr>
          <p:spPr>
            <a:xfrm>
              <a:off x="4082384" y="3089151"/>
              <a:ext cx="4651587" cy="2066255"/>
            </a:xfrm>
            <a:prstGeom prst="cloudCallout">
              <a:avLst>
                <a:gd name="adj1" fmla="val 37071"/>
                <a:gd name="adj2" fmla="val 27067"/>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Rectangle 10"/>
            <p:cNvSpPr/>
            <p:nvPr/>
          </p:nvSpPr>
          <p:spPr>
            <a:xfrm>
              <a:off x="4356877" y="3336463"/>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1</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Bộ</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não</a:t>
              </a:r>
              <a:r>
                <a:rPr lang="en-US" sz="3200" dirty="0" smtClean="0">
                  <a:solidFill>
                    <a:schemeClr val="tx1"/>
                  </a:solidFill>
                  <a:latin typeface="Times New Roman" pitchFamily="18" charset="0"/>
                  <a:cs typeface="Times New Roman" pitchFamily="18" charset="0"/>
                </a:rPr>
                <a:t> </a:t>
              </a:r>
            </a:p>
            <a:p>
              <a:pPr algn="ctr"/>
              <a:r>
                <a:rPr lang="en-US" sz="3200" dirty="0" err="1" smtClean="0">
                  <a:solidFill>
                    <a:schemeClr val="tx1"/>
                  </a:solidFill>
                  <a:latin typeface="Times New Roman" pitchFamily="18" charset="0"/>
                  <a:cs typeface="Times New Roman" pitchFamily="18" charset="0"/>
                </a:rPr>
                <a:t>của</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cầu</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thủ</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nhận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được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thông</a:t>
              </a:r>
              <a:r>
                <a:rPr lang="en-US" sz="3200" dirty="0" smtClean="0">
                  <a:solidFill>
                    <a:schemeClr val="tx1"/>
                  </a:solidFill>
                  <a:latin typeface="Times New Roman" pitchFamily="18" charset="0"/>
                  <a:cs typeface="Times New Roman" pitchFamily="18" charset="0"/>
                </a:rPr>
                <a:t> tin </a:t>
              </a:r>
              <a:r>
                <a:rPr lang="en-US" sz="3200" dirty="0" err="1" smtClean="0">
                  <a:solidFill>
                    <a:schemeClr val="tx1"/>
                  </a:solidFill>
                  <a:latin typeface="Times New Roman" pitchFamily="18" charset="0"/>
                  <a:cs typeface="Times New Roman" pitchFamily="18" charset="0"/>
                </a:rPr>
                <a:t>từ</a:t>
              </a:r>
              <a:r>
                <a:rPr lang="en-US" sz="3200" dirty="0" smtClean="0">
                  <a:solidFill>
                    <a:schemeClr val="tx1"/>
                  </a:solidFill>
                  <a:latin typeface="Times New Roman" pitchFamily="18" charset="0"/>
                  <a:cs typeface="Times New Roman" pitchFamily="18" charset="0"/>
                </a:rPr>
                <a:t> </a:t>
              </a:r>
              <a:r>
                <a:rPr lang="en-US" sz="3200" err="1" smtClean="0">
                  <a:solidFill>
                    <a:schemeClr val="tx1"/>
                  </a:solidFill>
                  <a:latin typeface="Times New Roman" pitchFamily="18" charset="0"/>
                  <a:cs typeface="Times New Roman" pitchFamily="18" charset="0"/>
                </a:rPr>
                <a:t>những</a:t>
              </a:r>
              <a:r>
                <a:rPr lang="en-US" sz="3200" smtClean="0">
                  <a:solidFill>
                    <a:schemeClr val="tx1"/>
                  </a:solidFill>
                  <a:latin typeface="Times New Roman" pitchFamily="18" charset="0"/>
                  <a:cs typeface="Times New Roman" pitchFamily="18" charset="0"/>
                </a:rPr>
                <a:t> bộ phận </a:t>
              </a:r>
              <a:r>
                <a:rPr lang="en-US" sz="3200" dirty="0" err="1" smtClean="0">
                  <a:solidFill>
                    <a:schemeClr val="tx1"/>
                  </a:solidFill>
                  <a:latin typeface="Times New Roman" pitchFamily="18" charset="0"/>
                  <a:cs typeface="Times New Roman" pitchFamily="18" charset="0"/>
                </a:rPr>
                <a:t>nào</a:t>
              </a:r>
              <a:r>
                <a:rPr lang="en-US" sz="3200" dirty="0">
                  <a:solidFill>
                    <a:schemeClr val="tx1"/>
                  </a:solidFill>
                  <a:latin typeface="Times New Roman" pitchFamily="18" charset="0"/>
                  <a:cs typeface="Times New Roman" pitchFamily="18" charset="0"/>
                </a:rPr>
                <a:t>?</a:t>
              </a:r>
              <a:endParaRPr lang="en-US" sz="3200" b="1" u="sng" dirty="0">
                <a:solidFill>
                  <a:schemeClr val="tx1"/>
                </a:solidFill>
                <a:latin typeface="Times New Roman" pitchFamily="18" charset="0"/>
                <a:cs typeface="Times New Roman" pitchFamily="18" charset="0"/>
              </a:endParaRPr>
            </a:p>
          </p:txBody>
        </p:sp>
      </p:grpSp>
      <p:sp>
        <p:nvSpPr>
          <p:cNvPr id="13" name="Text Box 3"/>
          <p:cNvSpPr txBox="1">
            <a:spLocks noChangeArrowheads="1"/>
          </p:cNvSpPr>
          <p:nvPr/>
        </p:nvSpPr>
        <p:spPr bwMode="auto">
          <a:xfrm>
            <a:off x="381000" y="1676400"/>
            <a:ext cx="8382000" cy="1569660"/>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b="1" dirty="0" smtClean="0">
                <a:solidFill>
                  <a:srgbClr val="002060"/>
                </a:solidFill>
                <a:latin typeface="Times New Roman" pitchFamily="18" charset="0"/>
                <a:cs typeface="Times New Roman" pitchFamily="18" charset="0"/>
              </a:rPr>
              <a:t>Mắt</a:t>
            </a:r>
            <a:r>
              <a:rPr lang="nl-NL" sz="3200" dirty="0" smtClean="0">
                <a:solidFill>
                  <a:srgbClr val="002060"/>
                </a:solidFill>
                <a:latin typeface="Times New Roman" pitchFamily="18" charset="0"/>
                <a:cs typeface="Times New Roman" pitchFamily="18" charset="0"/>
              </a:rPr>
              <a:t> </a:t>
            </a:r>
            <a:r>
              <a:rPr lang="nl-NL" sz="3200" dirty="0">
                <a:solidFill>
                  <a:srgbClr val="002060"/>
                </a:solidFill>
                <a:latin typeface="Times New Roman" pitchFamily="18" charset="0"/>
                <a:cs typeface="Times New Roman" pitchFamily="18" charset="0"/>
              </a:rPr>
              <a:t>theo dõi thủ môn đối phương, vị </a:t>
            </a:r>
            <a:r>
              <a:rPr lang="nl-NL" sz="3200">
                <a:solidFill>
                  <a:srgbClr val="002060"/>
                </a:solidFill>
                <a:latin typeface="Times New Roman" pitchFamily="18" charset="0"/>
                <a:cs typeface="Times New Roman" pitchFamily="18" charset="0"/>
              </a:rPr>
              <a:t>trí </a:t>
            </a:r>
            <a:r>
              <a:rPr lang="nl-NL" sz="3200" smtClean="0">
                <a:solidFill>
                  <a:srgbClr val="002060"/>
                </a:solidFill>
                <a:latin typeface="Times New Roman" pitchFamily="18" charset="0"/>
                <a:cs typeface="Times New Roman" pitchFamily="18" charset="0"/>
              </a:rPr>
              <a:t>quả </a:t>
            </a:r>
            <a:r>
              <a:rPr lang="nl-NL" sz="3200" dirty="0">
                <a:solidFill>
                  <a:srgbClr val="002060"/>
                </a:solidFill>
                <a:latin typeface="Times New Roman" pitchFamily="18" charset="0"/>
                <a:cs typeface="Times New Roman" pitchFamily="18" charset="0"/>
              </a:rPr>
              <a:t>bóng và khoảng cách </a:t>
            </a:r>
            <a:r>
              <a:rPr lang="nl-NL" sz="3200">
                <a:solidFill>
                  <a:srgbClr val="002060"/>
                </a:solidFill>
                <a:latin typeface="Times New Roman" pitchFamily="18" charset="0"/>
                <a:cs typeface="Times New Roman" pitchFamily="18" charset="0"/>
              </a:rPr>
              <a:t>giữa khoảng cách giữa quả bóng tới khung </a:t>
            </a:r>
            <a:r>
              <a:rPr lang="nl-NL" sz="3200" smtClean="0">
                <a:solidFill>
                  <a:srgbClr val="002060"/>
                </a:solidFill>
                <a:latin typeface="Times New Roman" pitchFamily="18" charset="0"/>
                <a:cs typeface="Times New Roman" pitchFamily="18" charset="0"/>
              </a:rPr>
              <a:t>thành.</a:t>
            </a:r>
            <a:endParaRPr lang="en-US" sz="32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47964606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3"/>
          <p:cNvSpPr txBox="1">
            <a:spLocks noChangeArrowheads="1"/>
          </p:cNvSpPr>
          <p:nvPr/>
        </p:nvSpPr>
        <p:spPr bwMode="auto">
          <a:xfrm>
            <a:off x="381000" y="1676400"/>
            <a:ext cx="8382000" cy="1569660"/>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a:solidFill>
                  <a:srgbClr val="002060"/>
                </a:solidFill>
                <a:latin typeface="Times New Roman" pitchFamily="18" charset="0"/>
                <a:cs typeface="Times New Roman" pitchFamily="18" charset="0"/>
              </a:rPr>
              <a:t>Thông tin về vị trí và động tác của thủ môn đối phương, vị trí quả bóng và khoảng cách </a:t>
            </a:r>
            <a:r>
              <a:rPr lang="nl-NL" sz="3200">
                <a:solidFill>
                  <a:srgbClr val="002060"/>
                </a:solidFill>
                <a:latin typeface="Times New Roman" pitchFamily="18" charset="0"/>
                <a:cs typeface="Times New Roman" pitchFamily="18" charset="0"/>
              </a:rPr>
              <a:t>giữa </a:t>
            </a:r>
            <a:r>
              <a:rPr lang="nl-NL" sz="3200" smtClean="0">
                <a:solidFill>
                  <a:srgbClr val="002060"/>
                </a:solidFill>
                <a:latin typeface="Times New Roman" pitchFamily="18" charset="0"/>
                <a:cs typeface="Times New Roman" pitchFamily="18" charset="0"/>
              </a:rPr>
              <a:t>quả bóng tới khung thành</a:t>
            </a:r>
            <a:endParaRPr lang="en-US" sz="3200" dirty="0">
              <a:solidFill>
                <a:srgbClr val="002060"/>
              </a:solidFill>
              <a:latin typeface="Times New Roman" pitchFamily="18" charset="0"/>
              <a:cs typeface="Times New Roman" pitchFamily="18" charset="0"/>
            </a:endParaRPr>
          </a:p>
        </p:txBody>
      </p:sp>
      <p:grpSp>
        <p:nvGrpSpPr>
          <p:cNvPr id="12" name="Group 11"/>
          <p:cNvGrpSpPr/>
          <p:nvPr/>
        </p:nvGrpSpPr>
        <p:grpSpPr>
          <a:xfrm>
            <a:off x="2788789" y="3256277"/>
            <a:ext cx="4392613" cy="2819400"/>
            <a:chOff x="4082384" y="3089151"/>
            <a:chExt cx="4651587" cy="2066255"/>
          </a:xfrm>
        </p:grpSpPr>
        <p:sp>
          <p:nvSpPr>
            <p:cNvPr id="14" name="Cloud Callout 13"/>
            <p:cNvSpPr/>
            <p:nvPr/>
          </p:nvSpPr>
          <p:spPr>
            <a:xfrm>
              <a:off x="4082384" y="3089151"/>
              <a:ext cx="4651587" cy="2066255"/>
            </a:xfrm>
            <a:prstGeom prst="cloudCallout">
              <a:avLst>
                <a:gd name="adj1" fmla="val 49957"/>
                <a:gd name="adj2" fmla="val 16771"/>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437570" y="3280619"/>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2</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a:solidFill>
                    <a:schemeClr val="tx1"/>
                  </a:solidFill>
                  <a:latin typeface="Times New Roman" pitchFamily="18" charset="0"/>
                  <a:cs typeface="Times New Roman" pitchFamily="18" charset="0"/>
                </a:rPr>
                <a:t>nào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được</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bộ</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cầu</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thủ</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ghi</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nhớ</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và</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sử</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dụng</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khi</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đá</a:t>
              </a:r>
              <a:r>
                <a:rPr lang="en-US" sz="3200" dirty="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phạt</a:t>
              </a:r>
              <a:r>
                <a:rPr lang="en-US" sz="3200" dirty="0" smtClean="0">
                  <a:solidFill>
                    <a:schemeClr val="tx1"/>
                  </a:solidFill>
                  <a:latin typeface="Times New Roman" pitchFamily="18" charset="0"/>
                  <a:cs typeface="Times New Roman" pitchFamily="18" charset="0"/>
                </a:rPr>
                <a:t>?</a:t>
              </a:r>
              <a:endParaRPr lang="en-US" sz="3200" b="1" u="sng"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68489432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3"/>
          <p:cNvSpPr txBox="1">
            <a:spLocks noChangeArrowheads="1"/>
          </p:cNvSpPr>
          <p:nvPr/>
        </p:nvSpPr>
        <p:spPr bwMode="auto">
          <a:xfrm>
            <a:off x="381000" y="1676400"/>
            <a:ext cx="8382000" cy="2062103"/>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a:solidFill>
                  <a:srgbClr val="002060"/>
                </a:solidFill>
                <a:latin typeface="Times New Roman" pitchFamily="18" charset="0"/>
                <a:cs typeface="Times New Roman" pitchFamily="18" charset="0"/>
              </a:rPr>
              <a:t>Bộ não dùng kinh nghiệm để xử lí thông tin về vị trí của thủ môn thành điểm sơ hở khi bảo vệ khung thành, từ đó chuyển thành thông tin điều khiển đôi chân của cầu </a:t>
            </a:r>
            <a:r>
              <a:rPr lang="nl-NL" sz="3200" dirty="0" smtClean="0">
                <a:solidFill>
                  <a:srgbClr val="002060"/>
                </a:solidFill>
                <a:latin typeface="Times New Roman" pitchFamily="18" charset="0"/>
                <a:cs typeface="Times New Roman" pitchFamily="18" charset="0"/>
              </a:rPr>
              <a:t>thủ.</a:t>
            </a:r>
            <a:endParaRPr lang="en-US" sz="3200" dirty="0">
              <a:solidFill>
                <a:srgbClr val="002060"/>
              </a:solidFill>
              <a:latin typeface="Times New Roman" pitchFamily="18" charset="0"/>
              <a:cs typeface="Times New Roman" pitchFamily="18" charset="0"/>
            </a:endParaRPr>
          </a:p>
        </p:txBody>
      </p:sp>
      <p:grpSp>
        <p:nvGrpSpPr>
          <p:cNvPr id="12" name="Group 11"/>
          <p:cNvGrpSpPr/>
          <p:nvPr/>
        </p:nvGrpSpPr>
        <p:grpSpPr>
          <a:xfrm>
            <a:off x="2788789" y="3856800"/>
            <a:ext cx="4392613" cy="2315400"/>
            <a:chOff x="4082384" y="3529256"/>
            <a:chExt cx="4651587" cy="1696888"/>
          </a:xfrm>
        </p:grpSpPr>
        <p:sp>
          <p:nvSpPr>
            <p:cNvPr id="14" name="Cloud Callout 13"/>
            <p:cNvSpPr/>
            <p:nvPr/>
          </p:nvSpPr>
          <p:spPr>
            <a:xfrm>
              <a:off x="4082384" y="3529256"/>
              <a:ext cx="4651587" cy="1626150"/>
            </a:xfrm>
            <a:prstGeom prst="cloudCallout">
              <a:avLst>
                <a:gd name="adj1" fmla="val 33106"/>
                <a:gd name="adj2" fmla="val 32293"/>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267906" y="3615686"/>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3</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Bộ</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smtClean="0">
                  <a:solidFill>
                    <a:schemeClr val="tx1"/>
                  </a:solidFill>
                  <a:latin typeface="Times New Roman" pitchFamily="18" charset="0"/>
                  <a:cs typeface="Times New Roman" pitchFamily="18" charset="0"/>
                </a:rPr>
                <a:t/>
              </a:r>
              <a:br>
                <a:rPr lang="en-US" sz="3200" dirty="0" smtClean="0">
                  <a:solidFill>
                    <a:schemeClr val="tx1"/>
                  </a:solidFill>
                  <a:latin typeface="Times New Roman" pitchFamily="18" charset="0"/>
                  <a:cs typeface="Times New Roman" pitchFamily="18" charset="0"/>
                </a:rPr>
              </a:br>
              <a:r>
                <a:rPr lang="en-US" sz="3200" dirty="0" err="1" smtClean="0">
                  <a:solidFill>
                    <a:schemeClr val="tx1"/>
                  </a:solidFill>
                  <a:latin typeface="Times New Roman" pitchFamily="18" charset="0"/>
                  <a:cs typeface="Times New Roman" pitchFamily="18" charset="0"/>
                </a:rPr>
                <a:t>biến</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đổi</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smtClean="0">
                  <a:solidFill>
                    <a:schemeClr val="tx1"/>
                  </a:solidFill>
                  <a:latin typeface="Times New Roman" pitchFamily="18" charset="0"/>
                  <a:cs typeface="Times New Roman" pitchFamily="18" charset="0"/>
                </a:rPr>
                <a:t>nhận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được</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thành</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smtClean="0">
                  <a:solidFill>
                    <a:schemeClr val="tx1"/>
                  </a:solidFill>
                  <a:latin typeface="Times New Roman" pitchFamily="18" charset="0"/>
                  <a:cs typeface="Times New Roman" pitchFamily="18" charset="0"/>
                </a:rPr>
                <a:t>nào</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209174699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3"/>
          <p:cNvSpPr txBox="1">
            <a:spLocks noChangeArrowheads="1"/>
          </p:cNvSpPr>
          <p:nvPr/>
        </p:nvSpPr>
        <p:spPr bwMode="auto">
          <a:xfrm>
            <a:off x="381000" y="1676400"/>
            <a:ext cx="8382000" cy="2062103"/>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a:solidFill>
                  <a:srgbClr val="002060"/>
                </a:solidFill>
                <a:latin typeface="Times New Roman" pitchFamily="18" charset="0"/>
                <a:cs typeface="Times New Roman" pitchFamily="18" charset="0"/>
              </a:rPr>
              <a:t>Bộ não chuyển thông tin điều khiển đến hệ thống cơ bắp, thành những thao tác vận động toàn thân, đặc biệt là sự di chuyển của đôi chân, thực hiện cú sút phạt với hiệu quả cao </a:t>
            </a:r>
            <a:r>
              <a:rPr lang="nl-NL" sz="3200" dirty="0" smtClean="0">
                <a:solidFill>
                  <a:srgbClr val="002060"/>
                </a:solidFill>
                <a:latin typeface="Times New Roman" pitchFamily="18" charset="0"/>
                <a:cs typeface="Times New Roman" pitchFamily="18" charset="0"/>
              </a:rPr>
              <a:t>nhất.</a:t>
            </a:r>
            <a:endParaRPr lang="en-US" sz="3200" dirty="0">
              <a:solidFill>
                <a:srgbClr val="002060"/>
              </a:solidFill>
              <a:latin typeface="Times New Roman" pitchFamily="18" charset="0"/>
              <a:cs typeface="Times New Roman" pitchFamily="18" charset="0"/>
            </a:endParaRPr>
          </a:p>
        </p:txBody>
      </p:sp>
      <p:grpSp>
        <p:nvGrpSpPr>
          <p:cNvPr id="12" name="Group 11"/>
          <p:cNvGrpSpPr/>
          <p:nvPr/>
        </p:nvGrpSpPr>
        <p:grpSpPr>
          <a:xfrm>
            <a:off x="2788789" y="3856800"/>
            <a:ext cx="4392613" cy="2467800"/>
            <a:chOff x="4082384" y="3529256"/>
            <a:chExt cx="4651587" cy="1626150"/>
          </a:xfrm>
        </p:grpSpPr>
        <p:sp>
          <p:nvSpPr>
            <p:cNvPr id="14" name="Cloud Callout 13"/>
            <p:cNvSpPr/>
            <p:nvPr/>
          </p:nvSpPr>
          <p:spPr>
            <a:xfrm>
              <a:off x="4082384" y="3529256"/>
              <a:ext cx="4651587" cy="1626150"/>
            </a:xfrm>
            <a:prstGeom prst="cloudCallout">
              <a:avLst>
                <a:gd name="adj1" fmla="val 54583"/>
                <a:gd name="adj2" fmla="val 25973"/>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267906" y="3529256"/>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4</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Bộ</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chuyển</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a:solidFill>
                    <a:schemeClr val="tx1"/>
                  </a:solidFill>
                  <a:latin typeface="Times New Roman" pitchFamily="18" charset="0"/>
                  <a:cs typeface="Times New Roman" pitchFamily="18" charset="0"/>
                </a:rPr>
                <a:t>điều</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khiển</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thành</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thao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tác</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nào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của</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cầu</a:t>
              </a:r>
              <a:r>
                <a:rPr lang="en-US" sz="3200" dirty="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thủ</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142107062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1057</TotalTime>
  <Words>1265</Words>
  <Application>Microsoft Office PowerPoint</Application>
  <PresentationFormat>On-screen Show (4:3)</PresentationFormat>
  <Paragraphs>120</Paragraphs>
  <Slides>22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Arial</vt:lpstr>
      <vt:lpstr>Franklin Gothic Book</vt:lpstr>
      <vt:lpstr>Open Sans</vt:lpstr>
      <vt:lpstr>Perpetua</vt:lpstr>
      <vt:lpstr>Times New Roman</vt:lpstr>
      <vt:lpstr>Wingdings</vt:lpstr>
      <vt:lpstr>Wingdings 2</vt:lpstr>
      <vt:lpstr>Equity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Administrator</cp:lastModifiedBy>
  <cp:revision>130</cp:revision>
  <dcterms:created xsi:type="dcterms:W3CDTF">2021-07-05T09:11:44Z</dcterms:created>
  <dcterms:modified xsi:type="dcterms:W3CDTF">2023-10-09T03:14:57Z</dcterms:modified>
</cp:coreProperties>
</file>