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9" r:id="rId2"/>
  </p:sldMasterIdLst>
  <p:notesMasterIdLst>
    <p:notesMasterId r:id="rId31"/>
  </p:notesMasterIdLst>
  <p:sldIdLst>
    <p:sldId id="256" r:id="rId3"/>
    <p:sldId id="268" r:id="rId4"/>
    <p:sldId id="265" r:id="rId5"/>
    <p:sldId id="273" r:id="rId6"/>
    <p:sldId id="283" r:id="rId7"/>
    <p:sldId id="257" r:id="rId8"/>
    <p:sldId id="274" r:id="rId9"/>
    <p:sldId id="275" r:id="rId10"/>
    <p:sldId id="276" r:id="rId11"/>
    <p:sldId id="269" r:id="rId12"/>
    <p:sldId id="270" r:id="rId13"/>
    <p:sldId id="277" r:id="rId14"/>
    <p:sldId id="278" r:id="rId15"/>
    <p:sldId id="279" r:id="rId16"/>
    <p:sldId id="280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81" r:id="rId25"/>
    <p:sldId id="282" r:id="rId26"/>
    <p:sldId id="271" r:id="rId27"/>
    <p:sldId id="267" r:id="rId28"/>
    <p:sldId id="272" r:id="rId29"/>
    <p:sldId id="266" r:id="rId3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C00"/>
    <a:srgbClr val="00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63" d="100"/>
          <a:sy n="63" d="100"/>
        </p:scale>
        <p:origin x="1380" y="52"/>
      </p:cViewPr>
      <p:guideLst>
        <p:guide orient="horz" pos="2142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F22989B-AA80-4834-8051-267E1BE4CEA7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/>
              <a:t>Bấm &amp; sửa kiểu tiêu đề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CB9AA1-B4D6-4F38-A6CD-9B5760DEC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65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hỗ dành sẵn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Chỗ dành sẵn cho Ghi ch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宋体" pitchFamily="2" charset="-122"/>
            </a:endParaRPr>
          </a:p>
        </p:txBody>
      </p:sp>
      <p:sp>
        <p:nvSpPr>
          <p:cNvPr id="25604" name="Chỗ dành sẵn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74995-3B19-419E-8C91-B3A898245157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演示模板底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671888" y="1485900"/>
            <a:ext cx="5470525" cy="1225550"/>
          </a:xfrm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/>
              <a:t>单击此处编辑母版标题样式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71888" y="2711450"/>
            <a:ext cx="5470525" cy="546100"/>
          </a:xfrm>
        </p:spPr>
        <p:txBody>
          <a:bodyPr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/>
              <a:t>单击此处编辑母版副标题样式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1C8AEE55-B751-4EDB-96F9-F82154F1F0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7EC70-ABB4-41B1-804F-10C1E72BB3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AC70-31EB-4DCC-9BF8-26A26FE88F3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9/29/2022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442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E4353-CA47-43CA-9811-228CD2FF6F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6A11-CF9D-4F07-8CD0-A319825A912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E23CD-BBA0-43BC-A397-DAE6DFD4FE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7C0CA-9B09-428B-B29C-F4DE86E9F5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3B417-1BEA-478B-9EC0-DDBC3A6A30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F1B78-F899-47CE-856D-613FA98D19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13D28-6E6A-4B62-8ED8-D87B73FD0A5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57CDE-5E84-4A62-8A4C-17BD547C8D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演示模板底稿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ea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ea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pPr>
              <a:defRPr/>
            </a:pPr>
            <a:fld id="{68AB0E7F-1D3F-4251-8E46-80FD55299D1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folHlink"/>
          </a:solidFill>
          <a:latin typeface="Arial" pitchFamily="34" charset="0"/>
          <a:ea typeface="Microsoft YaHei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1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34" Type="http://schemas.openxmlformats.org/officeDocument/2006/relationships/image" Target="../media/image29.gif"/><Relationship Id="rId7" Type="http://schemas.openxmlformats.org/officeDocument/2006/relationships/slide" Target="slide1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slide" Target="slide22.xml"/><Relationship Id="rId33" Type="http://schemas.openxmlformats.org/officeDocument/2006/relationships/image" Target="../media/image28.png"/><Relationship Id="rId2" Type="http://schemas.openxmlformats.org/officeDocument/2006/relationships/image" Target="../media/image7.jpg"/><Relationship Id="rId16" Type="http://schemas.openxmlformats.org/officeDocument/2006/relationships/slide" Target="slide19.xml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slide" Target="slide23.xml"/><Relationship Id="rId10" Type="http://schemas.openxmlformats.org/officeDocument/2006/relationships/slide" Target="slide1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1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21.xml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slide" Target="slide25.xml"/><Relationship Id="rId8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4.xml"/><Relationship Id="rId1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_Văn_Bản 7"/>
          <p:cNvSpPr txBox="1"/>
          <p:nvPr/>
        </p:nvSpPr>
        <p:spPr>
          <a:xfrm>
            <a:off x="4932039" y="1484784"/>
            <a:ext cx="4211961" cy="2123658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Arial" pitchFamily="34" charset="0"/>
              </a:rPr>
              <a:t>WELCOME TEACHERS TO OUR CLASS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1979712" y="181958"/>
            <a:ext cx="54264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THE PRESENT SIMPLE TENSE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2619EAC-1365-AC8C-FF93-2F394419E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65514"/>
              </p:ext>
            </p:extLst>
          </p:nvPr>
        </p:nvGraphicFramePr>
        <p:xfrm>
          <a:off x="827584" y="836712"/>
          <a:ext cx="748883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4100707825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3937076223"/>
                    </a:ext>
                  </a:extLst>
                </a:gridCol>
                <a:gridCol w="2520279">
                  <a:extLst>
                    <a:ext uri="{9D8B030D-6E8A-4147-A177-3AD203B41FA5}">
                      <a16:colId xmlns:a16="http://schemas.microsoft.com/office/drawing/2014/main" val="62742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Ordinary verbs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0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V-inf/ V(s/es) + 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is/ am/ are + 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don’t/ doesn’t + V-inf + 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is/ am/ are + not + 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264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Interrogative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Do/ Does + S + V-inf + ….?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Is/ Am/ Are + S + ….?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47269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29F367-2609-D73A-BA7F-8B5092A2A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21205"/>
              </p:ext>
            </p:extLst>
          </p:nvPr>
        </p:nvGraphicFramePr>
        <p:xfrm>
          <a:off x="1539880" y="3429000"/>
          <a:ext cx="6096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606886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13622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He/ She/ It + V-s/es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He/ She/ It + 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455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I/ You/ We/ They + V-inf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+ am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You/ We/ They +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11247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18C1DC3F-5669-3C22-A766-2AD26CA5AF74}"/>
              </a:ext>
            </a:extLst>
          </p:cNvPr>
          <p:cNvSpPr/>
          <p:nvPr/>
        </p:nvSpPr>
        <p:spPr>
          <a:xfrm>
            <a:off x="2706263" y="4653136"/>
            <a:ext cx="3973383" cy="1207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adverbs of frequency: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never, rarely, sometimes, often, usually, always</a:t>
            </a:r>
          </a:p>
        </p:txBody>
      </p:sp>
    </p:spTree>
    <p:extLst>
      <p:ext uri="{BB962C8B-B14F-4D97-AF65-F5344CB8AC3E}">
        <p14:creationId xmlns:p14="http://schemas.microsoft.com/office/powerpoint/2010/main" val="3543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91681" y="711052"/>
            <a:ext cx="74523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Ann always ______ (swim) in the pool.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Karl _________ (not/ read) the newspaper.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Helen and I _______ (study) a lot.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_____ John _____ (do) his homework very quickly?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They always ______ (be) at the club.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683568" y="177831"/>
            <a:ext cx="79576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Exercise 1. Put the verbs in the correct tense.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2267744" y="3449299"/>
            <a:ext cx="11336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3086141" y="1850377"/>
            <a:ext cx="218861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doesn’t read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4690817" y="3449299"/>
            <a:ext cx="6463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4502269" y="723079"/>
            <a:ext cx="13131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swims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4643957" y="2868999"/>
            <a:ext cx="11592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FE251-7CCD-429B-8953-8A2E773CD9A6}"/>
              </a:ext>
            </a:extLst>
          </p:cNvPr>
          <p:cNvSpPr txBox="1"/>
          <p:nvPr/>
        </p:nvSpPr>
        <p:spPr>
          <a:xfrm>
            <a:off x="4952214" y="4527022"/>
            <a:ext cx="76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17582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857250"/>
            <a:ext cx="5829297" cy="322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401482" y="4550815"/>
            <a:ext cx="3393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1395" y="10787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1835696" y="4365104"/>
            <a:ext cx="6235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teams.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Gain the right to answer in order by choosing random number.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each answer turn, you choose a gift box and answer the corresponding question. If you can’t answer that question, the next team will answer.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team which has the most point is winner.</a:t>
            </a:r>
          </a:p>
        </p:txBody>
      </p:sp>
    </p:spTree>
    <p:extLst>
      <p:ext uri="{BB962C8B-B14F-4D97-AF65-F5344CB8AC3E}">
        <p14:creationId xmlns:p14="http://schemas.microsoft.com/office/powerpoint/2010/main" val="329495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236763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4738245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1555238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1171156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1555237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117115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1555237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1171155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1555237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1171154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1555236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1171154"/>
            <a:ext cx="1545470" cy="1037934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4045434"/>
            <a:ext cx="1476884" cy="13077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3661352"/>
            <a:ext cx="1545470" cy="1037934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4045433"/>
            <a:ext cx="1476884" cy="1307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62" y="3661351"/>
            <a:ext cx="1545470" cy="1037934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1" y="4045432"/>
            <a:ext cx="1476884" cy="1307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7" y="3661350"/>
            <a:ext cx="1545470" cy="1037934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2" y="4045432"/>
            <a:ext cx="1476884" cy="13077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58" y="3661350"/>
            <a:ext cx="1545470" cy="1037934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4045432"/>
            <a:ext cx="1476884" cy="13077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3661350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8882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558882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822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8822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544344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3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57151"/>
            <a:ext cx="8012906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</a:t>
            </a:r>
            <a:r>
              <a:rPr lang="en-US" b="1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Florida but prefers California.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lives           B. living            C. lived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A. lives</a:t>
            </a:r>
            <a:endParaRPr lang="en-US" sz="2400" u="sng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1428692"/>
            <a:ext cx="7627144" cy="99600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we ________ on vacation, we never fly.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am              B. is               C. are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are</a:t>
            </a:r>
            <a:endParaRPr lang="en-US" sz="2400" u="sng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6521" y="1422532"/>
            <a:ext cx="7650204" cy="11804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________ four languages, but I love Italian above all.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1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speaked</a:t>
            </a: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B. speak          C. speaks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17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36521" y="2677701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speak</a:t>
            </a:r>
          </a:p>
        </p:txBody>
      </p:sp>
    </p:spTree>
    <p:extLst>
      <p:ext uri="{BB962C8B-B14F-4D97-AF65-F5344CB8AC3E}">
        <p14:creationId xmlns:p14="http://schemas.microsoft.com/office/powerpoint/2010/main" val="11904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76617" y="1434106"/>
            <a:ext cx="6150769" cy="972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Question 4: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That dog always ________ with his head against the wall.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A. sleeping            B. sleep            C. sleeps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5800" y="2455592"/>
            <a:ext cx="6057900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C. sleeps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513878"/>
            <a:ext cx="6591300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Question 5: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They ______ to school on the weekends.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A. doesn’t go       B. does go       C. don’t go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C. don’t go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_Văn_Bản 7"/>
          <p:cNvSpPr txBox="1"/>
          <p:nvPr/>
        </p:nvSpPr>
        <p:spPr>
          <a:xfrm>
            <a:off x="4835064" y="1412776"/>
            <a:ext cx="43089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Arial" pitchFamily="34" charset="0"/>
              </a:rPr>
              <a:t>REVISION: THE PRESENT SIMPLE TENSE</a:t>
            </a:r>
          </a:p>
        </p:txBody>
      </p:sp>
    </p:spTree>
    <p:extLst>
      <p:ext uri="{BB962C8B-B14F-4D97-AF65-F5344CB8AC3E}">
        <p14:creationId xmlns:p14="http://schemas.microsoft.com/office/powerpoint/2010/main" val="379766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79055" y="1507427"/>
            <a:ext cx="6305550" cy="10904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Question 6: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Calibri"/>
              </a:rPr>
              <a:t>We don't ________ which airport the plane goes from.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Calibri"/>
              </a:rPr>
              <a:t>A. know           B. knows           C.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knowes</a:t>
            </a:r>
            <a:endParaRPr lang="en-US" sz="2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79055" y="2660840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A. know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33" y="1437589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79055" y="985837"/>
            <a:ext cx="6793271" cy="152964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girlfriend ________ her eyes when there's a horror movie on TV.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close             B. closing             C. closes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79055" y="2622415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C. closes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321544"/>
            <a:ext cx="6162675" cy="10379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____ good dancers.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is               B. are              C. am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455592"/>
            <a:ext cx="6162675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B. are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364457"/>
            <a:ext cx="7217228" cy="125762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________ to disco music, only tango.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no listen      B. doesn't listen      C. don’t listen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721555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doesn’t listen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points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407319"/>
            <a:ext cx="7217228" cy="9521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10: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 Mr. Lam a doctor?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Is             B. Am             C. Are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45559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</a:rPr>
              <a:t>A. Is</a:t>
            </a:r>
            <a:endParaRPr lang="en-US" sz="27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91680" y="711052"/>
            <a:ext cx="756083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she/ not/ sleep late on weekends.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we/ not/ be/ classmates.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you/ understand the question?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=&gt; 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they/ work late on Fridays.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___________________________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David/ want some coffee?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___________________________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683568" y="177831"/>
            <a:ext cx="70823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Exercise 3.  Make the correct sentences.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2248416" y="3670088"/>
            <a:ext cx="4146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work late on Fridays.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2195736" y="1973446"/>
            <a:ext cx="3688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are not classmates.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2166744" y="4518409"/>
            <a:ext cx="495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 David want some coffee?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2195736" y="1114416"/>
            <a:ext cx="5456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doesn’t sleep late on weekends.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2267744" y="2821767"/>
            <a:ext cx="5082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you understand the question?</a:t>
            </a:r>
          </a:p>
        </p:txBody>
      </p:sp>
    </p:spTree>
    <p:extLst>
      <p:ext uri="{BB962C8B-B14F-4D97-AF65-F5344CB8AC3E}">
        <p14:creationId xmlns:p14="http://schemas.microsoft.com/office/powerpoint/2010/main" val="14096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6"/>
          <p:cNvGrpSpPr>
            <a:grpSpLocks/>
          </p:cNvGrpSpPr>
          <p:nvPr/>
        </p:nvGrpSpPr>
        <p:grpSpPr bwMode="auto">
          <a:xfrm>
            <a:off x="1422400" y="1211263"/>
            <a:ext cx="6303963" cy="3594100"/>
            <a:chOff x="0" y="0"/>
            <a:chExt cx="4288" cy="2445"/>
          </a:xfrm>
        </p:grpSpPr>
        <p:sp>
          <p:nvSpPr>
            <p:cNvPr id="21523" name="Freeform 7"/>
            <p:cNvSpPr>
              <a:spLocks/>
            </p:cNvSpPr>
            <p:nvPr/>
          </p:nvSpPr>
          <p:spPr bwMode="auto">
            <a:xfrm>
              <a:off x="0" y="978"/>
              <a:ext cx="3785" cy="90"/>
            </a:xfrm>
            <a:custGeom>
              <a:avLst/>
              <a:gdLst>
                <a:gd name="T0" fmla="*/ 0 w 3785"/>
                <a:gd name="T1" fmla="*/ 0 h 90"/>
                <a:gd name="T2" fmla="*/ 90 w 3785"/>
                <a:gd name="T3" fmla="*/ 90 h 90"/>
                <a:gd name="T4" fmla="*/ 3785 w 3785"/>
                <a:gd name="T5" fmla="*/ 90 h 90"/>
                <a:gd name="T6" fmla="*/ 3695 w 3785"/>
                <a:gd name="T7" fmla="*/ 0 h 90"/>
                <a:gd name="T8" fmla="*/ 0 w 3785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85"/>
                <a:gd name="T16" fmla="*/ 0 h 90"/>
                <a:gd name="T17" fmla="*/ 3785 w 3785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85" h="90">
                  <a:moveTo>
                    <a:pt x="0" y="0"/>
                  </a:moveTo>
                  <a:lnTo>
                    <a:pt x="90" y="90"/>
                  </a:lnTo>
                  <a:lnTo>
                    <a:pt x="3785" y="90"/>
                  </a:lnTo>
                  <a:lnTo>
                    <a:pt x="36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8"/>
            <p:cNvSpPr>
              <a:spLocks/>
            </p:cNvSpPr>
            <p:nvPr/>
          </p:nvSpPr>
          <p:spPr bwMode="auto">
            <a:xfrm>
              <a:off x="0" y="978"/>
              <a:ext cx="90" cy="477"/>
            </a:xfrm>
            <a:custGeom>
              <a:avLst/>
              <a:gdLst>
                <a:gd name="T0" fmla="*/ 90 w 90"/>
                <a:gd name="T1" fmla="*/ 90 h 477"/>
                <a:gd name="T2" fmla="*/ 90 w 90"/>
                <a:gd name="T3" fmla="*/ 477 h 477"/>
                <a:gd name="T4" fmla="*/ 5 w 90"/>
                <a:gd name="T5" fmla="*/ 392 h 477"/>
                <a:gd name="T6" fmla="*/ 0 w 90"/>
                <a:gd name="T7" fmla="*/ 0 h 477"/>
                <a:gd name="T8" fmla="*/ 90 w 90"/>
                <a:gd name="T9" fmla="*/ 9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477"/>
                <a:gd name="T17" fmla="*/ 90 w 90"/>
                <a:gd name="T18" fmla="*/ 477 h 4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477">
                  <a:moveTo>
                    <a:pt x="90" y="90"/>
                  </a:moveTo>
                  <a:lnTo>
                    <a:pt x="90" y="477"/>
                  </a:lnTo>
                  <a:lnTo>
                    <a:pt x="5" y="392"/>
                  </a:lnTo>
                  <a:lnTo>
                    <a:pt x="0" y="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969696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Freeform 9"/>
            <p:cNvSpPr>
              <a:spLocks/>
            </p:cNvSpPr>
            <p:nvPr/>
          </p:nvSpPr>
          <p:spPr bwMode="auto">
            <a:xfrm>
              <a:off x="88" y="97"/>
              <a:ext cx="4200" cy="2348"/>
            </a:xfrm>
            <a:custGeom>
              <a:avLst/>
              <a:gdLst>
                <a:gd name="T0" fmla="*/ 0 w 4200"/>
                <a:gd name="T1" fmla="*/ 1360 h 2348"/>
                <a:gd name="T2" fmla="*/ 3709 w 4200"/>
                <a:gd name="T3" fmla="*/ 1360 h 2348"/>
                <a:gd name="T4" fmla="*/ 3208 w 4200"/>
                <a:gd name="T5" fmla="*/ 2348 h 2348"/>
                <a:gd name="T6" fmla="*/ 3576 w 4200"/>
                <a:gd name="T7" fmla="*/ 2348 h 2348"/>
                <a:gd name="T8" fmla="*/ 4200 w 4200"/>
                <a:gd name="T9" fmla="*/ 1181 h 2348"/>
                <a:gd name="T10" fmla="*/ 3576 w 4200"/>
                <a:gd name="T11" fmla="*/ 0 h 2348"/>
                <a:gd name="T12" fmla="*/ 3161 w 4200"/>
                <a:gd name="T13" fmla="*/ 0 h 2348"/>
                <a:gd name="T14" fmla="*/ 3695 w 4200"/>
                <a:gd name="T15" fmla="*/ 973 h 2348"/>
                <a:gd name="T16" fmla="*/ 0 w 4200"/>
                <a:gd name="T17" fmla="*/ 973 h 2348"/>
                <a:gd name="T18" fmla="*/ 0 w 4200"/>
                <a:gd name="T19" fmla="*/ 1360 h 2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00"/>
                <a:gd name="T31" fmla="*/ 0 h 2348"/>
                <a:gd name="T32" fmla="*/ 4200 w 4200"/>
                <a:gd name="T33" fmla="*/ 2348 h 2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00" h="2348">
                  <a:moveTo>
                    <a:pt x="0" y="1360"/>
                  </a:moveTo>
                  <a:lnTo>
                    <a:pt x="3709" y="1360"/>
                  </a:lnTo>
                  <a:lnTo>
                    <a:pt x="3208" y="2348"/>
                  </a:lnTo>
                  <a:lnTo>
                    <a:pt x="3576" y="2348"/>
                  </a:lnTo>
                  <a:lnTo>
                    <a:pt x="4200" y="1181"/>
                  </a:lnTo>
                  <a:lnTo>
                    <a:pt x="3576" y="0"/>
                  </a:lnTo>
                  <a:lnTo>
                    <a:pt x="3161" y="0"/>
                  </a:lnTo>
                  <a:lnTo>
                    <a:pt x="3695" y="973"/>
                  </a:lnTo>
                  <a:lnTo>
                    <a:pt x="0" y="973"/>
                  </a:lnTo>
                  <a:lnTo>
                    <a:pt x="0" y="1360"/>
                  </a:lnTo>
                  <a:close/>
                </a:path>
              </a:pathLst>
            </a:custGeom>
            <a:solidFill>
              <a:srgbClr val="C0C0C0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10"/>
            <p:cNvSpPr>
              <a:spLocks/>
            </p:cNvSpPr>
            <p:nvPr/>
          </p:nvSpPr>
          <p:spPr bwMode="auto">
            <a:xfrm>
              <a:off x="3156" y="0"/>
              <a:ext cx="510" cy="95"/>
            </a:xfrm>
            <a:custGeom>
              <a:avLst/>
              <a:gdLst>
                <a:gd name="T0" fmla="*/ 95 w 510"/>
                <a:gd name="T1" fmla="*/ 95 h 95"/>
                <a:gd name="T2" fmla="*/ 0 w 510"/>
                <a:gd name="T3" fmla="*/ 0 h 95"/>
                <a:gd name="T4" fmla="*/ 435 w 510"/>
                <a:gd name="T5" fmla="*/ 0 h 95"/>
                <a:gd name="T6" fmla="*/ 510 w 510"/>
                <a:gd name="T7" fmla="*/ 95 h 95"/>
                <a:gd name="T8" fmla="*/ 95 w 510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0"/>
                <a:gd name="T16" fmla="*/ 0 h 95"/>
                <a:gd name="T17" fmla="*/ 510 w 510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0" h="95">
                  <a:moveTo>
                    <a:pt x="95" y="95"/>
                  </a:moveTo>
                  <a:lnTo>
                    <a:pt x="0" y="0"/>
                  </a:lnTo>
                  <a:lnTo>
                    <a:pt x="435" y="0"/>
                  </a:lnTo>
                  <a:lnTo>
                    <a:pt x="510" y="95"/>
                  </a:lnTo>
                  <a:lnTo>
                    <a:pt x="95" y="95"/>
                  </a:lnTo>
                  <a:close/>
                </a:path>
              </a:pathLst>
            </a:custGeom>
            <a:solidFill>
              <a:srgbClr val="C9C9C9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11"/>
            <p:cNvSpPr>
              <a:spLocks/>
            </p:cNvSpPr>
            <p:nvPr/>
          </p:nvSpPr>
          <p:spPr bwMode="auto">
            <a:xfrm>
              <a:off x="3206" y="1455"/>
              <a:ext cx="593" cy="988"/>
            </a:xfrm>
            <a:custGeom>
              <a:avLst/>
              <a:gdLst>
                <a:gd name="T0" fmla="*/ 92 w 593"/>
                <a:gd name="T1" fmla="*/ 988 h 988"/>
                <a:gd name="T2" fmla="*/ 0 w 593"/>
                <a:gd name="T3" fmla="*/ 896 h 988"/>
                <a:gd name="T4" fmla="*/ 465 w 593"/>
                <a:gd name="T5" fmla="*/ 0 h 988"/>
                <a:gd name="T6" fmla="*/ 593 w 593"/>
                <a:gd name="T7" fmla="*/ 0 h 988"/>
                <a:gd name="T8" fmla="*/ 92 w 593"/>
                <a:gd name="T9" fmla="*/ 988 h 9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3"/>
                <a:gd name="T16" fmla="*/ 0 h 988"/>
                <a:gd name="T17" fmla="*/ 593 w 593"/>
                <a:gd name="T18" fmla="*/ 988 h 9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3" h="988">
                  <a:moveTo>
                    <a:pt x="92" y="988"/>
                  </a:moveTo>
                  <a:lnTo>
                    <a:pt x="0" y="896"/>
                  </a:lnTo>
                  <a:lnTo>
                    <a:pt x="465" y="0"/>
                  </a:lnTo>
                  <a:lnTo>
                    <a:pt x="593" y="0"/>
                  </a:lnTo>
                  <a:lnTo>
                    <a:pt x="92" y="988"/>
                  </a:lnTo>
                  <a:close/>
                </a:path>
              </a:pathLst>
            </a:custGeom>
            <a:solidFill>
              <a:srgbClr val="C9C9C9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12"/>
            <p:cNvSpPr>
              <a:spLocks/>
            </p:cNvSpPr>
            <p:nvPr/>
          </p:nvSpPr>
          <p:spPr bwMode="auto">
            <a:xfrm>
              <a:off x="3156" y="0"/>
              <a:ext cx="629" cy="1068"/>
            </a:xfrm>
            <a:custGeom>
              <a:avLst/>
              <a:gdLst>
                <a:gd name="T0" fmla="*/ 539 w 629"/>
                <a:gd name="T1" fmla="*/ 978 h 1068"/>
                <a:gd name="T2" fmla="*/ 0 w 629"/>
                <a:gd name="T3" fmla="*/ 0 h 1068"/>
                <a:gd name="T4" fmla="*/ 95 w 629"/>
                <a:gd name="T5" fmla="*/ 95 h 1068"/>
                <a:gd name="T6" fmla="*/ 629 w 629"/>
                <a:gd name="T7" fmla="*/ 1068 h 1068"/>
                <a:gd name="T8" fmla="*/ 539 w 629"/>
                <a:gd name="T9" fmla="*/ 978 h 1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9"/>
                <a:gd name="T16" fmla="*/ 0 h 1068"/>
                <a:gd name="T17" fmla="*/ 629 w 629"/>
                <a:gd name="T18" fmla="*/ 1068 h 1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9" h="1068">
                  <a:moveTo>
                    <a:pt x="539" y="978"/>
                  </a:moveTo>
                  <a:lnTo>
                    <a:pt x="0" y="0"/>
                  </a:lnTo>
                  <a:lnTo>
                    <a:pt x="95" y="95"/>
                  </a:lnTo>
                  <a:lnTo>
                    <a:pt x="629" y="1068"/>
                  </a:lnTo>
                  <a:lnTo>
                    <a:pt x="539" y="978"/>
                  </a:lnTo>
                  <a:close/>
                </a:path>
              </a:pathLst>
            </a:custGeom>
            <a:solidFill>
              <a:srgbClr val="969696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07" name="Group 13"/>
          <p:cNvGrpSpPr>
            <a:grpSpLocks/>
          </p:cNvGrpSpPr>
          <p:nvPr/>
        </p:nvGrpSpPr>
        <p:grpSpPr bwMode="auto">
          <a:xfrm>
            <a:off x="1416050" y="3349625"/>
            <a:ext cx="5299075" cy="1465263"/>
            <a:chOff x="0" y="0"/>
            <a:chExt cx="3605" cy="997"/>
          </a:xfrm>
        </p:grpSpPr>
        <p:sp>
          <p:nvSpPr>
            <p:cNvPr id="21519" name="Freeform 18"/>
            <p:cNvSpPr>
              <a:spLocks/>
            </p:cNvSpPr>
            <p:nvPr/>
          </p:nvSpPr>
          <p:spPr bwMode="auto">
            <a:xfrm>
              <a:off x="0" y="10"/>
              <a:ext cx="98" cy="482"/>
            </a:xfrm>
            <a:custGeom>
              <a:avLst/>
              <a:gdLst>
                <a:gd name="T0" fmla="*/ 15 w 92"/>
                <a:gd name="T1" fmla="*/ 0 h 482"/>
                <a:gd name="T2" fmla="*/ 126 w 92"/>
                <a:gd name="T3" fmla="*/ 83 h 482"/>
                <a:gd name="T4" fmla="*/ 124 w 92"/>
                <a:gd name="T5" fmla="*/ 482 h 482"/>
                <a:gd name="T6" fmla="*/ 0 w 92"/>
                <a:gd name="T7" fmla="*/ 392 h 482"/>
                <a:gd name="T8" fmla="*/ 15 w 92"/>
                <a:gd name="T9" fmla="*/ 0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2"/>
                <a:gd name="T17" fmla="*/ 92 w 92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2">
                  <a:moveTo>
                    <a:pt x="10" y="0"/>
                  </a:moveTo>
                  <a:lnTo>
                    <a:pt x="92" y="83"/>
                  </a:lnTo>
                  <a:lnTo>
                    <a:pt x="90" y="482"/>
                  </a:lnTo>
                  <a:lnTo>
                    <a:pt x="0" y="39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C70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Freeform 19"/>
            <p:cNvSpPr>
              <a:spLocks/>
            </p:cNvSpPr>
            <p:nvPr/>
          </p:nvSpPr>
          <p:spPr bwMode="auto">
            <a:xfrm>
              <a:off x="90" y="93"/>
              <a:ext cx="3515" cy="904"/>
            </a:xfrm>
            <a:custGeom>
              <a:avLst/>
              <a:gdLst>
                <a:gd name="T0" fmla="*/ 2 w 3515"/>
                <a:gd name="T1" fmla="*/ 0 h 904"/>
                <a:gd name="T2" fmla="*/ 3515 w 3515"/>
                <a:gd name="T3" fmla="*/ 0 h 904"/>
                <a:gd name="T4" fmla="*/ 3043 w 3515"/>
                <a:gd name="T5" fmla="*/ 904 h 904"/>
                <a:gd name="T6" fmla="*/ 2655 w 3515"/>
                <a:gd name="T7" fmla="*/ 904 h 904"/>
                <a:gd name="T8" fmla="*/ 2901 w 3515"/>
                <a:gd name="T9" fmla="*/ 408 h 904"/>
                <a:gd name="T10" fmla="*/ 0 w 3515"/>
                <a:gd name="T11" fmla="*/ 399 h 904"/>
                <a:gd name="T12" fmla="*/ 2 w 3515"/>
                <a:gd name="T13" fmla="*/ 0 h 9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15"/>
                <a:gd name="T22" fmla="*/ 0 h 904"/>
                <a:gd name="T23" fmla="*/ 3515 w 3515"/>
                <a:gd name="T24" fmla="*/ 904 h 9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15" h="904">
                  <a:moveTo>
                    <a:pt x="2" y="0"/>
                  </a:moveTo>
                  <a:lnTo>
                    <a:pt x="3515" y="0"/>
                  </a:lnTo>
                  <a:lnTo>
                    <a:pt x="3043" y="904"/>
                  </a:lnTo>
                  <a:lnTo>
                    <a:pt x="2655" y="904"/>
                  </a:lnTo>
                  <a:lnTo>
                    <a:pt x="2901" y="408"/>
                  </a:lnTo>
                  <a:lnTo>
                    <a:pt x="0" y="3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B9B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Freeform 20"/>
            <p:cNvSpPr>
              <a:spLocks/>
            </p:cNvSpPr>
            <p:nvPr/>
          </p:nvSpPr>
          <p:spPr bwMode="auto">
            <a:xfrm>
              <a:off x="10" y="0"/>
              <a:ext cx="3595" cy="93"/>
            </a:xfrm>
            <a:custGeom>
              <a:avLst/>
              <a:gdLst>
                <a:gd name="T0" fmla="*/ 0 w 3595"/>
                <a:gd name="T1" fmla="*/ 10 h 93"/>
                <a:gd name="T2" fmla="*/ 85 w 3595"/>
                <a:gd name="T3" fmla="*/ 0 h 93"/>
                <a:gd name="T4" fmla="*/ 3503 w 3595"/>
                <a:gd name="T5" fmla="*/ 0 h 93"/>
                <a:gd name="T6" fmla="*/ 3595 w 3595"/>
                <a:gd name="T7" fmla="*/ 93 h 93"/>
                <a:gd name="T8" fmla="*/ 82 w 3595"/>
                <a:gd name="T9" fmla="*/ 93 h 93"/>
                <a:gd name="T10" fmla="*/ 0 w 3595"/>
                <a:gd name="T11" fmla="*/ 10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95"/>
                <a:gd name="T19" fmla="*/ 0 h 93"/>
                <a:gd name="T20" fmla="*/ 3595 w 3595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95" h="93">
                  <a:moveTo>
                    <a:pt x="0" y="10"/>
                  </a:moveTo>
                  <a:lnTo>
                    <a:pt x="85" y="0"/>
                  </a:lnTo>
                  <a:lnTo>
                    <a:pt x="3503" y="0"/>
                  </a:lnTo>
                  <a:lnTo>
                    <a:pt x="3595" y="93"/>
                  </a:lnTo>
                  <a:lnTo>
                    <a:pt x="82" y="9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21"/>
            <p:cNvSpPr>
              <a:spLocks/>
            </p:cNvSpPr>
            <p:nvPr/>
          </p:nvSpPr>
          <p:spPr bwMode="auto">
            <a:xfrm>
              <a:off x="2641" y="501"/>
              <a:ext cx="350" cy="496"/>
            </a:xfrm>
            <a:custGeom>
              <a:avLst/>
              <a:gdLst>
                <a:gd name="T0" fmla="*/ 104 w 350"/>
                <a:gd name="T1" fmla="*/ 496 h 496"/>
                <a:gd name="T2" fmla="*/ 0 w 350"/>
                <a:gd name="T3" fmla="*/ 392 h 496"/>
                <a:gd name="T4" fmla="*/ 213 w 350"/>
                <a:gd name="T5" fmla="*/ 0 h 496"/>
                <a:gd name="T6" fmla="*/ 350 w 350"/>
                <a:gd name="T7" fmla="*/ 0 h 496"/>
                <a:gd name="T8" fmla="*/ 104 w 350"/>
                <a:gd name="T9" fmla="*/ 496 h 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0"/>
                <a:gd name="T16" fmla="*/ 0 h 496"/>
                <a:gd name="T17" fmla="*/ 350 w 350"/>
                <a:gd name="T18" fmla="*/ 496 h 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0" h="496">
                  <a:moveTo>
                    <a:pt x="104" y="496"/>
                  </a:moveTo>
                  <a:lnTo>
                    <a:pt x="0" y="392"/>
                  </a:lnTo>
                  <a:lnTo>
                    <a:pt x="213" y="0"/>
                  </a:lnTo>
                  <a:lnTo>
                    <a:pt x="350" y="0"/>
                  </a:lnTo>
                  <a:lnTo>
                    <a:pt x="104" y="496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08" name="Group 18"/>
          <p:cNvGrpSpPr>
            <a:grpSpLocks/>
          </p:cNvGrpSpPr>
          <p:nvPr/>
        </p:nvGrpSpPr>
        <p:grpSpPr bwMode="auto">
          <a:xfrm>
            <a:off x="1412875" y="1211263"/>
            <a:ext cx="5310188" cy="1436687"/>
            <a:chOff x="0" y="0"/>
            <a:chExt cx="3612" cy="978"/>
          </a:xfrm>
        </p:grpSpPr>
        <p:sp>
          <p:nvSpPr>
            <p:cNvPr id="21514" name="Freeform 13"/>
            <p:cNvSpPr>
              <a:spLocks/>
            </p:cNvSpPr>
            <p:nvPr/>
          </p:nvSpPr>
          <p:spPr bwMode="auto">
            <a:xfrm>
              <a:off x="0" y="489"/>
              <a:ext cx="103" cy="489"/>
            </a:xfrm>
            <a:custGeom>
              <a:avLst/>
              <a:gdLst>
                <a:gd name="T0" fmla="*/ 131 w 97"/>
                <a:gd name="T1" fmla="*/ 489 h 489"/>
                <a:gd name="T2" fmla="*/ 131 w 97"/>
                <a:gd name="T3" fmla="*/ 97 h 489"/>
                <a:gd name="T4" fmla="*/ 0 w 97"/>
                <a:gd name="T5" fmla="*/ 0 h 489"/>
                <a:gd name="T6" fmla="*/ 0 w 97"/>
                <a:gd name="T7" fmla="*/ 400 h 489"/>
                <a:gd name="T8" fmla="*/ 131 w 97"/>
                <a:gd name="T9" fmla="*/ 48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489"/>
                <a:gd name="T17" fmla="*/ 97 w 97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489">
                  <a:moveTo>
                    <a:pt x="97" y="489"/>
                  </a:moveTo>
                  <a:lnTo>
                    <a:pt x="97" y="97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97" y="489"/>
                  </a:lnTo>
                  <a:close/>
                </a:path>
              </a:pathLst>
            </a:custGeom>
            <a:solidFill>
              <a:srgbClr val="4C70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14"/>
            <p:cNvSpPr>
              <a:spLocks/>
            </p:cNvSpPr>
            <p:nvPr/>
          </p:nvSpPr>
          <p:spPr bwMode="auto">
            <a:xfrm>
              <a:off x="0" y="487"/>
              <a:ext cx="3019" cy="99"/>
            </a:xfrm>
            <a:custGeom>
              <a:avLst/>
              <a:gdLst>
                <a:gd name="T0" fmla="*/ 97 w 3007"/>
                <a:gd name="T1" fmla="*/ 99 h 99"/>
                <a:gd name="T2" fmla="*/ 3067 w 3007"/>
                <a:gd name="T3" fmla="*/ 99 h 99"/>
                <a:gd name="T4" fmla="*/ 2968 w 3007"/>
                <a:gd name="T5" fmla="*/ 0 h 99"/>
                <a:gd name="T6" fmla="*/ 0 w 3007"/>
                <a:gd name="T7" fmla="*/ 2 h 99"/>
                <a:gd name="T8" fmla="*/ 97 w 3007"/>
                <a:gd name="T9" fmla="*/ 99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07"/>
                <a:gd name="T16" fmla="*/ 0 h 99"/>
                <a:gd name="T17" fmla="*/ 3007 w 3007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07" h="99">
                  <a:moveTo>
                    <a:pt x="97" y="99"/>
                  </a:moveTo>
                  <a:lnTo>
                    <a:pt x="3007" y="99"/>
                  </a:lnTo>
                  <a:lnTo>
                    <a:pt x="2908" y="0"/>
                  </a:lnTo>
                  <a:lnTo>
                    <a:pt x="0" y="2"/>
                  </a:lnTo>
                  <a:lnTo>
                    <a:pt x="97" y="99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15"/>
            <p:cNvSpPr>
              <a:spLocks/>
            </p:cNvSpPr>
            <p:nvPr/>
          </p:nvSpPr>
          <p:spPr bwMode="auto">
            <a:xfrm>
              <a:off x="97" y="95"/>
              <a:ext cx="3515" cy="883"/>
            </a:xfrm>
            <a:custGeom>
              <a:avLst/>
              <a:gdLst>
                <a:gd name="T0" fmla="*/ 0 w 3515"/>
                <a:gd name="T1" fmla="*/ 883 h 883"/>
                <a:gd name="T2" fmla="*/ 3515 w 3515"/>
                <a:gd name="T3" fmla="*/ 883 h 883"/>
                <a:gd name="T4" fmla="*/ 3028 w 3515"/>
                <a:gd name="T5" fmla="*/ 0 h 883"/>
                <a:gd name="T6" fmla="*/ 2617 w 3515"/>
                <a:gd name="T7" fmla="*/ 0 h 883"/>
                <a:gd name="T8" fmla="*/ 2910 w 3515"/>
                <a:gd name="T9" fmla="*/ 491 h 883"/>
                <a:gd name="T10" fmla="*/ 0 w 3515"/>
                <a:gd name="T11" fmla="*/ 491 h 883"/>
                <a:gd name="T12" fmla="*/ 0 w 3515"/>
                <a:gd name="T13" fmla="*/ 883 h 8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15"/>
                <a:gd name="T22" fmla="*/ 0 h 883"/>
                <a:gd name="T23" fmla="*/ 3515 w 3515"/>
                <a:gd name="T24" fmla="*/ 883 h 8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15" h="883">
                  <a:moveTo>
                    <a:pt x="0" y="883"/>
                  </a:moveTo>
                  <a:lnTo>
                    <a:pt x="3515" y="883"/>
                  </a:lnTo>
                  <a:lnTo>
                    <a:pt x="3028" y="0"/>
                  </a:lnTo>
                  <a:lnTo>
                    <a:pt x="2617" y="0"/>
                  </a:lnTo>
                  <a:lnTo>
                    <a:pt x="2910" y="491"/>
                  </a:lnTo>
                  <a:lnTo>
                    <a:pt x="0" y="491"/>
                  </a:lnTo>
                  <a:lnTo>
                    <a:pt x="0" y="883"/>
                  </a:lnTo>
                  <a:close/>
                </a:path>
              </a:pathLst>
            </a:custGeom>
            <a:solidFill>
              <a:srgbClr val="6B9B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16"/>
            <p:cNvSpPr>
              <a:spLocks/>
            </p:cNvSpPr>
            <p:nvPr/>
          </p:nvSpPr>
          <p:spPr bwMode="auto">
            <a:xfrm>
              <a:off x="2625" y="0"/>
              <a:ext cx="394" cy="586"/>
            </a:xfrm>
            <a:custGeom>
              <a:avLst/>
              <a:gdLst>
                <a:gd name="T0" fmla="*/ 330 w 382"/>
                <a:gd name="T1" fmla="*/ 487 h 586"/>
                <a:gd name="T2" fmla="*/ 0 w 382"/>
                <a:gd name="T3" fmla="*/ 0 h 586"/>
                <a:gd name="T4" fmla="*/ 104 w 382"/>
                <a:gd name="T5" fmla="*/ 95 h 586"/>
                <a:gd name="T6" fmla="*/ 446 w 382"/>
                <a:gd name="T7" fmla="*/ 586 h 586"/>
                <a:gd name="T8" fmla="*/ 330 w 382"/>
                <a:gd name="T9" fmla="*/ 487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2"/>
                <a:gd name="T16" fmla="*/ 0 h 586"/>
                <a:gd name="T17" fmla="*/ 382 w 382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2" h="586">
                  <a:moveTo>
                    <a:pt x="283" y="487"/>
                  </a:moveTo>
                  <a:lnTo>
                    <a:pt x="0" y="0"/>
                  </a:lnTo>
                  <a:lnTo>
                    <a:pt x="89" y="95"/>
                  </a:lnTo>
                  <a:lnTo>
                    <a:pt x="382" y="586"/>
                  </a:lnTo>
                  <a:lnTo>
                    <a:pt x="283" y="487"/>
                  </a:lnTo>
                  <a:close/>
                </a:path>
              </a:pathLst>
            </a:custGeom>
            <a:solidFill>
              <a:srgbClr val="4C70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Freeform 17"/>
            <p:cNvSpPr>
              <a:spLocks/>
            </p:cNvSpPr>
            <p:nvPr/>
          </p:nvSpPr>
          <p:spPr bwMode="auto">
            <a:xfrm>
              <a:off x="2625" y="0"/>
              <a:ext cx="500" cy="95"/>
            </a:xfrm>
            <a:custGeom>
              <a:avLst/>
              <a:gdLst>
                <a:gd name="T0" fmla="*/ 0 w 500"/>
                <a:gd name="T1" fmla="*/ 0 h 95"/>
                <a:gd name="T2" fmla="*/ 411 w 500"/>
                <a:gd name="T3" fmla="*/ 0 h 95"/>
                <a:gd name="T4" fmla="*/ 500 w 500"/>
                <a:gd name="T5" fmla="*/ 95 h 95"/>
                <a:gd name="T6" fmla="*/ 89 w 500"/>
                <a:gd name="T7" fmla="*/ 95 h 95"/>
                <a:gd name="T8" fmla="*/ 0 w 500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0"/>
                <a:gd name="T16" fmla="*/ 0 h 95"/>
                <a:gd name="T17" fmla="*/ 500 w 500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0" h="95">
                  <a:moveTo>
                    <a:pt x="0" y="0"/>
                  </a:moveTo>
                  <a:lnTo>
                    <a:pt x="411" y="0"/>
                  </a:lnTo>
                  <a:lnTo>
                    <a:pt x="500" y="95"/>
                  </a:lnTo>
                  <a:lnTo>
                    <a:pt x="89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9" name="Text Box 19"/>
          <p:cNvSpPr txBox="1">
            <a:spLocks noChangeArrowheads="1"/>
          </p:cNvSpPr>
          <p:nvPr/>
        </p:nvSpPr>
        <p:spPr bwMode="auto">
          <a:xfrm>
            <a:off x="1716454" y="2647950"/>
            <a:ext cx="3911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1688">
              <a:spcAft>
                <a:spcPct val="40000"/>
              </a:spcAft>
            </a:pPr>
            <a:r>
              <a:rPr lang="en-US" altLang="en-US" sz="2400" b="1" noProof="1">
                <a:latin typeface="Times New Roman" pitchFamily="18" charset="0"/>
                <a:cs typeface="Times New Roman" pitchFamily="18" charset="0"/>
              </a:rPr>
              <a:t>Do exercises to practice the present simple tense</a:t>
            </a:r>
          </a:p>
        </p:txBody>
      </p: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1716454" y="3361743"/>
            <a:ext cx="28877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>
              <a:spcAft>
                <a:spcPct val="40000"/>
              </a:spcAft>
            </a:pPr>
            <a:r>
              <a:rPr lang="en-US" altLang="en-US" sz="2400" b="1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Make sentences with present simple tense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1694424" y="1966405"/>
            <a:ext cx="416636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>
              <a:spcAft>
                <a:spcPct val="40000"/>
              </a:spcAft>
            </a:pPr>
            <a:r>
              <a:rPr lang="en-US" altLang="en-US" sz="2400" b="1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Review the present simple tense of forms, use and signals</a:t>
            </a:r>
          </a:p>
        </p:txBody>
      </p:sp>
      <p:sp>
        <p:nvSpPr>
          <p:cNvPr id="32" name="Hộp_Văn_Bản 31"/>
          <p:cNvSpPr txBox="1"/>
          <p:nvPr/>
        </p:nvSpPr>
        <p:spPr>
          <a:xfrm>
            <a:off x="3751263" y="188913"/>
            <a:ext cx="18998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WRAP-UP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6"/>
          <p:cNvGrpSpPr>
            <a:grpSpLocks/>
          </p:cNvGrpSpPr>
          <p:nvPr/>
        </p:nvGrpSpPr>
        <p:grpSpPr bwMode="auto">
          <a:xfrm>
            <a:off x="1422400" y="1211263"/>
            <a:ext cx="6303963" cy="3594100"/>
            <a:chOff x="0" y="0"/>
            <a:chExt cx="4288" cy="2445"/>
          </a:xfrm>
        </p:grpSpPr>
        <p:sp>
          <p:nvSpPr>
            <p:cNvPr id="21523" name="Freeform 7"/>
            <p:cNvSpPr>
              <a:spLocks/>
            </p:cNvSpPr>
            <p:nvPr/>
          </p:nvSpPr>
          <p:spPr bwMode="auto">
            <a:xfrm>
              <a:off x="0" y="978"/>
              <a:ext cx="3785" cy="90"/>
            </a:xfrm>
            <a:custGeom>
              <a:avLst/>
              <a:gdLst>
                <a:gd name="T0" fmla="*/ 0 w 3785"/>
                <a:gd name="T1" fmla="*/ 0 h 90"/>
                <a:gd name="T2" fmla="*/ 90 w 3785"/>
                <a:gd name="T3" fmla="*/ 90 h 90"/>
                <a:gd name="T4" fmla="*/ 3785 w 3785"/>
                <a:gd name="T5" fmla="*/ 90 h 90"/>
                <a:gd name="T6" fmla="*/ 3695 w 3785"/>
                <a:gd name="T7" fmla="*/ 0 h 90"/>
                <a:gd name="T8" fmla="*/ 0 w 3785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85"/>
                <a:gd name="T16" fmla="*/ 0 h 90"/>
                <a:gd name="T17" fmla="*/ 3785 w 3785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85" h="90">
                  <a:moveTo>
                    <a:pt x="0" y="0"/>
                  </a:moveTo>
                  <a:lnTo>
                    <a:pt x="90" y="90"/>
                  </a:lnTo>
                  <a:lnTo>
                    <a:pt x="3785" y="90"/>
                  </a:lnTo>
                  <a:lnTo>
                    <a:pt x="36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8"/>
            <p:cNvSpPr>
              <a:spLocks/>
            </p:cNvSpPr>
            <p:nvPr/>
          </p:nvSpPr>
          <p:spPr bwMode="auto">
            <a:xfrm>
              <a:off x="0" y="978"/>
              <a:ext cx="90" cy="477"/>
            </a:xfrm>
            <a:custGeom>
              <a:avLst/>
              <a:gdLst>
                <a:gd name="T0" fmla="*/ 90 w 90"/>
                <a:gd name="T1" fmla="*/ 90 h 477"/>
                <a:gd name="T2" fmla="*/ 90 w 90"/>
                <a:gd name="T3" fmla="*/ 477 h 477"/>
                <a:gd name="T4" fmla="*/ 5 w 90"/>
                <a:gd name="T5" fmla="*/ 392 h 477"/>
                <a:gd name="T6" fmla="*/ 0 w 90"/>
                <a:gd name="T7" fmla="*/ 0 h 477"/>
                <a:gd name="T8" fmla="*/ 90 w 90"/>
                <a:gd name="T9" fmla="*/ 9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477"/>
                <a:gd name="T17" fmla="*/ 90 w 90"/>
                <a:gd name="T18" fmla="*/ 477 h 4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477">
                  <a:moveTo>
                    <a:pt x="90" y="90"/>
                  </a:moveTo>
                  <a:lnTo>
                    <a:pt x="90" y="477"/>
                  </a:lnTo>
                  <a:lnTo>
                    <a:pt x="5" y="392"/>
                  </a:lnTo>
                  <a:lnTo>
                    <a:pt x="0" y="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969696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Freeform 9"/>
            <p:cNvSpPr>
              <a:spLocks/>
            </p:cNvSpPr>
            <p:nvPr/>
          </p:nvSpPr>
          <p:spPr bwMode="auto">
            <a:xfrm>
              <a:off x="88" y="97"/>
              <a:ext cx="4200" cy="2348"/>
            </a:xfrm>
            <a:custGeom>
              <a:avLst/>
              <a:gdLst>
                <a:gd name="T0" fmla="*/ 0 w 4200"/>
                <a:gd name="T1" fmla="*/ 1360 h 2348"/>
                <a:gd name="T2" fmla="*/ 3709 w 4200"/>
                <a:gd name="T3" fmla="*/ 1360 h 2348"/>
                <a:gd name="T4" fmla="*/ 3208 w 4200"/>
                <a:gd name="T5" fmla="*/ 2348 h 2348"/>
                <a:gd name="T6" fmla="*/ 3576 w 4200"/>
                <a:gd name="T7" fmla="*/ 2348 h 2348"/>
                <a:gd name="T8" fmla="*/ 4200 w 4200"/>
                <a:gd name="T9" fmla="*/ 1181 h 2348"/>
                <a:gd name="T10" fmla="*/ 3576 w 4200"/>
                <a:gd name="T11" fmla="*/ 0 h 2348"/>
                <a:gd name="T12" fmla="*/ 3161 w 4200"/>
                <a:gd name="T13" fmla="*/ 0 h 2348"/>
                <a:gd name="T14" fmla="*/ 3695 w 4200"/>
                <a:gd name="T15" fmla="*/ 973 h 2348"/>
                <a:gd name="T16" fmla="*/ 0 w 4200"/>
                <a:gd name="T17" fmla="*/ 973 h 2348"/>
                <a:gd name="T18" fmla="*/ 0 w 4200"/>
                <a:gd name="T19" fmla="*/ 1360 h 2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00"/>
                <a:gd name="T31" fmla="*/ 0 h 2348"/>
                <a:gd name="T32" fmla="*/ 4200 w 4200"/>
                <a:gd name="T33" fmla="*/ 2348 h 2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00" h="2348">
                  <a:moveTo>
                    <a:pt x="0" y="1360"/>
                  </a:moveTo>
                  <a:lnTo>
                    <a:pt x="3709" y="1360"/>
                  </a:lnTo>
                  <a:lnTo>
                    <a:pt x="3208" y="2348"/>
                  </a:lnTo>
                  <a:lnTo>
                    <a:pt x="3576" y="2348"/>
                  </a:lnTo>
                  <a:lnTo>
                    <a:pt x="4200" y="1181"/>
                  </a:lnTo>
                  <a:lnTo>
                    <a:pt x="3576" y="0"/>
                  </a:lnTo>
                  <a:lnTo>
                    <a:pt x="3161" y="0"/>
                  </a:lnTo>
                  <a:lnTo>
                    <a:pt x="3695" y="973"/>
                  </a:lnTo>
                  <a:lnTo>
                    <a:pt x="0" y="973"/>
                  </a:lnTo>
                  <a:lnTo>
                    <a:pt x="0" y="1360"/>
                  </a:lnTo>
                  <a:close/>
                </a:path>
              </a:pathLst>
            </a:custGeom>
            <a:solidFill>
              <a:srgbClr val="C0C0C0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10"/>
            <p:cNvSpPr>
              <a:spLocks/>
            </p:cNvSpPr>
            <p:nvPr/>
          </p:nvSpPr>
          <p:spPr bwMode="auto">
            <a:xfrm>
              <a:off x="3156" y="0"/>
              <a:ext cx="510" cy="95"/>
            </a:xfrm>
            <a:custGeom>
              <a:avLst/>
              <a:gdLst>
                <a:gd name="T0" fmla="*/ 95 w 510"/>
                <a:gd name="T1" fmla="*/ 95 h 95"/>
                <a:gd name="T2" fmla="*/ 0 w 510"/>
                <a:gd name="T3" fmla="*/ 0 h 95"/>
                <a:gd name="T4" fmla="*/ 435 w 510"/>
                <a:gd name="T5" fmla="*/ 0 h 95"/>
                <a:gd name="T6" fmla="*/ 510 w 510"/>
                <a:gd name="T7" fmla="*/ 95 h 95"/>
                <a:gd name="T8" fmla="*/ 95 w 510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0"/>
                <a:gd name="T16" fmla="*/ 0 h 95"/>
                <a:gd name="T17" fmla="*/ 510 w 510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0" h="95">
                  <a:moveTo>
                    <a:pt x="95" y="95"/>
                  </a:moveTo>
                  <a:lnTo>
                    <a:pt x="0" y="0"/>
                  </a:lnTo>
                  <a:lnTo>
                    <a:pt x="435" y="0"/>
                  </a:lnTo>
                  <a:lnTo>
                    <a:pt x="510" y="95"/>
                  </a:lnTo>
                  <a:lnTo>
                    <a:pt x="95" y="95"/>
                  </a:lnTo>
                  <a:close/>
                </a:path>
              </a:pathLst>
            </a:custGeom>
            <a:solidFill>
              <a:srgbClr val="C9C9C9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11"/>
            <p:cNvSpPr>
              <a:spLocks/>
            </p:cNvSpPr>
            <p:nvPr/>
          </p:nvSpPr>
          <p:spPr bwMode="auto">
            <a:xfrm>
              <a:off x="3206" y="1455"/>
              <a:ext cx="593" cy="988"/>
            </a:xfrm>
            <a:custGeom>
              <a:avLst/>
              <a:gdLst>
                <a:gd name="T0" fmla="*/ 92 w 593"/>
                <a:gd name="T1" fmla="*/ 988 h 988"/>
                <a:gd name="T2" fmla="*/ 0 w 593"/>
                <a:gd name="T3" fmla="*/ 896 h 988"/>
                <a:gd name="T4" fmla="*/ 465 w 593"/>
                <a:gd name="T5" fmla="*/ 0 h 988"/>
                <a:gd name="T6" fmla="*/ 593 w 593"/>
                <a:gd name="T7" fmla="*/ 0 h 988"/>
                <a:gd name="T8" fmla="*/ 92 w 593"/>
                <a:gd name="T9" fmla="*/ 988 h 9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3"/>
                <a:gd name="T16" fmla="*/ 0 h 988"/>
                <a:gd name="T17" fmla="*/ 593 w 593"/>
                <a:gd name="T18" fmla="*/ 988 h 9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3" h="988">
                  <a:moveTo>
                    <a:pt x="92" y="988"/>
                  </a:moveTo>
                  <a:lnTo>
                    <a:pt x="0" y="896"/>
                  </a:lnTo>
                  <a:lnTo>
                    <a:pt x="465" y="0"/>
                  </a:lnTo>
                  <a:lnTo>
                    <a:pt x="593" y="0"/>
                  </a:lnTo>
                  <a:lnTo>
                    <a:pt x="92" y="988"/>
                  </a:lnTo>
                  <a:close/>
                </a:path>
              </a:pathLst>
            </a:custGeom>
            <a:solidFill>
              <a:srgbClr val="C9C9C9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12"/>
            <p:cNvSpPr>
              <a:spLocks/>
            </p:cNvSpPr>
            <p:nvPr/>
          </p:nvSpPr>
          <p:spPr bwMode="auto">
            <a:xfrm>
              <a:off x="3156" y="0"/>
              <a:ext cx="629" cy="1068"/>
            </a:xfrm>
            <a:custGeom>
              <a:avLst/>
              <a:gdLst>
                <a:gd name="T0" fmla="*/ 539 w 629"/>
                <a:gd name="T1" fmla="*/ 978 h 1068"/>
                <a:gd name="T2" fmla="*/ 0 w 629"/>
                <a:gd name="T3" fmla="*/ 0 h 1068"/>
                <a:gd name="T4" fmla="*/ 95 w 629"/>
                <a:gd name="T5" fmla="*/ 95 h 1068"/>
                <a:gd name="T6" fmla="*/ 629 w 629"/>
                <a:gd name="T7" fmla="*/ 1068 h 1068"/>
                <a:gd name="T8" fmla="*/ 539 w 629"/>
                <a:gd name="T9" fmla="*/ 978 h 1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9"/>
                <a:gd name="T16" fmla="*/ 0 h 1068"/>
                <a:gd name="T17" fmla="*/ 629 w 629"/>
                <a:gd name="T18" fmla="*/ 1068 h 1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9" h="1068">
                  <a:moveTo>
                    <a:pt x="539" y="978"/>
                  </a:moveTo>
                  <a:lnTo>
                    <a:pt x="0" y="0"/>
                  </a:lnTo>
                  <a:lnTo>
                    <a:pt x="95" y="95"/>
                  </a:lnTo>
                  <a:lnTo>
                    <a:pt x="629" y="1068"/>
                  </a:lnTo>
                  <a:lnTo>
                    <a:pt x="539" y="978"/>
                  </a:lnTo>
                  <a:close/>
                </a:path>
              </a:pathLst>
            </a:custGeom>
            <a:solidFill>
              <a:srgbClr val="969696"/>
            </a:solidFill>
            <a:ln w="4826" cmpd="sng">
              <a:solidFill>
                <a:srgbClr val="AEAEA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07" name="Group 13"/>
          <p:cNvGrpSpPr>
            <a:grpSpLocks/>
          </p:cNvGrpSpPr>
          <p:nvPr/>
        </p:nvGrpSpPr>
        <p:grpSpPr bwMode="auto">
          <a:xfrm>
            <a:off x="1416050" y="3349625"/>
            <a:ext cx="5299075" cy="1465263"/>
            <a:chOff x="0" y="0"/>
            <a:chExt cx="3605" cy="997"/>
          </a:xfrm>
        </p:grpSpPr>
        <p:sp>
          <p:nvSpPr>
            <p:cNvPr id="21519" name="Freeform 18"/>
            <p:cNvSpPr>
              <a:spLocks/>
            </p:cNvSpPr>
            <p:nvPr/>
          </p:nvSpPr>
          <p:spPr bwMode="auto">
            <a:xfrm>
              <a:off x="0" y="10"/>
              <a:ext cx="98" cy="482"/>
            </a:xfrm>
            <a:custGeom>
              <a:avLst/>
              <a:gdLst>
                <a:gd name="T0" fmla="*/ 15 w 92"/>
                <a:gd name="T1" fmla="*/ 0 h 482"/>
                <a:gd name="T2" fmla="*/ 126 w 92"/>
                <a:gd name="T3" fmla="*/ 83 h 482"/>
                <a:gd name="T4" fmla="*/ 124 w 92"/>
                <a:gd name="T5" fmla="*/ 482 h 482"/>
                <a:gd name="T6" fmla="*/ 0 w 92"/>
                <a:gd name="T7" fmla="*/ 392 h 482"/>
                <a:gd name="T8" fmla="*/ 15 w 92"/>
                <a:gd name="T9" fmla="*/ 0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2"/>
                <a:gd name="T17" fmla="*/ 92 w 92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2">
                  <a:moveTo>
                    <a:pt x="10" y="0"/>
                  </a:moveTo>
                  <a:lnTo>
                    <a:pt x="92" y="83"/>
                  </a:lnTo>
                  <a:lnTo>
                    <a:pt x="90" y="482"/>
                  </a:lnTo>
                  <a:lnTo>
                    <a:pt x="0" y="39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C70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Freeform 19"/>
            <p:cNvSpPr>
              <a:spLocks/>
            </p:cNvSpPr>
            <p:nvPr/>
          </p:nvSpPr>
          <p:spPr bwMode="auto">
            <a:xfrm>
              <a:off x="90" y="93"/>
              <a:ext cx="3515" cy="904"/>
            </a:xfrm>
            <a:custGeom>
              <a:avLst/>
              <a:gdLst>
                <a:gd name="T0" fmla="*/ 2 w 3515"/>
                <a:gd name="T1" fmla="*/ 0 h 904"/>
                <a:gd name="T2" fmla="*/ 3515 w 3515"/>
                <a:gd name="T3" fmla="*/ 0 h 904"/>
                <a:gd name="T4" fmla="*/ 3043 w 3515"/>
                <a:gd name="T5" fmla="*/ 904 h 904"/>
                <a:gd name="T6" fmla="*/ 2655 w 3515"/>
                <a:gd name="T7" fmla="*/ 904 h 904"/>
                <a:gd name="T8" fmla="*/ 2901 w 3515"/>
                <a:gd name="T9" fmla="*/ 408 h 904"/>
                <a:gd name="T10" fmla="*/ 0 w 3515"/>
                <a:gd name="T11" fmla="*/ 399 h 904"/>
                <a:gd name="T12" fmla="*/ 2 w 3515"/>
                <a:gd name="T13" fmla="*/ 0 h 9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15"/>
                <a:gd name="T22" fmla="*/ 0 h 904"/>
                <a:gd name="T23" fmla="*/ 3515 w 3515"/>
                <a:gd name="T24" fmla="*/ 904 h 9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15" h="904">
                  <a:moveTo>
                    <a:pt x="2" y="0"/>
                  </a:moveTo>
                  <a:lnTo>
                    <a:pt x="3515" y="0"/>
                  </a:lnTo>
                  <a:lnTo>
                    <a:pt x="3043" y="904"/>
                  </a:lnTo>
                  <a:lnTo>
                    <a:pt x="2655" y="904"/>
                  </a:lnTo>
                  <a:lnTo>
                    <a:pt x="2901" y="408"/>
                  </a:lnTo>
                  <a:lnTo>
                    <a:pt x="0" y="3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B9B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Freeform 20"/>
            <p:cNvSpPr>
              <a:spLocks/>
            </p:cNvSpPr>
            <p:nvPr/>
          </p:nvSpPr>
          <p:spPr bwMode="auto">
            <a:xfrm>
              <a:off x="10" y="0"/>
              <a:ext cx="3595" cy="93"/>
            </a:xfrm>
            <a:custGeom>
              <a:avLst/>
              <a:gdLst>
                <a:gd name="T0" fmla="*/ 0 w 3595"/>
                <a:gd name="T1" fmla="*/ 10 h 93"/>
                <a:gd name="T2" fmla="*/ 85 w 3595"/>
                <a:gd name="T3" fmla="*/ 0 h 93"/>
                <a:gd name="T4" fmla="*/ 3503 w 3595"/>
                <a:gd name="T5" fmla="*/ 0 h 93"/>
                <a:gd name="T6" fmla="*/ 3595 w 3595"/>
                <a:gd name="T7" fmla="*/ 93 h 93"/>
                <a:gd name="T8" fmla="*/ 82 w 3595"/>
                <a:gd name="T9" fmla="*/ 93 h 93"/>
                <a:gd name="T10" fmla="*/ 0 w 3595"/>
                <a:gd name="T11" fmla="*/ 10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95"/>
                <a:gd name="T19" fmla="*/ 0 h 93"/>
                <a:gd name="T20" fmla="*/ 3595 w 3595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95" h="93">
                  <a:moveTo>
                    <a:pt x="0" y="10"/>
                  </a:moveTo>
                  <a:lnTo>
                    <a:pt x="85" y="0"/>
                  </a:lnTo>
                  <a:lnTo>
                    <a:pt x="3503" y="0"/>
                  </a:lnTo>
                  <a:lnTo>
                    <a:pt x="3595" y="93"/>
                  </a:lnTo>
                  <a:lnTo>
                    <a:pt x="82" y="9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21"/>
            <p:cNvSpPr>
              <a:spLocks/>
            </p:cNvSpPr>
            <p:nvPr/>
          </p:nvSpPr>
          <p:spPr bwMode="auto">
            <a:xfrm>
              <a:off x="2641" y="501"/>
              <a:ext cx="350" cy="496"/>
            </a:xfrm>
            <a:custGeom>
              <a:avLst/>
              <a:gdLst>
                <a:gd name="T0" fmla="*/ 104 w 350"/>
                <a:gd name="T1" fmla="*/ 496 h 496"/>
                <a:gd name="T2" fmla="*/ 0 w 350"/>
                <a:gd name="T3" fmla="*/ 392 h 496"/>
                <a:gd name="T4" fmla="*/ 213 w 350"/>
                <a:gd name="T5" fmla="*/ 0 h 496"/>
                <a:gd name="T6" fmla="*/ 350 w 350"/>
                <a:gd name="T7" fmla="*/ 0 h 496"/>
                <a:gd name="T8" fmla="*/ 104 w 350"/>
                <a:gd name="T9" fmla="*/ 496 h 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0"/>
                <a:gd name="T16" fmla="*/ 0 h 496"/>
                <a:gd name="T17" fmla="*/ 350 w 350"/>
                <a:gd name="T18" fmla="*/ 496 h 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0" h="496">
                  <a:moveTo>
                    <a:pt x="104" y="496"/>
                  </a:moveTo>
                  <a:lnTo>
                    <a:pt x="0" y="392"/>
                  </a:lnTo>
                  <a:lnTo>
                    <a:pt x="213" y="0"/>
                  </a:lnTo>
                  <a:lnTo>
                    <a:pt x="350" y="0"/>
                  </a:lnTo>
                  <a:lnTo>
                    <a:pt x="104" y="496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08" name="Group 18"/>
          <p:cNvGrpSpPr>
            <a:grpSpLocks/>
          </p:cNvGrpSpPr>
          <p:nvPr/>
        </p:nvGrpSpPr>
        <p:grpSpPr bwMode="auto">
          <a:xfrm>
            <a:off x="1412875" y="1211263"/>
            <a:ext cx="5310188" cy="1436687"/>
            <a:chOff x="0" y="0"/>
            <a:chExt cx="3612" cy="978"/>
          </a:xfrm>
        </p:grpSpPr>
        <p:sp>
          <p:nvSpPr>
            <p:cNvPr id="21514" name="Freeform 13"/>
            <p:cNvSpPr>
              <a:spLocks/>
            </p:cNvSpPr>
            <p:nvPr/>
          </p:nvSpPr>
          <p:spPr bwMode="auto">
            <a:xfrm>
              <a:off x="0" y="489"/>
              <a:ext cx="103" cy="489"/>
            </a:xfrm>
            <a:custGeom>
              <a:avLst/>
              <a:gdLst>
                <a:gd name="T0" fmla="*/ 131 w 97"/>
                <a:gd name="T1" fmla="*/ 489 h 489"/>
                <a:gd name="T2" fmla="*/ 131 w 97"/>
                <a:gd name="T3" fmla="*/ 97 h 489"/>
                <a:gd name="T4" fmla="*/ 0 w 97"/>
                <a:gd name="T5" fmla="*/ 0 h 489"/>
                <a:gd name="T6" fmla="*/ 0 w 97"/>
                <a:gd name="T7" fmla="*/ 400 h 489"/>
                <a:gd name="T8" fmla="*/ 131 w 97"/>
                <a:gd name="T9" fmla="*/ 48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489"/>
                <a:gd name="T17" fmla="*/ 97 w 97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489">
                  <a:moveTo>
                    <a:pt x="97" y="489"/>
                  </a:moveTo>
                  <a:lnTo>
                    <a:pt x="97" y="97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97" y="489"/>
                  </a:lnTo>
                  <a:close/>
                </a:path>
              </a:pathLst>
            </a:custGeom>
            <a:solidFill>
              <a:srgbClr val="4C70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14"/>
            <p:cNvSpPr>
              <a:spLocks/>
            </p:cNvSpPr>
            <p:nvPr/>
          </p:nvSpPr>
          <p:spPr bwMode="auto">
            <a:xfrm>
              <a:off x="0" y="487"/>
              <a:ext cx="3019" cy="99"/>
            </a:xfrm>
            <a:custGeom>
              <a:avLst/>
              <a:gdLst>
                <a:gd name="T0" fmla="*/ 97 w 3007"/>
                <a:gd name="T1" fmla="*/ 99 h 99"/>
                <a:gd name="T2" fmla="*/ 3067 w 3007"/>
                <a:gd name="T3" fmla="*/ 99 h 99"/>
                <a:gd name="T4" fmla="*/ 2968 w 3007"/>
                <a:gd name="T5" fmla="*/ 0 h 99"/>
                <a:gd name="T6" fmla="*/ 0 w 3007"/>
                <a:gd name="T7" fmla="*/ 2 h 99"/>
                <a:gd name="T8" fmla="*/ 97 w 3007"/>
                <a:gd name="T9" fmla="*/ 99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07"/>
                <a:gd name="T16" fmla="*/ 0 h 99"/>
                <a:gd name="T17" fmla="*/ 3007 w 3007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07" h="99">
                  <a:moveTo>
                    <a:pt x="97" y="99"/>
                  </a:moveTo>
                  <a:lnTo>
                    <a:pt x="3007" y="99"/>
                  </a:lnTo>
                  <a:lnTo>
                    <a:pt x="2908" y="0"/>
                  </a:lnTo>
                  <a:lnTo>
                    <a:pt x="0" y="2"/>
                  </a:lnTo>
                  <a:lnTo>
                    <a:pt x="97" y="99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15"/>
            <p:cNvSpPr>
              <a:spLocks/>
            </p:cNvSpPr>
            <p:nvPr/>
          </p:nvSpPr>
          <p:spPr bwMode="auto">
            <a:xfrm>
              <a:off x="97" y="95"/>
              <a:ext cx="3515" cy="883"/>
            </a:xfrm>
            <a:custGeom>
              <a:avLst/>
              <a:gdLst>
                <a:gd name="T0" fmla="*/ 0 w 3515"/>
                <a:gd name="T1" fmla="*/ 883 h 883"/>
                <a:gd name="T2" fmla="*/ 3515 w 3515"/>
                <a:gd name="T3" fmla="*/ 883 h 883"/>
                <a:gd name="T4" fmla="*/ 3028 w 3515"/>
                <a:gd name="T5" fmla="*/ 0 h 883"/>
                <a:gd name="T6" fmla="*/ 2617 w 3515"/>
                <a:gd name="T7" fmla="*/ 0 h 883"/>
                <a:gd name="T8" fmla="*/ 2910 w 3515"/>
                <a:gd name="T9" fmla="*/ 491 h 883"/>
                <a:gd name="T10" fmla="*/ 0 w 3515"/>
                <a:gd name="T11" fmla="*/ 491 h 883"/>
                <a:gd name="T12" fmla="*/ 0 w 3515"/>
                <a:gd name="T13" fmla="*/ 883 h 8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15"/>
                <a:gd name="T22" fmla="*/ 0 h 883"/>
                <a:gd name="T23" fmla="*/ 3515 w 3515"/>
                <a:gd name="T24" fmla="*/ 883 h 8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15" h="883">
                  <a:moveTo>
                    <a:pt x="0" y="883"/>
                  </a:moveTo>
                  <a:lnTo>
                    <a:pt x="3515" y="883"/>
                  </a:lnTo>
                  <a:lnTo>
                    <a:pt x="3028" y="0"/>
                  </a:lnTo>
                  <a:lnTo>
                    <a:pt x="2617" y="0"/>
                  </a:lnTo>
                  <a:lnTo>
                    <a:pt x="2910" y="491"/>
                  </a:lnTo>
                  <a:lnTo>
                    <a:pt x="0" y="491"/>
                  </a:lnTo>
                  <a:lnTo>
                    <a:pt x="0" y="883"/>
                  </a:lnTo>
                  <a:close/>
                </a:path>
              </a:pathLst>
            </a:custGeom>
            <a:solidFill>
              <a:srgbClr val="6B9B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16"/>
            <p:cNvSpPr>
              <a:spLocks/>
            </p:cNvSpPr>
            <p:nvPr/>
          </p:nvSpPr>
          <p:spPr bwMode="auto">
            <a:xfrm>
              <a:off x="2625" y="0"/>
              <a:ext cx="394" cy="586"/>
            </a:xfrm>
            <a:custGeom>
              <a:avLst/>
              <a:gdLst>
                <a:gd name="T0" fmla="*/ 330 w 382"/>
                <a:gd name="T1" fmla="*/ 487 h 586"/>
                <a:gd name="T2" fmla="*/ 0 w 382"/>
                <a:gd name="T3" fmla="*/ 0 h 586"/>
                <a:gd name="T4" fmla="*/ 104 w 382"/>
                <a:gd name="T5" fmla="*/ 95 h 586"/>
                <a:gd name="T6" fmla="*/ 446 w 382"/>
                <a:gd name="T7" fmla="*/ 586 h 586"/>
                <a:gd name="T8" fmla="*/ 330 w 382"/>
                <a:gd name="T9" fmla="*/ 487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2"/>
                <a:gd name="T16" fmla="*/ 0 h 586"/>
                <a:gd name="T17" fmla="*/ 382 w 382"/>
                <a:gd name="T18" fmla="*/ 586 h 5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2" h="586">
                  <a:moveTo>
                    <a:pt x="283" y="487"/>
                  </a:moveTo>
                  <a:lnTo>
                    <a:pt x="0" y="0"/>
                  </a:lnTo>
                  <a:lnTo>
                    <a:pt x="89" y="95"/>
                  </a:lnTo>
                  <a:lnTo>
                    <a:pt x="382" y="586"/>
                  </a:lnTo>
                  <a:lnTo>
                    <a:pt x="283" y="487"/>
                  </a:lnTo>
                  <a:close/>
                </a:path>
              </a:pathLst>
            </a:custGeom>
            <a:solidFill>
              <a:srgbClr val="4C70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Freeform 17"/>
            <p:cNvSpPr>
              <a:spLocks/>
            </p:cNvSpPr>
            <p:nvPr/>
          </p:nvSpPr>
          <p:spPr bwMode="auto">
            <a:xfrm>
              <a:off x="2625" y="0"/>
              <a:ext cx="500" cy="95"/>
            </a:xfrm>
            <a:custGeom>
              <a:avLst/>
              <a:gdLst>
                <a:gd name="T0" fmla="*/ 0 w 500"/>
                <a:gd name="T1" fmla="*/ 0 h 95"/>
                <a:gd name="T2" fmla="*/ 411 w 500"/>
                <a:gd name="T3" fmla="*/ 0 h 95"/>
                <a:gd name="T4" fmla="*/ 500 w 500"/>
                <a:gd name="T5" fmla="*/ 95 h 95"/>
                <a:gd name="T6" fmla="*/ 89 w 500"/>
                <a:gd name="T7" fmla="*/ 95 h 95"/>
                <a:gd name="T8" fmla="*/ 0 w 500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0"/>
                <a:gd name="T16" fmla="*/ 0 h 95"/>
                <a:gd name="T17" fmla="*/ 500 w 500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0" h="95">
                  <a:moveTo>
                    <a:pt x="0" y="0"/>
                  </a:moveTo>
                  <a:lnTo>
                    <a:pt x="411" y="0"/>
                  </a:lnTo>
                  <a:lnTo>
                    <a:pt x="500" y="95"/>
                  </a:lnTo>
                  <a:lnTo>
                    <a:pt x="89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BA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9" name="Text Box 19"/>
          <p:cNvSpPr txBox="1">
            <a:spLocks noChangeArrowheads="1"/>
          </p:cNvSpPr>
          <p:nvPr/>
        </p:nvSpPr>
        <p:spPr bwMode="auto">
          <a:xfrm>
            <a:off x="1716454" y="2647950"/>
            <a:ext cx="3911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1688">
              <a:spcAft>
                <a:spcPct val="40000"/>
              </a:spcAft>
            </a:pPr>
            <a:r>
              <a:rPr lang="en-US" altLang="en-US" sz="2400" b="1" i="1" noProof="1">
                <a:latin typeface="Times New Roman" pitchFamily="18" charset="0"/>
                <a:cs typeface="Times New Roman" pitchFamily="18" charset="0"/>
              </a:rPr>
              <a:t>Deadline</a:t>
            </a:r>
            <a:r>
              <a:rPr lang="en-US" altLang="en-US" sz="2400" b="1" noProof="1">
                <a:latin typeface="Times New Roman" pitchFamily="18" charset="0"/>
                <a:cs typeface="Times New Roman" pitchFamily="18" charset="0"/>
              </a:rPr>
              <a:t>: before Friday morning (30/9).</a:t>
            </a:r>
          </a:p>
        </p:txBody>
      </p: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1716453" y="3361743"/>
            <a:ext cx="340797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>
              <a:spcAft>
                <a:spcPct val="40000"/>
              </a:spcAft>
            </a:pPr>
            <a:r>
              <a:rPr lang="en-US" altLang="en-US" sz="2400" b="1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Make 5 sentences in present simple tense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1694425" y="1966405"/>
            <a:ext cx="28775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>
              <a:spcAft>
                <a:spcPct val="40000"/>
              </a:spcAft>
            </a:pPr>
            <a:r>
              <a:rPr lang="en-US" altLang="en-US" sz="2400" b="1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 the other exercise in the handout.</a:t>
            </a:r>
          </a:p>
        </p:txBody>
      </p:sp>
      <p:sp>
        <p:nvSpPr>
          <p:cNvPr id="32" name="Hộp_Văn_Bản 31"/>
          <p:cNvSpPr txBox="1"/>
          <p:nvPr/>
        </p:nvSpPr>
        <p:spPr>
          <a:xfrm>
            <a:off x="3632069" y="216751"/>
            <a:ext cx="23984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12249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_Văn_Bản 7"/>
          <p:cNvSpPr txBox="1"/>
          <p:nvPr/>
        </p:nvSpPr>
        <p:spPr>
          <a:xfrm>
            <a:off x="3578225" y="1916832"/>
            <a:ext cx="5254625" cy="120032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50800" algn="l" rotWithShape="0">
                    <a:prstClr val="black"/>
                  </a:outerShdw>
                </a:effectLst>
                <a:latin typeface="Arial" pitchFamily="34" charset="0"/>
              </a:rPr>
              <a:t>THANK YOU EVERYONE!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text"/>
          <p:cNvSpPr txBox="1">
            <a:spLocks/>
          </p:cNvSpPr>
          <p:nvPr/>
        </p:nvSpPr>
        <p:spPr bwMode="gray">
          <a:xfrm>
            <a:off x="987424" y="1716088"/>
            <a:ext cx="4872038" cy="2072952"/>
          </a:xfrm>
          <a:prstGeom prst="rect">
            <a:avLst/>
          </a:prstGeom>
        </p:spPr>
        <p:txBody>
          <a:bodyPr lIns="0" tIns="0" rIns="0" bIns="0" anchor="ctr"/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 Review forms, use and signals of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present simple tense</a:t>
            </a:r>
            <a:r>
              <a:rPr lang="en-US" sz="2800" b="1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Practice exercises with the present simple tense.</a:t>
            </a:r>
            <a:endParaRPr lang="en-US" sz="2800" i="1" noProof="1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6387" name="Gruppieren 19"/>
          <p:cNvGrpSpPr>
            <a:grpSpLocks/>
          </p:cNvGrpSpPr>
          <p:nvPr/>
        </p:nvGrpSpPr>
        <p:grpSpPr bwMode="auto">
          <a:xfrm>
            <a:off x="5865813" y="2828925"/>
            <a:ext cx="2692400" cy="4133850"/>
            <a:chOff x="2932118" y="138113"/>
            <a:chExt cx="3273432" cy="6401712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gray">
            <a:xfrm>
              <a:off x="2932118" y="477374"/>
              <a:ext cx="3273432" cy="5676480"/>
            </a:xfrm>
            <a:prstGeom prst="rect">
              <a:avLst/>
            </a:prstGeom>
            <a:gradFill flip="none" rotWithShape="1">
              <a:gsLst>
                <a:gs pos="0">
                  <a:srgbClr val="D7D7D7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gray">
            <a:xfrm>
              <a:off x="3127056" y="629796"/>
              <a:ext cx="2885485" cy="5524059"/>
            </a:xfrm>
            <a:prstGeom prst="rect">
              <a:avLst/>
            </a:prstGeom>
            <a:solidFill>
              <a:srgbClr val="AFAFAF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gray">
            <a:xfrm>
              <a:off x="3165658" y="674047"/>
              <a:ext cx="2808281" cy="5479807"/>
            </a:xfrm>
            <a:prstGeom prst="rect">
              <a:avLst/>
            </a:prstGeom>
            <a:solidFill>
              <a:srgbClr val="FFFFFF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>
              <a:off x="3231281" y="740425"/>
              <a:ext cx="2675104" cy="5413429"/>
            </a:xfrm>
            <a:prstGeom prst="rect">
              <a:avLst/>
            </a:prstGeom>
            <a:solidFill>
              <a:srgbClr val="969696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gray">
            <a:xfrm>
              <a:off x="3300765" y="826469"/>
              <a:ext cx="2545789" cy="53298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gray">
            <a:xfrm>
              <a:off x="4383545" y="3137379"/>
              <a:ext cx="214239" cy="6391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34" y="0"/>
                </a:cxn>
                <a:cxn ang="0">
                  <a:pos x="11" y="0"/>
                </a:cxn>
                <a:cxn ang="0">
                  <a:pos x="6" y="0"/>
                </a:cxn>
                <a:cxn ang="0">
                  <a:pos x="0" y="9"/>
                </a:cxn>
                <a:cxn ang="0">
                  <a:pos x="6" y="17"/>
                </a:cxn>
                <a:cxn ang="0">
                  <a:pos x="11" y="17"/>
                </a:cxn>
                <a:cxn ang="0">
                  <a:pos x="34" y="17"/>
                </a:cxn>
                <a:cxn ang="0">
                  <a:pos x="49" y="17"/>
                </a:cxn>
                <a:cxn ang="0">
                  <a:pos x="57" y="9"/>
                </a:cxn>
                <a:cxn ang="0">
                  <a:pos x="49" y="0"/>
                </a:cxn>
              </a:cxnLst>
              <a:rect l="0" t="0" r="r" b="b"/>
              <a:pathLst>
                <a:path w="57" h="17">
                  <a:moveTo>
                    <a:pt x="4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4"/>
                    <a:pt x="0" y="9"/>
                  </a:cubicBezTo>
                  <a:cubicBezTo>
                    <a:pt x="0" y="13"/>
                    <a:pt x="1" y="17"/>
                    <a:pt x="6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4" y="17"/>
                    <a:pt x="57" y="13"/>
                    <a:pt x="57" y="9"/>
                  </a:cubicBezTo>
                  <a:cubicBezTo>
                    <a:pt x="57" y="4"/>
                    <a:pt x="54" y="0"/>
                    <a:pt x="4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gray">
            <a:xfrm>
              <a:off x="4605505" y="138113"/>
              <a:ext cx="1233328" cy="6401712"/>
            </a:xfrm>
            <a:custGeom>
              <a:avLst/>
              <a:gdLst>
                <a:gd name="connsiteX0" fmla="*/ 10000 w 10000"/>
                <a:gd name="connsiteY0" fmla="*/ 9097 h 9731"/>
                <a:gd name="connsiteX1" fmla="*/ 0 w 10000"/>
                <a:gd name="connsiteY1" fmla="*/ 9731 h 9731"/>
                <a:gd name="connsiteX2" fmla="*/ 0 w 10000"/>
                <a:gd name="connsiteY2" fmla="*/ 0 h 9731"/>
                <a:gd name="connsiteX3" fmla="*/ 10000 w 10000"/>
                <a:gd name="connsiteY3" fmla="*/ 941 h 9731"/>
                <a:gd name="connsiteX4" fmla="*/ 10000 w 10000"/>
                <a:gd name="connsiteY4" fmla="*/ 9097 h 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731">
                  <a:moveTo>
                    <a:pt x="10000" y="9097"/>
                  </a:moveTo>
                  <a:lnTo>
                    <a:pt x="0" y="9731"/>
                  </a:lnTo>
                  <a:lnTo>
                    <a:pt x="0" y="0"/>
                  </a:lnTo>
                  <a:lnTo>
                    <a:pt x="10000" y="941"/>
                  </a:lnTo>
                  <a:lnTo>
                    <a:pt x="10000" y="90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7D7D7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gray">
            <a:xfrm>
              <a:off x="4499351" y="138113"/>
              <a:ext cx="106154" cy="6401712"/>
            </a:xfrm>
            <a:custGeom>
              <a:avLst/>
              <a:gdLst/>
              <a:ahLst/>
              <a:cxnLst>
                <a:cxn ang="0">
                  <a:pos x="0" y="4125"/>
                </a:cxn>
                <a:cxn ang="0">
                  <a:pos x="71" y="4144"/>
                </a:cxn>
                <a:cxn ang="0">
                  <a:pos x="71" y="0"/>
                </a:cxn>
                <a:cxn ang="0">
                  <a:pos x="0" y="21"/>
                </a:cxn>
                <a:cxn ang="0">
                  <a:pos x="0" y="4125"/>
                </a:cxn>
              </a:cxnLst>
              <a:rect l="0" t="0" r="r" b="b"/>
              <a:pathLst>
                <a:path w="71" h="4144">
                  <a:moveTo>
                    <a:pt x="0" y="4125"/>
                  </a:moveTo>
                  <a:lnTo>
                    <a:pt x="71" y="4144"/>
                  </a:lnTo>
                  <a:lnTo>
                    <a:pt x="71" y="0"/>
                  </a:lnTo>
                  <a:lnTo>
                    <a:pt x="0" y="21"/>
                  </a:lnTo>
                  <a:lnTo>
                    <a:pt x="0" y="41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7D7D7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gray">
            <a:xfrm>
              <a:off x="4707800" y="3075919"/>
              <a:ext cx="106154" cy="484307"/>
            </a:xfrm>
            <a:custGeom>
              <a:avLst/>
              <a:gdLst/>
              <a:ahLst/>
              <a:cxnLst>
                <a:cxn ang="0">
                  <a:pos x="68" y="297"/>
                </a:cxn>
                <a:cxn ang="0">
                  <a:pos x="0" y="305"/>
                </a:cxn>
                <a:cxn ang="0">
                  <a:pos x="0" y="0"/>
                </a:cxn>
                <a:cxn ang="0">
                  <a:pos x="68" y="7"/>
                </a:cxn>
                <a:cxn ang="0">
                  <a:pos x="68" y="297"/>
                </a:cxn>
              </a:cxnLst>
              <a:rect l="0" t="0" r="r" b="b"/>
              <a:pathLst>
                <a:path w="68" h="305">
                  <a:moveTo>
                    <a:pt x="68" y="297"/>
                  </a:moveTo>
                  <a:lnTo>
                    <a:pt x="0" y="305"/>
                  </a:lnTo>
                  <a:lnTo>
                    <a:pt x="0" y="0"/>
                  </a:lnTo>
                  <a:lnTo>
                    <a:pt x="68" y="7"/>
                  </a:lnTo>
                  <a:lnTo>
                    <a:pt x="68" y="2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gray">
            <a:xfrm>
              <a:off x="4748332" y="3137379"/>
              <a:ext cx="123526" cy="63919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5" y="17"/>
                </a:cxn>
                <a:cxn ang="0">
                  <a:pos x="10" y="17"/>
                </a:cxn>
                <a:cxn ang="0">
                  <a:pos x="33" y="17"/>
                </a:cxn>
                <a:cxn ang="0">
                  <a:pos x="33" y="0"/>
                </a:cxn>
              </a:cxnLst>
              <a:rect l="0" t="0" r="r" b="b"/>
              <a:pathLst>
                <a:path w="33" h="17">
                  <a:moveTo>
                    <a:pt x="3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17"/>
                    <a:pt x="5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33" y="17"/>
                    <a:pt x="33" y="17"/>
                    <a:pt x="33" y="17"/>
                  </a:cubicBezTo>
                  <a:lnTo>
                    <a:pt x="3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gray">
            <a:xfrm>
              <a:off x="4812025" y="3137379"/>
              <a:ext cx="218100" cy="6391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35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9"/>
                </a:cxn>
                <a:cxn ang="0">
                  <a:pos x="6" y="17"/>
                </a:cxn>
                <a:cxn ang="0">
                  <a:pos x="12" y="17"/>
                </a:cxn>
                <a:cxn ang="0">
                  <a:pos x="35" y="17"/>
                </a:cxn>
                <a:cxn ang="0">
                  <a:pos x="49" y="17"/>
                </a:cxn>
                <a:cxn ang="0">
                  <a:pos x="58" y="9"/>
                </a:cxn>
                <a:cxn ang="0">
                  <a:pos x="49" y="0"/>
                </a:cxn>
              </a:cxnLst>
              <a:rect l="0" t="0" r="r" b="b"/>
              <a:pathLst>
                <a:path w="58" h="17">
                  <a:moveTo>
                    <a:pt x="49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4"/>
                    <a:pt x="0" y="9"/>
                  </a:cubicBezTo>
                  <a:cubicBezTo>
                    <a:pt x="0" y="13"/>
                    <a:pt x="2" y="17"/>
                    <a:pt x="6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4" y="17"/>
                    <a:pt x="58" y="13"/>
                    <a:pt x="58" y="9"/>
                  </a:cubicBezTo>
                  <a:cubicBezTo>
                    <a:pt x="58" y="4"/>
                    <a:pt x="54" y="0"/>
                    <a:pt x="4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cxnSp>
        <p:nvCxnSpPr>
          <p:cNvPr id="19" name="Straight Connector 6"/>
          <p:cNvCxnSpPr/>
          <p:nvPr/>
        </p:nvCxnSpPr>
        <p:spPr>
          <a:xfrm>
            <a:off x="720725" y="1649413"/>
            <a:ext cx="4427538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20" name="Straight Connector 7"/>
          <p:cNvCxnSpPr/>
          <p:nvPr/>
        </p:nvCxnSpPr>
        <p:spPr>
          <a:xfrm>
            <a:off x="722313" y="1649413"/>
            <a:ext cx="0" cy="154781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sp>
        <p:nvSpPr>
          <p:cNvPr id="25" name="Hộp_Văn_Bản 24"/>
          <p:cNvSpPr txBox="1"/>
          <p:nvPr/>
        </p:nvSpPr>
        <p:spPr>
          <a:xfrm>
            <a:off x="2164939" y="153055"/>
            <a:ext cx="54264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THE PRESENT SIMPLE TENSE</a:t>
            </a:r>
          </a:p>
        </p:txBody>
      </p:sp>
      <p:sp>
        <p:nvSpPr>
          <p:cNvPr id="21" name="_text"/>
          <p:cNvSpPr txBox="1">
            <a:spLocks/>
          </p:cNvSpPr>
          <p:nvPr/>
        </p:nvSpPr>
        <p:spPr bwMode="gray">
          <a:xfrm>
            <a:off x="1000125" y="908050"/>
            <a:ext cx="2592388" cy="603250"/>
          </a:xfrm>
          <a:prstGeom prst="rect">
            <a:avLst/>
          </a:prstGeom>
        </p:spPr>
        <p:txBody>
          <a:bodyPr lIns="0" tIns="0" rIns="0" bIns="0" anchor="ctr"/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3600" i="1" noProof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Objectives: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2"/>
          <p:cNvSpPr txBox="1"/>
          <p:nvPr/>
        </p:nvSpPr>
        <p:spPr>
          <a:xfrm>
            <a:off x="2413272" y="188913"/>
            <a:ext cx="461697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WARM-UP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GAME: Sentence puzzling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1636835" y="1196752"/>
            <a:ext cx="616984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Rule: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teams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Rearrange words to complete sentences in present simple tense.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team with the most correct sentences is winner.</a:t>
            </a:r>
          </a:p>
        </p:txBody>
      </p:sp>
    </p:spTree>
    <p:extLst>
      <p:ext uri="{BB962C8B-B14F-4D97-AF65-F5344CB8AC3E}">
        <p14:creationId xmlns:p14="http://schemas.microsoft.com/office/powerpoint/2010/main" val="15882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27724" y="1794073"/>
            <a:ext cx="10679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near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3061685" y="188913"/>
            <a:ext cx="332014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WARM-UP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Sentence puzzling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1066453" y="3508513"/>
            <a:ext cx="657904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Peter lives near his school.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5640162" y="1726009"/>
            <a:ext cx="129715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Peter</a:t>
            </a:r>
            <a:r>
              <a:rPr lang="en-US" sz="2000" i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3479681" y="2498258"/>
            <a:ext cx="225254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 school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4244701" y="1207383"/>
            <a:ext cx="9541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39300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089986" y="1992667"/>
            <a:ext cx="186782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students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3061685" y="188913"/>
            <a:ext cx="332014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WARM-UP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Sentence puzzling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2398360" y="4056741"/>
            <a:ext cx="43472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We are students.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5921946" y="2029018"/>
            <a:ext cx="9130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  <a:r>
              <a:rPr lang="en-US" sz="2000" i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4721755" y="2688937"/>
            <a:ext cx="6687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95494" y="1901686"/>
            <a:ext cx="282160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subjects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3008141" y="280149"/>
            <a:ext cx="332014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WARM-UP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Sentence puzzling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1012756" y="3694275"/>
            <a:ext cx="7118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They don’t have new subjects.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4290557" y="2632446"/>
            <a:ext cx="12378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4572000" y="1570617"/>
            <a:ext cx="19367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have</a:t>
            </a:r>
          </a:p>
        </p:txBody>
      </p:sp>
    </p:spTree>
    <p:extLst>
      <p:ext uri="{BB962C8B-B14F-4D97-AF65-F5344CB8AC3E}">
        <p14:creationId xmlns:p14="http://schemas.microsoft.com/office/powerpoint/2010/main" val="15481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7364" y="1379558"/>
            <a:ext cx="16097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always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3008141" y="280149"/>
            <a:ext cx="332014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WARM-UP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Sentence puzzling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348712" y="3738884"/>
            <a:ext cx="82007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We always look smart our uniform.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1682137" y="2464267"/>
            <a:ext cx="13260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smart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5653450" y="1570617"/>
            <a:ext cx="85529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8CE46-EFDC-E0A2-FF70-46B201F89C6E}"/>
              </a:ext>
            </a:extLst>
          </p:cNvPr>
          <p:cNvSpPr txBox="1"/>
          <p:nvPr/>
        </p:nvSpPr>
        <p:spPr>
          <a:xfrm>
            <a:off x="3717100" y="2464267"/>
            <a:ext cx="1142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28CE2-0F78-8AF9-ABAD-F2CE6CA7E66A}"/>
              </a:ext>
            </a:extLst>
          </p:cNvPr>
          <p:cNvSpPr txBox="1"/>
          <p:nvPr/>
        </p:nvSpPr>
        <p:spPr>
          <a:xfrm>
            <a:off x="5653449" y="2464267"/>
            <a:ext cx="287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uniforms</a:t>
            </a:r>
          </a:p>
        </p:txBody>
      </p:sp>
    </p:spTree>
    <p:extLst>
      <p:ext uri="{BB962C8B-B14F-4D97-AF65-F5344CB8AC3E}">
        <p14:creationId xmlns:p14="http://schemas.microsoft.com/office/powerpoint/2010/main" val="30042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649179" y="1379558"/>
            <a:ext cx="10679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3008141" y="280149"/>
            <a:ext cx="332014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WARM-UP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Sentence puzzling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1446785" y="3709052"/>
            <a:ext cx="60789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Does he play the guitar?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1768698" y="2464267"/>
            <a:ext cx="123944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</a:t>
            </a:r>
          </a:p>
        </p:txBody>
      </p:sp>
      <p:sp>
        <p:nvSpPr>
          <p:cNvPr id="32" name="TextBox 17"/>
          <p:cNvSpPr txBox="1"/>
          <p:nvPr/>
        </p:nvSpPr>
        <p:spPr>
          <a:xfrm>
            <a:off x="5712236" y="1472115"/>
            <a:ext cx="66877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28CE2-0F78-8AF9-ABAD-F2CE6CA7E66A}"/>
              </a:ext>
            </a:extLst>
          </p:cNvPr>
          <p:cNvSpPr txBox="1"/>
          <p:nvPr/>
        </p:nvSpPr>
        <p:spPr>
          <a:xfrm>
            <a:off x="4891983" y="2441063"/>
            <a:ext cx="287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guitar?</a:t>
            </a:r>
          </a:p>
        </p:txBody>
      </p:sp>
    </p:spTree>
    <p:extLst>
      <p:ext uri="{BB962C8B-B14F-4D97-AF65-F5344CB8AC3E}">
        <p14:creationId xmlns:p14="http://schemas.microsoft.com/office/powerpoint/2010/main" val="19139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157255431</TotalTime>
  <Pages>0</Pages>
  <Words>871</Words>
  <Characters>0</Characters>
  <Application>Microsoft Office PowerPoint</Application>
  <DocSecurity>0</DocSecurity>
  <PresentationFormat>On-screen Show (4:3)</PresentationFormat>
  <Lines>0</Lines>
  <Paragraphs>168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Microsoft YaHei</vt:lpstr>
      <vt:lpstr>Arial</vt:lpstr>
      <vt:lpstr>Calibri</vt:lpstr>
      <vt:lpstr>Calibri Light</vt:lpstr>
      <vt:lpstr>Tahoma</vt:lpstr>
      <vt:lpstr>Times New Roman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Administrator</dc:creator>
  <cp:lastModifiedBy>HP</cp:lastModifiedBy>
  <cp:revision>18</cp:revision>
  <cp:lastPrinted>1899-12-30T00:00:00Z</cp:lastPrinted>
  <dcterms:created xsi:type="dcterms:W3CDTF">2012-04-20T16:02:50Z</dcterms:created>
  <dcterms:modified xsi:type="dcterms:W3CDTF">2022-09-29T17:20:43Z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