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79" r:id="rId3"/>
    <p:sldId id="279" r:id="rId4"/>
    <p:sldId id="316" r:id="rId5"/>
    <p:sldId id="347" r:id="rId6"/>
    <p:sldId id="348" r:id="rId7"/>
    <p:sldId id="364" r:id="rId8"/>
    <p:sldId id="365" r:id="rId9"/>
    <p:sldId id="283" r:id="rId10"/>
    <p:sldId id="359" r:id="rId11"/>
    <p:sldId id="380" r:id="rId12"/>
    <p:sldId id="298" r:id="rId13"/>
    <p:sldId id="327" r:id="rId14"/>
    <p:sldId id="325" r:id="rId15"/>
    <p:sldId id="313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54" y="5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</a:t>
            </a:r>
            <a:r>
              <a:rPr lang="en-US" sz="3200" b="1" smtClean="0">
                <a:solidFill>
                  <a:srgbClr val="E0702A"/>
                </a:solidFill>
              </a:rPr>
              <a:t>is coming!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9" y="2063797"/>
            <a:ext cx="6311372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7" y="1888772"/>
            <a:ext cx="457200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2480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80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354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55" y="1475709"/>
            <a:ext cx="11482027" cy="534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 </a:t>
            </a:r>
            <a:r>
              <a:rPr lang="en-US" sz="2200" smtClean="0"/>
              <a:t>Yeah </a:t>
            </a:r>
            <a:r>
              <a:rPr lang="en-US" sz="2200"/>
              <a:t>... She’s my cousin. She’s at Sa </a:t>
            </a:r>
            <a:r>
              <a:rPr lang="en-US" sz="2200" smtClean="0"/>
              <a:t>Dec Flower Village</a:t>
            </a:r>
            <a:r>
              <a:rPr lang="en-US" sz="2200"/>
              <a:t>. Tet is coming soon, so many people visit </a:t>
            </a:r>
            <a:r>
              <a:rPr lang="en-US" sz="2200" smtClean="0"/>
              <a:t>flower villages </a:t>
            </a:r>
            <a:r>
              <a:rPr lang="en-US" sz="220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Oh</a:t>
            </a:r>
            <a:r>
              <a:rPr lang="en-US" sz="2200"/>
              <a:t>, I’m fond of admiring the flowers. </a:t>
            </a:r>
            <a:r>
              <a:rPr lang="en-US" sz="2200" smtClean="0"/>
              <a:t>Does your family </a:t>
            </a:r>
            <a:r>
              <a:rPr lang="en-US" sz="220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</a:t>
            </a:r>
            <a:r>
              <a:rPr lang="en-US" sz="2200" smtClean="0"/>
              <a:t>Yes</a:t>
            </a:r>
            <a:r>
              <a:rPr lang="en-US" sz="2200"/>
              <a:t>, we do. We usually visit nhat Tan </a:t>
            </a:r>
            <a:r>
              <a:rPr lang="en-US" sz="2200" smtClean="0"/>
              <a:t>Village to </a:t>
            </a:r>
            <a:r>
              <a:rPr lang="en-US" sz="220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 see flowers and ornamental </a:t>
            </a:r>
            <a:r>
              <a:rPr lang="en-US" sz="2200" smtClean="0"/>
              <a:t>trees everywhere </a:t>
            </a:r>
            <a:r>
              <a:rPr lang="en-US" sz="220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We, Vietnamese, use plants and </a:t>
            </a:r>
            <a:r>
              <a:rPr lang="en-US" sz="2200" smtClean="0"/>
              <a:t>flowers for </a:t>
            </a:r>
            <a:r>
              <a:rPr lang="en-US" sz="2200"/>
              <a:t>decorations and for oﬀerings. They are </a:t>
            </a:r>
            <a:r>
              <a:rPr lang="en-US" sz="2200" smtClean="0"/>
              <a:t>an important </a:t>
            </a:r>
            <a:r>
              <a:rPr lang="en-US" sz="220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And </a:t>
            </a:r>
            <a:r>
              <a:rPr lang="en-US" sz="220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Well, it’s actually a bamboo </a:t>
            </a:r>
            <a:r>
              <a:rPr lang="en-US" sz="2200" smtClean="0"/>
              <a:t>pole. People </a:t>
            </a:r>
            <a:r>
              <a:rPr lang="en-US" sz="2200"/>
              <a:t>place it in the yard of </a:t>
            </a:r>
            <a:r>
              <a:rPr lang="en-US" sz="2200" smtClean="0"/>
              <a:t>the communal </a:t>
            </a:r>
            <a:r>
              <a:rPr lang="en-US" sz="2200"/>
              <a:t>house. They hang </a:t>
            </a:r>
            <a:r>
              <a:rPr lang="en-US" sz="2200" smtClean="0"/>
              <a:t>decorative items </a:t>
            </a:r>
            <a:r>
              <a:rPr lang="en-US" sz="2200"/>
              <a:t>like small bells and lanterns on </a:t>
            </a:r>
            <a:r>
              <a:rPr lang="en-US" sz="2200" smtClean="0"/>
              <a:t>it. They </a:t>
            </a:r>
            <a:r>
              <a:rPr lang="en-US" sz="2200"/>
              <a:t>want to chase away bad luck </a:t>
            </a:r>
            <a:r>
              <a:rPr lang="en-US" sz="2200" smtClean="0"/>
              <a:t>and pray </a:t>
            </a:r>
            <a:r>
              <a:rPr lang="en-US" sz="220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Interesting! I didn’t know that.</a:t>
            </a:r>
            <a:endParaRPr lang="en-US" sz="2200" dirty="0"/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1077" y="872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76282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7931D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/>
              <a:t>British decorate their Christmas </a:t>
            </a:r>
            <a:r>
              <a:rPr lang="en-US" sz="3200" smtClean="0"/>
              <a:t>trees and </a:t>
            </a:r>
            <a:r>
              <a:rPr lang="en-US" sz="3200"/>
              <a:t>______ presents under them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2.</a:t>
            </a:r>
            <a:r>
              <a:rPr lang="en-US" sz="3200"/>
              <a:t> Tom likes to ______ the view from the hill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3.</a:t>
            </a:r>
            <a:r>
              <a:rPr lang="en-US" sz="3200"/>
              <a:t> In many cultures, knocking on wood is </a:t>
            </a:r>
            <a:r>
              <a:rPr lang="en-US" sz="3200" smtClean="0"/>
              <a:t>a way </a:t>
            </a:r>
            <a:r>
              <a:rPr lang="en-US" sz="3200"/>
              <a:t>to ______ away bad spirits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4.</a:t>
            </a:r>
            <a:r>
              <a:rPr lang="en-US" sz="3200"/>
              <a:t> Many Asians go to Buddhist temples </a:t>
            </a:r>
            <a:r>
              <a:rPr lang="en-US" sz="3200" smtClean="0"/>
              <a:t>to ______ </a:t>
            </a:r>
            <a:r>
              <a:rPr lang="en-US" sz="320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895933" y="3905587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</a:t>
            </a:r>
            <a:r>
              <a:rPr lang="en-US" sz="3200"/>
              <a:t>Tet </a:t>
            </a:r>
            <a:r>
              <a:rPr lang="en-US" sz="3200" smtClean="0"/>
              <a:t>holiday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200"/>
              <a:t>- </a:t>
            </a:r>
            <a:r>
              <a:rPr lang="en-US" sz="3200" smtClean="0"/>
              <a:t>Practise </a:t>
            </a:r>
            <a:r>
              <a:rPr lang="en-US" sz="3200"/>
              <a:t>talking about Tet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17669" y="154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3370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669" y="360847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2781" y="46273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FURTHER </a:t>
            </a:r>
            <a:r>
              <a:rPr lang="en-US" b="1" smtClean="0">
                <a:solidFill>
                  <a:schemeClr val="tx1"/>
                </a:solidFill>
              </a:rPr>
              <a:t>PRACTICE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1" y="1543798"/>
            <a:ext cx="617546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Asking 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2" y="2327907"/>
            <a:ext cx="6175461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777" y="3171395"/>
            <a:ext cx="6171995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(True) or F (False).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phrase with the correct pictures.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verbs from the box.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2" y="4646830"/>
            <a:ext cx="617546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 Time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3583" y="1849901"/>
            <a:ext cx="1260660" cy="48714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35626" y="2645852"/>
            <a:ext cx="1260660" cy="9626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3583" y="3909194"/>
            <a:ext cx="1307155" cy="71815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7669" y="549088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35627" y="4928070"/>
            <a:ext cx="1307155" cy="5628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410078"/>
            <a:ext cx="617546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14066" y="1702368"/>
            <a:ext cx="8052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1. Can </a:t>
            </a:r>
            <a:r>
              <a:rPr lang="en-US" sz="3200" dirty="0"/>
              <a:t>you </a:t>
            </a:r>
            <a:r>
              <a:rPr lang="en-US" sz="3200"/>
              <a:t>name </a:t>
            </a:r>
            <a:r>
              <a:rPr lang="en-US" sz="3200" smtClean="0"/>
              <a:t>some </a:t>
            </a:r>
            <a:r>
              <a:rPr lang="en-US" sz="3200"/>
              <a:t>f</a:t>
            </a:r>
            <a:r>
              <a:rPr lang="en-US" sz="3200" smtClean="0"/>
              <a:t>estivals in Viet Nam</a:t>
            </a:r>
            <a:r>
              <a:rPr lang="en-US" sz="3200"/>
              <a:t>? </a:t>
            </a:r>
            <a:endParaRPr lang="en-US" sz="3200" smtClean="0"/>
          </a:p>
          <a:p>
            <a:pPr>
              <a:lnSpc>
                <a:spcPct val="150000"/>
              </a:lnSpc>
            </a:pPr>
            <a:r>
              <a:rPr lang="en-US" sz="3200" smtClean="0"/>
              <a:t>2. Do </a:t>
            </a:r>
            <a:r>
              <a:rPr lang="en-US" sz="3200" dirty="0"/>
              <a:t>you </a:t>
            </a:r>
            <a:r>
              <a:rPr lang="en-US" sz="3200"/>
              <a:t>like </a:t>
            </a:r>
            <a:r>
              <a:rPr lang="en-US" sz="3200" smtClean="0"/>
              <a:t>Mid-Autumn </a:t>
            </a:r>
            <a:r>
              <a:rPr lang="en-US" sz="3200" dirty="0"/>
              <a:t>Festival?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3.Do you like Tet holiday?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4</a:t>
            </a:r>
            <a:r>
              <a:rPr lang="en-US" sz="3200" dirty="0"/>
              <a:t>. What do you do before Tet holiday?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What do you do during Tet holiday?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74601" y="3234071"/>
            <a:ext cx="536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Answer </a:t>
            </a:r>
            <a:endParaRPr lang="en-US" sz="4000" b="1" smtClean="0">
              <a:solidFill>
                <a:srgbClr val="0070C0"/>
              </a:solidFill>
            </a:endParaRPr>
          </a:p>
          <a:p>
            <a:pPr algn="ctr"/>
            <a:r>
              <a:rPr lang="en-US" sz="4000" b="1" smtClean="0">
                <a:solidFill>
                  <a:srgbClr val="0070C0"/>
                </a:solidFill>
              </a:rPr>
              <a:t>the questions!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admire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266" y="43506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khâm </a:t>
            </a:r>
            <a:r>
              <a:rPr lang="en-US" sz="4800" smtClean="0"/>
              <a:t>phục, ngưỡng mộ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566637" y="3405822"/>
            <a:ext cx="3066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/ədˈmaɪər/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4" y="1554381"/>
            <a:ext cx="6468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chase away </a:t>
            </a:r>
            <a:r>
              <a:rPr lang="en-US" sz="7200" smtClean="0">
                <a:solidFill>
                  <a:srgbClr val="AD4F0F"/>
                </a:solidFill>
              </a:rPr>
              <a:t>(v)</a:t>
            </a:r>
            <a:endParaRPr lang="en-US" sz="7200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598" y="468867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pray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maɪər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759</Words>
  <Application>Microsoft Office PowerPoint</Application>
  <PresentationFormat>Widescreen</PresentationFormat>
  <Paragraphs>146</Paragraphs>
  <Slides>17</Slides>
  <Notes>15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Myriad Pro</vt:lpstr>
      <vt:lpstr>MyriadPro-Regular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Chang xinh gái</cp:lastModifiedBy>
  <cp:revision>228</cp:revision>
  <dcterms:created xsi:type="dcterms:W3CDTF">2020-12-09T02:04:00Z</dcterms:created>
  <dcterms:modified xsi:type="dcterms:W3CDTF">2023-12-20T14:11:52Z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