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30" r:id="rId3"/>
    <p:sldId id="533" r:id="rId4"/>
    <p:sldId id="570" r:id="rId5"/>
    <p:sldId id="531" r:id="rId6"/>
    <p:sldId id="571" r:id="rId7"/>
    <p:sldId id="572" r:id="rId8"/>
    <p:sldId id="532" r:id="rId9"/>
    <p:sldId id="536" r:id="rId10"/>
    <p:sldId id="537" r:id="rId11"/>
    <p:sldId id="538" r:id="rId12"/>
    <p:sldId id="539" r:id="rId13"/>
    <p:sldId id="534" r:id="rId14"/>
    <p:sldId id="540" r:id="rId15"/>
    <p:sldId id="541" r:id="rId16"/>
    <p:sldId id="544" r:id="rId17"/>
    <p:sldId id="545" r:id="rId18"/>
    <p:sldId id="5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18" autoAdjust="0"/>
  </p:normalViewPr>
  <p:slideViewPr>
    <p:cSldViewPr snapToGrid="0">
      <p:cViewPr varScale="1">
        <p:scale>
          <a:sx n="54" d="100"/>
          <a:sy n="54"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3</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4</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9</a:t>
            </a:fld>
            <a:endParaRPr lang="en-US"/>
          </a:p>
        </p:txBody>
      </p:sp>
    </p:spTree>
    <p:extLst>
      <p:ext uri="{BB962C8B-B14F-4D97-AF65-F5344CB8AC3E}">
        <p14:creationId xmlns:p14="http://schemas.microsoft.com/office/powerpoint/2010/main" val="335656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7/18/2023</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7/18/2023</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3AC-EDEF-4494-95FC-53A49CE005AB}"/>
              </a:ext>
            </a:extLst>
          </p:cNvPr>
          <p:cNvSpPr>
            <a:spLocks noGrp="1"/>
          </p:cNvSpPr>
          <p:nvPr>
            <p:ph type="ctrTitle"/>
          </p:nvPr>
        </p:nvSpPr>
        <p:spPr/>
        <p:txBody>
          <a:bodyPr/>
          <a:lstStyle/>
          <a:p>
            <a:r>
              <a:rPr lang="en-US"/>
              <a:t>Lược sử công cụ tính toán</a:t>
            </a:r>
          </a:p>
        </p:txBody>
      </p:sp>
      <p:sp>
        <p:nvSpPr>
          <p:cNvPr id="3" name="Subtitle 2">
            <a:extLst>
              <a:ext uri="{FF2B5EF4-FFF2-40B4-BE49-F238E27FC236}">
                <a16:creationId xmlns:a16="http://schemas.microsoft.com/office/drawing/2014/main" id="{C96489E0-4DD8-4BDA-9955-A0E9C87D7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hai</a:t>
            </a:r>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5022055" y="2020103"/>
            <a:ext cx="6160541" cy="4209802"/>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C9CAC520-554C-4446-8B0E-639C82004A70}"/>
              </a:ext>
            </a:extLst>
          </p:cNvPr>
          <p:cNvPicPr/>
          <p:nvPr/>
        </p:nvPicPr>
        <p:blipFill>
          <a:blip r:embed="rId3"/>
          <a:stretch>
            <a:fillRect/>
          </a:stretch>
        </p:blipFill>
        <p:spPr>
          <a:xfrm>
            <a:off x="838200" y="3420092"/>
            <a:ext cx="3995057" cy="2689761"/>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490537" y="1543050"/>
            <a:ext cx="3681413" cy="954107"/>
          </a:xfrm>
          <a:prstGeom prst="rect">
            <a:avLst/>
          </a:prstGeom>
          <a:noFill/>
        </p:spPr>
        <p:txBody>
          <a:bodyPr wrap="square" rtlCol="0">
            <a:spAutoFit/>
          </a:bodyPr>
          <a:lstStyle/>
          <a:p>
            <a:pPr algn="ctr"/>
            <a:r>
              <a:rPr lang="en-US" sz="2800"/>
              <a:t>Minsk22 – 1965. </a:t>
            </a:r>
          </a:p>
          <a:p>
            <a:pPr algn="ctr"/>
            <a:r>
              <a:rPr lang="en-US" sz="2800"/>
              <a:t>Việt Nam 1968</a:t>
            </a:r>
          </a:p>
        </p:txBody>
      </p:sp>
    </p:spTree>
    <p:extLst>
      <p:ext uri="{BB962C8B-B14F-4D97-AF65-F5344CB8AC3E}">
        <p14:creationId xmlns:p14="http://schemas.microsoft.com/office/powerpoint/2010/main" val="41262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9" name="Picture 8" descr="A picture containing electronics, circuit&#10;&#10;Description automatically generated">
            <a:extLst>
              <a:ext uri="{FF2B5EF4-FFF2-40B4-BE49-F238E27FC236}">
                <a16:creationId xmlns:a16="http://schemas.microsoft.com/office/drawing/2014/main" id="{05E652A5-141B-4F9E-98CC-A27F36580FAD}"/>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4339" y="3675082"/>
            <a:ext cx="3958389" cy="2472992"/>
          </a:xfrm>
          <a:prstGeom prst="rect">
            <a:avLst/>
          </a:prstGeom>
          <a:noFill/>
          <a:ln>
            <a:noFill/>
          </a:ln>
        </p:spPr>
      </p:pic>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888" y="2020103"/>
            <a:ext cx="6147460" cy="409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65125"/>
            <a:ext cx="10858500" cy="1177925"/>
          </a:xfrm>
        </p:spPr>
        <p:txBody>
          <a:bodyPr>
            <a:normAutofit fontScale="90000"/>
          </a:bodyPr>
          <a:lstStyle/>
          <a:p>
            <a:r>
              <a:rPr lang="en-US"/>
              <a:t>Thế hệ thứ tư – máy vi tính </a:t>
            </a:r>
            <a:r>
              <a:rPr lang="en-US">
                <a:sym typeface="Symbol" panose="05050102010706020507" pitchFamily="18" charset="2"/>
              </a:rPr>
              <a:t> máy tính cá nhân</a:t>
            </a:r>
            <a:endParaRPr lang="en-US"/>
          </a:p>
        </p:txBody>
      </p:sp>
      <p:sp>
        <p:nvSpPr>
          <p:cNvPr id="7" name="TextBox 6">
            <a:extLst>
              <a:ext uri="{FF2B5EF4-FFF2-40B4-BE49-F238E27FC236}">
                <a16:creationId xmlns:a16="http://schemas.microsoft.com/office/drawing/2014/main" id="{4507FC51-6E2C-4C92-917B-811C35E1F356}"/>
              </a:ext>
            </a:extLst>
          </p:cNvPr>
          <p:cNvSpPr txBox="1"/>
          <p:nvPr/>
        </p:nvSpPr>
        <p:spPr>
          <a:xfrm>
            <a:off x="927773" y="4749623"/>
            <a:ext cx="3810000" cy="954107"/>
          </a:xfrm>
          <a:prstGeom prst="rect">
            <a:avLst/>
          </a:prstGeom>
          <a:noFill/>
        </p:spPr>
        <p:txBody>
          <a:bodyPr wrap="square" rtlCol="0">
            <a:spAutoFit/>
          </a:bodyPr>
          <a:lstStyle/>
          <a:p>
            <a:pPr algn="ctr"/>
            <a:r>
              <a:rPr lang="en-US" sz="2800" dirty="0"/>
              <a:t>Bull </a:t>
            </a:r>
            <a:r>
              <a:rPr lang="en-US" sz="2800" dirty="0" err="1"/>
              <a:t>Micral</a:t>
            </a:r>
            <a:r>
              <a:rPr lang="en-US" sz="2800" dirty="0"/>
              <a:t> 80 – 20, 1980 </a:t>
            </a:r>
          </a:p>
          <a:p>
            <a:pPr algn="ctr"/>
            <a:r>
              <a:rPr lang="en-US" sz="2800" dirty="0" err="1"/>
              <a:t>Trương</a:t>
            </a:r>
            <a:r>
              <a:rPr lang="en-US" sz="2800" dirty="0"/>
              <a:t> </a:t>
            </a:r>
            <a:r>
              <a:rPr lang="en-US" sz="2800" dirty="0" err="1"/>
              <a:t>Trọng</a:t>
            </a:r>
            <a:r>
              <a:rPr lang="en-US" sz="2800" dirty="0"/>
              <a:t> </a:t>
            </a:r>
            <a:r>
              <a:rPr lang="en-US" sz="2800" dirty="0" err="1"/>
              <a:t>Thi</a:t>
            </a:r>
            <a:endParaRPr lang="en-US" sz="2800" dirty="0"/>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2"/>
          <a:stretch>
            <a:fillRect/>
          </a:stretch>
        </p:blipFill>
        <p:spPr>
          <a:xfrm>
            <a:off x="5493575" y="1953112"/>
            <a:ext cx="5772149" cy="4197927"/>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3173740" y="1953113"/>
            <a:ext cx="2065154" cy="2570760"/>
          </a:xfrm>
          <a:prstGeom prst="roundRect">
            <a:avLst>
              <a:gd name="adj" fmla="val 36970"/>
            </a:avLst>
          </a:prstGeom>
          <a:blipFill dpi="0" rotWithShape="1">
            <a:blip r:embed="rId3"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A picture containing text, electronics, circuit&#10;&#10;Description automatically generated">
            <a:extLst>
              <a:ext uri="{FF2B5EF4-FFF2-40B4-BE49-F238E27FC236}">
                <a16:creationId xmlns:a16="http://schemas.microsoft.com/office/drawing/2014/main" id="{E1BB341D-926A-4EB1-A67F-6E0622AF23DB}"/>
              </a:ext>
            </a:extLst>
          </p:cNvPr>
          <p:cNvPicPr/>
          <p:nvPr/>
        </p:nvPicPr>
        <p:blipFill>
          <a:blip r:embed="rId4">
            <a:clrChange>
              <a:clrFrom>
                <a:srgbClr val="E9E9F5"/>
              </a:clrFrom>
              <a:clrTo>
                <a:srgbClr val="E9E9F5">
                  <a:alpha val="0"/>
                </a:srgbClr>
              </a:clrTo>
            </a:clrChange>
          </a:blip>
          <a:stretch>
            <a:fillRect/>
          </a:stretch>
        </p:blipFill>
        <p:spPr>
          <a:xfrm>
            <a:off x="811636" y="2101933"/>
            <a:ext cx="2021137" cy="2255686"/>
          </a:xfrm>
          <a:prstGeom prst="rect">
            <a:avLst/>
          </a:prstGeom>
        </p:spPr>
      </p:pic>
    </p:spTree>
    <p:extLst>
      <p:ext uri="{BB962C8B-B14F-4D97-AF65-F5344CB8AC3E}">
        <p14:creationId xmlns:p14="http://schemas.microsoft.com/office/powerpoint/2010/main" val="37035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Máy tính điện tử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554964" y="2101932"/>
            <a:ext cx="10663260" cy="3236665"/>
          </a:xfrm>
          <a:prstGeom prst="rect">
            <a:avLst/>
          </a:prstGeom>
        </p:spPr>
      </p:pic>
    </p:spTree>
    <p:extLst>
      <p:ext uri="{BB962C8B-B14F-4D97-AF65-F5344CB8AC3E}">
        <p14:creationId xmlns:p14="http://schemas.microsoft.com/office/powerpoint/2010/main" val="259537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082950" y="1635401"/>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6960501" y="1721125"/>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330106" y="1652657"/>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256442" y="1690688"/>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t>Bài</a:t>
            </a:r>
            <a:r>
              <a:rPr lang="en-US" dirty="0"/>
              <a:t> 1. </a:t>
            </a:r>
            <a:r>
              <a:rPr lang="en-US" dirty="0" err="1"/>
              <a:t>Lược</a:t>
            </a:r>
            <a:r>
              <a:rPr lang="en-US" dirty="0"/>
              <a:t> </a:t>
            </a:r>
            <a:r>
              <a:rPr lang="en-US" dirty="0" err="1"/>
              <a:t>sử</a:t>
            </a:r>
            <a:r>
              <a:rPr lang="en-US" dirty="0"/>
              <a:t> </a:t>
            </a:r>
            <a:r>
              <a:rPr lang="en-US" dirty="0" err="1"/>
              <a:t>công</a:t>
            </a:r>
            <a:r>
              <a:rPr lang="en-US" dirty="0"/>
              <a:t> </a:t>
            </a:r>
            <a:r>
              <a:rPr lang="en-US" dirty="0" err="1"/>
              <a:t>cụ</a:t>
            </a:r>
            <a:r>
              <a:rPr lang="en-US" dirty="0"/>
              <a:t> </a:t>
            </a:r>
            <a:r>
              <a:rPr lang="en-US" dirty="0" err="1"/>
              <a:t>tính</a:t>
            </a:r>
            <a:r>
              <a:rPr lang="en-US" dirty="0"/>
              <a:t> </a:t>
            </a:r>
            <a:r>
              <a:rPr lang="en-US" dirty="0" err="1"/>
              <a:t>toán</a:t>
            </a:r>
            <a:endParaRPr lang="en-US" dirty="0"/>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0892"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Cơ giới hóa việc tính toán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646594" y="1935677"/>
            <a:ext cx="10504336" cy="4050141"/>
          </a:xfrm>
          <a:prstGeom prst="rect">
            <a:avLst/>
          </a:prstGeom>
        </p:spPr>
      </p:pic>
    </p:spTree>
    <p:extLst>
      <p:ext uri="{BB962C8B-B14F-4D97-AF65-F5344CB8AC3E}">
        <p14:creationId xmlns:p14="http://schemas.microsoft.com/office/powerpoint/2010/main" val="174173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a:t>Máy tính cơ học NISA</a:t>
            </a:r>
          </a:p>
        </p:txBody>
      </p:sp>
      <p:pic>
        <p:nvPicPr>
          <p:cNvPr id="1026" name="Picture 2">
            <a:extLst>
              <a:ext uri="{FF2B5EF4-FFF2-40B4-BE49-F238E27FC236}">
                <a16:creationId xmlns:a16="http://schemas.microsoft.com/office/drawing/2014/main" id="{BA24F091-1622-4578-9073-75D57F50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327" y="1947751"/>
            <a:ext cx="5841484" cy="393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1128156" y="634589"/>
            <a:ext cx="9807696" cy="5516829"/>
          </a:xfrm>
          <a:prstGeom prst="rect">
            <a:avLst/>
          </a:prstGeom>
        </p:spPr>
      </p:pic>
    </p:spTree>
    <p:extLst>
      <p:ext uri="{BB962C8B-B14F-4D97-AF65-F5344CB8AC3E}">
        <p14:creationId xmlns:p14="http://schemas.microsoft.com/office/powerpoint/2010/main" val="139997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D3A-31DB-4BD8-ADCF-CC795541571C}"/>
              </a:ext>
            </a:extLst>
          </p:cNvPr>
          <p:cNvSpPr>
            <a:spLocks noGrp="1"/>
          </p:cNvSpPr>
          <p:nvPr>
            <p:ph type="title"/>
          </p:nvPr>
        </p:nvSpPr>
        <p:spPr/>
        <p:txBody>
          <a:bodyPr/>
          <a:lstStyle/>
          <a:p>
            <a:r>
              <a:rPr lang="en-US"/>
              <a:t>Kiến trúc Harvard và kiến trúc Von Neumann</a:t>
            </a:r>
          </a:p>
        </p:txBody>
      </p:sp>
      <p:graphicFrame>
        <p:nvGraphicFramePr>
          <p:cNvPr id="3" name="Table 2">
            <a:extLst>
              <a:ext uri="{FF2B5EF4-FFF2-40B4-BE49-F238E27FC236}">
                <a16:creationId xmlns:a16="http://schemas.microsoft.com/office/drawing/2014/main" id="{B1C9A981-7A41-4FCE-8C72-B15A38AE7AAE}"/>
              </a:ext>
            </a:extLst>
          </p:cNvPr>
          <p:cNvGraphicFramePr>
            <a:graphicFrameLocks noGrp="1"/>
          </p:cNvGraphicFramePr>
          <p:nvPr>
            <p:extLst>
              <p:ext uri="{D42A27DB-BD31-4B8C-83A1-F6EECF244321}">
                <p14:modId xmlns:p14="http://schemas.microsoft.com/office/powerpoint/2010/main" val="1014458592"/>
              </p:ext>
            </p:extLst>
          </p:nvPr>
        </p:nvGraphicFramePr>
        <p:xfrm>
          <a:off x="608714" y="1699777"/>
          <a:ext cx="10974572" cy="4793098"/>
        </p:xfrm>
        <a:graphic>
          <a:graphicData uri="http://schemas.openxmlformats.org/drawingml/2006/table">
            <a:tbl>
              <a:tblPr/>
              <a:tblGrid>
                <a:gridCol w="1411122">
                  <a:extLst>
                    <a:ext uri="{9D8B030D-6E8A-4147-A177-3AD203B41FA5}">
                      <a16:colId xmlns:a16="http://schemas.microsoft.com/office/drawing/2014/main" val="3713847379"/>
                    </a:ext>
                  </a:extLst>
                </a:gridCol>
                <a:gridCol w="4781725">
                  <a:extLst>
                    <a:ext uri="{9D8B030D-6E8A-4147-A177-3AD203B41FA5}">
                      <a16:colId xmlns:a16="http://schemas.microsoft.com/office/drawing/2014/main" val="3966609309"/>
                    </a:ext>
                  </a:extLst>
                </a:gridCol>
                <a:gridCol w="4781725">
                  <a:extLst>
                    <a:ext uri="{9D8B030D-6E8A-4147-A177-3AD203B41FA5}">
                      <a16:colId xmlns:a16="http://schemas.microsoft.com/office/drawing/2014/main" val="3502971250"/>
                    </a:ext>
                  </a:extLst>
                </a:gridCol>
              </a:tblGrid>
              <a:tr h="199340">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Yếu tố</a:t>
                      </a:r>
                    </a:p>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so sánh</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Von Neumann</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Kiến trúc Harvard</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574459737"/>
                  </a:ext>
                </a:extLst>
              </a:tr>
              <a:tr h="574078">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Khái niệm</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Von Neumann là thiết kế máy tính đơn giản và sử dụng một kết nối bộ nhớ duy nhất.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Kiến trúc Harvard là thiết kế hiện đại đi kèm với RAM và ROM riêng biệt.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9463158"/>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Phần cứng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Yêu cầu phần cứng ít hơn so với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Phần cứng được yêu cầu nhiều hơn trong Kiến trúc Harvard so với Von Neumann.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2876979"/>
                  </a:ext>
                </a:extLst>
              </a:tr>
              <a:tr h="64266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Tốc độ</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Tốc độ của bộ xử lý thấp hơn so với </a:t>
                      </a:r>
                      <a:r>
                        <a:rPr lang="en-US" sz="2000" kern="1200">
                          <a:solidFill>
                            <a:schemeClr val="tx1"/>
                          </a:solidFill>
                          <a:effectLst/>
                          <a:latin typeface="Calibri" panose="020F0502020204030204" pitchFamily="34" charset="0"/>
                          <a:ea typeface="+mn-ea"/>
                          <a:cs typeface="Calibri" panose="020F0502020204030204" pitchFamily="34" charset="0"/>
                        </a:rPr>
                        <a:t>k</a:t>
                      </a:r>
                      <a:r>
                        <a:rPr lang="vi-VN" sz="2000" kern="1200">
                          <a:solidFill>
                            <a:schemeClr val="tx1"/>
                          </a:solidFill>
                          <a:effectLst/>
                          <a:latin typeface="Calibri" panose="020F0502020204030204" pitchFamily="34" charset="0"/>
                          <a:ea typeface="+mn-ea"/>
                          <a:cs typeface="Calibri" panose="020F0502020204030204" pitchFamily="34" charset="0"/>
                        </a:rPr>
                        <a:t>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T</a:t>
                      </a:r>
                      <a:r>
                        <a:rPr lang="vi-VN" sz="2000" kern="1200">
                          <a:solidFill>
                            <a:schemeClr val="tx1"/>
                          </a:solidFill>
                          <a:effectLst/>
                          <a:latin typeface="Calibri" panose="020F0502020204030204" pitchFamily="34" charset="0"/>
                          <a:ea typeface="+mn-ea"/>
                          <a:cs typeface="Calibri" panose="020F0502020204030204" pitchFamily="34" charset="0"/>
                        </a:rPr>
                        <a:t>ốc độ </a:t>
                      </a:r>
                      <a:r>
                        <a:rPr lang="en-US" sz="2000" kern="1200">
                          <a:solidFill>
                            <a:schemeClr val="tx1"/>
                          </a:solidFill>
                          <a:effectLst/>
                          <a:latin typeface="Calibri" panose="020F0502020204030204" pitchFamily="34" charset="0"/>
                          <a:ea typeface="+mn-ea"/>
                          <a:cs typeface="Calibri" panose="020F0502020204030204" pitchFamily="34" charset="0"/>
                        </a:rPr>
                        <a:t>cao </a:t>
                      </a:r>
                      <a:r>
                        <a:rPr lang="vi-VN" sz="2000" kern="1200">
                          <a:solidFill>
                            <a:schemeClr val="tx1"/>
                          </a:solidFill>
                          <a:effectLst/>
                          <a:latin typeface="Calibri" panose="020F0502020204030204" pitchFamily="34" charset="0"/>
                          <a:ea typeface="+mn-ea"/>
                          <a:cs typeface="Calibri" panose="020F0502020204030204" pitchFamily="34" charset="0"/>
                        </a:rPr>
                        <a:t>hơn</a:t>
                      </a:r>
                      <a:r>
                        <a:rPr lang="en-US" sz="2000" kern="1200">
                          <a:solidFill>
                            <a:schemeClr val="tx1"/>
                          </a:solidFill>
                          <a:effectLst/>
                          <a:latin typeface="Calibri" panose="020F0502020204030204" pitchFamily="34" charset="0"/>
                          <a:ea typeface="+mn-ea"/>
                          <a:cs typeface="Calibri" panose="020F0502020204030204" pitchFamily="34" charset="0"/>
                        </a:rPr>
                        <a:t> so với kiến trúc Von Neumann</a:t>
                      </a:r>
                      <a:r>
                        <a:rPr lang="vi-VN" sz="2000" kern="1200">
                          <a:solidFill>
                            <a:schemeClr val="tx1"/>
                          </a:solidFill>
                          <a:effectLst/>
                          <a:latin typeface="Calibri" panose="020F0502020204030204" pitchFamily="34" charset="0"/>
                          <a:ea typeface="+mn-ea"/>
                          <a:cs typeface="Calibri" panose="020F0502020204030204" pitchFamily="34" charset="0"/>
                        </a:rPr>
                        <a:t>.</a:t>
                      </a:r>
                      <a:r>
                        <a:rPr lang="en-US" sz="2000" kern="1200">
                          <a:solidFill>
                            <a:schemeClr val="tx1"/>
                          </a:solidFill>
                          <a:effectLst/>
                          <a:latin typeface="Calibri" panose="020F0502020204030204" pitchFamily="34" charset="0"/>
                          <a:ea typeface="+mn-ea"/>
                          <a:cs typeface="Calibri" panose="020F0502020204030204" pitchFamily="34" charset="0"/>
                        </a:rPr>
                        <a:t> C</a:t>
                      </a:r>
                      <a:r>
                        <a:rPr lang="vi-VN" sz="2000" kern="1200">
                          <a:solidFill>
                            <a:schemeClr val="tx1"/>
                          </a:solidFill>
                          <a:effectLst/>
                          <a:latin typeface="Calibri" panose="020F0502020204030204" pitchFamily="34" charset="0"/>
                          <a:ea typeface="+mn-ea"/>
                          <a:cs typeface="Calibri" panose="020F0502020204030204" pitchFamily="34" charset="0"/>
                        </a:rPr>
                        <a:t>ần nhiều không gian hơn.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945761"/>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Không gian vật lý</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Máy tính Von Neumann cần ít không gian vật lý hơn so với máy tính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Không gian vật lý được yêu cầu nhiều hơn trong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9529001"/>
                  </a:ext>
                </a:extLst>
              </a:tr>
              <a:tr h="62902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Bộ nhớ trong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không bị lãng phí vì </a:t>
                      </a:r>
                      <a:r>
                        <a:rPr lang="en-US" sz="2000" kern="1200">
                          <a:solidFill>
                            <a:schemeClr val="tx1"/>
                          </a:solidFill>
                          <a:effectLst/>
                          <a:latin typeface="Calibri" panose="020F0502020204030204" pitchFamily="34" charset="0"/>
                          <a:ea typeface="+mn-ea"/>
                          <a:cs typeface="Calibri" panose="020F0502020204030204" pitchFamily="34" charset="0"/>
                        </a:rPr>
                        <a:t>dữ liệu</a:t>
                      </a:r>
                      <a:r>
                        <a:rPr lang="vi-VN" sz="2000" kern="1200">
                          <a:solidFill>
                            <a:schemeClr val="tx1"/>
                          </a:solidFill>
                          <a:effectLst/>
                          <a:latin typeface="Calibri" panose="020F0502020204030204" pitchFamily="34" charset="0"/>
                          <a:ea typeface="+mn-ea"/>
                          <a:cs typeface="Calibri" panose="020F0502020204030204" pitchFamily="34" charset="0"/>
                        </a:rPr>
                        <a:t> và chương trình chia sẻ cùng một không gian.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của Harvard bị lãng phí vì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và dữ liệu sử dụng không gian</a:t>
                      </a:r>
                      <a:r>
                        <a:rPr lang="en-US" sz="2000" kern="1200">
                          <a:solidFill>
                            <a:schemeClr val="tx1"/>
                          </a:solidFill>
                          <a:effectLst/>
                          <a:latin typeface="Calibri" panose="020F0502020204030204" pitchFamily="34" charset="0"/>
                          <a:ea typeface="+mn-ea"/>
                          <a:cs typeface="Calibri" panose="020F0502020204030204" pitchFamily="34" charset="0"/>
                        </a:rPr>
                        <a:t> nhớ khác nhau</a:t>
                      </a:r>
                      <a:r>
                        <a:rPr lang="vi-VN" sz="2000" kern="1200">
                          <a:solidFill>
                            <a:schemeClr val="tx1"/>
                          </a:solidFill>
                          <a:effectLst/>
                          <a:latin typeface="Calibri" panose="020F0502020204030204" pitchFamily="34" charset="0"/>
                          <a:ea typeface="+mn-ea"/>
                          <a:cs typeface="Calibri" panose="020F0502020204030204" pitchFamily="34" charset="0"/>
                        </a:rPr>
                        <a: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6331196"/>
                  </a:ext>
                </a:extLst>
              </a:tr>
              <a:tr h="98558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Thực hiện lệnh</a:t>
                      </a:r>
                      <a:endParaRPr lang="vi-VN" sz="2000" b="1" kern="1200">
                        <a:solidFill>
                          <a:schemeClr val="tx1"/>
                        </a:solidFill>
                        <a:effectLst/>
                        <a:latin typeface="Calibri" panose="020F0502020204030204" pitchFamily="34" charset="0"/>
                        <a:ea typeface="+mn-ea"/>
                        <a:cs typeface="Calibri" panose="020F0502020204030204" pitchFamily="34" charset="0"/>
                      </a:endParaRP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có thể được lấy từ chương trình được lưu trữ hoặc được </a:t>
                      </a:r>
                      <a:r>
                        <a:rPr lang="en-US" sz="2000" kern="1200">
                          <a:solidFill>
                            <a:schemeClr val="tx1"/>
                          </a:solidFill>
                          <a:effectLst/>
                          <a:latin typeface="Calibri" panose="020F0502020204030204" pitchFamily="34" charset="0"/>
                          <a:ea typeface="+mn-ea"/>
                          <a:cs typeface="Calibri" panose="020F0502020204030204" pitchFamily="34" charset="0"/>
                        </a:rPr>
                        <a:t>nhập vào</a:t>
                      </a:r>
                      <a:r>
                        <a:rPr lang="vi-VN" sz="2000" kern="1200">
                          <a:solidFill>
                            <a:schemeClr val="tx1"/>
                          </a:solidFill>
                          <a:effectLst/>
                          <a:latin typeface="Calibri" panose="020F0502020204030204" pitchFamily="34" charset="0"/>
                          <a:ea typeface="+mn-ea"/>
                          <a:cs typeface="Calibri" panose="020F0502020204030204" pitchFamily="34" charset="0"/>
                        </a:rPr>
                        <a:t>. Vì vậy, cả hai không thể được thực hiện cùng nhau.</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đang chạy phức tạp và hơi chậm do đầu vào và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được lưu trữ trong chương trình thực hiện đồng thời.</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6597151"/>
                  </a:ext>
                </a:extLst>
              </a:tr>
            </a:tbl>
          </a:graphicData>
        </a:graphic>
      </p:graphicFrame>
    </p:spTree>
    <p:extLst>
      <p:ext uri="{BB962C8B-B14F-4D97-AF65-F5344CB8AC3E}">
        <p14:creationId xmlns:p14="http://schemas.microsoft.com/office/powerpoint/2010/main" val="41282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C3C-04D4-4961-AF75-B70808E1AAFD}"/>
              </a:ext>
            </a:extLst>
          </p:cNvPr>
          <p:cNvSpPr>
            <a:spLocks noGrp="1"/>
          </p:cNvSpPr>
          <p:nvPr>
            <p:ph type="title"/>
          </p:nvPr>
        </p:nvSpPr>
        <p:spPr/>
        <p:txBody>
          <a:bodyPr/>
          <a:lstStyle/>
          <a:p>
            <a:r>
              <a:rPr lang="en-US"/>
              <a:t>Công nghệ điện tử trong bộ xử lí</a:t>
            </a:r>
            <a:endParaRPr lang="en-US" dirty="0"/>
          </a:p>
        </p:txBody>
      </p:sp>
      <p:pic>
        <p:nvPicPr>
          <p:cNvPr id="3" name="Picture 2" descr="A picture containing electronics, tube, indoor&#10;&#10;Description automatically generated">
            <a:extLst>
              <a:ext uri="{FF2B5EF4-FFF2-40B4-BE49-F238E27FC236}">
                <a16:creationId xmlns:a16="http://schemas.microsoft.com/office/drawing/2014/main" id="{A7526AE5-53E6-4006-AD6E-4E1EDD121D05}"/>
              </a:ext>
            </a:extLst>
          </p:cNvPr>
          <p:cNvPicPr/>
          <p:nvPr/>
        </p:nvPicPr>
        <p:blipFill>
          <a:blip r:embed="rId2"/>
          <a:stretch>
            <a:fillRect/>
          </a:stretch>
        </p:blipFill>
        <p:spPr>
          <a:xfrm>
            <a:off x="905388" y="1391258"/>
            <a:ext cx="3331210" cy="2472056"/>
          </a:xfrm>
          <a:prstGeom prst="rect">
            <a:avLst/>
          </a:prstGeom>
        </p:spPr>
      </p:pic>
      <p:pic>
        <p:nvPicPr>
          <p:cNvPr id="4" name="Picture 3" descr="A picture containing text, electronics&#10;&#10;Description automatically generated">
            <a:extLst>
              <a:ext uri="{FF2B5EF4-FFF2-40B4-BE49-F238E27FC236}">
                <a16:creationId xmlns:a16="http://schemas.microsoft.com/office/drawing/2014/main" id="{A13B5CAB-E5A9-4D3A-BE77-E0B4EF0F8516}"/>
              </a:ext>
            </a:extLst>
          </p:cNvPr>
          <p:cNvPicPr/>
          <p:nvPr/>
        </p:nvPicPr>
        <p:blipFill>
          <a:blip r:embed="rId3"/>
          <a:stretch>
            <a:fillRect/>
          </a:stretch>
        </p:blipFill>
        <p:spPr>
          <a:xfrm>
            <a:off x="5002667" y="1641395"/>
            <a:ext cx="2543175" cy="198374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72EEC5C9-E9AB-4E6D-82DD-C4AC3CBECE4E}"/>
              </a:ext>
            </a:extLst>
          </p:cNvPr>
          <p:cNvPicPr/>
          <p:nvPr/>
        </p:nvPicPr>
        <p:blipFill>
          <a:blip r:embed="rId4">
            <a:clrChange>
              <a:clrFrom>
                <a:srgbClr val="E9E9F5"/>
              </a:clrFrom>
              <a:clrTo>
                <a:srgbClr val="E9E9F5">
                  <a:alpha val="0"/>
                </a:srgbClr>
              </a:clrTo>
            </a:clrChange>
          </a:blip>
          <a:stretch>
            <a:fillRect/>
          </a:stretch>
        </p:blipFill>
        <p:spPr>
          <a:xfrm>
            <a:off x="1354743" y="3950244"/>
            <a:ext cx="2723912" cy="2472056"/>
          </a:xfrm>
          <a:prstGeom prst="rect">
            <a:avLst/>
          </a:prstGeom>
        </p:spPr>
      </p:pic>
      <p:pic>
        <p:nvPicPr>
          <p:cNvPr id="6" name="Picture 5" descr="A picture containing electronics, circuit&#10;&#10;Description automatically generated">
            <a:extLst>
              <a:ext uri="{FF2B5EF4-FFF2-40B4-BE49-F238E27FC236}">
                <a16:creationId xmlns:a16="http://schemas.microsoft.com/office/drawing/2014/main" id="{8DEADE77-3A9F-442F-8ECA-054B28406648}"/>
              </a:ext>
            </a:extLst>
          </p:cNvPr>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423498" y="1413217"/>
            <a:ext cx="2357121" cy="1895157"/>
          </a:xfrm>
          <a:prstGeom prst="rect">
            <a:avLst/>
          </a:prstGeom>
          <a:noFill/>
          <a:ln>
            <a:noFill/>
          </a:ln>
        </p:spPr>
      </p:pic>
      <p:pic>
        <p:nvPicPr>
          <p:cNvPr id="1026" name="Picture 2" descr="Xhoba's cpu collection - View details on ULSI Advanced Math Coprocessor  SX/SLC-40">
            <a:extLst>
              <a:ext uri="{FF2B5EF4-FFF2-40B4-BE49-F238E27FC236}">
                <a16:creationId xmlns:a16="http://schemas.microsoft.com/office/drawing/2014/main" id="{5C3797E4-3C3C-4A3F-8455-EA9F489499DD}"/>
              </a:ext>
            </a:extLst>
          </p:cNvPr>
          <p:cNvPicPr>
            <a:picLocks noChangeAspect="1" noChangeArrowheads="1"/>
          </p:cNvPicPr>
          <p:nvPr/>
        </p:nvPicPr>
        <p:blipFill>
          <a:blip r:embed="rId6">
            <a:clrChange>
              <a:clrFrom>
                <a:srgbClr val="E9E9F5"/>
              </a:clrFrom>
              <a:clrTo>
                <a:srgbClr val="E9E9F5">
                  <a:alpha val="0"/>
                </a:srgbClr>
              </a:clrTo>
            </a:clrChange>
            <a:extLst>
              <a:ext uri="{28A0092B-C50C-407E-A947-70E740481C1C}">
                <a14:useLocalDpi xmlns:a14="http://schemas.microsoft.com/office/drawing/2010/main" val="0"/>
              </a:ext>
            </a:extLst>
          </a:blip>
          <a:srcRect/>
          <a:stretch>
            <a:fillRect/>
          </a:stretch>
        </p:blipFill>
        <p:spPr bwMode="auto">
          <a:xfrm>
            <a:off x="6730485" y="3625139"/>
            <a:ext cx="2723911" cy="27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nhất</a:t>
            </a:r>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345" y="1922811"/>
            <a:ext cx="6272584" cy="4388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electronics, tube, indoor&#10;&#10;Description automatically generated">
            <a:extLst>
              <a:ext uri="{FF2B5EF4-FFF2-40B4-BE49-F238E27FC236}">
                <a16:creationId xmlns:a16="http://schemas.microsoft.com/office/drawing/2014/main" id="{956F264A-1F58-47A5-B298-306E368C0DC6}"/>
              </a:ext>
            </a:extLst>
          </p:cNvPr>
          <p:cNvPicPr/>
          <p:nvPr/>
        </p:nvPicPr>
        <p:blipFill>
          <a:blip r:embed="rId4"/>
          <a:stretch>
            <a:fillRect/>
          </a:stretch>
        </p:blipFill>
        <p:spPr>
          <a:xfrm>
            <a:off x="838200" y="3244195"/>
            <a:ext cx="3904570" cy="2654136"/>
          </a:xfrm>
          <a:prstGeom prst="rect">
            <a:avLst/>
          </a:prstGeom>
        </p:spPr>
      </p:pic>
      <p:sp>
        <p:nvSpPr>
          <p:cNvPr id="5" name="TextBox 4">
            <a:extLst>
              <a:ext uri="{FF2B5EF4-FFF2-40B4-BE49-F238E27FC236}">
                <a16:creationId xmlns:a16="http://schemas.microsoft.com/office/drawing/2014/main" id="{51A5DA9B-9BCF-4D03-9D3F-B6EF2F9BE3F2}"/>
              </a:ext>
            </a:extLst>
          </p:cNvPr>
          <p:cNvSpPr txBox="1"/>
          <p:nvPr/>
        </p:nvSpPr>
        <p:spPr>
          <a:xfrm>
            <a:off x="490537" y="1543050"/>
            <a:ext cx="3681413" cy="523220"/>
          </a:xfrm>
          <a:prstGeom prst="rect">
            <a:avLst/>
          </a:prstGeom>
          <a:noFill/>
        </p:spPr>
        <p:txBody>
          <a:bodyPr wrap="square" rtlCol="0">
            <a:spAutoFit/>
          </a:bodyPr>
          <a:lstStyle/>
          <a:p>
            <a:pPr algn="ctr"/>
            <a:r>
              <a:rPr lang="en-US" sz="2800"/>
              <a:t>ENIAC – 12/1945. </a:t>
            </a:r>
          </a:p>
        </p:txBody>
      </p:sp>
    </p:spTree>
    <p:extLst>
      <p:ext uri="{BB962C8B-B14F-4D97-AF65-F5344CB8AC3E}">
        <p14:creationId xmlns:p14="http://schemas.microsoft.com/office/powerpoint/2010/main" val="17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815</Words>
  <Application>Microsoft Office PowerPoint</Application>
  <PresentationFormat>Widescreen</PresentationFormat>
  <Paragraphs>61</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Lược sử công cụ tính toán</vt:lpstr>
      <vt:lpstr>Bài 1. Lược sử công cụ tính toán</vt:lpstr>
      <vt:lpstr>Cơ giới hóa việc tính toán – Timeline</vt:lpstr>
      <vt:lpstr>Máy tính cơ học NISA</vt:lpstr>
      <vt:lpstr>PowerPoint Presentation</vt:lpstr>
      <vt:lpstr>PowerPoint Presentation</vt:lpstr>
      <vt:lpstr>Kiến trúc Harvard và kiến trúc Von Neumann</vt:lpstr>
      <vt:lpstr>Công nghệ điện tử trong bộ xử lí</vt:lpstr>
      <vt:lpstr>Thế hệ thứ nhất</vt:lpstr>
      <vt:lpstr>Thế hệ thứ hai</vt:lpstr>
      <vt:lpstr>Thế hệ thứ ba</vt:lpstr>
      <vt:lpstr>Thế hệ thứ tư – máy vi tính  máy tính cá nhân</vt:lpstr>
      <vt:lpstr>Máy tính điện tử – Timeline</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Lược sử công cụ tính toán</dc:title>
  <dc:creator>Ha Dang Cao Tung</dc:creator>
  <cp:lastModifiedBy>Admin</cp:lastModifiedBy>
  <cp:revision>11</cp:revision>
  <dcterms:created xsi:type="dcterms:W3CDTF">2023-04-08T07:14:06Z</dcterms:created>
  <dcterms:modified xsi:type="dcterms:W3CDTF">2023-07-18T13:50:44Z</dcterms:modified>
</cp:coreProperties>
</file>