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76" r:id="rId4"/>
    <p:sldId id="277" r:id="rId5"/>
    <p:sldId id="279" r:id="rId6"/>
    <p:sldId id="281" r:id="rId7"/>
    <p:sldId id="292" r:id="rId8"/>
    <p:sldId id="291" r:id="rId9"/>
    <p:sldId id="287" r:id="rId10"/>
    <p:sldId id="288" r:id="rId11"/>
    <p:sldId id="289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/>
    <p:restoredTop sz="94580"/>
  </p:normalViewPr>
  <p:slideViewPr>
    <p:cSldViewPr snapToGrid="0" snapToObjects="1">
      <p:cViewPr>
        <p:scale>
          <a:sx n="83" d="100"/>
          <a:sy n="83" d="100"/>
        </p:scale>
        <p:origin x="-114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13D78-0D10-254E-A310-C324379373F8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4A09C-BCBC-B34B-A919-A1021E7634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5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9305">
              <a:defRPr/>
            </a:pPr>
            <a:fld id="{867AF81A-5A48-44B6-BFB3-5A2D3370088C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pPr defTabSz="929305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711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9305">
              <a:defRPr/>
            </a:pPr>
            <a:fld id="{867AF81A-5A48-44B6-BFB3-5A2D3370088C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pPr defTabSz="929305"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690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8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21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38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23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62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0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9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8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9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32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45D7-EEEF-8841-9C4D-2FADA3730EA6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D341-BC93-914F-A5AA-61E58672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3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jpeg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7563" y="2800012"/>
            <a:ext cx="9698182" cy="23876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vi-VN" sz="48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LiGothic" charset="0"/>
                <a:ea typeface="Apple LiGothic" charset="0"/>
                <a:cs typeface="Apple LiGothic" charset="0"/>
              </a:rPr>
              <a:t>Unit 4: </a:t>
            </a:r>
            <a:r>
              <a:rPr lang="vi-VN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LiGothic" charset="0"/>
                <a:ea typeface="Apple LiGothic" charset="0"/>
                <a:cs typeface="Apple LiGothic" charset="0"/>
              </a:rPr>
              <a:t>Life in the past</a:t>
            </a:r>
            <a:endParaRPr lang="en-GB" sz="48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LiGothic" charset="0"/>
              <a:ea typeface="Apple LiGothic" charset="0"/>
              <a:cs typeface="Apple Li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40472" y="3333247"/>
            <a:ext cx="9144000" cy="1655762"/>
          </a:xfrm>
        </p:spPr>
        <p:txBody>
          <a:bodyPr>
            <a:normAutofit/>
          </a:bodyPr>
          <a:lstStyle/>
          <a:p>
            <a:r>
              <a:rPr lang="vi-VN" sz="3600" dirty="0" smtClean="0"/>
              <a:t>Lesson 2: A closer look 1</a:t>
            </a: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014" y="49026"/>
            <a:ext cx="3775986" cy="251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36" y="2626879"/>
            <a:ext cx="4037251" cy="317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307" y="4107489"/>
            <a:ext cx="3831981" cy="275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0988" y="1305889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>
                <a:solidFill>
                  <a:schemeClr val="accent5"/>
                </a:solidFill>
              </a:rPr>
              <a:t>Period 30:</a:t>
            </a:r>
            <a:endParaRPr lang="en-GB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2643752" y="833036"/>
            <a:ext cx="7228667" cy="5521270"/>
          </a:xfrm>
          <a:prstGeom prst="flowChartDocument">
            <a:avLst/>
          </a:prstGeom>
          <a:solidFill>
            <a:srgbClr val="660033"/>
          </a:solidFill>
          <a:ln w="76200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2719953" y="877485"/>
            <a:ext cx="798937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dirty="0" smtClean="0">
                <a:solidFill>
                  <a:srgbClr val="92D050"/>
                </a:solidFill>
              </a:rPr>
              <a:t>WHEN ARE THEY STRESSED?</a:t>
            </a:r>
            <a:endParaRPr lang="en-US" altLang="en-US" sz="2000" dirty="0">
              <a:solidFill>
                <a:srgbClr val="92D050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it is emphasised.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chemeClr val="bg1"/>
                </a:solidFill>
              </a:rPr>
              <a:t>Example</a:t>
            </a:r>
            <a:r>
              <a:rPr lang="en-US" altLang="en-US" sz="2400" dirty="0">
                <a:solidFill>
                  <a:schemeClr val="bg1"/>
                </a:solidFill>
              </a:rPr>
              <a:t>: I </a:t>
            </a:r>
            <a:r>
              <a:rPr lang="en-US" altLang="en-US" sz="2400" i="1" dirty="0">
                <a:solidFill>
                  <a:schemeClr val="bg1"/>
                </a:solidFill>
              </a:rPr>
              <a:t>have</a:t>
            </a:r>
            <a:r>
              <a:rPr lang="en-US" altLang="en-US" sz="2400" dirty="0">
                <a:solidFill>
                  <a:schemeClr val="bg1"/>
                </a:solidFill>
              </a:rPr>
              <a:t> done my homework.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we add it to emphasise the main verb.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chemeClr val="bg1"/>
                </a:solidFill>
              </a:rPr>
              <a:t>Example</a:t>
            </a:r>
            <a:r>
              <a:rPr lang="en-US" altLang="en-US" sz="2400" dirty="0">
                <a:solidFill>
                  <a:schemeClr val="bg1"/>
                </a:solidFill>
              </a:rPr>
              <a:t>: I </a:t>
            </a:r>
            <a:r>
              <a:rPr lang="en-US" altLang="en-US" sz="2400" i="1" dirty="0">
                <a:solidFill>
                  <a:schemeClr val="bg1"/>
                </a:solidFill>
              </a:rPr>
              <a:t>did</a:t>
            </a:r>
            <a:r>
              <a:rPr lang="en-US" altLang="en-US" sz="2400" dirty="0">
                <a:solidFill>
                  <a:schemeClr val="bg1"/>
                </a:solidFill>
              </a:rPr>
              <a:t> see him at the party.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it comes at the end of the sentence.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chemeClr val="bg1"/>
                </a:solidFill>
              </a:rPr>
              <a:t>Example</a:t>
            </a:r>
            <a:r>
              <a:rPr lang="en-US" altLang="en-US" sz="2400" dirty="0">
                <a:solidFill>
                  <a:schemeClr val="bg1"/>
                </a:solidFill>
              </a:rPr>
              <a:t>: I can’t attend the meeting, but John </a:t>
            </a:r>
            <a:r>
              <a:rPr lang="en-US" altLang="en-US" sz="2400" i="1" dirty="0">
                <a:solidFill>
                  <a:schemeClr val="bg1"/>
                </a:solidFill>
              </a:rPr>
              <a:t>can</a:t>
            </a:r>
            <a:r>
              <a:rPr lang="en-US" altLang="en-US" sz="2400" dirty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it is negative.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chemeClr val="bg1"/>
                </a:solidFill>
              </a:rPr>
              <a:t>Example</a:t>
            </a:r>
            <a:r>
              <a:rPr lang="en-US" altLang="en-US" sz="2400" dirty="0">
                <a:solidFill>
                  <a:schemeClr val="bg1"/>
                </a:solidFill>
              </a:rPr>
              <a:t>: He </a:t>
            </a:r>
            <a:r>
              <a:rPr lang="en-US" altLang="en-US" sz="2400" i="1" dirty="0">
                <a:solidFill>
                  <a:schemeClr val="bg1"/>
                </a:solidFill>
              </a:rPr>
              <a:t>isn’t</a:t>
            </a:r>
            <a:r>
              <a:rPr lang="en-US" altLang="en-US" sz="2400" dirty="0">
                <a:solidFill>
                  <a:schemeClr val="bg1"/>
                </a:solidFill>
              </a:rPr>
              <a:t> coming</a:t>
            </a:r>
            <a:r>
              <a:rPr lang="en-US" altLang="en-US" sz="2400" dirty="0" smtClean="0">
                <a:solidFill>
                  <a:schemeClr val="bg1"/>
                </a:solidFill>
              </a:rPr>
              <a:t>.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50597" y="2525954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029700" y="4721818"/>
            <a:ext cx="381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79197" y="5828375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5984" y="3604648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828800" y="311150"/>
            <a:ext cx="8534400" cy="8318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</a:rPr>
              <a:t>6. Underline an auxiliary if it is stressed. Then listen, check, and repeat the sentences.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493649" y="1273149"/>
            <a:ext cx="920470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400" dirty="0"/>
              <a:t>1. - The men in my village used to catch fish with a spear.</a:t>
            </a:r>
            <a:br>
              <a:rPr lang="en-US" altLang="en-US" sz="2400" dirty="0"/>
            </a:br>
            <a:r>
              <a:rPr lang="en-US" altLang="en-US" sz="2400" dirty="0"/>
              <a:t>    - Could you do that?</a:t>
            </a:r>
            <a:br>
              <a:rPr lang="en-US" altLang="en-US" sz="2400" dirty="0"/>
            </a:br>
            <a:r>
              <a:rPr lang="en-US" altLang="en-US" sz="2400" dirty="0"/>
              <a:t>    - No, I couldn't.</a:t>
            </a:r>
            <a:br>
              <a:rPr lang="en-US" altLang="en-US" sz="2400" dirty="0"/>
            </a:br>
            <a:r>
              <a:rPr lang="en-US" altLang="en-US" sz="2400" dirty="0"/>
              <a:t>2.   I have told you many times not to leave the door open.</a:t>
            </a:r>
            <a:br>
              <a:rPr lang="en-US" altLang="en-US" sz="2400" dirty="0"/>
            </a:br>
            <a:r>
              <a:rPr lang="en-US" altLang="en-US" sz="2400" dirty="0"/>
              <a:t>3.   We' re going to visit </a:t>
            </a:r>
            <a:r>
              <a:rPr lang="en-US" altLang="en-US" sz="2400" dirty="0" err="1"/>
              <a:t>Howick</a:t>
            </a:r>
            <a:r>
              <a:rPr lang="en-US" altLang="en-US" sz="2400" dirty="0"/>
              <a:t>, a historical village.</a:t>
            </a:r>
            <a:br>
              <a:rPr lang="en-US" altLang="en-US" sz="2400" dirty="0"/>
            </a:br>
            <a:r>
              <a:rPr lang="en-US" altLang="en-US" sz="2400" dirty="0"/>
              <a:t>4. - You aren't going to the party? Is it because you </a:t>
            </a:r>
            <a:r>
              <a:rPr lang="en-US" altLang="en-US" sz="2400" dirty="0" smtClean="0"/>
              <a:t>can’</a:t>
            </a:r>
            <a:r>
              <a:rPr lang="vi-VN" altLang="en-US" sz="2400" dirty="0" smtClean="0"/>
              <a:t>t </a:t>
            </a:r>
            <a:r>
              <a:rPr lang="en-US" altLang="en-US" sz="2400" dirty="0" smtClean="0"/>
              <a:t>dance</a:t>
            </a:r>
            <a:r>
              <a:rPr lang="en-US" altLang="en-US" sz="2400" dirty="0"/>
              <a:t>?</a:t>
            </a:r>
            <a:br>
              <a:rPr lang="en-US" altLang="en-US" sz="2400" dirty="0"/>
            </a:br>
            <a:r>
              <a:rPr lang="en-US" altLang="en-US" sz="2400" dirty="0"/>
              <a:t>    - I can dance. Look!</a:t>
            </a:r>
            <a:br>
              <a:rPr lang="en-US" altLang="en-US" sz="2400" dirty="0"/>
            </a:br>
            <a:r>
              <a:rPr lang="en-US" altLang="en-US" sz="2400" dirty="0"/>
              <a:t>5. - I hope she doesn't do any damage to the car.</a:t>
            </a:r>
            <a:br>
              <a:rPr lang="en-US" altLang="en-US" sz="2400" dirty="0"/>
            </a:br>
            <a:r>
              <a:rPr lang="en-US" altLang="en-US" sz="2400" dirty="0"/>
              <a:t>    - Don't worry. She does know how to drive.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38773" y="2866917"/>
            <a:ext cx="10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5777" y="3422273"/>
            <a:ext cx="648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1769" y="4520069"/>
            <a:ext cx="828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44509" y="4520069"/>
            <a:ext cx="648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5777" y="5078009"/>
            <a:ext cx="50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31547" y="5604951"/>
            <a:ext cx="97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41777" y="6162891"/>
            <a:ext cx="648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21959" y="6162891"/>
            <a:ext cx="648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4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793365" y="371474"/>
            <a:ext cx="4093710" cy="17196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363190" y="725742"/>
            <a:ext cx="298068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rgbClr val="FF9933"/>
                  </a:solidFill>
                  <a:prstDash val="solid"/>
                </a:ln>
                <a:solidFill>
                  <a:srgbClr val="FF0066"/>
                </a:solidFill>
              </a:rPr>
              <a:t>Wrap-up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19674" y="985483"/>
            <a:ext cx="1866900" cy="6557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b="1" dirty="0" smtClean="0">
                <a:solidFill>
                  <a:srgbClr val="0000FF"/>
                </a:solidFill>
              </a:rPr>
              <a:t>phrases about life in the past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446" y="1815250"/>
            <a:ext cx="2121769" cy="29029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go bare-footed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735" y="4302847"/>
            <a:ext cx="2069194" cy="50361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entertain oneselve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9063" y="5553827"/>
            <a:ext cx="2000262" cy="443411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collect the post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8373" y="4887910"/>
            <a:ext cx="1973721" cy="59089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dance to the drum music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5993" y="2562613"/>
            <a:ext cx="1918482" cy="490964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preserve traditions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02652" y="3215970"/>
            <a:ext cx="550176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vi-VN" sz="2200" b="1" u="sng" dirty="0" smtClean="0">
                <a:solidFill>
                  <a:schemeClr val="bg1"/>
                </a:solidFill>
              </a:rPr>
              <a:t>What</a:t>
            </a:r>
            <a:r>
              <a:rPr lang="vi-VN" sz="2200" dirty="0" smtClean="0">
                <a:solidFill>
                  <a:schemeClr val="bg1"/>
                </a:solidFill>
              </a:rPr>
              <a:t>: be, have, do, can, will, may, must</a:t>
            </a:r>
          </a:p>
          <a:p>
            <a:pPr marL="342900" indent="-342900">
              <a:buFont typeface="Arial" charset="0"/>
              <a:buChar char="•"/>
            </a:pPr>
            <a:r>
              <a:rPr lang="vi-VN" sz="2200" b="1" u="sng" dirty="0" smtClean="0">
                <a:solidFill>
                  <a:schemeClr val="bg1"/>
                </a:solidFill>
              </a:rPr>
              <a:t>When</a:t>
            </a:r>
            <a:r>
              <a:rPr lang="vi-VN" sz="22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200" dirty="0" smtClean="0">
                <a:solidFill>
                  <a:schemeClr val="bg1"/>
                </a:solidFill>
              </a:rPr>
              <a:t>added </a:t>
            </a:r>
            <a:r>
              <a:rPr lang="vi-VN" sz="2200" dirty="0" smtClean="0">
                <a:solidFill>
                  <a:schemeClr val="bg1"/>
                </a:solidFill>
              </a:rPr>
              <a:t>to </a:t>
            </a:r>
            <a:r>
              <a:rPr lang="vi-VN" sz="2200" dirty="0" smtClean="0">
                <a:solidFill>
                  <a:schemeClr val="bg1"/>
                </a:solidFill>
              </a:rPr>
              <a:t>the main verb</a:t>
            </a:r>
          </a:p>
          <a:p>
            <a:pPr marL="342900" indent="-342900">
              <a:buFontTx/>
              <a:buChar char="-"/>
            </a:pPr>
            <a:r>
              <a:rPr lang="vi-VN" sz="2200" dirty="0" smtClean="0">
                <a:solidFill>
                  <a:schemeClr val="bg1"/>
                </a:solidFill>
              </a:rPr>
              <a:t>put at the end of the sentence</a:t>
            </a:r>
          </a:p>
          <a:p>
            <a:pPr marL="342900" indent="-342900">
              <a:buFontTx/>
              <a:buChar char="-"/>
            </a:pPr>
            <a:r>
              <a:rPr lang="vi-VN" sz="2200" dirty="0" smtClean="0">
                <a:solidFill>
                  <a:schemeClr val="bg1"/>
                </a:solidFill>
              </a:rPr>
              <a:t>negative form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93364" y="2460483"/>
            <a:ext cx="388172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P</a:t>
            </a:r>
            <a:r>
              <a:rPr lang="vi-VN" sz="2400" b="1" dirty="0" smtClean="0">
                <a:solidFill>
                  <a:srgbClr val="FF0066"/>
                </a:solidFill>
              </a:rPr>
              <a:t>ronunciation: stress on auxiliary verbs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1995" y="3625870"/>
            <a:ext cx="1366478" cy="59089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act out stories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1474" y="3139657"/>
            <a:ext cx="1973721" cy="40013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use imagination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74447" y="2197403"/>
            <a:ext cx="1647769" cy="27334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keep a diary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37883" y="3488868"/>
            <a:ext cx="2121769" cy="60653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pay respect to people of seniority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75319" y="2244998"/>
            <a:ext cx="2121769" cy="333585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illiterate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75318" y="2730459"/>
            <a:ext cx="2121769" cy="60653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talk/ communicate face to face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75319" y="1815250"/>
            <a:ext cx="2121769" cy="333585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street vendors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37883" y="4221070"/>
            <a:ext cx="2121769" cy="333585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</a:rPr>
              <a:t>strict rules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25513" y="4687291"/>
            <a:ext cx="2346508" cy="428481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mtClean="0">
                <a:solidFill>
                  <a:schemeClr val="bg1"/>
                </a:solidFill>
              </a:rPr>
              <a:t>physical punishment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451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图片 8" descr="C:\Users\Thinkpad\Desktop\学校\1_0007_图层-9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310062"/>
            <a:ext cx="1547663" cy="23833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53190" y="1220522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Objectives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014537" y="2751136"/>
            <a:ext cx="3214687" cy="22352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b="1" dirty="0" smtClean="0">
                <a:solidFill>
                  <a:srgbClr val="FF0066"/>
                </a:solidFill>
              </a:rPr>
              <a:t>vocabulary</a:t>
            </a:r>
            <a:r>
              <a:rPr lang="vi-VN" sz="2400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vi-VN" sz="2400" dirty="0" smtClean="0">
                <a:solidFill>
                  <a:schemeClr val="tx1"/>
                </a:solidFill>
              </a:rPr>
              <a:t>phrases and words about life in the past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29400" y="2751137"/>
            <a:ext cx="3143250" cy="2235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b="1" dirty="0" smtClean="0">
                <a:solidFill>
                  <a:srgbClr val="FF0066"/>
                </a:solidFill>
              </a:rPr>
              <a:t>pronunciation</a:t>
            </a:r>
            <a:r>
              <a:rPr lang="vi-VN" sz="2400" dirty="0" smtClean="0">
                <a:solidFill>
                  <a:schemeClr val="tx1"/>
                </a:solidFill>
              </a:rPr>
              <a:t>: stress on auxiliary verbs in a sentences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381" y="2338123"/>
            <a:ext cx="1967931" cy="1530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902" y="2052935"/>
            <a:ext cx="1967931" cy="15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3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0142"/>
            <a:ext cx="3759108" cy="1325563"/>
          </a:xfrm>
        </p:spPr>
        <p:txBody>
          <a:bodyPr/>
          <a:lstStyle/>
          <a:p>
            <a:r>
              <a:rPr lang="vi-VN" altLang="en-US" b="1" dirty="0" smtClean="0"/>
              <a:t>I. Vocabulary</a:t>
            </a:r>
            <a:endParaRPr lang="en-US" altLang="en-US" b="1" dirty="0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4132130" y="1589533"/>
            <a:ext cx="449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entertain (v)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4132130" y="2208650"/>
            <a:ext cx="40909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act out (v)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4132130" y="4067831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street vendor (n)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132130" y="2827767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bare-footed</a:t>
            </a:r>
            <a:r>
              <a:rPr lang="en-US" altLang="en-US" sz="3200" dirty="0">
                <a:ea typeface="Arial" charset="0"/>
                <a:cs typeface="Arial" charset="0"/>
              </a:rPr>
              <a:t> </a:t>
            </a:r>
            <a:r>
              <a:rPr lang="en-US" altLang="en-US" sz="3200" dirty="0" smtClean="0">
                <a:ea typeface="Arial" charset="0"/>
                <a:cs typeface="Arial" charset="0"/>
              </a:rPr>
              <a:t>(</a:t>
            </a:r>
            <a:r>
              <a:rPr lang="vi-VN" altLang="en-US" sz="3200" dirty="0" smtClean="0">
                <a:ea typeface="Arial" charset="0"/>
                <a:cs typeface="Arial" charset="0"/>
              </a:rPr>
              <a:t>adj)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132130" y="3410601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imagination (n)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4132130" y="4725061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illiterate (adj)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4132130" y="5346693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dirty="0" smtClean="0">
                <a:ea typeface="Arial" charset="0"/>
                <a:cs typeface="Arial" charset="0"/>
              </a:rPr>
              <a:t>pay respect to</a:t>
            </a:r>
            <a:endParaRPr lang="en-US" altLang="en-US" sz="3200" dirty="0"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31" y="805750"/>
            <a:ext cx="2807368" cy="157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8" y="1357640"/>
            <a:ext cx="2525279" cy="1683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389" y="3273772"/>
            <a:ext cx="1918002" cy="1277419"/>
          </a:xfrm>
          <a:prstGeom prst="rect">
            <a:avLst/>
          </a:prstGeom>
        </p:spPr>
      </p:pic>
      <p:pic>
        <p:nvPicPr>
          <p:cNvPr id="1026" name="Picture 2" descr="he Power Of Imagination - Keep It Magical - Real Mag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684" y="2520355"/>
            <a:ext cx="1918002" cy="15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738" y="4242207"/>
            <a:ext cx="1990498" cy="1326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785" y="4991761"/>
            <a:ext cx="1271397" cy="1779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364" y="4783804"/>
            <a:ext cx="1499988" cy="1781889"/>
          </a:xfrm>
          <a:prstGeom prst="rect">
            <a:avLst/>
          </a:prstGeom>
        </p:spPr>
      </p:pic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390297" y="1463187"/>
            <a:ext cx="2366433" cy="48167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3132000" y="2069004"/>
            <a:ext cx="1000130" cy="40708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3008894" y="3164989"/>
            <a:ext cx="1203223" cy="67584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6953410" y="3273772"/>
            <a:ext cx="2232274" cy="37549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7207305" y="4322115"/>
            <a:ext cx="2366296" cy="314714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6549009" y="5057898"/>
            <a:ext cx="1566776" cy="28879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 flipV="1">
            <a:off x="2730351" y="5569205"/>
            <a:ext cx="1481765" cy="118672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0866" y="1391510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1</a:t>
            </a: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045933" y="3312550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1230364" y="4789443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11111275" y="805750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10696730" y="2535090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11219194" y="4252013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8979786" y="5047515"/>
            <a:ext cx="344905" cy="29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459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8534400" cy="52863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</a:rPr>
              <a:t>1. Match a verb in A with a word/phrase in B.</a:t>
            </a:r>
          </a:p>
        </p:txBody>
      </p:sp>
      <p:graphicFrame>
        <p:nvGraphicFramePr>
          <p:cNvPr id="10" name="Group 37"/>
          <p:cNvGraphicFramePr>
            <a:graphicFrameLocks noGrp="1"/>
          </p:cNvGraphicFramePr>
          <p:nvPr/>
        </p:nvGraphicFramePr>
        <p:xfrm>
          <a:off x="2895600" y="836614"/>
          <a:ext cx="6400800" cy="4664079"/>
        </p:xfrm>
        <a:graphic>
          <a:graphicData uri="http://schemas.openxmlformats.org/drawingml/2006/table">
            <a:tbl>
              <a:tblPr/>
              <a:tblGrid>
                <a:gridCol w="3200400"/>
                <a:gridCol w="3200400"/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go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a. to drum music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collect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b. themselves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entertain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c. stories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dance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d. a diary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act out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e. your imagination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 use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f. bare-footed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 preserve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g. the post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 keep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h. our traditions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92374"/>
              </p:ext>
            </p:extLst>
          </p:nvPr>
        </p:nvGraphicFramePr>
        <p:xfrm>
          <a:off x="2286000" y="5625884"/>
          <a:ext cx="8153400" cy="1038226"/>
        </p:xfrm>
        <a:graphic>
          <a:graphicData uri="http://schemas.openxmlformats.org/drawingml/2006/table">
            <a:tbl>
              <a:tblPr/>
              <a:tblGrid>
                <a:gridCol w="1019175"/>
                <a:gridCol w="1019175"/>
                <a:gridCol w="1019175"/>
                <a:gridCol w="1019175"/>
                <a:gridCol w="1019175"/>
                <a:gridCol w="1019175"/>
                <a:gridCol w="1019175"/>
                <a:gridCol w="1019175"/>
              </a:tblGrid>
              <a:tr h="519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25300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Text Box 76"/>
          <p:cNvSpPr txBox="1">
            <a:spLocks noChangeArrowheads="1"/>
          </p:cNvSpPr>
          <p:nvPr/>
        </p:nvSpPr>
        <p:spPr bwMode="auto">
          <a:xfrm>
            <a:off x="35206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5" name="Text Box 77"/>
          <p:cNvSpPr txBox="1">
            <a:spLocks noChangeArrowheads="1"/>
          </p:cNvSpPr>
          <p:nvPr/>
        </p:nvSpPr>
        <p:spPr bwMode="auto">
          <a:xfrm>
            <a:off x="45112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55780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 Box 79"/>
          <p:cNvSpPr txBox="1">
            <a:spLocks noChangeArrowheads="1"/>
          </p:cNvSpPr>
          <p:nvPr/>
        </p:nvSpPr>
        <p:spPr bwMode="auto">
          <a:xfrm>
            <a:off x="6492498" y="610810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8" name="Text Box 80"/>
          <p:cNvSpPr txBox="1">
            <a:spLocks noChangeArrowheads="1"/>
          </p:cNvSpPr>
          <p:nvPr/>
        </p:nvSpPr>
        <p:spPr bwMode="auto">
          <a:xfrm>
            <a:off x="76354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9" name="Text Box 81"/>
          <p:cNvSpPr txBox="1">
            <a:spLocks noChangeArrowheads="1"/>
          </p:cNvSpPr>
          <p:nvPr/>
        </p:nvSpPr>
        <p:spPr bwMode="auto">
          <a:xfrm>
            <a:off x="8702298" y="6098584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20" name="Text Box 82"/>
          <p:cNvSpPr txBox="1">
            <a:spLocks noChangeArrowheads="1"/>
          </p:cNvSpPr>
          <p:nvPr/>
        </p:nvSpPr>
        <p:spPr bwMode="auto">
          <a:xfrm>
            <a:off x="9692898" y="610810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88" y="5502470"/>
            <a:ext cx="995012" cy="10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64949" y="1448340"/>
            <a:ext cx="1106579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 smtClean="0"/>
              <a:t>1. In </a:t>
            </a:r>
            <a:r>
              <a:rPr lang="en-US" altLang="en-US" sz="2400" dirty="0"/>
              <a:t>my time, most girls ____________ where they </a:t>
            </a:r>
            <a:r>
              <a:rPr lang="en-US" altLang="en-US" sz="2400" dirty="0" smtClean="0"/>
              <a:t>could write </a:t>
            </a:r>
            <a:r>
              <a:rPr lang="en-US" altLang="en-US" sz="2400" dirty="0"/>
              <a:t>down their daily thoughts and feelings.</a:t>
            </a:r>
            <a:br>
              <a:rPr lang="en-US" altLang="en-US" sz="2400" dirty="0"/>
            </a:br>
            <a:r>
              <a:rPr lang="en-US" altLang="en-US" sz="2400" dirty="0"/>
              <a:t>2. 'Grandpa, how did the children in your village use to </a:t>
            </a:r>
            <a:r>
              <a:rPr lang="en-US" altLang="en-US" sz="2400" dirty="0" smtClean="0"/>
              <a:t>__________________ ?' </a:t>
            </a:r>
          </a:p>
          <a:p>
            <a:r>
              <a:rPr lang="en-US" altLang="en-US" sz="2400" dirty="0" smtClean="0"/>
              <a:t>- </a:t>
            </a:r>
            <a:r>
              <a:rPr lang="en-US" altLang="en-US" sz="2400" dirty="0"/>
              <a:t>'They played games like tug of war, hide and seek, or flew their kites.'</a:t>
            </a:r>
            <a:br>
              <a:rPr lang="en-US" altLang="en-US" sz="2400" dirty="0"/>
            </a:br>
            <a:r>
              <a:rPr lang="en-US" altLang="en-US" sz="2400" dirty="0"/>
              <a:t>3. We should work together to </a:t>
            </a:r>
            <a:r>
              <a:rPr lang="en-US" altLang="en-US" sz="2400" dirty="0" smtClean="0"/>
              <a:t>____________________. They </a:t>
            </a:r>
            <a:r>
              <a:rPr lang="en-US" altLang="en-US" sz="2400" dirty="0"/>
              <a:t>are </a:t>
            </a:r>
            <a:r>
              <a:rPr lang="en-US" altLang="en-US" sz="2400" dirty="0" smtClean="0"/>
              <a:t>of great </a:t>
            </a:r>
            <a:r>
              <a:rPr lang="en-US" altLang="en-US" sz="2400" dirty="0"/>
              <a:t>value to us.</a:t>
            </a:r>
            <a:br>
              <a:rPr lang="en-US" altLang="en-US" sz="2400" dirty="0"/>
            </a:br>
            <a:r>
              <a:rPr lang="en-US" altLang="en-US" sz="2400" dirty="0"/>
              <a:t>4. </a:t>
            </a:r>
            <a:r>
              <a:rPr lang="en-US" altLang="en-US" sz="2400" dirty="0" smtClean="0"/>
              <a:t>___________________ </a:t>
            </a:r>
            <a:r>
              <a:rPr lang="en-US" altLang="en-US" sz="2400" dirty="0"/>
              <a:t>and draw a picture of your dream house.</a:t>
            </a:r>
            <a:br>
              <a:rPr lang="en-US" altLang="en-US" sz="2400" dirty="0"/>
            </a:br>
            <a:r>
              <a:rPr lang="en-US" altLang="en-US" sz="2400" dirty="0"/>
              <a:t>5. Children are very creative. They are good at </a:t>
            </a:r>
            <a:r>
              <a:rPr lang="en-US" altLang="en-US" sz="2400" dirty="0" smtClean="0"/>
              <a:t>________________.</a:t>
            </a:r>
            <a:endParaRPr lang="en-US" altLang="en-US" sz="2400" dirty="0"/>
          </a:p>
          <a:p>
            <a:r>
              <a:rPr lang="en-US" altLang="en-US" sz="2400" dirty="0"/>
              <a:t>6. A postman comes once a day to ______________ from </a:t>
            </a:r>
            <a:r>
              <a:rPr lang="en-US" altLang="en-US" sz="2400" dirty="0" smtClean="0"/>
              <a:t>the post </a:t>
            </a:r>
            <a:r>
              <a:rPr lang="en-US" altLang="en-US" sz="2400" dirty="0"/>
              <a:t>box.</a:t>
            </a:r>
            <a:br>
              <a:rPr lang="en-US" altLang="en-US" sz="2400" dirty="0"/>
            </a:br>
            <a:r>
              <a:rPr lang="en-US" altLang="en-US" sz="2400" dirty="0"/>
              <a:t>7. I love </a:t>
            </a:r>
            <a:r>
              <a:rPr lang="en-US" altLang="en-US" sz="2400" dirty="0" smtClean="0"/>
              <a:t>________________ on </a:t>
            </a:r>
            <a:r>
              <a:rPr lang="en-US" altLang="en-US" sz="2400" dirty="0"/>
              <a:t>the beach and feeling the </a:t>
            </a:r>
            <a:r>
              <a:rPr lang="en-US" altLang="en-US" sz="2400" dirty="0" smtClean="0"/>
              <a:t>sand under </a:t>
            </a:r>
            <a:r>
              <a:rPr lang="en-US" altLang="en-US" sz="2400" dirty="0"/>
              <a:t>my feet.</a:t>
            </a:r>
            <a:br>
              <a:rPr lang="en-US" altLang="en-US" sz="2400" dirty="0"/>
            </a:br>
            <a:r>
              <a:rPr lang="en-US" altLang="en-US" sz="2400" dirty="0"/>
              <a:t>8. The Lion Dance is usually performed at Mid-Autumn Festival, where the dancers skilfully </a:t>
            </a:r>
            <a:r>
              <a:rPr lang="en-US" altLang="en-US" sz="2400" dirty="0" smtClean="0"/>
              <a:t>___________________.</a:t>
            </a:r>
            <a:endParaRPr lang="en-US" altLang="en-US" sz="2400" dirty="0"/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113295" y="147638"/>
            <a:ext cx="9965410" cy="8318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</a:rPr>
              <a:t>2. Use the newly-formed phrases in with the verbs in their correct forms to complete the sentences.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46901" y="1486411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kept a diary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759485" y="2208494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entertain themselves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00259" y="2958386"/>
            <a:ext cx="465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preserve our traditions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6132" y="366400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Use your imagination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525811" y="4036547"/>
            <a:ext cx="3453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acting out stories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25391" y="4414863"/>
            <a:ext cx="2518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collect the post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604596" y="4761256"/>
            <a:ext cx="295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going bare-footed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210764" y="5495492"/>
            <a:ext cx="4242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dance to drum music</a:t>
            </a:r>
          </a:p>
        </p:txBody>
      </p:sp>
    </p:spTree>
    <p:extLst>
      <p:ext uri="{BB962C8B-B14F-4D97-AF65-F5344CB8AC3E}">
        <p14:creationId xmlns:p14="http://schemas.microsoft.com/office/powerpoint/2010/main" val="19161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752600" y="249239"/>
            <a:ext cx="8686800" cy="430887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chemeClr val="bg1"/>
                </a:solidFill>
              </a:rPr>
              <a:t>3. Choose a word/phrase from the box to complete the sentences.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362200" y="973812"/>
            <a:ext cx="74676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14600" y="1003976"/>
            <a:ext cx="1676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illiterate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14600" y="1384976"/>
            <a:ext cx="1676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strict rules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495800" y="1003976"/>
            <a:ext cx="1905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face to face</a:t>
            </a: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4419600" y="1384976"/>
            <a:ext cx="1981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street vendors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7620000" y="1003976"/>
            <a:ext cx="1447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physical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7620001" y="1384976"/>
            <a:ext cx="15859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seniority</a:t>
            </a:r>
          </a:p>
        </p:txBody>
      </p:sp>
      <p:sp>
        <p:nvSpPr>
          <p:cNvPr id="10251" name="Rectangle 3"/>
          <p:cNvSpPr>
            <a:spLocks noChangeArrowheads="1"/>
          </p:cNvSpPr>
          <p:nvPr/>
        </p:nvSpPr>
        <p:spPr bwMode="auto">
          <a:xfrm>
            <a:off x="765229" y="2223177"/>
            <a:ext cx="1129245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 smtClean="0"/>
              <a:t>1. Paying </a:t>
            </a:r>
            <a:r>
              <a:rPr lang="en-US" altLang="en-US" sz="2400" dirty="0"/>
              <a:t>respect to people of </a:t>
            </a:r>
            <a:r>
              <a:rPr lang="en-US" altLang="en-US" sz="2400" dirty="0" smtClean="0"/>
              <a:t>________</a:t>
            </a:r>
            <a:r>
              <a:rPr lang="en-US" altLang="en-US" sz="2400" dirty="0"/>
              <a:t>is a tradition in Viet Nam.</a:t>
            </a:r>
            <a:br>
              <a:rPr lang="en-US" altLang="en-US" sz="2400" dirty="0"/>
            </a:br>
            <a:r>
              <a:rPr lang="en-US" altLang="en-US" sz="2400" dirty="0"/>
              <a:t>2. Quite a large number of ethnic people in the mountains are </a:t>
            </a:r>
            <a:r>
              <a:rPr lang="en-US" altLang="en-US" sz="2400" dirty="0" smtClean="0"/>
              <a:t>still _______. </a:t>
            </a:r>
          </a:p>
          <a:p>
            <a:r>
              <a:rPr lang="en-US" altLang="en-US" sz="2400" dirty="0" smtClean="0"/>
              <a:t>They </a:t>
            </a:r>
            <a:r>
              <a:rPr lang="en-US" altLang="en-US" sz="2400" dirty="0"/>
              <a:t>can't read or write.</a:t>
            </a:r>
            <a:br>
              <a:rPr lang="en-US" altLang="en-US" sz="2400" dirty="0"/>
            </a:br>
            <a:r>
              <a:rPr lang="en-US" altLang="en-US" sz="2400" dirty="0"/>
              <a:t>3. Eating from </a:t>
            </a:r>
            <a:r>
              <a:rPr lang="en-US" altLang="en-US" sz="2400" dirty="0" smtClean="0"/>
              <a:t>_____________is </a:t>
            </a:r>
            <a:r>
              <a:rPr lang="en-US" altLang="en-US" sz="2400" dirty="0"/>
              <a:t>a popular habit of people in</a:t>
            </a:r>
            <a:br>
              <a:rPr lang="en-US" altLang="en-US" sz="2400" dirty="0"/>
            </a:br>
            <a:r>
              <a:rPr lang="en-US" altLang="en-US" sz="2400" dirty="0"/>
              <a:t>big cities in Viet Nam.</a:t>
            </a:r>
            <a:br>
              <a:rPr lang="en-US" altLang="en-US" sz="2400" dirty="0"/>
            </a:br>
            <a:r>
              <a:rPr lang="en-US" altLang="en-US" sz="2400" dirty="0"/>
              <a:t>4. There should be </a:t>
            </a:r>
            <a:r>
              <a:rPr lang="en-US" altLang="en-US" sz="2400" dirty="0" smtClean="0"/>
              <a:t>__________ </a:t>
            </a:r>
            <a:r>
              <a:rPr lang="en-US" altLang="en-US" sz="2400" dirty="0"/>
              <a:t>on the roads to reduce</a:t>
            </a:r>
            <a:br>
              <a:rPr lang="en-US" altLang="en-US" sz="2400" dirty="0"/>
            </a:br>
            <a:r>
              <a:rPr lang="en-US" altLang="en-US" sz="2400" dirty="0"/>
              <a:t>the number of accidents.</a:t>
            </a:r>
            <a:br>
              <a:rPr lang="en-US" altLang="en-US" sz="2400" dirty="0"/>
            </a:br>
            <a:r>
              <a:rPr lang="en-US" altLang="en-US" sz="2400" dirty="0"/>
              <a:t>5. </a:t>
            </a:r>
            <a:r>
              <a:rPr lang="en-US" altLang="en-US" sz="2400" dirty="0" smtClean="0"/>
              <a:t>________ </a:t>
            </a:r>
            <a:r>
              <a:rPr lang="en-US" altLang="en-US" sz="2400" dirty="0"/>
              <a:t>punishment was common at schools in</a:t>
            </a:r>
            <a:br>
              <a:rPr lang="en-US" altLang="en-US" sz="2400" dirty="0"/>
            </a:br>
            <a:r>
              <a:rPr lang="en-US" altLang="en-US" sz="2400" dirty="0"/>
              <a:t>the past.</a:t>
            </a:r>
            <a:br>
              <a:rPr lang="en-US" altLang="en-US" sz="2400" dirty="0"/>
            </a:br>
            <a:r>
              <a:rPr lang="en-US" altLang="en-US" sz="2400" dirty="0"/>
              <a:t>6. I prefer talking </a:t>
            </a:r>
            <a:r>
              <a:rPr lang="en-US" altLang="en-US" sz="2400" dirty="0" smtClean="0"/>
              <a:t>__________ </a:t>
            </a:r>
            <a:r>
              <a:rPr lang="en-US" altLang="en-US" sz="2400" dirty="0"/>
              <a:t>to talking on the phone.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915587" y="2237722"/>
            <a:ext cx="1585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seniority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9678690" y="2610622"/>
            <a:ext cx="1888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illiterate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787698" y="3344121"/>
            <a:ext cx="26606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street vendors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429021" y="4056363"/>
            <a:ext cx="1888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strict rules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157007" y="4794184"/>
            <a:ext cx="1630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Physical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118176" y="5546950"/>
            <a:ext cx="214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face to face</a:t>
            </a:r>
          </a:p>
        </p:txBody>
      </p:sp>
    </p:spTree>
    <p:extLst>
      <p:ext uri="{BB962C8B-B14F-4D97-AF65-F5344CB8AC3E}">
        <p14:creationId xmlns:p14="http://schemas.microsoft.com/office/powerpoint/2010/main" val="6412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704975" y="147639"/>
            <a:ext cx="8858250" cy="43088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chemeClr val="bg1"/>
                </a:solidFill>
              </a:rPr>
              <a:t>4. Complete the sentences with the right form of the words below.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314414" y="927943"/>
            <a:ext cx="7467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14600" y="1019474"/>
            <a:ext cx="1676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tradition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572000" y="989310"/>
            <a:ext cx="1066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habit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6248400" y="989310"/>
            <a:ext cx="1676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behaviour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458200" y="989310"/>
            <a:ext cx="1447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practice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453326" y="2318266"/>
            <a:ext cx="111897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1. It's never easy to break a bad ____________.</a:t>
            </a:r>
            <a:br>
              <a:rPr lang="en-US" altLang="en-US" sz="2400" dirty="0"/>
            </a:br>
            <a:r>
              <a:rPr lang="en-US" altLang="en-US" sz="2400" dirty="0"/>
              <a:t>2. His bold ____________shocked everybody present.</a:t>
            </a:r>
            <a:br>
              <a:rPr lang="en-US" altLang="en-US" sz="2400" dirty="0"/>
            </a:br>
            <a:r>
              <a:rPr lang="en-US" altLang="en-US" sz="2400" dirty="0"/>
              <a:t>3. It runs as a ____________ in Viet Nam that </a:t>
            </a:r>
            <a:r>
              <a:rPr lang="en-US" altLang="en-US" sz="2400" dirty="0" smtClean="0"/>
              <a:t>elderly grandparents </a:t>
            </a:r>
            <a:r>
              <a:rPr lang="en-US" altLang="en-US" sz="2400" dirty="0"/>
              <a:t>and parents are taken care of by their children until they die.</a:t>
            </a:r>
            <a:br>
              <a:rPr lang="en-US" altLang="en-US" sz="2400" dirty="0"/>
            </a:br>
            <a:r>
              <a:rPr lang="en-US" altLang="en-US" sz="2400" dirty="0"/>
              <a:t>4. It was his ____________ to take a nap after lunch.</a:t>
            </a:r>
            <a:br>
              <a:rPr lang="en-US" altLang="en-US" sz="2400" dirty="0"/>
            </a:br>
            <a:r>
              <a:rPr lang="en-US" altLang="en-US" sz="2400" dirty="0"/>
              <a:t>5. Using blackboards and chalk as the only </a:t>
            </a:r>
            <a:r>
              <a:rPr lang="en-US" altLang="en-US" sz="2400" dirty="0" smtClean="0"/>
              <a:t>teaching aid </a:t>
            </a:r>
            <a:r>
              <a:rPr lang="en-US" altLang="en-US" sz="2400" dirty="0"/>
              <a:t>is still a common ____________in most </a:t>
            </a:r>
            <a:r>
              <a:rPr lang="en-US" altLang="en-US" sz="2400" dirty="0" smtClean="0"/>
              <a:t>developing countries</a:t>
            </a:r>
            <a:r>
              <a:rPr lang="en-US" altLang="en-US" sz="2400" dirty="0"/>
              <a:t>.</a:t>
            </a:r>
            <a:br>
              <a:rPr lang="en-US" altLang="en-US" sz="2400" dirty="0"/>
            </a:br>
            <a:r>
              <a:rPr lang="en-US" altLang="en-US" sz="2400" dirty="0"/>
              <a:t>6. He could be fired for his rude ____________ towards the VIP guest.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926769" y="23389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habit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026406" y="2703162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behaviour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407406" y="3061937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tradition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178806" y="3794502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habit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0598" y="4534277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practice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861304" y="487034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behaviour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97125" y="5889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4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704976" y="990600"/>
            <a:ext cx="9779268" cy="5029200"/>
          </a:xfrm>
          <a:prstGeom prst="flowChartDocument">
            <a:avLst/>
          </a:prstGeom>
          <a:solidFill>
            <a:srgbClr val="660033"/>
          </a:solidFill>
          <a:ln w="76200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1828799" y="1316064"/>
            <a:ext cx="9812426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92D050"/>
                </a:solidFill>
              </a:rPr>
              <a:t>REMEMBER!</a:t>
            </a:r>
          </a:p>
          <a:p>
            <a:pPr algn="ctr" eaLnBrk="1" hangingPunct="1"/>
            <a:endParaRPr lang="en-US" altLang="en-US" sz="2000" dirty="0" smtClean="0">
              <a:solidFill>
                <a:srgbClr val="92D050"/>
              </a:solidFill>
            </a:endParaRPr>
          </a:p>
          <a:p>
            <a:pPr algn="just" eaLnBrk="1" hangingPunct="1"/>
            <a:r>
              <a:rPr lang="en-US" altLang="en-US" sz="2800" b="1" dirty="0" smtClean="0">
                <a:solidFill>
                  <a:srgbClr val="FFC000"/>
                </a:solidFill>
              </a:rPr>
              <a:t>tradition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smtClean="0">
                <a:solidFill>
                  <a:schemeClr val="bg1"/>
                </a:solidFill>
              </a:rPr>
              <a:t>a way </a:t>
            </a:r>
            <a:r>
              <a:rPr lang="en-US" altLang="en-US" sz="2800" dirty="0">
                <a:solidFill>
                  <a:schemeClr val="bg1"/>
                </a:solidFill>
              </a:rPr>
              <a:t>of thinking or acting </a:t>
            </a:r>
            <a:r>
              <a:rPr lang="vi-VN" altLang="en-US" sz="2800" dirty="0" smtClean="0">
                <a:solidFill>
                  <a:schemeClr val="bg1"/>
                </a:solidFill>
              </a:rPr>
              <a:t>that is passed down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en-US" sz="2800" b="1" dirty="0">
                <a:solidFill>
                  <a:srgbClr val="FFC000"/>
                </a:solidFill>
              </a:rPr>
              <a:t>habit</a:t>
            </a:r>
            <a:r>
              <a:rPr lang="en-US" altLang="en-US" sz="2800" dirty="0">
                <a:solidFill>
                  <a:schemeClr val="bg1"/>
                </a:solidFill>
              </a:rPr>
              <a:t>: what you </a:t>
            </a:r>
            <a:r>
              <a:rPr lang="vi-VN" altLang="en-US" sz="2800" dirty="0" smtClean="0">
                <a:solidFill>
                  <a:schemeClr val="bg1"/>
                </a:solidFill>
              </a:rPr>
              <a:t>usually </a:t>
            </a:r>
            <a:r>
              <a:rPr lang="en-US" altLang="en-US" sz="2800" dirty="0" smtClean="0">
                <a:solidFill>
                  <a:schemeClr val="bg1"/>
                </a:solidFill>
              </a:rPr>
              <a:t>do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en-US" sz="2800" b="1" dirty="0">
                <a:solidFill>
                  <a:srgbClr val="FFC000"/>
                </a:solidFill>
              </a:rPr>
              <a:t>behaviour</a:t>
            </a:r>
            <a:r>
              <a:rPr lang="en-US" altLang="en-US" sz="2800" dirty="0">
                <a:solidFill>
                  <a:schemeClr val="bg1"/>
                </a:solidFill>
              </a:rPr>
              <a:t>: the way </a:t>
            </a:r>
            <a:r>
              <a:rPr lang="vi-VN" altLang="en-US" sz="2800" dirty="0" smtClean="0">
                <a:solidFill>
                  <a:schemeClr val="bg1"/>
                </a:solidFill>
              </a:rPr>
              <a:t>you </a:t>
            </a:r>
            <a:r>
              <a:rPr lang="en-US" altLang="en-US" sz="2800" dirty="0" smtClean="0">
                <a:solidFill>
                  <a:schemeClr val="bg1"/>
                </a:solidFill>
              </a:rPr>
              <a:t>act, </a:t>
            </a:r>
            <a:r>
              <a:rPr lang="en-US" altLang="en-US" sz="2800" dirty="0">
                <a:solidFill>
                  <a:schemeClr val="bg1"/>
                </a:solidFill>
              </a:rPr>
              <a:t>especially towards others</a:t>
            </a:r>
          </a:p>
          <a:p>
            <a:pPr eaLnBrk="1" hangingPunct="1"/>
            <a:r>
              <a:rPr lang="en-US" altLang="en-US" sz="2800" b="1" dirty="0">
                <a:solidFill>
                  <a:srgbClr val="FFC000"/>
                </a:solidFill>
              </a:rPr>
              <a:t>practice</a:t>
            </a:r>
            <a:r>
              <a:rPr lang="en-US" altLang="en-US" sz="2800" dirty="0">
                <a:solidFill>
                  <a:schemeClr val="bg1"/>
                </a:solidFill>
              </a:rPr>
              <a:t>: the </a:t>
            </a:r>
            <a:r>
              <a:rPr lang="en-US" altLang="en-US" sz="2800" dirty="0" smtClean="0">
                <a:solidFill>
                  <a:schemeClr val="bg1"/>
                </a:solidFill>
              </a:rPr>
              <a:t>application </a:t>
            </a:r>
            <a:r>
              <a:rPr lang="en-US" altLang="en-US" sz="2800" dirty="0">
                <a:solidFill>
                  <a:schemeClr val="bg1"/>
                </a:solidFill>
              </a:rPr>
              <a:t>or use of an </a:t>
            </a:r>
            <a:r>
              <a:rPr lang="vi-VN" altLang="en-US" sz="2800" dirty="0" smtClean="0">
                <a:solidFill>
                  <a:schemeClr val="bg1"/>
                </a:solidFill>
              </a:rPr>
              <a:t>idea</a:t>
            </a:r>
            <a:r>
              <a:rPr lang="en-US" altLang="en-US" sz="2800" dirty="0" smtClean="0">
                <a:solidFill>
                  <a:schemeClr val="bg1"/>
                </a:solidFill>
              </a:rPr>
              <a:t>, belief</a:t>
            </a:r>
            <a:r>
              <a:rPr lang="en-US" altLang="en-US" sz="2800" dirty="0">
                <a:solidFill>
                  <a:schemeClr val="bg1"/>
                </a:solidFill>
              </a:rPr>
              <a:t>, or method </a:t>
            </a:r>
            <a:r>
              <a:rPr lang="vi-VN" altLang="en-US" sz="2800" dirty="0" smtClean="0">
                <a:solidFill>
                  <a:schemeClr val="bg1"/>
                </a:solidFill>
              </a:rPr>
              <a:t>in real life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just" eaLnBrk="1" hangingPunct="1"/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5" t="5357" r="8791" b="53571"/>
          <a:stretch>
            <a:fillRect/>
          </a:stretch>
        </p:blipFill>
        <p:spPr bwMode="auto">
          <a:xfrm rot="20410756">
            <a:off x="8688091" y="4120794"/>
            <a:ext cx="2656504" cy="221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7119" y="2231756"/>
            <a:ext cx="7547675" cy="43395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95600" y="2689375"/>
            <a:ext cx="7547675" cy="43395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06125" y="3113920"/>
            <a:ext cx="7244167" cy="43395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417377" y="3483253"/>
            <a:ext cx="7942881" cy="43395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828800" y="3973483"/>
            <a:ext cx="3177154" cy="43395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4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929899" y="1578244"/>
            <a:ext cx="6019800" cy="1744188"/>
          </a:xfrm>
          <a:prstGeom prst="flowChartDocument">
            <a:avLst/>
          </a:prstGeom>
          <a:solidFill>
            <a:srgbClr val="660033"/>
          </a:solidFill>
          <a:ln w="76200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956887" y="1598883"/>
            <a:ext cx="59055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dirty="0" smtClean="0">
                <a:solidFill>
                  <a:srgbClr val="92D050"/>
                </a:solidFill>
              </a:rPr>
              <a:t>WHAT ARE AUXILIARY VERBS</a:t>
            </a:r>
            <a:r>
              <a:rPr lang="en-US" altLang="en-US" sz="2800" dirty="0">
                <a:solidFill>
                  <a:srgbClr val="92D050"/>
                </a:solidFill>
              </a:rPr>
              <a:t>?</a:t>
            </a:r>
            <a:endParaRPr lang="en-US" altLang="en-US" sz="2800" dirty="0" smtClean="0">
              <a:solidFill>
                <a:srgbClr val="92D05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chemeClr val="bg1"/>
                </a:solidFill>
              </a:rPr>
              <a:t>be</a:t>
            </a:r>
            <a:r>
              <a:rPr lang="en-US" altLang="en-US" sz="2400" dirty="0">
                <a:solidFill>
                  <a:schemeClr val="bg1"/>
                </a:solidFill>
              </a:rPr>
              <a:t>, have, do, can, shall, will, may, must, need, used (to). </a:t>
            </a:r>
          </a:p>
          <a:p>
            <a:pPr algn="just" eaLnBrk="1" hangingPunct="1"/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691181" y="4012769"/>
            <a:ext cx="7086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1. Life will be improved in those remote areas.</a:t>
            </a:r>
            <a:br>
              <a:rPr lang="en-US" altLang="en-US" sz="2400"/>
            </a:br>
            <a:r>
              <a:rPr lang="en-US" altLang="en-US" sz="2400"/>
              <a:t>2. They can see the rain coming in from the west.</a:t>
            </a:r>
            <a:br>
              <a:rPr lang="en-US" altLang="en-US" sz="2400"/>
            </a:br>
            <a:r>
              <a:rPr lang="en-US" altLang="en-US" sz="2400"/>
              <a:t>3. You did make me laugh!</a:t>
            </a:r>
            <a:br>
              <a:rPr lang="en-US" altLang="en-US" sz="2400"/>
            </a:br>
            <a:r>
              <a:rPr lang="en-US" altLang="en-US" sz="2400"/>
              <a:t>4. He hasn't handed in his assignment.</a:t>
            </a:r>
            <a:br>
              <a:rPr lang="en-US" altLang="en-US" sz="2400"/>
            </a:br>
            <a:r>
              <a:rPr lang="en-US" altLang="en-US" sz="2400"/>
              <a:t>5. I don't like the idea of going there at night.</a:t>
            </a:r>
            <a:br>
              <a:rPr lang="en-US" altLang="en-US" sz="2400"/>
            </a:br>
            <a:r>
              <a:rPr lang="en-US" altLang="en-US" sz="2400"/>
              <a:t>6. Sam doesn't like fast food but I do.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4757981" y="5110565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4605581" y="5491565"/>
            <a:ext cx="762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4224581" y="5841569"/>
            <a:ext cx="762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8348152" y="6222569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0142"/>
            <a:ext cx="12350858" cy="1325563"/>
          </a:xfrm>
        </p:spPr>
        <p:txBody>
          <a:bodyPr>
            <a:normAutofit/>
          </a:bodyPr>
          <a:lstStyle/>
          <a:p>
            <a:r>
              <a:rPr lang="vi-VN" altLang="en-US" b="1" dirty="0" smtClean="0"/>
              <a:t>II. Pronunciation: </a:t>
            </a:r>
            <a:br>
              <a:rPr lang="vi-VN" altLang="en-US" b="1" dirty="0" smtClean="0"/>
            </a:br>
            <a:r>
              <a:rPr lang="en-US" altLang="en-US" b="1" dirty="0" smtClean="0">
                <a:solidFill>
                  <a:srgbClr val="0000FF"/>
                </a:solidFill>
              </a:rPr>
              <a:t>Stress </a:t>
            </a:r>
            <a:r>
              <a:rPr lang="en-US" altLang="en-US" b="1" dirty="0">
                <a:solidFill>
                  <a:srgbClr val="0000FF"/>
                </a:solidFill>
              </a:rPr>
              <a:t>on auxiliary verbs in </a:t>
            </a:r>
            <a:r>
              <a:rPr lang="en-US" altLang="en-US" b="1" dirty="0" smtClean="0">
                <a:solidFill>
                  <a:srgbClr val="0000FF"/>
                </a:solidFill>
              </a:rPr>
              <a:t>sentences</a:t>
            </a:r>
            <a:endParaRPr lang="en-US" altLang="en-US" b="1" dirty="0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124200" y="3430370"/>
            <a:ext cx="868680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5</a:t>
            </a:r>
            <a:r>
              <a:rPr lang="en-US" altLang="en-US" sz="2400" dirty="0" smtClean="0">
                <a:solidFill>
                  <a:schemeClr val="bg1"/>
                </a:solidFill>
              </a:rPr>
              <a:t>. </a:t>
            </a:r>
            <a:r>
              <a:rPr lang="en-GB" sz="2400" dirty="0">
                <a:solidFill>
                  <a:schemeClr val="bg1"/>
                </a:solidFill>
              </a:rPr>
              <a:t>Listen and underline the auxiliary </a:t>
            </a:r>
            <a:r>
              <a:rPr lang="en-GB" sz="2400" dirty="0" smtClean="0">
                <a:solidFill>
                  <a:schemeClr val="bg1"/>
                </a:solidFill>
              </a:rPr>
              <a:t>verbs which </a:t>
            </a:r>
            <a:r>
              <a:rPr lang="en-GB" sz="2400" dirty="0">
                <a:solidFill>
                  <a:schemeClr val="bg1"/>
                </a:solidFill>
              </a:rPr>
              <a:t>are </a:t>
            </a:r>
            <a:r>
              <a:rPr lang="en-GB" sz="2400" dirty="0" smtClean="0">
                <a:solidFill>
                  <a:schemeClr val="bg1"/>
                </a:solidFill>
              </a:rPr>
              <a:t>stressed</a:t>
            </a:r>
            <a:r>
              <a:rPr lang="en-US" altLang="en-US" sz="2400" dirty="0" smtClean="0">
                <a:solidFill>
                  <a:schemeClr val="bg1"/>
                </a:solidFill>
              </a:rPr>
              <a:t>.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602</Words>
  <Application>Microsoft Macintosh PowerPoint</Application>
  <PresentationFormat>Widescreen</PresentationFormat>
  <Paragraphs>142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Apple LiGothic</vt:lpstr>
      <vt:lpstr>Calibri</vt:lpstr>
      <vt:lpstr>Calibri Light</vt:lpstr>
      <vt:lpstr>SimSun</vt:lpstr>
      <vt:lpstr>Times New Roman</vt:lpstr>
      <vt:lpstr>宋体</vt:lpstr>
      <vt:lpstr>Arial</vt:lpstr>
      <vt:lpstr>Office Theme</vt:lpstr>
      <vt:lpstr>Unit 4: Life in the past</vt:lpstr>
      <vt:lpstr>PowerPoint Presentation</vt:lpstr>
      <vt:lpstr>I.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Pronunciation:  Stress on auxiliary verbs in sentences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138</cp:revision>
  <dcterms:created xsi:type="dcterms:W3CDTF">2021-10-01T09:35:30Z</dcterms:created>
  <dcterms:modified xsi:type="dcterms:W3CDTF">2021-11-11T16:35:19Z</dcterms:modified>
</cp:coreProperties>
</file>