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1" r:id="rId3"/>
    <p:sldId id="263" r:id="rId4"/>
    <p:sldId id="265" r:id="rId5"/>
    <p:sldId id="273" r:id="rId6"/>
    <p:sldId id="275" r:id="rId7"/>
    <p:sldId id="267" r:id="rId8"/>
    <p:sldId id="268" r:id="rId9"/>
    <p:sldId id="269" r:id="rId10"/>
    <p:sldId id="270" r:id="rId11"/>
    <p:sldId id="272"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6"/>
    <p:restoredTop sz="94580"/>
  </p:normalViewPr>
  <p:slideViewPr>
    <p:cSldViewPr snapToGrid="0" snapToObjects="1">
      <p:cViewPr varScale="1">
        <p:scale>
          <a:sx n="52" d="100"/>
          <a:sy n="52" d="100"/>
        </p:scale>
        <p:origin x="86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13D78-0D10-254E-A310-C324379373F8}" type="datetimeFigureOut">
              <a:rPr lang="en-GB" smtClean="0"/>
              <a:t>19/07/2023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4A09C-BCBC-B34B-A919-A1021E7634FA}" type="slidenum">
              <a:rPr lang="en-GB" smtClean="0"/>
              <a:t>‹#›</a:t>
            </a:fld>
            <a:endParaRPr lang="en-GB"/>
          </a:p>
        </p:txBody>
      </p:sp>
    </p:spTree>
    <p:extLst>
      <p:ext uri="{BB962C8B-B14F-4D97-AF65-F5344CB8AC3E}">
        <p14:creationId xmlns:p14="http://schemas.microsoft.com/office/powerpoint/2010/main" val="23075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29305">
              <a:defRPr/>
            </a:pPr>
            <a:fld id="{867AF81A-5A48-44B6-BFB3-5A2D3370088C}" type="slidenum">
              <a:rPr lang="zh-CN" altLang="en-US">
                <a:solidFill>
                  <a:prstClr val="black"/>
                </a:solidFill>
                <a:latin typeface="Calibri" panose="020F0502020204030204"/>
                <a:ea typeface="SimSun" panose="02010600030101010101" pitchFamily="2" charset="-122"/>
              </a:rPr>
              <a:pPr defTabSz="929305">
                <a:defRPr/>
              </a:pPr>
              <a:t>2</a:t>
            </a:fld>
            <a:endParaRPr lang="zh-CN" altLang="en-US">
              <a:solidFill>
                <a:prstClr val="black"/>
              </a:solidFill>
              <a:latin typeface="Calibri" panose="020F0502020204030204"/>
              <a:ea typeface="SimSun" panose="02010600030101010101" pitchFamily="2" charset="-122"/>
            </a:endParaRPr>
          </a:p>
        </p:txBody>
      </p:sp>
    </p:spTree>
    <p:extLst>
      <p:ext uri="{BB962C8B-B14F-4D97-AF65-F5344CB8AC3E}">
        <p14:creationId xmlns:p14="http://schemas.microsoft.com/office/powerpoint/2010/main" val="174711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29305">
              <a:defRPr/>
            </a:pPr>
            <a:fld id="{867AF81A-5A48-44B6-BFB3-5A2D3370088C}" type="slidenum">
              <a:rPr lang="zh-CN" altLang="en-US">
                <a:solidFill>
                  <a:prstClr val="black"/>
                </a:solidFill>
                <a:latin typeface="Calibri" panose="020F0502020204030204"/>
                <a:ea typeface="SimSun" panose="02010600030101010101" pitchFamily="2" charset="-122"/>
              </a:rPr>
              <a:pPr defTabSz="929305">
                <a:defRPr/>
              </a:pPr>
              <a:t>12</a:t>
            </a:fld>
            <a:endParaRPr lang="zh-CN" altLang="en-US">
              <a:solidFill>
                <a:prstClr val="black"/>
              </a:solidFill>
              <a:latin typeface="Calibri" panose="020F0502020204030204"/>
              <a:ea typeface="SimSun" panose="02010600030101010101" pitchFamily="2" charset="-122"/>
            </a:endParaRPr>
          </a:p>
        </p:txBody>
      </p:sp>
    </p:spTree>
    <p:extLst>
      <p:ext uri="{BB962C8B-B14F-4D97-AF65-F5344CB8AC3E}">
        <p14:creationId xmlns:p14="http://schemas.microsoft.com/office/powerpoint/2010/main" val="556906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smtClean="0"/>
              <a:t>Click to edit Master subtitle style</a:t>
            </a:r>
            <a:endParaRPr lang="en-GB"/>
          </a:p>
        </p:txBody>
      </p:sp>
      <p:sp>
        <p:nvSpPr>
          <p:cNvPr id="4" name="Date Placeholder 3"/>
          <p:cNvSpPr>
            <a:spLocks noGrp="1"/>
          </p:cNvSpPr>
          <p:nvPr>
            <p:ph type="dt" sz="half" idx="10"/>
          </p:nvPr>
        </p:nvSpPr>
        <p:spPr/>
        <p:txBody>
          <a:bodyPr/>
          <a:lstStyle/>
          <a:p>
            <a:fld id="{C6EB45D7-EEEF-8841-9C4D-2FADA3730EA6}" type="datetimeFigureOut">
              <a:rPr lang="en-GB" smtClean="0"/>
              <a:t>19/07/2023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DD341-BC93-914F-A5AA-61E58672DA3C}" type="slidenum">
              <a:rPr lang="en-GB" smtClean="0"/>
              <a:t>‹#›</a:t>
            </a:fld>
            <a:endParaRPr lang="en-GB"/>
          </a:p>
        </p:txBody>
      </p:sp>
    </p:spTree>
    <p:extLst>
      <p:ext uri="{BB962C8B-B14F-4D97-AF65-F5344CB8AC3E}">
        <p14:creationId xmlns:p14="http://schemas.microsoft.com/office/powerpoint/2010/main" val="96708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GB"/>
          </a:p>
        </p:txBody>
      </p:sp>
      <p:sp>
        <p:nvSpPr>
          <p:cNvPr id="4" name="Date Placeholder 3"/>
          <p:cNvSpPr>
            <a:spLocks noGrp="1"/>
          </p:cNvSpPr>
          <p:nvPr>
            <p:ph type="dt" sz="half" idx="10"/>
          </p:nvPr>
        </p:nvSpPr>
        <p:spPr/>
        <p:txBody>
          <a:bodyPr/>
          <a:lstStyle/>
          <a:p>
            <a:fld id="{C6EB45D7-EEEF-8841-9C4D-2FADA3730EA6}" type="datetimeFigureOut">
              <a:rPr lang="en-GB" smtClean="0"/>
              <a:t>19/07/2023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DD341-BC93-914F-A5AA-61E58672DA3C}" type="slidenum">
              <a:rPr lang="en-GB" smtClean="0"/>
              <a:t>‹#›</a:t>
            </a:fld>
            <a:endParaRPr lang="en-GB"/>
          </a:p>
        </p:txBody>
      </p:sp>
    </p:spTree>
    <p:extLst>
      <p:ext uri="{BB962C8B-B14F-4D97-AF65-F5344CB8AC3E}">
        <p14:creationId xmlns:p14="http://schemas.microsoft.com/office/powerpoint/2010/main" val="83821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GB"/>
          </a:p>
        </p:txBody>
      </p:sp>
      <p:sp>
        <p:nvSpPr>
          <p:cNvPr id="4" name="Date Placeholder 3"/>
          <p:cNvSpPr>
            <a:spLocks noGrp="1"/>
          </p:cNvSpPr>
          <p:nvPr>
            <p:ph type="dt" sz="half" idx="10"/>
          </p:nvPr>
        </p:nvSpPr>
        <p:spPr/>
        <p:txBody>
          <a:bodyPr/>
          <a:lstStyle/>
          <a:p>
            <a:fld id="{C6EB45D7-EEEF-8841-9C4D-2FADA3730EA6}" type="datetimeFigureOut">
              <a:rPr lang="en-GB" smtClean="0"/>
              <a:t>19/07/2023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DD341-BC93-914F-A5AA-61E58672DA3C}" type="slidenum">
              <a:rPr lang="en-GB" smtClean="0"/>
              <a:t>‹#›</a:t>
            </a:fld>
            <a:endParaRPr lang="en-GB"/>
          </a:p>
        </p:txBody>
      </p:sp>
    </p:spTree>
    <p:extLst>
      <p:ext uri="{BB962C8B-B14F-4D97-AF65-F5344CB8AC3E}">
        <p14:creationId xmlns:p14="http://schemas.microsoft.com/office/powerpoint/2010/main" val="330931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438430"/>
      </p:ext>
    </p:extLst>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Click to edit Master title style</a:t>
            </a:r>
            <a:endParaRPr lang="en-GB"/>
          </a:p>
        </p:txBody>
      </p:sp>
      <p:sp>
        <p:nvSpPr>
          <p:cNvPr id="3" name="Content Placeholder 2"/>
          <p:cNvSpPr>
            <a:spLocks noGrp="1"/>
          </p:cNvSpPr>
          <p:nvPr>
            <p:ph idx="1"/>
          </p:nvPr>
        </p:nvSpPr>
        <p:spPr/>
        <p:txBody>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GB"/>
          </a:p>
        </p:txBody>
      </p:sp>
      <p:sp>
        <p:nvSpPr>
          <p:cNvPr id="4" name="Date Placeholder 3"/>
          <p:cNvSpPr>
            <a:spLocks noGrp="1"/>
          </p:cNvSpPr>
          <p:nvPr>
            <p:ph type="dt" sz="half" idx="10"/>
          </p:nvPr>
        </p:nvSpPr>
        <p:spPr/>
        <p:txBody>
          <a:bodyPr/>
          <a:lstStyle/>
          <a:p>
            <a:fld id="{C6EB45D7-EEEF-8841-9C4D-2FADA3730EA6}" type="datetimeFigureOut">
              <a:rPr lang="en-GB" smtClean="0"/>
              <a:t>19/07/2023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DD341-BC93-914F-A5AA-61E58672DA3C}" type="slidenum">
              <a:rPr lang="en-GB" smtClean="0"/>
              <a:t>‹#›</a:t>
            </a:fld>
            <a:endParaRPr lang="en-GB"/>
          </a:p>
        </p:txBody>
      </p:sp>
    </p:spTree>
    <p:extLst>
      <p:ext uri="{BB962C8B-B14F-4D97-AF65-F5344CB8AC3E}">
        <p14:creationId xmlns:p14="http://schemas.microsoft.com/office/powerpoint/2010/main" val="60723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smtClean="0"/>
              <a:t>Click to edit Master text styles</a:t>
            </a:r>
          </a:p>
        </p:txBody>
      </p:sp>
      <p:sp>
        <p:nvSpPr>
          <p:cNvPr id="4" name="Date Placeholder 3"/>
          <p:cNvSpPr>
            <a:spLocks noGrp="1"/>
          </p:cNvSpPr>
          <p:nvPr>
            <p:ph type="dt" sz="half" idx="10"/>
          </p:nvPr>
        </p:nvSpPr>
        <p:spPr/>
        <p:txBody>
          <a:bodyPr/>
          <a:lstStyle/>
          <a:p>
            <a:fld id="{C6EB45D7-EEEF-8841-9C4D-2FADA3730EA6}" type="datetimeFigureOut">
              <a:rPr lang="en-GB" smtClean="0"/>
              <a:t>19/07/2023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DD341-BC93-914F-A5AA-61E58672DA3C}" type="slidenum">
              <a:rPr lang="en-GB" smtClean="0"/>
              <a:t>‹#›</a:t>
            </a:fld>
            <a:endParaRPr lang="en-GB"/>
          </a:p>
        </p:txBody>
      </p:sp>
    </p:spTree>
    <p:extLst>
      <p:ext uri="{BB962C8B-B14F-4D97-AF65-F5344CB8AC3E}">
        <p14:creationId xmlns:p14="http://schemas.microsoft.com/office/powerpoint/2010/main" val="103862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GB"/>
          </a:p>
        </p:txBody>
      </p:sp>
      <p:sp>
        <p:nvSpPr>
          <p:cNvPr id="5" name="Date Placeholder 4"/>
          <p:cNvSpPr>
            <a:spLocks noGrp="1"/>
          </p:cNvSpPr>
          <p:nvPr>
            <p:ph type="dt" sz="half" idx="10"/>
          </p:nvPr>
        </p:nvSpPr>
        <p:spPr/>
        <p:txBody>
          <a:bodyPr/>
          <a:lstStyle/>
          <a:p>
            <a:fld id="{C6EB45D7-EEEF-8841-9C4D-2FADA3730EA6}" type="datetimeFigureOut">
              <a:rPr lang="en-GB" smtClean="0"/>
              <a:t>19/07/2023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DD341-BC93-914F-A5AA-61E58672DA3C}" type="slidenum">
              <a:rPr lang="en-GB" smtClean="0"/>
              <a:t>‹#›</a:t>
            </a:fld>
            <a:endParaRPr lang="en-GB"/>
          </a:p>
        </p:txBody>
      </p:sp>
    </p:spTree>
    <p:extLst>
      <p:ext uri="{BB962C8B-B14F-4D97-AF65-F5344CB8AC3E}">
        <p14:creationId xmlns:p14="http://schemas.microsoft.com/office/powerpoint/2010/main" val="141860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GB"/>
          </a:p>
        </p:txBody>
      </p:sp>
      <p:sp>
        <p:nvSpPr>
          <p:cNvPr id="7" name="Date Placeholder 6"/>
          <p:cNvSpPr>
            <a:spLocks noGrp="1"/>
          </p:cNvSpPr>
          <p:nvPr>
            <p:ph type="dt" sz="half" idx="10"/>
          </p:nvPr>
        </p:nvSpPr>
        <p:spPr/>
        <p:txBody>
          <a:bodyPr/>
          <a:lstStyle/>
          <a:p>
            <a:fld id="{C6EB45D7-EEEF-8841-9C4D-2FADA3730EA6}" type="datetimeFigureOut">
              <a:rPr lang="en-GB" smtClean="0"/>
              <a:t>19/07/2023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FDD341-BC93-914F-A5AA-61E58672DA3C}" type="slidenum">
              <a:rPr lang="en-GB" smtClean="0"/>
              <a:t>‹#›</a:t>
            </a:fld>
            <a:endParaRPr lang="en-GB"/>
          </a:p>
        </p:txBody>
      </p:sp>
    </p:spTree>
    <p:extLst>
      <p:ext uri="{BB962C8B-B14F-4D97-AF65-F5344CB8AC3E}">
        <p14:creationId xmlns:p14="http://schemas.microsoft.com/office/powerpoint/2010/main" val="109769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Click to edit Master title style</a:t>
            </a:r>
            <a:endParaRPr lang="en-GB"/>
          </a:p>
        </p:txBody>
      </p:sp>
      <p:sp>
        <p:nvSpPr>
          <p:cNvPr id="3" name="Date Placeholder 2"/>
          <p:cNvSpPr>
            <a:spLocks noGrp="1"/>
          </p:cNvSpPr>
          <p:nvPr>
            <p:ph type="dt" sz="half" idx="10"/>
          </p:nvPr>
        </p:nvSpPr>
        <p:spPr/>
        <p:txBody>
          <a:bodyPr/>
          <a:lstStyle/>
          <a:p>
            <a:fld id="{C6EB45D7-EEEF-8841-9C4D-2FADA3730EA6}" type="datetimeFigureOut">
              <a:rPr lang="en-GB" smtClean="0"/>
              <a:t>19/07/2023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FDD341-BC93-914F-A5AA-61E58672DA3C}" type="slidenum">
              <a:rPr lang="en-GB" smtClean="0"/>
              <a:t>‹#›</a:t>
            </a:fld>
            <a:endParaRPr lang="en-GB"/>
          </a:p>
        </p:txBody>
      </p:sp>
    </p:spTree>
    <p:extLst>
      <p:ext uri="{BB962C8B-B14F-4D97-AF65-F5344CB8AC3E}">
        <p14:creationId xmlns:p14="http://schemas.microsoft.com/office/powerpoint/2010/main" val="2042109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EB45D7-EEEF-8841-9C4D-2FADA3730EA6}" type="datetimeFigureOut">
              <a:rPr lang="en-GB" smtClean="0"/>
              <a:t>19/07/2023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FDD341-BC93-914F-A5AA-61E58672DA3C}" type="slidenum">
              <a:rPr lang="en-GB" smtClean="0"/>
              <a:t>‹#›</a:t>
            </a:fld>
            <a:endParaRPr lang="en-GB"/>
          </a:p>
        </p:txBody>
      </p:sp>
    </p:spTree>
    <p:extLst>
      <p:ext uri="{BB962C8B-B14F-4D97-AF65-F5344CB8AC3E}">
        <p14:creationId xmlns:p14="http://schemas.microsoft.com/office/powerpoint/2010/main" val="65628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smtClean="0"/>
              <a:t>Click to edit Master text styles</a:t>
            </a:r>
          </a:p>
        </p:txBody>
      </p:sp>
      <p:sp>
        <p:nvSpPr>
          <p:cNvPr id="5" name="Date Placeholder 4"/>
          <p:cNvSpPr>
            <a:spLocks noGrp="1"/>
          </p:cNvSpPr>
          <p:nvPr>
            <p:ph type="dt" sz="half" idx="10"/>
          </p:nvPr>
        </p:nvSpPr>
        <p:spPr/>
        <p:txBody>
          <a:bodyPr/>
          <a:lstStyle/>
          <a:p>
            <a:fld id="{C6EB45D7-EEEF-8841-9C4D-2FADA3730EA6}" type="datetimeFigureOut">
              <a:rPr lang="en-GB" smtClean="0"/>
              <a:t>19/07/2023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DD341-BC93-914F-A5AA-61E58672DA3C}" type="slidenum">
              <a:rPr lang="en-GB" smtClean="0"/>
              <a:t>‹#›</a:t>
            </a:fld>
            <a:endParaRPr lang="en-GB"/>
          </a:p>
        </p:txBody>
      </p:sp>
    </p:spTree>
    <p:extLst>
      <p:ext uri="{BB962C8B-B14F-4D97-AF65-F5344CB8AC3E}">
        <p14:creationId xmlns:p14="http://schemas.microsoft.com/office/powerpoint/2010/main" val="67679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smtClean="0"/>
              <a:t>Click to edit Master text styles</a:t>
            </a:r>
          </a:p>
        </p:txBody>
      </p:sp>
      <p:sp>
        <p:nvSpPr>
          <p:cNvPr id="5" name="Date Placeholder 4"/>
          <p:cNvSpPr>
            <a:spLocks noGrp="1"/>
          </p:cNvSpPr>
          <p:nvPr>
            <p:ph type="dt" sz="half" idx="10"/>
          </p:nvPr>
        </p:nvSpPr>
        <p:spPr/>
        <p:txBody>
          <a:bodyPr/>
          <a:lstStyle/>
          <a:p>
            <a:fld id="{C6EB45D7-EEEF-8841-9C4D-2FADA3730EA6}" type="datetimeFigureOut">
              <a:rPr lang="en-GB" smtClean="0"/>
              <a:t>19/07/2023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DD341-BC93-914F-A5AA-61E58672DA3C}" type="slidenum">
              <a:rPr lang="en-GB" smtClean="0"/>
              <a:t>‹#›</a:t>
            </a:fld>
            <a:endParaRPr lang="en-GB"/>
          </a:p>
        </p:txBody>
      </p:sp>
    </p:spTree>
    <p:extLst>
      <p:ext uri="{BB962C8B-B14F-4D97-AF65-F5344CB8AC3E}">
        <p14:creationId xmlns:p14="http://schemas.microsoft.com/office/powerpoint/2010/main" val="1740320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60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B45D7-EEEF-8841-9C4D-2FADA3730EA6}" type="datetimeFigureOut">
              <a:rPr lang="en-GB" smtClean="0"/>
              <a:t>19/07/2023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DD341-BC93-914F-A5AA-61E58672DA3C}" type="slidenum">
              <a:rPr lang="en-GB" smtClean="0"/>
              <a:t>‹#›</a:t>
            </a:fld>
            <a:endParaRPr lang="en-GB"/>
          </a:p>
        </p:txBody>
      </p:sp>
    </p:spTree>
    <p:extLst>
      <p:ext uri="{BB962C8B-B14F-4D97-AF65-F5344CB8AC3E}">
        <p14:creationId xmlns:p14="http://schemas.microsoft.com/office/powerpoint/2010/main" val="783434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tif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tif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563" y="2485075"/>
            <a:ext cx="9698182" cy="2387600"/>
          </a:xfrm>
        </p:spPr>
        <p:txBody>
          <a:bodyPr>
            <a:prstTxWarp prst="textArchUp">
              <a:avLst/>
            </a:prstTxWarp>
            <a:normAutofit/>
          </a:bodyPr>
          <a:lstStyle/>
          <a:p>
            <a:r>
              <a:rPr lang="vi-VN" sz="4800" dirty="0" smtClean="0">
                <a:solidFill>
                  <a:srgbClr val="C00000"/>
                </a:solidFill>
                <a:effectLst>
                  <a:outerShdw blurRad="50800" dist="38100" dir="2700000" algn="tl" rotWithShape="0">
                    <a:prstClr val="black">
                      <a:alpha val="40000"/>
                    </a:prstClr>
                  </a:outerShdw>
                </a:effectLst>
                <a:latin typeface="Apple Chancery" charset="0"/>
                <a:ea typeface="Apple Chancery" charset="0"/>
                <a:cs typeface="Apple Chancery" charset="0"/>
              </a:rPr>
              <a:t>Unit 4: </a:t>
            </a:r>
            <a:r>
              <a:rPr lang="vi-VN" sz="6600" b="1" dirty="0" smtClean="0">
                <a:solidFill>
                  <a:srgbClr val="C00000"/>
                </a:solidFill>
                <a:effectLst>
                  <a:outerShdw blurRad="50800" dist="38100" dir="2700000" algn="tl" rotWithShape="0">
                    <a:prstClr val="black">
                      <a:alpha val="40000"/>
                    </a:prstClr>
                  </a:outerShdw>
                </a:effectLst>
                <a:latin typeface="Apple Chancery" charset="0"/>
                <a:ea typeface="Apple Chancery" charset="0"/>
                <a:cs typeface="Apple Chancery" charset="0"/>
              </a:rPr>
              <a:t>Life in the past</a:t>
            </a:r>
            <a:endParaRPr lang="en-GB" sz="4800" b="1" dirty="0">
              <a:solidFill>
                <a:srgbClr val="C00000"/>
              </a:solidFill>
              <a:effectLst>
                <a:outerShdw blurRad="50800" dist="38100" dir="2700000" algn="tl" rotWithShape="0">
                  <a:prstClr val="black">
                    <a:alpha val="40000"/>
                  </a:prstClr>
                </a:outerShdw>
              </a:effectLst>
              <a:latin typeface="Apple Chancery" charset="0"/>
              <a:ea typeface="Apple Chancery" charset="0"/>
              <a:cs typeface="Apple Chancery" charset="0"/>
            </a:endParaRPr>
          </a:p>
        </p:txBody>
      </p:sp>
      <p:sp>
        <p:nvSpPr>
          <p:cNvPr id="3" name="Subtitle 2"/>
          <p:cNvSpPr>
            <a:spLocks noGrp="1"/>
          </p:cNvSpPr>
          <p:nvPr>
            <p:ph type="subTitle" idx="1"/>
          </p:nvPr>
        </p:nvSpPr>
        <p:spPr>
          <a:xfrm>
            <a:off x="-340472" y="2994440"/>
            <a:ext cx="9144000" cy="851920"/>
          </a:xfrm>
        </p:spPr>
        <p:txBody>
          <a:bodyPr>
            <a:normAutofit/>
          </a:bodyPr>
          <a:lstStyle/>
          <a:p>
            <a:r>
              <a:rPr lang="vi-VN" sz="3600" dirty="0" smtClean="0"/>
              <a:t>Lesson 1: Getting started</a:t>
            </a:r>
            <a:endParaRPr lang="en-GB" sz="3600" dirty="0"/>
          </a:p>
        </p:txBody>
      </p:sp>
      <p:pic>
        <p:nvPicPr>
          <p:cNvPr id="7" name="Picture 6"/>
          <p:cNvPicPr>
            <a:picLocks noChangeAspect="1"/>
          </p:cNvPicPr>
          <p:nvPr/>
        </p:nvPicPr>
        <p:blipFill>
          <a:blip r:embed="rId2"/>
          <a:stretch>
            <a:fillRect/>
          </a:stretch>
        </p:blipFill>
        <p:spPr>
          <a:xfrm>
            <a:off x="8416014" y="49026"/>
            <a:ext cx="3775986" cy="2513727"/>
          </a:xfrm>
          <a:prstGeom prst="rect">
            <a:avLst/>
          </a:prstGeom>
          <a:ln>
            <a:noFill/>
          </a:ln>
          <a:effectLst>
            <a:softEdge rad="112500"/>
          </a:effectLst>
        </p:spPr>
      </p:pic>
      <p:pic>
        <p:nvPicPr>
          <p:cNvPr id="8" name="Picture 7"/>
          <p:cNvPicPr>
            <a:picLocks noChangeAspect="1"/>
          </p:cNvPicPr>
          <p:nvPr/>
        </p:nvPicPr>
        <p:blipFill>
          <a:blip r:embed="rId3"/>
          <a:stretch>
            <a:fillRect/>
          </a:stretch>
        </p:blipFill>
        <p:spPr>
          <a:xfrm>
            <a:off x="7940436" y="2626879"/>
            <a:ext cx="4037251" cy="3173793"/>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4471307" y="4107489"/>
            <a:ext cx="3831981" cy="2750511"/>
          </a:xfrm>
          <a:prstGeom prst="rect">
            <a:avLst/>
          </a:prstGeom>
          <a:ln>
            <a:noFill/>
          </a:ln>
          <a:effectLst>
            <a:softEdge rad="112500"/>
          </a:effectLst>
        </p:spPr>
      </p:pic>
      <p:sp>
        <p:nvSpPr>
          <p:cNvPr id="4" name="TextBox 3"/>
          <p:cNvSpPr txBox="1"/>
          <p:nvPr/>
        </p:nvSpPr>
        <p:spPr>
          <a:xfrm>
            <a:off x="1513508" y="616693"/>
            <a:ext cx="5435912" cy="584775"/>
          </a:xfrm>
          <a:prstGeom prst="rect">
            <a:avLst/>
          </a:prstGeom>
          <a:noFill/>
        </p:spPr>
        <p:txBody>
          <a:bodyPr wrap="none" rtlCol="0">
            <a:spAutoFit/>
          </a:bodyPr>
          <a:lstStyle/>
          <a:p>
            <a:r>
              <a:rPr lang="vi-VN" sz="3200" smtClean="0"/>
              <a:t>Friday, 12th November, </a:t>
            </a:r>
            <a:r>
              <a:rPr lang="vi-VN" sz="3200" smtClean="0"/>
              <a:t>2022</a:t>
            </a:r>
            <a:endParaRPr lang="en-GB" sz="3200" dirty="0"/>
          </a:p>
        </p:txBody>
      </p:sp>
      <p:sp>
        <p:nvSpPr>
          <p:cNvPr id="5" name="TextBox 4"/>
          <p:cNvSpPr txBox="1"/>
          <p:nvPr/>
        </p:nvSpPr>
        <p:spPr>
          <a:xfrm>
            <a:off x="544332" y="1516883"/>
            <a:ext cx="2165978" cy="584775"/>
          </a:xfrm>
          <a:prstGeom prst="rect">
            <a:avLst/>
          </a:prstGeom>
          <a:noFill/>
        </p:spPr>
        <p:txBody>
          <a:bodyPr wrap="none" rtlCol="0">
            <a:spAutoFit/>
          </a:bodyPr>
          <a:lstStyle/>
          <a:p>
            <a:r>
              <a:rPr lang="vi-VN" sz="3200" b="1" dirty="0" smtClean="0">
                <a:solidFill>
                  <a:schemeClr val="accent5"/>
                </a:solidFill>
              </a:rPr>
              <a:t>Period 29:</a:t>
            </a:r>
            <a:endParaRPr lang="en-GB" sz="3200" b="1" dirty="0">
              <a:solidFill>
                <a:schemeClr val="accent5"/>
              </a:solidFill>
            </a:endParaRPr>
          </a:p>
        </p:txBody>
      </p:sp>
    </p:spTree>
    <p:extLst>
      <p:ext uri="{BB962C8B-B14F-4D97-AF65-F5344CB8AC3E}">
        <p14:creationId xmlns:p14="http://schemas.microsoft.com/office/powerpoint/2010/main" val="1599488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1376083" y="147639"/>
            <a:ext cx="9439835" cy="461665"/>
          </a:xfrm>
          <a:prstGeom prst="rect">
            <a:avLst/>
          </a:prstGeom>
          <a:solidFill>
            <a:srgbClr val="C00000"/>
          </a:solidFill>
          <a:ln w="9525">
            <a:solidFill>
              <a:srgbClr val="FF0000"/>
            </a:solidFill>
            <a:miter lim="800000"/>
            <a:headEnd/>
            <a:tailEnd/>
          </a:ln>
          <a:scene3d>
            <a:camera prst="orthographicFront"/>
            <a:lightRig rig="threePt" dir="t"/>
          </a:scene3d>
          <a:sp3d>
            <a:bevelT w="165100" prst="coolSlant"/>
          </a:sp3d>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a:solidFill>
                  <a:schemeClr val="bg1"/>
                </a:solidFill>
              </a:rPr>
              <a:t>2. Use the words/phrases in the box to complete the sentences. </a:t>
            </a:r>
          </a:p>
        </p:txBody>
      </p:sp>
      <p:sp>
        <p:nvSpPr>
          <p:cNvPr id="10243" name="Rectangle 3"/>
          <p:cNvSpPr>
            <a:spLocks noChangeArrowheads="1"/>
          </p:cNvSpPr>
          <p:nvPr/>
        </p:nvSpPr>
        <p:spPr bwMode="auto">
          <a:xfrm>
            <a:off x="1752600" y="2260631"/>
            <a:ext cx="8458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a:t>1. A ________________is used to make the sound much louder so that many people can hear it from a distance.</a:t>
            </a:r>
            <a:br>
              <a:rPr lang="en-US" altLang="en-US" sz="2400" dirty="0"/>
            </a:br>
            <a:r>
              <a:rPr lang="en-US" altLang="en-US" sz="2400" dirty="0"/>
              <a:t>2. Every country has its own customs and </a:t>
            </a:r>
            <a:r>
              <a:rPr lang="en-US" altLang="en-US" dirty="0"/>
              <a:t>________________ .</a:t>
            </a:r>
          </a:p>
          <a:p>
            <a:r>
              <a:rPr lang="en-US" altLang="en-US" sz="2400" dirty="0"/>
              <a:t>3. There is always a big gap between </a:t>
            </a:r>
            <a:r>
              <a:rPr lang="en-US" altLang="en-US" dirty="0"/>
              <a:t>________________</a:t>
            </a:r>
            <a:r>
              <a:rPr lang="en-US" altLang="en-US" sz="2400" dirty="0"/>
              <a:t> . The old sometimes find it difficult to understand the young.</a:t>
            </a:r>
            <a:br>
              <a:rPr lang="en-US" altLang="en-US" sz="2400" dirty="0"/>
            </a:br>
            <a:r>
              <a:rPr lang="en-US" altLang="en-US" sz="2400" dirty="0"/>
              <a:t>4. People in the past were slower in accepting ___________</a:t>
            </a:r>
            <a:br>
              <a:rPr lang="en-US" altLang="en-US" sz="2400" dirty="0"/>
            </a:br>
            <a:r>
              <a:rPr lang="en-US" altLang="en-US" sz="2400" dirty="0"/>
              <a:t>than they are today.</a:t>
            </a:r>
            <a:br>
              <a:rPr lang="en-US" altLang="en-US" sz="2400" dirty="0"/>
            </a:br>
            <a:r>
              <a:rPr lang="en-US" altLang="en-US" sz="2400" dirty="0"/>
              <a:t>5. Traditionally, weddings and funerals are </a:t>
            </a:r>
            <a:r>
              <a:rPr lang="en-US" altLang="en-US" sz="2400" dirty="0" smtClean="0"/>
              <a:t>considered important </a:t>
            </a:r>
            <a:r>
              <a:rPr lang="en-US" altLang="en-US" sz="2400" dirty="0"/>
              <a:t>village </a:t>
            </a:r>
            <a:r>
              <a:rPr lang="en-US" altLang="en-US" dirty="0"/>
              <a:t>________________ </a:t>
            </a:r>
            <a:r>
              <a:rPr lang="en-US" altLang="en-US" sz="2400" dirty="0"/>
              <a:t>in Viet Nam.</a:t>
            </a:r>
            <a:br>
              <a:rPr lang="en-US" altLang="en-US" sz="2400" dirty="0"/>
            </a:br>
            <a:r>
              <a:rPr lang="en-US" altLang="en-US" sz="2400" dirty="0"/>
              <a:t>6. A wedding is </a:t>
            </a:r>
            <a:r>
              <a:rPr lang="en-US" altLang="en-US" dirty="0"/>
              <a:t>________________</a:t>
            </a:r>
            <a:r>
              <a:rPr lang="en-US" altLang="en-US" sz="2400" dirty="0"/>
              <a:t> , not only for the bride and</a:t>
            </a:r>
            <a:br>
              <a:rPr lang="en-US" altLang="en-US" sz="2400" dirty="0"/>
            </a:br>
            <a:r>
              <a:rPr lang="en-US" altLang="en-US" sz="2400" dirty="0"/>
              <a:t>groom but also for other attendants as they can meet friends and relatives.</a:t>
            </a:r>
          </a:p>
        </p:txBody>
      </p:sp>
      <p:sp>
        <p:nvSpPr>
          <p:cNvPr id="10244" name="Rectangle 4"/>
          <p:cNvSpPr>
            <a:spLocks noChangeArrowheads="1"/>
          </p:cNvSpPr>
          <p:nvPr/>
        </p:nvSpPr>
        <p:spPr bwMode="auto">
          <a:xfrm>
            <a:off x="2362200" y="762000"/>
            <a:ext cx="7467600" cy="1524000"/>
          </a:xfrm>
          <a:prstGeom prst="rect">
            <a:avLst/>
          </a:prstGeom>
          <a:solidFill>
            <a:schemeClr val="accent5">
              <a:lumMod val="40000"/>
              <a:lumOff val="60000"/>
            </a:schemeClr>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245" name="Text Box 5"/>
          <p:cNvSpPr txBox="1">
            <a:spLocks noChangeArrowheads="1"/>
          </p:cNvSpPr>
          <p:nvPr/>
        </p:nvSpPr>
        <p:spPr bwMode="auto">
          <a:xfrm>
            <a:off x="2438400" y="917575"/>
            <a:ext cx="274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200"/>
              <a:t>a. loudspeaker</a:t>
            </a:r>
          </a:p>
        </p:txBody>
      </p:sp>
      <p:sp>
        <p:nvSpPr>
          <p:cNvPr id="10246" name="Text Box 6"/>
          <p:cNvSpPr txBox="1">
            <a:spLocks noChangeArrowheads="1"/>
          </p:cNvSpPr>
          <p:nvPr/>
        </p:nvSpPr>
        <p:spPr bwMode="auto">
          <a:xfrm>
            <a:off x="2438400" y="1298575"/>
            <a:ext cx="274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200"/>
              <a:t>c. generations</a:t>
            </a:r>
          </a:p>
        </p:txBody>
      </p:sp>
      <p:sp>
        <p:nvSpPr>
          <p:cNvPr id="10247" name="Text Box 7"/>
          <p:cNvSpPr txBox="1">
            <a:spLocks noChangeArrowheads="1"/>
          </p:cNvSpPr>
          <p:nvPr/>
        </p:nvSpPr>
        <p:spPr bwMode="auto">
          <a:xfrm>
            <a:off x="2438400" y="1676400"/>
            <a:ext cx="274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200"/>
              <a:t>e. events</a:t>
            </a:r>
          </a:p>
        </p:txBody>
      </p:sp>
      <p:sp>
        <p:nvSpPr>
          <p:cNvPr id="10248" name="Text Box 8"/>
          <p:cNvSpPr txBox="1">
            <a:spLocks noChangeArrowheads="1"/>
          </p:cNvSpPr>
          <p:nvPr/>
        </p:nvSpPr>
        <p:spPr bwMode="auto">
          <a:xfrm>
            <a:off x="6324600" y="914400"/>
            <a:ext cx="3429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200"/>
              <a:t>b. technological changes</a:t>
            </a:r>
          </a:p>
        </p:txBody>
      </p:sp>
      <p:sp>
        <p:nvSpPr>
          <p:cNvPr id="10249" name="Text Box 9"/>
          <p:cNvSpPr txBox="1">
            <a:spLocks noChangeArrowheads="1"/>
          </p:cNvSpPr>
          <p:nvPr/>
        </p:nvSpPr>
        <p:spPr bwMode="auto">
          <a:xfrm>
            <a:off x="6324600" y="1295400"/>
            <a:ext cx="274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200"/>
              <a:t>d. traditions</a:t>
            </a:r>
          </a:p>
        </p:txBody>
      </p:sp>
      <p:sp>
        <p:nvSpPr>
          <p:cNvPr id="10250" name="Text Box 10"/>
          <p:cNvSpPr txBox="1">
            <a:spLocks noChangeArrowheads="1"/>
          </p:cNvSpPr>
          <p:nvPr/>
        </p:nvSpPr>
        <p:spPr bwMode="auto">
          <a:xfrm>
            <a:off x="6324600" y="1687514"/>
            <a:ext cx="2743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200"/>
              <a:t>f. a special occasion</a:t>
            </a:r>
          </a:p>
        </p:txBody>
      </p:sp>
      <p:sp>
        <p:nvSpPr>
          <p:cNvPr id="78859" name="Text Box 11"/>
          <p:cNvSpPr txBox="1">
            <a:spLocks noChangeArrowheads="1"/>
          </p:cNvSpPr>
          <p:nvPr/>
        </p:nvSpPr>
        <p:spPr bwMode="auto">
          <a:xfrm>
            <a:off x="2765425" y="2362201"/>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a:solidFill>
                  <a:srgbClr val="0000CC"/>
                </a:solidFill>
              </a:rPr>
              <a:t>loudspeaker</a:t>
            </a:r>
          </a:p>
        </p:txBody>
      </p:sp>
      <p:sp>
        <p:nvSpPr>
          <p:cNvPr id="78860" name="Text Box 12"/>
          <p:cNvSpPr txBox="1">
            <a:spLocks noChangeArrowheads="1"/>
          </p:cNvSpPr>
          <p:nvPr/>
        </p:nvSpPr>
        <p:spPr bwMode="auto">
          <a:xfrm>
            <a:off x="7554913" y="30702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a:solidFill>
                  <a:srgbClr val="0000CC"/>
                </a:solidFill>
              </a:rPr>
              <a:t>traditions</a:t>
            </a:r>
          </a:p>
        </p:txBody>
      </p:sp>
      <p:sp>
        <p:nvSpPr>
          <p:cNvPr id="78861" name="Text Box 13"/>
          <p:cNvSpPr txBox="1">
            <a:spLocks noChangeArrowheads="1"/>
          </p:cNvSpPr>
          <p:nvPr/>
        </p:nvSpPr>
        <p:spPr bwMode="auto">
          <a:xfrm>
            <a:off x="6956425" y="3429001"/>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a:solidFill>
                  <a:srgbClr val="0000CC"/>
                </a:solidFill>
              </a:rPr>
              <a:t>generations</a:t>
            </a:r>
          </a:p>
        </p:txBody>
      </p:sp>
      <p:sp>
        <p:nvSpPr>
          <p:cNvPr id="78862" name="Text Box 14"/>
          <p:cNvSpPr txBox="1">
            <a:spLocks noChangeArrowheads="1"/>
          </p:cNvSpPr>
          <p:nvPr/>
        </p:nvSpPr>
        <p:spPr bwMode="auto">
          <a:xfrm>
            <a:off x="7848600" y="4175126"/>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a:solidFill>
                  <a:srgbClr val="0000CC"/>
                </a:solidFill>
              </a:rPr>
              <a:t>technological changes</a:t>
            </a:r>
          </a:p>
        </p:txBody>
      </p:sp>
      <p:sp>
        <p:nvSpPr>
          <p:cNvPr id="78863" name="Text Box 15"/>
          <p:cNvSpPr txBox="1">
            <a:spLocks noChangeArrowheads="1"/>
          </p:cNvSpPr>
          <p:nvPr/>
        </p:nvSpPr>
        <p:spPr bwMode="auto">
          <a:xfrm>
            <a:off x="4137025" y="526097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a:solidFill>
                  <a:srgbClr val="0000CC"/>
                </a:solidFill>
              </a:rPr>
              <a:t>events</a:t>
            </a:r>
          </a:p>
        </p:txBody>
      </p:sp>
      <p:sp>
        <p:nvSpPr>
          <p:cNvPr id="78864" name="Text Box 16"/>
          <p:cNvSpPr txBox="1">
            <a:spLocks noChangeArrowheads="1"/>
          </p:cNvSpPr>
          <p:nvPr/>
        </p:nvSpPr>
        <p:spPr bwMode="auto">
          <a:xfrm>
            <a:off x="3756026" y="5622926"/>
            <a:ext cx="2525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a:solidFill>
                  <a:srgbClr val="0000CC"/>
                </a:solidFill>
              </a:rPr>
              <a:t>a special occasion</a:t>
            </a:r>
          </a:p>
        </p:txBody>
      </p:sp>
    </p:spTree>
    <p:extLst>
      <p:ext uri="{BB962C8B-B14F-4D97-AF65-F5344CB8AC3E}">
        <p14:creationId xmlns:p14="http://schemas.microsoft.com/office/powerpoint/2010/main" val="743523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59"/>
                                        </p:tgtEl>
                                        <p:attrNameLst>
                                          <p:attrName>style.visibility</p:attrName>
                                        </p:attrNameLst>
                                      </p:cBhvr>
                                      <p:to>
                                        <p:strVal val="visible"/>
                                      </p:to>
                                    </p:set>
                                    <p:animEffect transition="in" filter="checkerboard(across)">
                                      <p:cBhvr>
                                        <p:cTn id="7" dur="500"/>
                                        <p:tgtEl>
                                          <p:spTgt spid="788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8860"/>
                                        </p:tgtEl>
                                        <p:attrNameLst>
                                          <p:attrName>style.visibility</p:attrName>
                                        </p:attrNameLst>
                                      </p:cBhvr>
                                      <p:to>
                                        <p:strVal val="visible"/>
                                      </p:to>
                                    </p:set>
                                    <p:animEffect transition="in" filter="checkerboard(across)">
                                      <p:cBhvr>
                                        <p:cTn id="12" dur="500"/>
                                        <p:tgtEl>
                                          <p:spTgt spid="788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8861"/>
                                        </p:tgtEl>
                                        <p:attrNameLst>
                                          <p:attrName>style.visibility</p:attrName>
                                        </p:attrNameLst>
                                      </p:cBhvr>
                                      <p:to>
                                        <p:strVal val="visible"/>
                                      </p:to>
                                    </p:set>
                                    <p:animEffect transition="in" filter="checkerboard(across)">
                                      <p:cBhvr>
                                        <p:cTn id="17" dur="500"/>
                                        <p:tgtEl>
                                          <p:spTgt spid="788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8862"/>
                                        </p:tgtEl>
                                        <p:attrNameLst>
                                          <p:attrName>style.visibility</p:attrName>
                                        </p:attrNameLst>
                                      </p:cBhvr>
                                      <p:to>
                                        <p:strVal val="visible"/>
                                      </p:to>
                                    </p:set>
                                    <p:animEffect transition="in" filter="checkerboard(across)">
                                      <p:cBhvr>
                                        <p:cTn id="22" dur="500"/>
                                        <p:tgtEl>
                                          <p:spTgt spid="788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8863"/>
                                        </p:tgtEl>
                                        <p:attrNameLst>
                                          <p:attrName>style.visibility</p:attrName>
                                        </p:attrNameLst>
                                      </p:cBhvr>
                                      <p:to>
                                        <p:strVal val="visible"/>
                                      </p:to>
                                    </p:set>
                                    <p:animEffect transition="in" filter="checkerboard(across)">
                                      <p:cBhvr>
                                        <p:cTn id="27" dur="500"/>
                                        <p:tgtEl>
                                          <p:spTgt spid="788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8864"/>
                                        </p:tgtEl>
                                        <p:attrNameLst>
                                          <p:attrName>style.visibility</p:attrName>
                                        </p:attrNameLst>
                                      </p:cBhvr>
                                      <p:to>
                                        <p:strVal val="visible"/>
                                      </p:to>
                                    </p:set>
                                    <p:animEffect transition="in" filter="checkerboard(across)">
                                      <p:cBhvr>
                                        <p:cTn id="32" dur="500"/>
                                        <p:tgtEl>
                                          <p:spTgt spid="78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9" grpId="0"/>
      <p:bldP spid="78860" grpId="0"/>
      <p:bldP spid="78861" grpId="0"/>
      <p:bldP spid="78862" grpId="0"/>
      <p:bldP spid="78863" grpId="0"/>
      <p:bldP spid="788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1828800" y="147638"/>
            <a:ext cx="8534400" cy="831850"/>
          </a:xfrm>
          <a:prstGeom prst="rect">
            <a:avLst/>
          </a:prstGeom>
          <a:solidFill>
            <a:srgbClr val="C00000"/>
          </a:solidFill>
          <a:ln w="9525">
            <a:solidFill>
              <a:srgbClr val="FF0000"/>
            </a:solidFill>
            <a:miter lim="800000"/>
            <a:headEnd/>
            <a:tailEnd/>
          </a:ln>
          <a:scene3d>
            <a:camera prst="orthographicFront"/>
            <a:lightRig rig="threePt" dir="t"/>
          </a:scene3d>
          <a:sp3d>
            <a:bevelT w="165100" prst="coolSlant"/>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a:solidFill>
                  <a:schemeClr val="bg1"/>
                </a:solidFill>
              </a:rPr>
              <a:t>3. In groups, brainstorm some of the events and practices in your area. Make a list and present them to the class.</a:t>
            </a:r>
          </a:p>
        </p:txBody>
      </p:sp>
      <p:sp>
        <p:nvSpPr>
          <p:cNvPr id="12291" name="Rectangle 3"/>
          <p:cNvSpPr>
            <a:spLocks noChangeArrowheads="1"/>
          </p:cNvSpPr>
          <p:nvPr/>
        </p:nvSpPr>
        <p:spPr bwMode="auto">
          <a:xfrm>
            <a:off x="1817688" y="1314450"/>
            <a:ext cx="8610600" cy="1200150"/>
          </a:xfrm>
          <a:prstGeom prst="rect">
            <a:avLst/>
          </a:prstGeom>
          <a:solidFill>
            <a:schemeClr val="accent5">
              <a:lumMod val="40000"/>
              <a:lumOff val="60000"/>
            </a:schemeClr>
          </a:solidFill>
          <a:ln w="9525">
            <a:solidFill>
              <a:srgbClr val="0000CC"/>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i="1">
                <a:solidFill>
                  <a:srgbClr val="0000CC"/>
                </a:solidFill>
              </a:rPr>
              <a:t>Example:</a:t>
            </a:r>
            <a:r>
              <a:rPr lang="en-US" altLang="en-US" i="1"/>
              <a:t> </a:t>
            </a:r>
          </a:p>
          <a:p>
            <a:pPr algn="just"/>
            <a:r>
              <a:rPr lang="en-US" altLang="en-US"/>
              <a:t>Women in Hue used to go swimming at the beach fully clothed, to wear palm leaf conical hats, to wear the traditional long dress whenever they went out, to stay at home as housewives, ...</a:t>
            </a:r>
          </a:p>
        </p:txBody>
      </p:sp>
      <p:pic>
        <p:nvPicPr>
          <p:cNvPr id="12292" name="Picture 9" descr="Kết quả hình ảnh cho phụ nữ huế ngày xư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95601"/>
            <a:ext cx="42862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1" descr="Kết quả hình ảnh cho phụ nữ huế ngày xư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2895601"/>
            <a:ext cx="428625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05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6793365" y="371474"/>
            <a:ext cx="4093710" cy="1719605"/>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A_图片 8" descr="C:\Users\Thinkpad\Desktop\学校\1_0007_图层-9.pn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507199" y="4268353"/>
            <a:ext cx="1547663" cy="2383346"/>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7363190" y="725742"/>
            <a:ext cx="2980689" cy="923330"/>
          </a:xfrm>
          <a:prstGeom prst="rect">
            <a:avLst/>
          </a:prstGeom>
          <a:noFill/>
          <a:ln>
            <a:noFill/>
          </a:ln>
        </p:spPr>
        <p:txBody>
          <a:bodyPr wrap="none" lIns="91440" tIns="45720" rIns="91440" bIns="45720">
            <a:spAutoFit/>
          </a:bodyPr>
          <a:lstStyle/>
          <a:p>
            <a:pPr algn="ctr"/>
            <a:r>
              <a:rPr lang="vi-VN" sz="5400" b="1" dirty="0">
                <a:ln w="22225">
                  <a:solidFill>
                    <a:srgbClr val="FF9933"/>
                  </a:solidFill>
                  <a:prstDash val="solid"/>
                </a:ln>
                <a:solidFill>
                  <a:srgbClr val="FF0066"/>
                </a:solidFill>
              </a:rPr>
              <a:t>Wrap-up</a:t>
            </a:r>
          </a:p>
        </p:txBody>
      </p:sp>
      <p:sp>
        <p:nvSpPr>
          <p:cNvPr id="3" name="Rounded Rectangle 2"/>
          <p:cNvSpPr/>
          <p:nvPr/>
        </p:nvSpPr>
        <p:spPr>
          <a:xfrm>
            <a:off x="2414896" y="1822498"/>
            <a:ext cx="1866900" cy="65571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b="1" dirty="0" smtClean="0">
                <a:solidFill>
                  <a:srgbClr val="0000FF"/>
                </a:solidFill>
              </a:rPr>
              <a:t>entertainment in the past</a:t>
            </a:r>
            <a:endParaRPr lang="en-GB" b="1" dirty="0">
              <a:solidFill>
                <a:srgbClr val="0000FF"/>
              </a:solidFill>
            </a:endParaRPr>
          </a:p>
        </p:txBody>
      </p:sp>
      <p:sp>
        <p:nvSpPr>
          <p:cNvPr id="6" name="Rectangle 5"/>
          <p:cNvSpPr/>
          <p:nvPr/>
        </p:nvSpPr>
        <p:spPr>
          <a:xfrm>
            <a:off x="2160027" y="1187407"/>
            <a:ext cx="2121769" cy="457200"/>
          </a:xfrm>
          <a:prstGeom prst="rect">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smtClean="0">
                <a:solidFill>
                  <a:schemeClr val="bg1"/>
                </a:solidFill>
              </a:rPr>
              <a:t>mobile movie team</a:t>
            </a:r>
            <a:endParaRPr lang="en-GB" dirty="0">
              <a:solidFill>
                <a:schemeClr val="bg1"/>
              </a:solidFill>
            </a:endParaRPr>
          </a:p>
        </p:txBody>
      </p:sp>
      <p:sp>
        <p:nvSpPr>
          <p:cNvPr id="11" name="Rectangle 10"/>
          <p:cNvSpPr/>
          <p:nvPr/>
        </p:nvSpPr>
        <p:spPr>
          <a:xfrm>
            <a:off x="3651122" y="2667824"/>
            <a:ext cx="1909081" cy="457200"/>
          </a:xfrm>
          <a:prstGeom prst="rect">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mtClean="0">
                <a:solidFill>
                  <a:schemeClr val="bg1"/>
                </a:solidFill>
              </a:rPr>
              <a:t>special occasion </a:t>
            </a:r>
            <a:endParaRPr lang="en-GB" dirty="0">
              <a:solidFill>
                <a:schemeClr val="bg1"/>
              </a:solidFill>
            </a:endParaRPr>
          </a:p>
        </p:txBody>
      </p:sp>
      <p:sp>
        <p:nvSpPr>
          <p:cNvPr id="12" name="Rectangle 11"/>
          <p:cNvSpPr/>
          <p:nvPr/>
        </p:nvSpPr>
        <p:spPr>
          <a:xfrm>
            <a:off x="4400538" y="1972018"/>
            <a:ext cx="1661603" cy="457200"/>
          </a:xfrm>
          <a:prstGeom prst="rect">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smtClean="0">
                <a:solidFill>
                  <a:schemeClr val="bg1"/>
                </a:solidFill>
              </a:rPr>
              <a:t>loudspeaker</a:t>
            </a:r>
            <a:endParaRPr lang="en-GB" dirty="0">
              <a:solidFill>
                <a:schemeClr val="bg1"/>
              </a:solidFill>
            </a:endParaRPr>
          </a:p>
        </p:txBody>
      </p:sp>
      <p:sp>
        <p:nvSpPr>
          <p:cNvPr id="13" name="Rectangle 12"/>
          <p:cNvSpPr/>
          <p:nvPr/>
        </p:nvSpPr>
        <p:spPr>
          <a:xfrm>
            <a:off x="1324707" y="3017461"/>
            <a:ext cx="1973721" cy="590897"/>
          </a:xfrm>
          <a:prstGeom prst="rect">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smtClean="0">
                <a:solidFill>
                  <a:schemeClr val="bg1"/>
                </a:solidFill>
              </a:rPr>
              <a:t>marriage, funeral </a:t>
            </a:r>
            <a:endParaRPr lang="en-GB" dirty="0">
              <a:solidFill>
                <a:schemeClr val="bg1"/>
              </a:solidFill>
            </a:endParaRPr>
          </a:p>
        </p:txBody>
      </p:sp>
      <p:sp>
        <p:nvSpPr>
          <p:cNvPr id="15" name="Rectangle 14"/>
          <p:cNvSpPr/>
          <p:nvPr/>
        </p:nvSpPr>
        <p:spPr>
          <a:xfrm>
            <a:off x="437043" y="1910929"/>
            <a:ext cx="1918482" cy="667065"/>
          </a:xfrm>
          <a:prstGeom prst="rect">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smtClean="0">
                <a:solidFill>
                  <a:schemeClr val="bg1"/>
                </a:solidFill>
              </a:rPr>
              <a:t>technological changes</a:t>
            </a:r>
            <a:endParaRPr lang="en-GB" dirty="0">
              <a:solidFill>
                <a:schemeClr val="bg1"/>
              </a:solidFill>
            </a:endParaRPr>
          </a:p>
        </p:txBody>
      </p:sp>
      <p:cxnSp>
        <p:nvCxnSpPr>
          <p:cNvPr id="16" name="Straight Arrow Connector 15"/>
          <p:cNvCxnSpPr/>
          <p:nvPr/>
        </p:nvCxnSpPr>
        <p:spPr>
          <a:xfrm flipV="1">
            <a:off x="5991222" y="3683583"/>
            <a:ext cx="802143" cy="873046"/>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085924" y="4284966"/>
            <a:ext cx="990600" cy="381001"/>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28227" y="4851730"/>
            <a:ext cx="1105995" cy="77454"/>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135155" y="5022712"/>
            <a:ext cx="770467" cy="516072"/>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134221" y="4750692"/>
            <a:ext cx="4800600" cy="430887"/>
          </a:xfrm>
          <a:prstGeom prst="rect">
            <a:avLst/>
          </a:prstGeom>
          <a:noFill/>
        </p:spPr>
        <p:txBody>
          <a:bodyPr wrap="square" rtlCol="0">
            <a:spAutoFit/>
          </a:bodyPr>
          <a:lstStyle/>
          <a:p>
            <a:r>
              <a:rPr lang="vi-VN" sz="2200" smtClean="0">
                <a:solidFill>
                  <a:schemeClr val="bg1"/>
                </a:solidFill>
              </a:rPr>
              <a:t>surprise: Wow, I can't imgagine that.</a:t>
            </a:r>
            <a:endParaRPr lang="en-GB" sz="2200" dirty="0">
              <a:solidFill>
                <a:schemeClr val="bg1"/>
              </a:solidFill>
            </a:endParaRPr>
          </a:p>
        </p:txBody>
      </p:sp>
      <p:sp>
        <p:nvSpPr>
          <p:cNvPr id="26" name="TextBox 25"/>
          <p:cNvSpPr txBox="1"/>
          <p:nvPr/>
        </p:nvSpPr>
        <p:spPr>
          <a:xfrm>
            <a:off x="7134221" y="4067460"/>
            <a:ext cx="3119765" cy="430887"/>
          </a:xfrm>
          <a:prstGeom prst="rect">
            <a:avLst/>
          </a:prstGeom>
          <a:noFill/>
        </p:spPr>
        <p:txBody>
          <a:bodyPr wrap="none" rtlCol="0">
            <a:spAutoFit/>
          </a:bodyPr>
          <a:lstStyle/>
          <a:p>
            <a:r>
              <a:rPr lang="vi-VN" sz="2200" dirty="0" smtClean="0">
                <a:solidFill>
                  <a:schemeClr val="bg1"/>
                </a:solidFill>
              </a:rPr>
              <a:t>appreciation: How cool!</a:t>
            </a:r>
            <a:endParaRPr lang="en-GB" sz="2200" dirty="0">
              <a:solidFill>
                <a:schemeClr val="bg1"/>
              </a:solidFill>
            </a:endParaRPr>
          </a:p>
        </p:txBody>
      </p:sp>
      <p:sp>
        <p:nvSpPr>
          <p:cNvPr id="27" name="TextBox 26"/>
          <p:cNvSpPr txBox="1"/>
          <p:nvPr/>
        </p:nvSpPr>
        <p:spPr>
          <a:xfrm>
            <a:off x="6793365" y="3459114"/>
            <a:ext cx="3560590" cy="430887"/>
          </a:xfrm>
          <a:prstGeom prst="rect">
            <a:avLst/>
          </a:prstGeom>
          <a:noFill/>
        </p:spPr>
        <p:txBody>
          <a:bodyPr wrap="none" rtlCol="0">
            <a:spAutoFit/>
          </a:bodyPr>
          <a:lstStyle/>
          <a:p>
            <a:r>
              <a:rPr lang="vi-VN" sz="2200" dirty="0" smtClean="0">
                <a:solidFill>
                  <a:schemeClr val="bg1"/>
                </a:solidFill>
              </a:rPr>
              <a:t>agreement: Sure, Certainly</a:t>
            </a:r>
            <a:endParaRPr lang="en-GB" sz="2200" dirty="0">
              <a:solidFill>
                <a:schemeClr val="bg1"/>
              </a:solidFill>
            </a:endParaRPr>
          </a:p>
        </p:txBody>
      </p:sp>
      <p:sp>
        <p:nvSpPr>
          <p:cNvPr id="28" name="TextBox 27"/>
          <p:cNvSpPr txBox="1"/>
          <p:nvPr/>
        </p:nvSpPr>
        <p:spPr>
          <a:xfrm>
            <a:off x="6905622" y="5460026"/>
            <a:ext cx="2852063" cy="430887"/>
          </a:xfrm>
          <a:prstGeom prst="rect">
            <a:avLst/>
          </a:prstGeom>
          <a:noFill/>
        </p:spPr>
        <p:txBody>
          <a:bodyPr wrap="none" rtlCol="0">
            <a:spAutoFit/>
          </a:bodyPr>
          <a:lstStyle/>
          <a:p>
            <a:r>
              <a:rPr lang="vi-VN" sz="2200" dirty="0" smtClean="0">
                <a:solidFill>
                  <a:schemeClr val="bg1"/>
                </a:solidFill>
              </a:rPr>
              <a:t>wish: I wish I could ...</a:t>
            </a:r>
            <a:endParaRPr lang="en-GB" sz="2200" dirty="0">
              <a:solidFill>
                <a:schemeClr val="bg1"/>
              </a:solidFill>
            </a:endParaRPr>
          </a:p>
        </p:txBody>
      </p:sp>
      <p:sp>
        <p:nvSpPr>
          <p:cNvPr id="10" name="Rounded Rectangle 9"/>
          <p:cNvSpPr/>
          <p:nvPr/>
        </p:nvSpPr>
        <p:spPr>
          <a:xfrm>
            <a:off x="4024618" y="4439595"/>
            <a:ext cx="2110538" cy="6858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b="1" dirty="0" smtClean="0">
                <a:solidFill>
                  <a:srgbClr val="FF0066"/>
                </a:solidFill>
              </a:rPr>
              <a:t>expressions</a:t>
            </a:r>
            <a:endParaRPr lang="en-GB" sz="2400" dirty="0">
              <a:solidFill>
                <a:schemeClr val="tx1"/>
              </a:solidFill>
            </a:endParaRPr>
          </a:p>
        </p:txBody>
      </p:sp>
    </p:spTree>
    <p:extLst>
      <p:ext uri="{BB962C8B-B14F-4D97-AF65-F5344CB8AC3E}">
        <p14:creationId xmlns:p14="http://schemas.microsoft.com/office/powerpoint/2010/main" val="1516445102"/>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_图片 8" descr="C:\Users\Thinkpad\Desktop\学校\1_0007_图层-9.pn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09563" y="4310062"/>
            <a:ext cx="1547663" cy="2383346"/>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4253190" y="1220522"/>
            <a:ext cx="3685624" cy="923330"/>
          </a:xfrm>
          <a:prstGeom prst="rect">
            <a:avLst/>
          </a:prstGeom>
          <a:noFill/>
        </p:spPr>
        <p:txBody>
          <a:bodyPr wrap="none" lIns="91440" tIns="45720" rIns="91440" bIns="45720">
            <a:spAutoFit/>
          </a:bodyPr>
          <a:lstStyle/>
          <a:p>
            <a:pPr algn="ctr"/>
            <a:r>
              <a:rPr lang="vi-VN" sz="5400" b="1" dirty="0">
                <a:ln w="22225">
                  <a:solidFill>
                    <a:schemeClr val="accent2"/>
                  </a:solidFill>
                  <a:prstDash val="solid"/>
                </a:ln>
                <a:solidFill>
                  <a:schemeClr val="accent2">
                    <a:lumMod val="40000"/>
                    <a:lumOff val="60000"/>
                  </a:schemeClr>
                </a:solidFill>
              </a:rPr>
              <a:t>Objectives</a:t>
            </a:r>
          </a:p>
        </p:txBody>
      </p:sp>
      <p:sp>
        <p:nvSpPr>
          <p:cNvPr id="3" name="Rounded Rectangle 2"/>
          <p:cNvSpPr/>
          <p:nvPr/>
        </p:nvSpPr>
        <p:spPr>
          <a:xfrm>
            <a:off x="2014537" y="2751136"/>
            <a:ext cx="3214687" cy="223520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b="1" dirty="0" smtClean="0">
                <a:solidFill>
                  <a:srgbClr val="FF0066"/>
                </a:solidFill>
              </a:rPr>
              <a:t>vocabulary</a:t>
            </a:r>
            <a:r>
              <a:rPr lang="vi-VN" sz="2400" dirty="0" smtClean="0">
                <a:solidFill>
                  <a:schemeClr val="tx1"/>
                </a:solidFill>
              </a:rPr>
              <a:t>: </a:t>
            </a:r>
          </a:p>
          <a:p>
            <a:pPr algn="ctr"/>
            <a:r>
              <a:rPr lang="en-US" sz="2400" dirty="0" smtClean="0">
                <a:solidFill>
                  <a:schemeClr val="tx1"/>
                </a:solidFill>
              </a:rPr>
              <a:t>L</a:t>
            </a:r>
            <a:r>
              <a:rPr lang="vi-VN" sz="2400" dirty="0" smtClean="0">
                <a:solidFill>
                  <a:schemeClr val="tx1"/>
                </a:solidFill>
              </a:rPr>
              <a:t>ife in the past</a:t>
            </a:r>
            <a:endParaRPr lang="en-GB" sz="2400" dirty="0">
              <a:solidFill>
                <a:schemeClr val="tx1"/>
              </a:solidFill>
            </a:endParaRPr>
          </a:p>
        </p:txBody>
      </p:sp>
      <p:sp>
        <p:nvSpPr>
          <p:cNvPr id="10" name="Rounded Rectangle 9"/>
          <p:cNvSpPr/>
          <p:nvPr/>
        </p:nvSpPr>
        <p:spPr>
          <a:xfrm>
            <a:off x="6629400" y="2751137"/>
            <a:ext cx="3143250" cy="2235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b="1" dirty="0" smtClean="0">
                <a:solidFill>
                  <a:srgbClr val="FF0066"/>
                </a:solidFill>
              </a:rPr>
              <a:t>expressions </a:t>
            </a:r>
          </a:p>
          <a:p>
            <a:pPr algn="ctr"/>
            <a:r>
              <a:rPr lang="vi-VN" sz="2400" b="1" dirty="0" smtClean="0">
                <a:solidFill>
                  <a:srgbClr val="FF0066"/>
                </a:solidFill>
              </a:rPr>
              <a:t>in conversations</a:t>
            </a:r>
            <a:r>
              <a:rPr lang="vi-VN" sz="2400" dirty="0" smtClean="0">
                <a:solidFill>
                  <a:schemeClr val="tx1"/>
                </a:solidFill>
              </a:rPr>
              <a:t>: agreement, appreciation, surprise, wish</a:t>
            </a:r>
            <a:endParaRPr lang="en-GB" sz="2400" dirty="0">
              <a:solidFill>
                <a:schemeClr val="tx1"/>
              </a:solidFill>
            </a:endParaRPr>
          </a:p>
        </p:txBody>
      </p:sp>
      <p:pic>
        <p:nvPicPr>
          <p:cNvPr id="4" name="Picture 3"/>
          <p:cNvPicPr>
            <a:picLocks noChangeAspect="1"/>
          </p:cNvPicPr>
          <p:nvPr/>
        </p:nvPicPr>
        <p:blipFill>
          <a:blip r:embed="rId5"/>
          <a:stretch>
            <a:fillRect/>
          </a:stretch>
        </p:blipFill>
        <p:spPr>
          <a:xfrm>
            <a:off x="3961381" y="2338123"/>
            <a:ext cx="1967931" cy="1530613"/>
          </a:xfrm>
          <a:prstGeom prst="rect">
            <a:avLst/>
          </a:prstGeom>
        </p:spPr>
      </p:pic>
      <p:pic>
        <p:nvPicPr>
          <p:cNvPr id="11" name="Picture 10"/>
          <p:cNvPicPr>
            <a:picLocks noChangeAspect="1"/>
          </p:cNvPicPr>
          <p:nvPr/>
        </p:nvPicPr>
        <p:blipFill>
          <a:blip r:embed="rId5"/>
          <a:stretch>
            <a:fillRect/>
          </a:stretch>
        </p:blipFill>
        <p:spPr>
          <a:xfrm>
            <a:off x="8638902" y="2052935"/>
            <a:ext cx="1967931" cy="1530613"/>
          </a:xfrm>
          <a:prstGeom prst="rect">
            <a:avLst/>
          </a:prstGeom>
        </p:spPr>
      </p:pic>
    </p:spTree>
    <p:extLst>
      <p:ext uri="{BB962C8B-B14F-4D97-AF65-F5344CB8AC3E}">
        <p14:creationId xmlns:p14="http://schemas.microsoft.com/office/powerpoint/2010/main" val="861933975"/>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29000"/>
          </a:stretch>
        </a:blipFill>
        <a:effectLst/>
      </p:bgPr>
    </p:bg>
    <p:spTree>
      <p:nvGrpSpPr>
        <p:cNvPr id="1" name=""/>
        <p:cNvGrpSpPr/>
        <p:nvPr/>
      </p:nvGrpSpPr>
      <p:grpSpPr>
        <a:xfrm>
          <a:off x="0" y="0"/>
          <a:ext cx="0" cy="0"/>
          <a:chOff x="0" y="0"/>
          <a:chExt cx="0" cy="0"/>
        </a:xfrm>
      </p:grpSpPr>
      <p:sp>
        <p:nvSpPr>
          <p:cNvPr id="125957" name="Rectangle 5"/>
          <p:cNvSpPr>
            <a:spLocks noChangeArrowheads="1"/>
          </p:cNvSpPr>
          <p:nvPr/>
        </p:nvSpPr>
        <p:spPr bwMode="auto">
          <a:xfrm>
            <a:off x="1347788" y="514351"/>
            <a:ext cx="441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i="1">
                <a:solidFill>
                  <a:srgbClr val="0000CC"/>
                </a:solidFill>
              </a:rPr>
              <a:t>Who do you think the people in the picture are?</a:t>
            </a:r>
            <a:endParaRPr lang="en-US" altLang="en-US" sz="2000">
              <a:solidFill>
                <a:srgbClr val="0000CC"/>
              </a:solidFill>
            </a:endParaRPr>
          </a:p>
        </p:txBody>
      </p:sp>
      <p:sp>
        <p:nvSpPr>
          <p:cNvPr id="125958" name="Rectangle 6"/>
          <p:cNvSpPr>
            <a:spLocks noChangeArrowheads="1"/>
          </p:cNvSpPr>
          <p:nvPr/>
        </p:nvSpPr>
        <p:spPr bwMode="auto">
          <a:xfrm>
            <a:off x="1500188" y="514351"/>
            <a:ext cx="441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i="1" dirty="0" smtClean="0">
                <a:solidFill>
                  <a:srgbClr val="0000CC"/>
                </a:solidFill>
              </a:rPr>
              <a:t>What do you think the people in the conversation are talking about?</a:t>
            </a:r>
            <a:endParaRPr lang="en-US" altLang="en-US" sz="2000" dirty="0">
              <a:solidFill>
                <a:srgbClr val="0000CC"/>
              </a:solidFill>
            </a:endParaRPr>
          </a:p>
        </p:txBody>
      </p:sp>
      <p:sp>
        <p:nvSpPr>
          <p:cNvPr id="125959" name="Rectangle 7"/>
          <p:cNvSpPr>
            <a:spLocks noChangeArrowheads="1"/>
          </p:cNvSpPr>
          <p:nvPr/>
        </p:nvSpPr>
        <p:spPr bwMode="auto">
          <a:xfrm>
            <a:off x="1500188" y="514351"/>
            <a:ext cx="441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i="1">
                <a:solidFill>
                  <a:srgbClr val="0000CC"/>
                </a:solidFill>
              </a:rPr>
              <a:t>How do you understand the title “Preserving the past”?</a:t>
            </a:r>
            <a:endParaRPr lang="en-US" altLang="en-US" sz="2000">
              <a:solidFill>
                <a:srgbClr val="0000CC"/>
              </a:solidFill>
            </a:endParaRPr>
          </a:p>
        </p:txBody>
      </p:sp>
    </p:spTree>
    <p:extLst>
      <p:ext uri="{BB962C8B-B14F-4D97-AF65-F5344CB8AC3E}">
        <p14:creationId xmlns:p14="http://schemas.microsoft.com/office/powerpoint/2010/main" val="1991923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57"/>
                                        </p:tgtEl>
                                        <p:attrNameLst>
                                          <p:attrName>style.visibility</p:attrName>
                                        </p:attrNameLst>
                                      </p:cBhvr>
                                      <p:to>
                                        <p:strVal val="visible"/>
                                      </p:to>
                                    </p:set>
                                    <p:anim calcmode="lin" valueType="num">
                                      <p:cBhvr additive="base">
                                        <p:cTn id="7" dur="500" fill="hold"/>
                                        <p:tgtEl>
                                          <p:spTgt spid="125957"/>
                                        </p:tgtEl>
                                        <p:attrNameLst>
                                          <p:attrName>ppt_x</p:attrName>
                                        </p:attrNameLst>
                                      </p:cBhvr>
                                      <p:tavLst>
                                        <p:tav tm="0">
                                          <p:val>
                                            <p:strVal val="#ppt_x"/>
                                          </p:val>
                                        </p:tav>
                                        <p:tav tm="100000">
                                          <p:val>
                                            <p:strVal val="#ppt_x"/>
                                          </p:val>
                                        </p:tav>
                                      </p:tavLst>
                                    </p:anim>
                                    <p:anim calcmode="lin" valueType="num">
                                      <p:cBhvr additive="base">
                                        <p:cTn id="8" dur="500" fill="hold"/>
                                        <p:tgtEl>
                                          <p:spTgt spid="1259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125957"/>
                                        </p:tgtEl>
                                        <p:attrNameLst>
                                          <p:attrName>ppt_x</p:attrName>
                                        </p:attrNameLst>
                                      </p:cBhvr>
                                      <p:tavLst>
                                        <p:tav tm="0">
                                          <p:val>
                                            <p:strVal val="ppt_x"/>
                                          </p:val>
                                        </p:tav>
                                        <p:tav tm="100000">
                                          <p:val>
                                            <p:strVal val="ppt_x"/>
                                          </p:val>
                                        </p:tav>
                                      </p:tavLst>
                                    </p:anim>
                                    <p:anim calcmode="lin" valueType="num">
                                      <p:cBhvr additive="base">
                                        <p:cTn id="13" dur="500"/>
                                        <p:tgtEl>
                                          <p:spTgt spid="125957"/>
                                        </p:tgtEl>
                                        <p:attrNameLst>
                                          <p:attrName>ppt_y</p:attrName>
                                        </p:attrNameLst>
                                      </p:cBhvr>
                                      <p:tavLst>
                                        <p:tav tm="0">
                                          <p:val>
                                            <p:strVal val="ppt_y"/>
                                          </p:val>
                                        </p:tav>
                                        <p:tav tm="100000">
                                          <p:val>
                                            <p:strVal val="1+ppt_h/2"/>
                                          </p:val>
                                        </p:tav>
                                      </p:tavLst>
                                    </p:anim>
                                    <p:set>
                                      <p:cBhvr>
                                        <p:cTn id="14" dur="1" fill="hold">
                                          <p:stCondLst>
                                            <p:cond delay="499"/>
                                          </p:stCondLst>
                                        </p:cTn>
                                        <p:tgtEl>
                                          <p:spTgt spid="12595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5958"/>
                                        </p:tgtEl>
                                        <p:attrNameLst>
                                          <p:attrName>style.visibility</p:attrName>
                                        </p:attrNameLst>
                                      </p:cBhvr>
                                      <p:to>
                                        <p:strVal val="visible"/>
                                      </p:to>
                                    </p:set>
                                    <p:anim calcmode="lin" valueType="num">
                                      <p:cBhvr additive="base">
                                        <p:cTn id="19" dur="500" fill="hold"/>
                                        <p:tgtEl>
                                          <p:spTgt spid="125958"/>
                                        </p:tgtEl>
                                        <p:attrNameLst>
                                          <p:attrName>ppt_x</p:attrName>
                                        </p:attrNameLst>
                                      </p:cBhvr>
                                      <p:tavLst>
                                        <p:tav tm="0">
                                          <p:val>
                                            <p:strVal val="#ppt_x"/>
                                          </p:val>
                                        </p:tav>
                                        <p:tav tm="100000">
                                          <p:val>
                                            <p:strVal val="#ppt_x"/>
                                          </p:val>
                                        </p:tav>
                                      </p:tavLst>
                                    </p:anim>
                                    <p:anim calcmode="lin" valueType="num">
                                      <p:cBhvr additive="base">
                                        <p:cTn id="20" dur="500" fill="hold"/>
                                        <p:tgtEl>
                                          <p:spTgt spid="12595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1" nodeType="clickEffect">
                                  <p:stCondLst>
                                    <p:cond delay="0"/>
                                  </p:stCondLst>
                                  <p:childTnLst>
                                    <p:anim calcmode="lin" valueType="num">
                                      <p:cBhvr additive="base">
                                        <p:cTn id="24" dur="500"/>
                                        <p:tgtEl>
                                          <p:spTgt spid="125958"/>
                                        </p:tgtEl>
                                        <p:attrNameLst>
                                          <p:attrName>ppt_x</p:attrName>
                                        </p:attrNameLst>
                                      </p:cBhvr>
                                      <p:tavLst>
                                        <p:tav tm="0">
                                          <p:val>
                                            <p:strVal val="ppt_x"/>
                                          </p:val>
                                        </p:tav>
                                        <p:tav tm="100000">
                                          <p:val>
                                            <p:strVal val="ppt_x"/>
                                          </p:val>
                                        </p:tav>
                                      </p:tavLst>
                                    </p:anim>
                                    <p:anim calcmode="lin" valueType="num">
                                      <p:cBhvr additive="base">
                                        <p:cTn id="25" dur="500"/>
                                        <p:tgtEl>
                                          <p:spTgt spid="125958"/>
                                        </p:tgtEl>
                                        <p:attrNameLst>
                                          <p:attrName>ppt_y</p:attrName>
                                        </p:attrNameLst>
                                      </p:cBhvr>
                                      <p:tavLst>
                                        <p:tav tm="0">
                                          <p:val>
                                            <p:strVal val="ppt_y"/>
                                          </p:val>
                                        </p:tav>
                                        <p:tav tm="100000">
                                          <p:val>
                                            <p:strVal val="1+ppt_h/2"/>
                                          </p:val>
                                        </p:tav>
                                      </p:tavLst>
                                    </p:anim>
                                    <p:set>
                                      <p:cBhvr>
                                        <p:cTn id="26" dur="1" fill="hold">
                                          <p:stCondLst>
                                            <p:cond delay="499"/>
                                          </p:stCondLst>
                                        </p:cTn>
                                        <p:tgtEl>
                                          <p:spTgt spid="12595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5959"/>
                                        </p:tgtEl>
                                        <p:attrNameLst>
                                          <p:attrName>style.visibility</p:attrName>
                                        </p:attrNameLst>
                                      </p:cBhvr>
                                      <p:to>
                                        <p:strVal val="visible"/>
                                      </p:to>
                                    </p:set>
                                    <p:anim calcmode="lin" valueType="num">
                                      <p:cBhvr additive="base">
                                        <p:cTn id="31" dur="500" fill="hold"/>
                                        <p:tgtEl>
                                          <p:spTgt spid="125959"/>
                                        </p:tgtEl>
                                        <p:attrNameLst>
                                          <p:attrName>ppt_x</p:attrName>
                                        </p:attrNameLst>
                                      </p:cBhvr>
                                      <p:tavLst>
                                        <p:tav tm="0">
                                          <p:val>
                                            <p:strVal val="#ppt_x"/>
                                          </p:val>
                                        </p:tav>
                                        <p:tav tm="100000">
                                          <p:val>
                                            <p:strVal val="#ppt_x"/>
                                          </p:val>
                                        </p:tav>
                                      </p:tavLst>
                                    </p:anim>
                                    <p:anim calcmode="lin" valueType="num">
                                      <p:cBhvr additive="base">
                                        <p:cTn id="32" dur="500" fill="hold"/>
                                        <p:tgtEl>
                                          <p:spTgt spid="12595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1" nodeType="clickEffect">
                                  <p:stCondLst>
                                    <p:cond delay="0"/>
                                  </p:stCondLst>
                                  <p:childTnLst>
                                    <p:anim calcmode="lin" valueType="num">
                                      <p:cBhvr additive="base">
                                        <p:cTn id="36" dur="500"/>
                                        <p:tgtEl>
                                          <p:spTgt spid="125959"/>
                                        </p:tgtEl>
                                        <p:attrNameLst>
                                          <p:attrName>ppt_x</p:attrName>
                                        </p:attrNameLst>
                                      </p:cBhvr>
                                      <p:tavLst>
                                        <p:tav tm="0">
                                          <p:val>
                                            <p:strVal val="ppt_x"/>
                                          </p:val>
                                        </p:tav>
                                        <p:tav tm="100000">
                                          <p:val>
                                            <p:strVal val="ppt_x"/>
                                          </p:val>
                                        </p:tav>
                                      </p:tavLst>
                                    </p:anim>
                                    <p:anim calcmode="lin" valueType="num">
                                      <p:cBhvr additive="base">
                                        <p:cTn id="37" dur="500"/>
                                        <p:tgtEl>
                                          <p:spTgt spid="125959"/>
                                        </p:tgtEl>
                                        <p:attrNameLst>
                                          <p:attrName>ppt_y</p:attrName>
                                        </p:attrNameLst>
                                      </p:cBhvr>
                                      <p:tavLst>
                                        <p:tav tm="0">
                                          <p:val>
                                            <p:strVal val="ppt_y"/>
                                          </p:val>
                                        </p:tav>
                                        <p:tav tm="100000">
                                          <p:val>
                                            <p:strVal val="1+ppt_h/2"/>
                                          </p:val>
                                        </p:tav>
                                      </p:tavLst>
                                    </p:anim>
                                    <p:set>
                                      <p:cBhvr>
                                        <p:cTn id="38" dur="1" fill="hold">
                                          <p:stCondLst>
                                            <p:cond delay="499"/>
                                          </p:stCondLst>
                                        </p:cTn>
                                        <p:tgtEl>
                                          <p:spTgt spid="1259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p:bldP spid="125957" grpId="1"/>
      <p:bldP spid="125958" grpId="0"/>
      <p:bldP spid="125958" grpId="1"/>
      <p:bldP spid="125959" grpId="0"/>
      <p:bldP spid="12595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vi-VN" altLang="en-US" b="1" dirty="0" smtClean="0"/>
              <a:t>I. Vocabulary</a:t>
            </a:r>
            <a:endParaRPr lang="en-US" altLang="en-US" b="1" dirty="0"/>
          </a:p>
        </p:txBody>
      </p:sp>
      <p:sp>
        <p:nvSpPr>
          <p:cNvPr id="128006" name="Rectangle 6"/>
          <p:cNvSpPr>
            <a:spLocks noChangeArrowheads="1"/>
          </p:cNvSpPr>
          <p:nvPr/>
        </p:nvSpPr>
        <p:spPr bwMode="auto">
          <a:xfrm>
            <a:off x="838200" y="1852605"/>
            <a:ext cx="449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ct val="20000"/>
              </a:spcBef>
              <a:buFontTx/>
              <a:buChar char="•"/>
            </a:pPr>
            <a:r>
              <a:rPr lang="vi-VN" altLang="en-US" sz="3200" dirty="0" smtClean="0">
                <a:ea typeface="Arial" charset="0"/>
                <a:cs typeface="Arial" charset="0"/>
              </a:rPr>
              <a:t>a</a:t>
            </a:r>
            <a:r>
              <a:rPr lang="en-US" altLang="en-US" sz="3200" dirty="0" smtClean="0">
                <a:ea typeface="Arial" charset="0"/>
                <a:cs typeface="Arial" charset="0"/>
              </a:rPr>
              <a:t> </a:t>
            </a:r>
            <a:r>
              <a:rPr lang="en-US" altLang="en-US" sz="3200" dirty="0">
                <a:ea typeface="Arial" charset="0"/>
                <a:cs typeface="Arial" charset="0"/>
              </a:rPr>
              <a:t>mobile movie </a:t>
            </a:r>
            <a:r>
              <a:rPr lang="vi-VN" altLang="en-US" sz="3200" dirty="0" smtClean="0">
                <a:ea typeface="Arial" charset="0"/>
                <a:cs typeface="Arial" charset="0"/>
              </a:rPr>
              <a:t>team</a:t>
            </a:r>
            <a:endParaRPr lang="en-US" altLang="en-US" sz="3200" dirty="0">
              <a:ea typeface="Arial" charset="0"/>
              <a:cs typeface="Arial" charset="0"/>
            </a:endParaRPr>
          </a:p>
        </p:txBody>
      </p:sp>
      <p:sp>
        <p:nvSpPr>
          <p:cNvPr id="128009" name="Rectangle 9"/>
          <p:cNvSpPr>
            <a:spLocks noChangeArrowheads="1"/>
          </p:cNvSpPr>
          <p:nvPr/>
        </p:nvSpPr>
        <p:spPr bwMode="auto">
          <a:xfrm>
            <a:off x="838200" y="2471722"/>
            <a:ext cx="40909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ct val="20000"/>
              </a:spcBef>
              <a:buFontTx/>
              <a:buChar char="•"/>
            </a:pPr>
            <a:r>
              <a:rPr lang="vi-VN" altLang="en-US" sz="3200" smtClean="0">
                <a:ea typeface="Arial" charset="0"/>
                <a:cs typeface="Arial" charset="0"/>
              </a:rPr>
              <a:t>a special occasion </a:t>
            </a:r>
            <a:r>
              <a:rPr lang="en-US" altLang="en-US" sz="3200" dirty="0">
                <a:ea typeface="Arial" charset="0"/>
                <a:cs typeface="Arial" charset="0"/>
              </a:rPr>
              <a:t>	</a:t>
            </a:r>
          </a:p>
        </p:txBody>
      </p:sp>
      <p:sp>
        <p:nvSpPr>
          <p:cNvPr id="128010" name="Rectangle 10"/>
          <p:cNvSpPr>
            <a:spLocks noChangeArrowheads="1"/>
          </p:cNvSpPr>
          <p:nvPr/>
        </p:nvSpPr>
        <p:spPr bwMode="auto">
          <a:xfrm>
            <a:off x="838200" y="4986303"/>
            <a:ext cx="358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ct val="20000"/>
              </a:spcBef>
              <a:buFontTx/>
              <a:buChar char="•"/>
            </a:pPr>
            <a:r>
              <a:rPr lang="vi-VN" altLang="en-US" sz="3200" dirty="0" smtClean="0">
                <a:ea typeface="Arial" charset="0"/>
                <a:cs typeface="Arial" charset="0"/>
              </a:rPr>
              <a:t>a </a:t>
            </a:r>
            <a:r>
              <a:rPr lang="en-US" altLang="en-US" sz="3200" dirty="0" smtClean="0">
                <a:ea typeface="Arial" charset="0"/>
                <a:cs typeface="Arial" charset="0"/>
              </a:rPr>
              <a:t>loudspeaker</a:t>
            </a:r>
            <a:r>
              <a:rPr lang="en-US" altLang="en-US" sz="3200" dirty="0">
                <a:ea typeface="Arial" charset="0"/>
                <a:cs typeface="Arial" charset="0"/>
              </a:rPr>
              <a:t>	</a:t>
            </a:r>
          </a:p>
        </p:txBody>
      </p:sp>
      <p:pic>
        <p:nvPicPr>
          <p:cNvPr id="128012" name="Picture 12" descr="Kết quả hình ảnh cho đội chiếu phim di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638" y="102191"/>
            <a:ext cx="3084512" cy="207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8" name="Picture 18" descr="Kết quả hình ảnh cho loa văn hó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568" y="4537874"/>
            <a:ext cx="2856706" cy="214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2001" y="713664"/>
            <a:ext cx="3467100" cy="2811281"/>
          </a:xfrm>
          <a:prstGeom prst="rect">
            <a:avLst/>
          </a:prstGeom>
        </p:spPr>
      </p:pic>
      <p:sp>
        <p:nvSpPr>
          <p:cNvPr id="16" name="Rectangle 9"/>
          <p:cNvSpPr>
            <a:spLocks noChangeArrowheads="1"/>
          </p:cNvSpPr>
          <p:nvPr/>
        </p:nvSpPr>
        <p:spPr bwMode="auto">
          <a:xfrm>
            <a:off x="838200" y="3090839"/>
            <a:ext cx="358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ct val="20000"/>
              </a:spcBef>
              <a:buFontTx/>
              <a:buChar char="•"/>
            </a:pPr>
            <a:r>
              <a:rPr lang="en-US" altLang="en-US" sz="3200" dirty="0">
                <a:ea typeface="Arial" charset="0"/>
                <a:cs typeface="Arial" charset="0"/>
              </a:rPr>
              <a:t>wealthy	</a:t>
            </a:r>
          </a:p>
        </p:txBody>
      </p:sp>
      <p:sp>
        <p:nvSpPr>
          <p:cNvPr id="17" name="Rectangle 16"/>
          <p:cNvSpPr>
            <a:spLocks noChangeArrowheads="1"/>
          </p:cNvSpPr>
          <p:nvPr/>
        </p:nvSpPr>
        <p:spPr bwMode="auto">
          <a:xfrm>
            <a:off x="2743200" y="3090839"/>
            <a:ext cx="358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ct val="20000"/>
              </a:spcBef>
            </a:pPr>
            <a:r>
              <a:rPr lang="en-US" altLang="en-US" sz="3200" dirty="0">
                <a:ea typeface="Arial" charset="0"/>
                <a:cs typeface="Arial" charset="0"/>
              </a:rPr>
              <a:t>=  rich</a:t>
            </a:r>
          </a:p>
        </p:txBody>
      </p:sp>
      <p:sp>
        <p:nvSpPr>
          <p:cNvPr id="18" name="Rectangle 9"/>
          <p:cNvSpPr>
            <a:spLocks noChangeArrowheads="1"/>
          </p:cNvSpPr>
          <p:nvPr/>
        </p:nvSpPr>
        <p:spPr bwMode="auto">
          <a:xfrm>
            <a:off x="838200" y="3709956"/>
            <a:ext cx="358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ct val="20000"/>
              </a:spcBef>
              <a:buFontTx/>
              <a:buChar char="•"/>
            </a:pPr>
            <a:r>
              <a:rPr lang="vi-VN" altLang="en-US" sz="3200" dirty="0" smtClean="0">
                <a:ea typeface="Arial" charset="0"/>
                <a:cs typeface="Arial" charset="0"/>
              </a:rPr>
              <a:t>marriage</a:t>
            </a:r>
            <a:r>
              <a:rPr lang="en-US" altLang="en-US" sz="3200" dirty="0">
                <a:ea typeface="Arial" charset="0"/>
                <a:cs typeface="Arial" charset="0"/>
              </a:rPr>
              <a:t>	</a:t>
            </a:r>
          </a:p>
        </p:txBody>
      </p:sp>
      <p:sp>
        <p:nvSpPr>
          <p:cNvPr id="20" name="Rectangle 9"/>
          <p:cNvSpPr>
            <a:spLocks noChangeArrowheads="1"/>
          </p:cNvSpPr>
          <p:nvPr/>
        </p:nvSpPr>
        <p:spPr bwMode="auto">
          <a:xfrm>
            <a:off x="838200" y="4329073"/>
            <a:ext cx="358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ct val="20000"/>
              </a:spcBef>
              <a:buFontTx/>
              <a:buChar char="•"/>
            </a:pPr>
            <a:r>
              <a:rPr lang="vi-VN" altLang="en-US" sz="3200" dirty="0" smtClean="0">
                <a:ea typeface="Arial" charset="0"/>
                <a:cs typeface="Arial" charset="0"/>
              </a:rPr>
              <a:t>funeral</a:t>
            </a:r>
            <a:endParaRPr lang="en-US" altLang="en-US" sz="3200" dirty="0">
              <a:ea typeface="Arial" charset="0"/>
              <a:cs typeface="Arial" charset="0"/>
            </a:endParaRPr>
          </a:p>
        </p:txBody>
      </p:sp>
      <p:pic>
        <p:nvPicPr>
          <p:cNvPr id="4098" name="Picture 2" descr="he numbers show that marriage does make men fa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9508" y="2375553"/>
            <a:ext cx="3107531" cy="18423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6916293" y="4235272"/>
            <a:ext cx="3048000" cy="2023872"/>
          </a:xfrm>
          <a:prstGeom prst="rect">
            <a:avLst/>
          </a:prstGeom>
        </p:spPr>
      </p:pic>
      <p:pic>
        <p:nvPicPr>
          <p:cNvPr id="23" name="Picture 22"/>
          <p:cNvPicPr>
            <a:picLocks noChangeAspect="1"/>
          </p:cNvPicPr>
          <p:nvPr/>
        </p:nvPicPr>
        <p:blipFill>
          <a:blip r:embed="rId7"/>
          <a:stretch>
            <a:fillRect/>
          </a:stretch>
        </p:blipFill>
        <p:spPr>
          <a:xfrm>
            <a:off x="9784110" y="3020789"/>
            <a:ext cx="2242197" cy="2473891"/>
          </a:xfrm>
          <a:prstGeom prst="rect">
            <a:avLst/>
          </a:prstGeom>
        </p:spPr>
      </p:pic>
    </p:spTree>
    <p:extLst>
      <p:ext uri="{BB962C8B-B14F-4D97-AF65-F5344CB8AC3E}">
        <p14:creationId xmlns:p14="http://schemas.microsoft.com/office/powerpoint/2010/main" val="186522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80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8012"/>
                                        </p:tgtEl>
                                        <p:attrNameLst>
                                          <p:attrName>style.visibility</p:attrName>
                                        </p:attrNameLst>
                                      </p:cBhvr>
                                      <p:to>
                                        <p:strVal val="visible"/>
                                      </p:to>
                                    </p:set>
                                    <p:anim calcmode="lin" valueType="num">
                                      <p:cBhvr additive="base">
                                        <p:cTn id="11" dur="500" fill="hold"/>
                                        <p:tgtEl>
                                          <p:spTgt spid="128012"/>
                                        </p:tgtEl>
                                        <p:attrNameLst>
                                          <p:attrName>ppt_x</p:attrName>
                                        </p:attrNameLst>
                                      </p:cBhvr>
                                      <p:tavLst>
                                        <p:tav tm="0">
                                          <p:val>
                                            <p:strVal val="#ppt_x"/>
                                          </p:val>
                                        </p:tav>
                                        <p:tav tm="100000">
                                          <p:val>
                                            <p:strVal val="#ppt_x"/>
                                          </p:val>
                                        </p:tav>
                                      </p:tavLst>
                                    </p:anim>
                                    <p:anim calcmode="lin" valueType="num">
                                      <p:cBhvr additive="base">
                                        <p:cTn id="12" dur="500" fill="hold"/>
                                        <p:tgtEl>
                                          <p:spTgt spid="1280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2800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8">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09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0">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28010">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28018"/>
                                        </p:tgtEl>
                                        <p:attrNameLst>
                                          <p:attrName>style.visibility</p:attrName>
                                        </p:attrNameLst>
                                      </p:cBhvr>
                                      <p:to>
                                        <p:strVal val="visible"/>
                                      </p:to>
                                    </p:set>
                                    <p:animEffect transition="in" filter="checkerboard(across)">
                                      <p:cBhvr>
                                        <p:cTn id="57" dur="500"/>
                                        <p:tgtEl>
                                          <p:spTgt spid="128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autoUpdateAnimBg="0"/>
      <p:bldP spid="128009" grpId="0" build="p" autoUpdateAnimBg="0"/>
      <p:bldP spid="128010" grpId="0" build="p" autoUpdateAnimBg="0"/>
      <p:bldP spid="16" grpId="0" build="p" autoUpdateAnimBg="0"/>
      <p:bldP spid="17" grpId="0" build="p" autoUpdateAnimBg="0"/>
      <p:bldP spid="18" grpId="0" build="p" autoUpdateAnimBg="0"/>
      <p:bldP spid="2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6" name="Rectangle 6"/>
          <p:cNvSpPr>
            <a:spLocks noChangeArrowheads="1"/>
          </p:cNvSpPr>
          <p:nvPr/>
        </p:nvSpPr>
        <p:spPr bwMode="auto">
          <a:xfrm>
            <a:off x="133747" y="5507831"/>
            <a:ext cx="449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nSpc>
                <a:spcPct val="90000"/>
              </a:lnSpc>
              <a:spcBef>
                <a:spcPct val="20000"/>
              </a:spcBef>
            </a:pPr>
            <a:r>
              <a:rPr lang="vi-VN" altLang="en-US" sz="3200" dirty="0" smtClean="0">
                <a:ea typeface="Arial" charset="0"/>
                <a:cs typeface="Arial" charset="0"/>
              </a:rPr>
              <a:t>a</a:t>
            </a:r>
            <a:r>
              <a:rPr lang="en-US" altLang="en-US" sz="3200" dirty="0" smtClean="0">
                <a:ea typeface="Arial" charset="0"/>
                <a:cs typeface="Arial" charset="0"/>
              </a:rPr>
              <a:t> </a:t>
            </a:r>
            <a:r>
              <a:rPr lang="en-US" altLang="en-US" sz="3200" dirty="0">
                <a:ea typeface="Arial" charset="0"/>
                <a:cs typeface="Arial" charset="0"/>
              </a:rPr>
              <a:t>mobile movie </a:t>
            </a:r>
            <a:r>
              <a:rPr lang="vi-VN" altLang="en-US" sz="3200" dirty="0" smtClean="0">
                <a:ea typeface="Arial" charset="0"/>
                <a:cs typeface="Arial" charset="0"/>
              </a:rPr>
              <a:t>team</a:t>
            </a:r>
            <a:endParaRPr lang="en-US" altLang="en-US" sz="3200" dirty="0">
              <a:ea typeface="Arial" charset="0"/>
              <a:cs typeface="Arial" charset="0"/>
            </a:endParaRPr>
          </a:p>
        </p:txBody>
      </p:sp>
      <p:sp>
        <p:nvSpPr>
          <p:cNvPr id="128009" name="Rectangle 9"/>
          <p:cNvSpPr>
            <a:spLocks noChangeArrowheads="1"/>
          </p:cNvSpPr>
          <p:nvPr/>
        </p:nvSpPr>
        <p:spPr bwMode="auto">
          <a:xfrm>
            <a:off x="7977646" y="6015750"/>
            <a:ext cx="40909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nSpc>
                <a:spcPct val="90000"/>
              </a:lnSpc>
              <a:spcBef>
                <a:spcPct val="20000"/>
              </a:spcBef>
            </a:pPr>
            <a:r>
              <a:rPr lang="vi-VN" altLang="en-US" sz="3200" smtClean="0">
                <a:ea typeface="Arial" charset="0"/>
                <a:cs typeface="Arial" charset="0"/>
              </a:rPr>
              <a:t>a special occasion </a:t>
            </a:r>
            <a:r>
              <a:rPr lang="en-US" altLang="en-US" sz="3200" dirty="0">
                <a:ea typeface="Arial" charset="0"/>
                <a:cs typeface="Arial" charset="0"/>
              </a:rPr>
              <a:t>	</a:t>
            </a:r>
          </a:p>
        </p:txBody>
      </p:sp>
      <p:sp>
        <p:nvSpPr>
          <p:cNvPr id="128010" name="Rectangle 10"/>
          <p:cNvSpPr>
            <a:spLocks noChangeArrowheads="1"/>
          </p:cNvSpPr>
          <p:nvPr/>
        </p:nvSpPr>
        <p:spPr bwMode="auto">
          <a:xfrm>
            <a:off x="4349353" y="2651200"/>
            <a:ext cx="358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nSpc>
                <a:spcPct val="90000"/>
              </a:lnSpc>
              <a:spcBef>
                <a:spcPct val="20000"/>
              </a:spcBef>
            </a:pPr>
            <a:r>
              <a:rPr lang="vi-VN" altLang="en-US" sz="3200" dirty="0" smtClean="0">
                <a:ea typeface="Arial" charset="0"/>
                <a:cs typeface="Arial" charset="0"/>
              </a:rPr>
              <a:t>a </a:t>
            </a:r>
            <a:r>
              <a:rPr lang="en-US" altLang="en-US" sz="3200" dirty="0" smtClean="0">
                <a:ea typeface="Arial" charset="0"/>
                <a:cs typeface="Arial" charset="0"/>
              </a:rPr>
              <a:t>loudspeaker</a:t>
            </a:r>
            <a:r>
              <a:rPr lang="en-US" altLang="en-US" sz="3200" dirty="0">
                <a:ea typeface="Arial" charset="0"/>
                <a:cs typeface="Arial" charset="0"/>
              </a:rPr>
              <a:t>	</a:t>
            </a:r>
          </a:p>
        </p:txBody>
      </p:sp>
      <p:pic>
        <p:nvPicPr>
          <p:cNvPr id="128012" name="Picture 12" descr="Kết quả hình ảnh cho đội chiếu phim di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630" y="3428224"/>
            <a:ext cx="3048000" cy="205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8" name="Picture 18" descr="Kết quả hình ảnh cho loa văn hó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353" y="681609"/>
            <a:ext cx="2856706" cy="197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5046" y="3357540"/>
            <a:ext cx="3152847" cy="2556470"/>
          </a:xfrm>
          <a:prstGeom prst="rect">
            <a:avLst/>
          </a:prstGeom>
        </p:spPr>
      </p:pic>
      <p:sp>
        <p:nvSpPr>
          <p:cNvPr id="16" name="Rectangle 9"/>
          <p:cNvSpPr>
            <a:spLocks noChangeArrowheads="1"/>
          </p:cNvSpPr>
          <p:nvPr/>
        </p:nvSpPr>
        <p:spPr bwMode="auto">
          <a:xfrm>
            <a:off x="4866554" y="5831430"/>
            <a:ext cx="358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nSpc>
                <a:spcPct val="90000"/>
              </a:lnSpc>
              <a:spcBef>
                <a:spcPct val="20000"/>
              </a:spcBef>
            </a:pPr>
            <a:r>
              <a:rPr lang="en-US" altLang="en-US" sz="3200" dirty="0">
                <a:ea typeface="Arial" charset="0"/>
                <a:cs typeface="Arial" charset="0"/>
              </a:rPr>
              <a:t>wealthy	</a:t>
            </a:r>
          </a:p>
        </p:txBody>
      </p:sp>
      <p:sp>
        <p:nvSpPr>
          <p:cNvPr id="18" name="Rectangle 9"/>
          <p:cNvSpPr>
            <a:spLocks noChangeArrowheads="1"/>
          </p:cNvSpPr>
          <p:nvPr/>
        </p:nvSpPr>
        <p:spPr bwMode="auto">
          <a:xfrm>
            <a:off x="8232440" y="2614339"/>
            <a:ext cx="358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nSpc>
                <a:spcPct val="90000"/>
              </a:lnSpc>
              <a:spcBef>
                <a:spcPct val="20000"/>
              </a:spcBef>
            </a:pPr>
            <a:r>
              <a:rPr lang="vi-VN" altLang="en-US" sz="3200" dirty="0" smtClean="0">
                <a:ea typeface="Arial" charset="0"/>
                <a:cs typeface="Arial" charset="0"/>
              </a:rPr>
              <a:t>marriage</a:t>
            </a:r>
            <a:r>
              <a:rPr lang="en-US" altLang="en-US" sz="3200" dirty="0">
                <a:ea typeface="Arial" charset="0"/>
                <a:cs typeface="Arial" charset="0"/>
              </a:rPr>
              <a:t>	</a:t>
            </a:r>
          </a:p>
        </p:txBody>
      </p:sp>
      <p:sp>
        <p:nvSpPr>
          <p:cNvPr id="20" name="Rectangle 9"/>
          <p:cNvSpPr>
            <a:spLocks noChangeArrowheads="1"/>
          </p:cNvSpPr>
          <p:nvPr/>
        </p:nvSpPr>
        <p:spPr bwMode="auto">
          <a:xfrm>
            <a:off x="1460771" y="2775053"/>
            <a:ext cx="358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nSpc>
                <a:spcPct val="90000"/>
              </a:lnSpc>
              <a:spcBef>
                <a:spcPct val="20000"/>
              </a:spcBef>
            </a:pPr>
            <a:r>
              <a:rPr lang="vi-VN" altLang="en-US" sz="3200" dirty="0" smtClean="0">
                <a:ea typeface="Arial" charset="0"/>
                <a:cs typeface="Arial" charset="0"/>
              </a:rPr>
              <a:t>funeral</a:t>
            </a:r>
            <a:endParaRPr lang="en-US" altLang="en-US" sz="3200" dirty="0">
              <a:ea typeface="Arial" charset="0"/>
              <a:cs typeface="Arial" charset="0"/>
            </a:endParaRPr>
          </a:p>
        </p:txBody>
      </p:sp>
      <p:pic>
        <p:nvPicPr>
          <p:cNvPr id="4098" name="Picture 2" descr="he numbers show that marriage does make men fa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794" y="681609"/>
            <a:ext cx="3107531" cy="18423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857647" y="669523"/>
            <a:ext cx="3048000" cy="2023872"/>
          </a:xfrm>
          <a:prstGeom prst="rect">
            <a:avLst/>
          </a:prstGeom>
        </p:spPr>
      </p:pic>
      <p:pic>
        <p:nvPicPr>
          <p:cNvPr id="2" name="Picture 1"/>
          <p:cNvPicPr>
            <a:picLocks noChangeAspect="1"/>
          </p:cNvPicPr>
          <p:nvPr/>
        </p:nvPicPr>
        <p:blipFill>
          <a:blip r:embed="rId7"/>
          <a:stretch>
            <a:fillRect/>
          </a:stretch>
        </p:blipFill>
        <p:spPr>
          <a:xfrm>
            <a:off x="4656607" y="3357539"/>
            <a:ext cx="2242197" cy="2473891"/>
          </a:xfrm>
          <a:prstGeom prst="rect">
            <a:avLst/>
          </a:prstGeom>
        </p:spPr>
      </p:pic>
    </p:spTree>
    <p:extLst>
      <p:ext uri="{BB962C8B-B14F-4D97-AF65-F5344CB8AC3E}">
        <p14:creationId xmlns:p14="http://schemas.microsoft.com/office/powerpoint/2010/main" val="209347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80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800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80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autoUpdateAnimBg="0"/>
      <p:bldP spid="128009" grpId="0" build="p" autoUpdateAnimBg="0"/>
      <p:bldP spid="128010" grpId="0" build="p" autoUpdateAnimBg="0"/>
      <p:bldP spid="16" grpId="0" build="p" autoUpdateAnimBg="0"/>
      <p:bldP spid="18" grpId="0" build="p" autoUpdateAnimBg="0"/>
      <p:bldP spid="2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6000" b="-6000"/>
          </a:stretch>
        </a:blipFill>
        <a:effectLst/>
      </p:bgPr>
    </p:bg>
    <p:spTree>
      <p:nvGrpSpPr>
        <p:cNvPr id="1" name=""/>
        <p:cNvGrpSpPr/>
        <p:nvPr/>
      </p:nvGrpSpPr>
      <p:grpSpPr>
        <a:xfrm>
          <a:off x="0" y="0"/>
          <a:ext cx="0" cy="0"/>
          <a:chOff x="0" y="0"/>
          <a:chExt cx="0" cy="0"/>
        </a:xfrm>
      </p:grpSpPr>
      <p:sp>
        <p:nvSpPr>
          <p:cNvPr id="8" name="Rounded Rectangle 7"/>
          <p:cNvSpPr/>
          <p:nvPr/>
        </p:nvSpPr>
        <p:spPr>
          <a:xfrm>
            <a:off x="136188" y="904324"/>
            <a:ext cx="11828834" cy="5632664"/>
          </a:xfrm>
          <a:prstGeom prst="round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34" y="1010699"/>
            <a:ext cx="10654531" cy="5419914"/>
          </a:xfrm>
          <a:prstGeom prst="rect">
            <a:avLst/>
          </a:prstGeom>
        </p:spPr>
      </p:pic>
      <p:sp>
        <p:nvSpPr>
          <p:cNvPr id="7" name="TextBox 2"/>
          <p:cNvSpPr txBox="1">
            <a:spLocks noChangeArrowheads="1"/>
          </p:cNvSpPr>
          <p:nvPr/>
        </p:nvSpPr>
        <p:spPr bwMode="auto">
          <a:xfrm>
            <a:off x="3649256" y="206006"/>
            <a:ext cx="4893489" cy="523220"/>
          </a:xfrm>
          <a:prstGeom prst="rect">
            <a:avLst/>
          </a:prstGeom>
          <a:solidFill>
            <a:srgbClr val="FFFF00"/>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smtClean="0"/>
              <a:t>1. Listen </a:t>
            </a:r>
            <a:r>
              <a:rPr lang="en-US" altLang="en-US" sz="2800" b="1" dirty="0"/>
              <a:t>and </a:t>
            </a:r>
            <a:r>
              <a:rPr lang="en-US" altLang="en-US" sz="2800" b="1" dirty="0" smtClean="0"/>
              <a:t>read (</a:t>
            </a:r>
            <a:r>
              <a:rPr lang="vi-VN" altLang="en-US" sz="2800" b="1" dirty="0" smtClean="0"/>
              <a:t>page 40)</a:t>
            </a:r>
            <a:endParaRPr lang="en-US" altLang="en-US" sz="2800" b="1" dirty="0"/>
          </a:p>
        </p:txBody>
      </p:sp>
      <p:sp>
        <p:nvSpPr>
          <p:cNvPr id="9" name="Rectangle 2"/>
          <p:cNvSpPr>
            <a:spLocks noGrp="1" noChangeArrowheads="1"/>
          </p:cNvSpPr>
          <p:nvPr>
            <p:ph type="title"/>
          </p:nvPr>
        </p:nvSpPr>
        <p:spPr>
          <a:xfrm>
            <a:off x="768734" y="-195166"/>
            <a:ext cx="3545541" cy="1325563"/>
          </a:xfrm>
        </p:spPr>
        <p:txBody>
          <a:bodyPr/>
          <a:lstStyle/>
          <a:p>
            <a:r>
              <a:rPr lang="vi-VN" altLang="en-US" b="1" dirty="0" smtClean="0"/>
              <a:t>II. Practice</a:t>
            </a:r>
            <a:endParaRPr lang="en-US" altLang="en-US" b="1" dirty="0"/>
          </a:p>
        </p:txBody>
      </p:sp>
    </p:spTree>
    <p:extLst>
      <p:ext uri="{BB962C8B-B14F-4D97-AF65-F5344CB8AC3E}">
        <p14:creationId xmlns:p14="http://schemas.microsoft.com/office/powerpoint/2010/main" val="64451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1828800" y="147639"/>
            <a:ext cx="8534400" cy="466725"/>
          </a:xfrm>
          <a:prstGeom prst="rect">
            <a:avLst/>
          </a:prstGeom>
          <a:solidFill>
            <a:srgbClr val="C00000"/>
          </a:solidFill>
          <a:ln w="9525">
            <a:solidFill>
              <a:srgbClr val="FF0000"/>
            </a:solidFill>
            <a:miter lim="800000"/>
            <a:headEnd/>
            <a:tailEnd/>
          </a:ln>
          <a:scene3d>
            <a:camera prst="orthographicFront"/>
            <a:lightRig rig="threePt" dir="t"/>
          </a:scene3d>
          <a:sp3d>
            <a:bevelT w="165100" prst="coolSlant"/>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a:solidFill>
                  <a:schemeClr val="bg1"/>
                </a:solidFill>
              </a:rPr>
              <a:t>a. Read the conversation again and answer the questions.</a:t>
            </a:r>
          </a:p>
        </p:txBody>
      </p:sp>
      <p:sp>
        <p:nvSpPr>
          <p:cNvPr id="7171" name="Rectangle 3"/>
          <p:cNvSpPr>
            <a:spLocks noChangeArrowheads="1"/>
          </p:cNvSpPr>
          <p:nvPr/>
        </p:nvSpPr>
        <p:spPr bwMode="auto">
          <a:xfrm>
            <a:off x="1828800" y="685801"/>
            <a:ext cx="8229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ltLang="en-US" sz="2400"/>
              <a:t>What is a tradition in Nguyen's family?</a:t>
            </a:r>
            <a:br>
              <a:rPr lang="en-US" altLang="en-US" sz="2400"/>
            </a:br>
            <a:endParaRPr lang="en-US" altLang="en-US" sz="2400"/>
          </a:p>
          <a:p>
            <a:pPr eaLnBrk="1" hangingPunct="1">
              <a:buFontTx/>
              <a:buAutoNum type="arabicPeriod"/>
            </a:pPr>
            <a:endParaRPr lang="en-US" altLang="en-US" sz="2400"/>
          </a:p>
          <a:p>
            <a:pPr eaLnBrk="1" hangingPunct="1">
              <a:buFontTx/>
              <a:buAutoNum type="arabicPeriod"/>
            </a:pPr>
            <a:r>
              <a:rPr lang="en-US" altLang="en-US" sz="2400"/>
              <a:t>How often did the movie team come to the village?</a:t>
            </a:r>
            <a:br>
              <a:rPr lang="en-US" altLang="en-US" sz="2400"/>
            </a:br>
            <a:endParaRPr lang="en-US" altLang="en-US" sz="2400"/>
          </a:p>
          <a:p>
            <a:pPr eaLnBrk="1" hangingPunct="1">
              <a:buFontTx/>
              <a:buAutoNum type="arabicPeriod"/>
            </a:pPr>
            <a:endParaRPr lang="en-US" altLang="en-US" sz="2400"/>
          </a:p>
          <a:p>
            <a:pPr eaLnBrk="1" hangingPunct="1">
              <a:buFontTx/>
              <a:buAutoNum type="arabicPeriod"/>
            </a:pPr>
            <a:r>
              <a:rPr lang="en-US" altLang="en-US" sz="2400"/>
              <a:t>What did the children use to do when the movie team came to the village?</a:t>
            </a:r>
            <a:br>
              <a:rPr lang="en-US" altLang="en-US" sz="2400"/>
            </a:br>
            <a:endParaRPr lang="en-US" altLang="en-US" sz="2400"/>
          </a:p>
          <a:p>
            <a:pPr eaLnBrk="1" hangingPunct="1">
              <a:buFontTx/>
              <a:buAutoNum type="arabicPeriod"/>
            </a:pPr>
            <a:endParaRPr lang="en-US" altLang="en-US" sz="2400"/>
          </a:p>
          <a:p>
            <a:pPr eaLnBrk="1" hangingPunct="1">
              <a:buFontTx/>
              <a:buAutoNum type="arabicPeriod"/>
            </a:pPr>
            <a:r>
              <a:rPr lang="en-US" altLang="en-US" sz="2400"/>
              <a:t>Who in the village had a radio?</a:t>
            </a:r>
            <a:br>
              <a:rPr lang="en-US" altLang="en-US" sz="2400"/>
            </a:br>
            <a:endParaRPr lang="en-US" altLang="en-US" sz="2400"/>
          </a:p>
          <a:p>
            <a:pPr eaLnBrk="1" hangingPunct="1">
              <a:buFontTx/>
              <a:buAutoNum type="arabicPeriod"/>
            </a:pPr>
            <a:endParaRPr lang="en-US" altLang="en-US" sz="2400"/>
          </a:p>
          <a:p>
            <a:pPr eaLnBrk="1" hangingPunct="1">
              <a:buFontTx/>
              <a:buAutoNum type="arabicPeriod"/>
            </a:pPr>
            <a:r>
              <a:rPr lang="en-US" altLang="en-US" sz="2400"/>
              <a:t>Does Nguyen's father miss the past? What did he say?</a:t>
            </a:r>
          </a:p>
        </p:txBody>
      </p:sp>
      <p:sp>
        <p:nvSpPr>
          <p:cNvPr id="75780" name="Rectangle 4"/>
          <p:cNvSpPr>
            <a:spLocks noChangeArrowheads="1"/>
          </p:cNvSpPr>
          <p:nvPr/>
        </p:nvSpPr>
        <p:spPr bwMode="auto">
          <a:xfrm>
            <a:off x="1774826" y="1219200"/>
            <a:ext cx="584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solidFill>
                  <a:srgbClr val="0000CC"/>
                </a:solidFill>
              </a:rPr>
              <a:t>- Fathers make kites for sons.</a:t>
            </a:r>
          </a:p>
        </p:txBody>
      </p:sp>
      <p:sp>
        <p:nvSpPr>
          <p:cNvPr id="75781" name="Rectangle 5"/>
          <p:cNvSpPr>
            <a:spLocks noChangeArrowheads="1"/>
          </p:cNvSpPr>
          <p:nvPr/>
        </p:nvSpPr>
        <p:spPr bwMode="auto">
          <a:xfrm>
            <a:off x="1774826" y="2286000"/>
            <a:ext cx="584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solidFill>
                  <a:srgbClr val="0000CC"/>
                </a:solidFill>
              </a:rPr>
              <a:t>- Once every two months.</a:t>
            </a:r>
          </a:p>
        </p:txBody>
      </p:sp>
      <p:sp>
        <p:nvSpPr>
          <p:cNvPr id="75782" name="Rectangle 6"/>
          <p:cNvSpPr>
            <a:spLocks noChangeArrowheads="1"/>
          </p:cNvSpPr>
          <p:nvPr/>
        </p:nvSpPr>
        <p:spPr bwMode="auto">
          <a:xfrm>
            <a:off x="1774826" y="3779838"/>
            <a:ext cx="889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solidFill>
                  <a:srgbClr val="0000CC"/>
                </a:solidFill>
              </a:rPr>
              <a:t>- They used to come early, trying to get a place near the screen.</a:t>
            </a:r>
          </a:p>
        </p:txBody>
      </p:sp>
      <p:sp>
        <p:nvSpPr>
          <p:cNvPr id="75783" name="Rectangle 7"/>
          <p:cNvSpPr>
            <a:spLocks noChangeArrowheads="1"/>
          </p:cNvSpPr>
          <p:nvPr/>
        </p:nvSpPr>
        <p:spPr bwMode="auto">
          <a:xfrm>
            <a:off x="1774826" y="4876800"/>
            <a:ext cx="584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en-US" altLang="en-US" sz="2400">
                <a:solidFill>
                  <a:srgbClr val="0000CC"/>
                </a:solidFill>
              </a:rPr>
              <a:t> Only wealthy households.</a:t>
            </a:r>
          </a:p>
        </p:txBody>
      </p:sp>
      <p:sp>
        <p:nvSpPr>
          <p:cNvPr id="75784" name="Rectangle 8"/>
          <p:cNvSpPr>
            <a:spLocks noChangeArrowheads="1"/>
          </p:cNvSpPr>
          <p:nvPr/>
        </p:nvSpPr>
        <p:spPr bwMode="auto">
          <a:xfrm>
            <a:off x="1752600" y="5878940"/>
            <a:ext cx="891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solidFill>
                  <a:srgbClr val="0000CC"/>
                </a:solidFill>
              </a:rPr>
              <a:t>- Yes, he does. He said: “Sometimes I wish I could go back to that time.”</a:t>
            </a:r>
          </a:p>
        </p:txBody>
      </p:sp>
    </p:spTree>
    <p:extLst>
      <p:ext uri="{BB962C8B-B14F-4D97-AF65-F5344CB8AC3E}">
        <p14:creationId xmlns:p14="http://schemas.microsoft.com/office/powerpoint/2010/main" val="720298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blinds(horizontal)">
                                      <p:cBhvr>
                                        <p:cTn id="7" dur="500"/>
                                        <p:tgtEl>
                                          <p:spTgt spid="75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81"/>
                                        </p:tgtEl>
                                        <p:attrNameLst>
                                          <p:attrName>style.visibility</p:attrName>
                                        </p:attrNameLst>
                                      </p:cBhvr>
                                      <p:to>
                                        <p:strVal val="visible"/>
                                      </p:to>
                                    </p:set>
                                    <p:animEffect transition="in" filter="blinds(horizontal)">
                                      <p:cBhvr>
                                        <p:cTn id="12" dur="500"/>
                                        <p:tgtEl>
                                          <p:spTgt spid="757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82"/>
                                        </p:tgtEl>
                                        <p:attrNameLst>
                                          <p:attrName>style.visibility</p:attrName>
                                        </p:attrNameLst>
                                      </p:cBhvr>
                                      <p:to>
                                        <p:strVal val="visible"/>
                                      </p:to>
                                    </p:set>
                                    <p:animEffect transition="in" filter="blinds(horizontal)">
                                      <p:cBhvr>
                                        <p:cTn id="17" dur="500"/>
                                        <p:tgtEl>
                                          <p:spTgt spid="757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783"/>
                                        </p:tgtEl>
                                        <p:attrNameLst>
                                          <p:attrName>style.visibility</p:attrName>
                                        </p:attrNameLst>
                                      </p:cBhvr>
                                      <p:to>
                                        <p:strVal val="visible"/>
                                      </p:to>
                                    </p:set>
                                    <p:animEffect transition="in" filter="blinds(horizontal)">
                                      <p:cBhvr>
                                        <p:cTn id="22" dur="500"/>
                                        <p:tgtEl>
                                          <p:spTgt spid="757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5784"/>
                                        </p:tgtEl>
                                        <p:attrNameLst>
                                          <p:attrName>style.visibility</p:attrName>
                                        </p:attrNameLst>
                                      </p:cBhvr>
                                      <p:to>
                                        <p:strVal val="visible"/>
                                      </p:to>
                                    </p:set>
                                    <p:animEffect transition="in" filter="blinds(horizontal)">
                                      <p:cBhvr>
                                        <p:cTn id="27" dur="500"/>
                                        <p:tgtEl>
                                          <p:spTgt spid="75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1" grpId="0"/>
      <p:bldP spid="75782" grpId="0"/>
      <p:bldP spid="75783" grpId="0"/>
      <p:bldP spid="757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629630" y="147638"/>
            <a:ext cx="10932741" cy="830997"/>
          </a:xfrm>
          <a:prstGeom prst="rect">
            <a:avLst/>
          </a:prstGeom>
          <a:solidFill>
            <a:srgbClr val="C00000"/>
          </a:solidFill>
          <a:ln w="9525">
            <a:solidFill>
              <a:srgbClr val="FF0000"/>
            </a:solidFill>
            <a:miter lim="800000"/>
            <a:headEnd/>
            <a:tailEnd/>
          </a:ln>
          <a:scene3d>
            <a:camera prst="orthographicFront"/>
            <a:lightRig rig="threePt" dir="t"/>
          </a:scene3d>
          <a:sp3d>
            <a:bevelT w="165100" prst="coolSlant"/>
          </a:sp3d>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a:solidFill>
                  <a:schemeClr val="bg1"/>
                </a:solidFill>
              </a:rPr>
              <a:t>b. Match the expressions from the conversations with their meanings.</a:t>
            </a:r>
          </a:p>
          <a:p>
            <a:pPr algn="ctr" eaLnBrk="1" hangingPunct="1"/>
            <a:r>
              <a:rPr lang="en-US" altLang="en-US" sz="2400">
                <a:solidFill>
                  <a:schemeClr val="bg1"/>
                </a:solidFill>
              </a:rPr>
              <a:t> Can you add some more expressions with the same meaning?</a:t>
            </a:r>
          </a:p>
        </p:txBody>
      </p:sp>
      <p:sp>
        <p:nvSpPr>
          <p:cNvPr id="8198" name="Rectangle 6"/>
          <p:cNvSpPr>
            <a:spLocks noChangeArrowheads="1"/>
          </p:cNvSpPr>
          <p:nvPr/>
        </p:nvSpPr>
        <p:spPr bwMode="auto">
          <a:xfrm>
            <a:off x="468660" y="4778087"/>
            <a:ext cx="5917838" cy="720743"/>
          </a:xfrm>
          <a:prstGeom prst="rect">
            <a:avLst/>
          </a:prstGeom>
          <a:solidFill>
            <a:srgbClr val="FF9933"/>
          </a:solidFill>
          <a:ln w="9525">
            <a:solidFill>
              <a:srgbClr val="FF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800">
              <a:ea typeface="Arial" charset="0"/>
              <a:cs typeface="Arial" charset="0"/>
            </a:endParaRPr>
          </a:p>
        </p:txBody>
      </p:sp>
      <p:grpSp>
        <p:nvGrpSpPr>
          <p:cNvPr id="6" name="Group 5"/>
          <p:cNvGrpSpPr/>
          <p:nvPr/>
        </p:nvGrpSpPr>
        <p:grpSpPr>
          <a:xfrm>
            <a:off x="468660" y="2026021"/>
            <a:ext cx="2295727" cy="628407"/>
            <a:chOff x="1183353" y="1676399"/>
            <a:chExt cx="2295727" cy="628407"/>
          </a:xfrm>
        </p:grpSpPr>
        <p:sp>
          <p:nvSpPr>
            <p:cNvPr id="8195" name="Rectangle 3"/>
            <p:cNvSpPr>
              <a:spLocks noChangeArrowheads="1"/>
            </p:cNvSpPr>
            <p:nvPr/>
          </p:nvSpPr>
          <p:spPr bwMode="auto">
            <a:xfrm>
              <a:off x="1184073" y="1676399"/>
              <a:ext cx="2295007" cy="628407"/>
            </a:xfrm>
            <a:prstGeom prst="rect">
              <a:avLst/>
            </a:prstGeom>
            <a:solidFill>
              <a:srgbClr val="FF9933"/>
            </a:solidFill>
            <a:ln w="9525">
              <a:solidFill>
                <a:srgbClr val="FF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800">
                <a:ea typeface="Arial" charset="0"/>
                <a:cs typeface="Arial" charset="0"/>
              </a:endParaRPr>
            </a:p>
          </p:txBody>
        </p:sp>
        <p:sp>
          <p:nvSpPr>
            <p:cNvPr id="8203" name="Text Box 11"/>
            <p:cNvSpPr txBox="1">
              <a:spLocks noChangeArrowheads="1"/>
            </p:cNvSpPr>
            <p:nvPr/>
          </p:nvSpPr>
          <p:spPr bwMode="auto">
            <a:xfrm>
              <a:off x="1183353" y="1739173"/>
              <a:ext cx="22957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dirty="0">
                  <a:ea typeface="Arial" charset="0"/>
                  <a:cs typeface="Arial" charset="0"/>
                </a:rPr>
                <a:t>1. How cool!</a:t>
              </a:r>
            </a:p>
          </p:txBody>
        </p:sp>
      </p:grpSp>
      <p:grpSp>
        <p:nvGrpSpPr>
          <p:cNvPr id="7" name="Group 6"/>
          <p:cNvGrpSpPr/>
          <p:nvPr/>
        </p:nvGrpSpPr>
        <p:grpSpPr>
          <a:xfrm>
            <a:off x="468660" y="2931555"/>
            <a:ext cx="2295727" cy="628407"/>
            <a:chOff x="1183353" y="2581933"/>
            <a:chExt cx="2295727" cy="628407"/>
          </a:xfrm>
        </p:grpSpPr>
        <p:sp>
          <p:nvSpPr>
            <p:cNvPr id="8196" name="Rectangle 4"/>
            <p:cNvSpPr>
              <a:spLocks noChangeArrowheads="1"/>
            </p:cNvSpPr>
            <p:nvPr/>
          </p:nvSpPr>
          <p:spPr bwMode="auto">
            <a:xfrm>
              <a:off x="1183353" y="2581933"/>
              <a:ext cx="2295727" cy="628407"/>
            </a:xfrm>
            <a:prstGeom prst="rect">
              <a:avLst/>
            </a:prstGeom>
            <a:solidFill>
              <a:srgbClr val="FF9933"/>
            </a:solidFill>
            <a:ln w="9525">
              <a:solidFill>
                <a:srgbClr val="FF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800">
                <a:ea typeface="Arial" charset="0"/>
                <a:cs typeface="Arial" charset="0"/>
              </a:endParaRPr>
            </a:p>
          </p:txBody>
        </p:sp>
        <p:sp>
          <p:nvSpPr>
            <p:cNvPr id="8204" name="Text Box 12"/>
            <p:cNvSpPr txBox="1">
              <a:spLocks noChangeArrowheads="1"/>
            </p:cNvSpPr>
            <p:nvPr/>
          </p:nvSpPr>
          <p:spPr bwMode="auto">
            <a:xfrm>
              <a:off x="1183353" y="2635251"/>
              <a:ext cx="14431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dirty="0">
                  <a:ea typeface="Arial" charset="0"/>
                  <a:cs typeface="Arial" charset="0"/>
                </a:rPr>
                <a:t>2. Sure.</a:t>
              </a:r>
            </a:p>
          </p:txBody>
        </p:sp>
      </p:grpSp>
      <p:grpSp>
        <p:nvGrpSpPr>
          <p:cNvPr id="8" name="Group 7"/>
          <p:cNvGrpSpPr/>
          <p:nvPr/>
        </p:nvGrpSpPr>
        <p:grpSpPr>
          <a:xfrm>
            <a:off x="468660" y="3854821"/>
            <a:ext cx="4789430" cy="628407"/>
            <a:chOff x="1183353" y="3505199"/>
            <a:chExt cx="4789430" cy="628407"/>
          </a:xfrm>
        </p:grpSpPr>
        <p:sp>
          <p:nvSpPr>
            <p:cNvPr id="8197" name="Rectangle 5"/>
            <p:cNvSpPr>
              <a:spLocks noChangeArrowheads="1"/>
            </p:cNvSpPr>
            <p:nvPr/>
          </p:nvSpPr>
          <p:spPr bwMode="auto">
            <a:xfrm>
              <a:off x="1183353" y="3505199"/>
              <a:ext cx="4789430" cy="628407"/>
            </a:xfrm>
            <a:prstGeom prst="rect">
              <a:avLst/>
            </a:prstGeom>
            <a:solidFill>
              <a:srgbClr val="FF9933"/>
            </a:solidFill>
            <a:ln w="9525">
              <a:solidFill>
                <a:srgbClr val="FF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800">
                <a:ea typeface="Arial" charset="0"/>
                <a:cs typeface="Arial" charset="0"/>
              </a:endParaRPr>
            </a:p>
          </p:txBody>
        </p:sp>
        <p:sp>
          <p:nvSpPr>
            <p:cNvPr id="8205" name="Text Box 13"/>
            <p:cNvSpPr txBox="1">
              <a:spLocks noChangeArrowheads="1"/>
            </p:cNvSpPr>
            <p:nvPr/>
          </p:nvSpPr>
          <p:spPr bwMode="auto">
            <a:xfrm>
              <a:off x="1183353" y="3559176"/>
              <a:ext cx="47894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dirty="0">
                  <a:ea typeface="Arial" charset="0"/>
                  <a:cs typeface="Arial" charset="0"/>
                </a:rPr>
                <a:t>3. Wow, I can’t imagine that.</a:t>
              </a:r>
            </a:p>
          </p:txBody>
        </p:sp>
      </p:grpSp>
      <p:sp>
        <p:nvSpPr>
          <p:cNvPr id="8206" name="Text Box 14"/>
          <p:cNvSpPr txBox="1">
            <a:spLocks noChangeArrowheads="1"/>
          </p:cNvSpPr>
          <p:nvPr/>
        </p:nvSpPr>
        <p:spPr bwMode="auto">
          <a:xfrm>
            <a:off x="468660" y="4834310"/>
            <a:ext cx="64236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dirty="0">
                <a:ea typeface="Arial" charset="0"/>
                <a:cs typeface="Arial" charset="0"/>
              </a:rPr>
              <a:t>4. I wish I could go back to that time.</a:t>
            </a:r>
          </a:p>
        </p:txBody>
      </p:sp>
      <p:grpSp>
        <p:nvGrpSpPr>
          <p:cNvPr id="2" name="Group 1"/>
          <p:cNvGrpSpPr/>
          <p:nvPr/>
        </p:nvGrpSpPr>
        <p:grpSpPr>
          <a:xfrm>
            <a:off x="7392863" y="2022781"/>
            <a:ext cx="4311424" cy="628407"/>
            <a:chOff x="5442176" y="1828799"/>
            <a:chExt cx="4311424" cy="628407"/>
          </a:xfrm>
        </p:grpSpPr>
        <p:sp>
          <p:nvSpPr>
            <p:cNvPr id="8199" name="Rectangle 7"/>
            <p:cNvSpPr>
              <a:spLocks noChangeArrowheads="1"/>
            </p:cNvSpPr>
            <p:nvPr/>
          </p:nvSpPr>
          <p:spPr bwMode="auto">
            <a:xfrm>
              <a:off x="5442176" y="1828799"/>
              <a:ext cx="4311424" cy="628407"/>
            </a:xfrm>
            <a:prstGeom prst="rect">
              <a:avLst/>
            </a:prstGeom>
            <a:solidFill>
              <a:srgbClr val="00FF99"/>
            </a:solidFill>
            <a:ln w="9525">
              <a:solidFill>
                <a:srgbClr val="00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800">
                <a:ea typeface="Arial" charset="0"/>
                <a:cs typeface="Arial" charset="0"/>
              </a:endParaRPr>
            </a:p>
          </p:txBody>
        </p:sp>
        <p:sp>
          <p:nvSpPr>
            <p:cNvPr id="8207" name="Text Box 15"/>
            <p:cNvSpPr txBox="1">
              <a:spLocks noChangeArrowheads="1"/>
            </p:cNvSpPr>
            <p:nvPr/>
          </p:nvSpPr>
          <p:spPr bwMode="auto">
            <a:xfrm>
              <a:off x="5565842" y="1882745"/>
              <a:ext cx="4111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dirty="0">
                  <a:ea typeface="Arial" charset="0"/>
                  <a:cs typeface="Arial" charset="0"/>
                </a:rPr>
                <a:t>a. expressing agreement</a:t>
              </a:r>
            </a:p>
          </p:txBody>
        </p:sp>
      </p:grpSp>
      <p:grpSp>
        <p:nvGrpSpPr>
          <p:cNvPr id="3" name="Group 2"/>
          <p:cNvGrpSpPr/>
          <p:nvPr/>
        </p:nvGrpSpPr>
        <p:grpSpPr>
          <a:xfrm>
            <a:off x="7392863" y="2937181"/>
            <a:ext cx="4311424" cy="628407"/>
            <a:chOff x="5442176" y="2743199"/>
            <a:chExt cx="4311424" cy="628407"/>
          </a:xfrm>
        </p:grpSpPr>
        <p:sp>
          <p:nvSpPr>
            <p:cNvPr id="8200" name="Rectangle 8"/>
            <p:cNvSpPr>
              <a:spLocks noChangeArrowheads="1"/>
            </p:cNvSpPr>
            <p:nvPr/>
          </p:nvSpPr>
          <p:spPr bwMode="auto">
            <a:xfrm>
              <a:off x="5442176" y="2743199"/>
              <a:ext cx="4311424" cy="628407"/>
            </a:xfrm>
            <a:prstGeom prst="rect">
              <a:avLst/>
            </a:prstGeom>
            <a:solidFill>
              <a:srgbClr val="00FF99"/>
            </a:solidFill>
            <a:ln w="9525">
              <a:solidFill>
                <a:srgbClr val="00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800">
                <a:ea typeface="Arial" charset="0"/>
                <a:cs typeface="Arial" charset="0"/>
              </a:endParaRPr>
            </a:p>
          </p:txBody>
        </p:sp>
        <p:sp>
          <p:nvSpPr>
            <p:cNvPr id="8208" name="Text Box 16"/>
            <p:cNvSpPr txBox="1">
              <a:spLocks noChangeArrowheads="1"/>
            </p:cNvSpPr>
            <p:nvPr/>
          </p:nvSpPr>
          <p:spPr bwMode="auto">
            <a:xfrm>
              <a:off x="5565841" y="2797143"/>
              <a:ext cx="4111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dirty="0">
                  <a:ea typeface="Arial" charset="0"/>
                  <a:cs typeface="Arial" charset="0"/>
                </a:rPr>
                <a:t>b. expressing a wish</a:t>
              </a:r>
            </a:p>
          </p:txBody>
        </p:sp>
      </p:grpSp>
      <p:grpSp>
        <p:nvGrpSpPr>
          <p:cNvPr id="4" name="Group 3"/>
          <p:cNvGrpSpPr/>
          <p:nvPr/>
        </p:nvGrpSpPr>
        <p:grpSpPr>
          <a:xfrm>
            <a:off x="7373813" y="3851581"/>
            <a:ext cx="4359027" cy="628407"/>
            <a:chOff x="5423126" y="3657599"/>
            <a:chExt cx="4359027" cy="628407"/>
          </a:xfrm>
        </p:grpSpPr>
        <p:sp>
          <p:nvSpPr>
            <p:cNvPr id="8201" name="Rectangle 9"/>
            <p:cNvSpPr>
              <a:spLocks noChangeArrowheads="1"/>
            </p:cNvSpPr>
            <p:nvPr/>
          </p:nvSpPr>
          <p:spPr bwMode="auto">
            <a:xfrm>
              <a:off x="5423126" y="3657599"/>
              <a:ext cx="4311424" cy="628407"/>
            </a:xfrm>
            <a:prstGeom prst="rect">
              <a:avLst/>
            </a:prstGeom>
            <a:solidFill>
              <a:srgbClr val="00FF99"/>
            </a:solidFill>
            <a:ln w="9525">
              <a:solidFill>
                <a:srgbClr val="00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800">
                <a:ea typeface="Arial" charset="0"/>
                <a:cs typeface="Arial" charset="0"/>
              </a:endParaRPr>
            </a:p>
          </p:txBody>
        </p:sp>
        <p:sp>
          <p:nvSpPr>
            <p:cNvPr id="8209" name="Text Box 17"/>
            <p:cNvSpPr txBox="1">
              <a:spLocks noChangeArrowheads="1"/>
            </p:cNvSpPr>
            <p:nvPr/>
          </p:nvSpPr>
          <p:spPr bwMode="auto">
            <a:xfrm>
              <a:off x="5442176" y="3685570"/>
              <a:ext cx="4339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dirty="0">
                  <a:ea typeface="Arial" charset="0"/>
                  <a:cs typeface="Arial" charset="0"/>
                </a:rPr>
                <a:t>c. expressing appreciation</a:t>
              </a:r>
            </a:p>
          </p:txBody>
        </p:sp>
      </p:grpSp>
      <p:grpSp>
        <p:nvGrpSpPr>
          <p:cNvPr id="5" name="Group 4"/>
          <p:cNvGrpSpPr/>
          <p:nvPr/>
        </p:nvGrpSpPr>
        <p:grpSpPr>
          <a:xfrm>
            <a:off x="7392863" y="4765981"/>
            <a:ext cx="4311424" cy="628407"/>
            <a:chOff x="5442176" y="4571999"/>
            <a:chExt cx="4311424" cy="628407"/>
          </a:xfrm>
        </p:grpSpPr>
        <p:sp>
          <p:nvSpPr>
            <p:cNvPr id="8202" name="Rectangle 10"/>
            <p:cNvSpPr>
              <a:spLocks noChangeArrowheads="1"/>
            </p:cNvSpPr>
            <p:nvPr/>
          </p:nvSpPr>
          <p:spPr bwMode="auto">
            <a:xfrm>
              <a:off x="5442176" y="4571999"/>
              <a:ext cx="4311424" cy="628407"/>
            </a:xfrm>
            <a:prstGeom prst="rect">
              <a:avLst/>
            </a:prstGeom>
            <a:solidFill>
              <a:srgbClr val="00FF99"/>
            </a:solidFill>
            <a:ln w="9525">
              <a:solidFill>
                <a:srgbClr val="00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800">
                <a:ea typeface="Arial" charset="0"/>
                <a:cs typeface="Arial" charset="0"/>
              </a:endParaRPr>
            </a:p>
          </p:txBody>
        </p:sp>
        <p:sp>
          <p:nvSpPr>
            <p:cNvPr id="8210" name="Text Box 18"/>
            <p:cNvSpPr txBox="1">
              <a:spLocks noChangeArrowheads="1"/>
            </p:cNvSpPr>
            <p:nvPr/>
          </p:nvSpPr>
          <p:spPr bwMode="auto">
            <a:xfrm>
              <a:off x="5565840" y="4617122"/>
              <a:ext cx="4111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dirty="0">
                  <a:ea typeface="Arial" charset="0"/>
                  <a:cs typeface="Arial" charset="0"/>
                </a:rPr>
                <a:t>d. expressing surprise</a:t>
              </a:r>
            </a:p>
          </p:txBody>
        </p:sp>
      </p:grpSp>
      <p:sp>
        <p:nvSpPr>
          <p:cNvPr id="76819" name="Line 19"/>
          <p:cNvSpPr>
            <a:spLocks noChangeShapeType="1"/>
          </p:cNvSpPr>
          <p:nvPr/>
        </p:nvSpPr>
        <p:spPr bwMode="auto">
          <a:xfrm>
            <a:off x="2764387" y="2318858"/>
            <a:ext cx="4475263" cy="17645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2800">
              <a:latin typeface="Arial" charset="0"/>
              <a:ea typeface="Arial" charset="0"/>
              <a:cs typeface="Arial" charset="0"/>
            </a:endParaRPr>
          </a:p>
        </p:txBody>
      </p:sp>
      <p:sp>
        <p:nvSpPr>
          <p:cNvPr id="76820" name="Line 20"/>
          <p:cNvSpPr>
            <a:spLocks noChangeShapeType="1"/>
          </p:cNvSpPr>
          <p:nvPr/>
        </p:nvSpPr>
        <p:spPr bwMode="auto">
          <a:xfrm flipV="1">
            <a:off x="2764387" y="2407020"/>
            <a:ext cx="4628476" cy="83616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2800">
              <a:latin typeface="Arial" charset="0"/>
              <a:ea typeface="Arial" charset="0"/>
              <a:cs typeface="Arial" charset="0"/>
            </a:endParaRPr>
          </a:p>
        </p:txBody>
      </p:sp>
      <p:sp>
        <p:nvSpPr>
          <p:cNvPr id="76821" name="Line 21"/>
          <p:cNvSpPr>
            <a:spLocks noChangeShapeType="1"/>
          </p:cNvSpPr>
          <p:nvPr/>
        </p:nvSpPr>
        <p:spPr bwMode="auto">
          <a:xfrm>
            <a:off x="5258090" y="4083421"/>
            <a:ext cx="2175573" cy="99060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2800">
              <a:latin typeface="Arial" charset="0"/>
              <a:ea typeface="Arial" charset="0"/>
              <a:cs typeface="Arial" charset="0"/>
            </a:endParaRPr>
          </a:p>
        </p:txBody>
      </p:sp>
      <p:sp>
        <p:nvSpPr>
          <p:cNvPr id="76822" name="Line 22"/>
          <p:cNvSpPr>
            <a:spLocks noChangeShapeType="1"/>
          </p:cNvSpPr>
          <p:nvPr/>
        </p:nvSpPr>
        <p:spPr bwMode="auto">
          <a:xfrm flipV="1">
            <a:off x="6386499" y="2984872"/>
            <a:ext cx="972766" cy="217731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2800">
              <a:latin typeface="Arial" charset="0"/>
              <a:ea typeface="Arial" charset="0"/>
              <a:cs typeface="Arial" charset="0"/>
            </a:endParaRPr>
          </a:p>
        </p:txBody>
      </p:sp>
    </p:spTree>
    <p:extLst>
      <p:ext uri="{BB962C8B-B14F-4D97-AF65-F5344CB8AC3E}">
        <p14:creationId xmlns:p14="http://schemas.microsoft.com/office/powerpoint/2010/main" val="691352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19"/>
                                        </p:tgtEl>
                                        <p:attrNameLst>
                                          <p:attrName>style.visibility</p:attrName>
                                        </p:attrNameLst>
                                      </p:cBhvr>
                                      <p:to>
                                        <p:strVal val="visible"/>
                                      </p:to>
                                    </p:set>
                                    <p:anim calcmode="lin" valueType="num">
                                      <p:cBhvr additive="base">
                                        <p:cTn id="7" dur="500" fill="hold"/>
                                        <p:tgtEl>
                                          <p:spTgt spid="76819"/>
                                        </p:tgtEl>
                                        <p:attrNameLst>
                                          <p:attrName>ppt_x</p:attrName>
                                        </p:attrNameLst>
                                      </p:cBhvr>
                                      <p:tavLst>
                                        <p:tav tm="0">
                                          <p:val>
                                            <p:strVal val="#ppt_x"/>
                                          </p:val>
                                        </p:tav>
                                        <p:tav tm="100000">
                                          <p:val>
                                            <p:strVal val="#ppt_x"/>
                                          </p:val>
                                        </p:tav>
                                      </p:tavLst>
                                    </p:anim>
                                    <p:anim calcmode="lin" valueType="num">
                                      <p:cBhvr additive="base">
                                        <p:cTn id="8" dur="500" fill="hold"/>
                                        <p:tgtEl>
                                          <p:spTgt spid="768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820"/>
                                        </p:tgtEl>
                                        <p:attrNameLst>
                                          <p:attrName>style.visibility</p:attrName>
                                        </p:attrNameLst>
                                      </p:cBhvr>
                                      <p:to>
                                        <p:strVal val="visible"/>
                                      </p:to>
                                    </p:set>
                                    <p:anim calcmode="lin" valueType="num">
                                      <p:cBhvr additive="base">
                                        <p:cTn id="13" dur="500" fill="hold"/>
                                        <p:tgtEl>
                                          <p:spTgt spid="76820"/>
                                        </p:tgtEl>
                                        <p:attrNameLst>
                                          <p:attrName>ppt_x</p:attrName>
                                        </p:attrNameLst>
                                      </p:cBhvr>
                                      <p:tavLst>
                                        <p:tav tm="0">
                                          <p:val>
                                            <p:strVal val="#ppt_x"/>
                                          </p:val>
                                        </p:tav>
                                        <p:tav tm="100000">
                                          <p:val>
                                            <p:strVal val="#ppt_x"/>
                                          </p:val>
                                        </p:tav>
                                      </p:tavLst>
                                    </p:anim>
                                    <p:anim calcmode="lin" valueType="num">
                                      <p:cBhvr additive="base">
                                        <p:cTn id="14" dur="500" fill="hold"/>
                                        <p:tgtEl>
                                          <p:spTgt spid="768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821"/>
                                        </p:tgtEl>
                                        <p:attrNameLst>
                                          <p:attrName>style.visibility</p:attrName>
                                        </p:attrNameLst>
                                      </p:cBhvr>
                                      <p:to>
                                        <p:strVal val="visible"/>
                                      </p:to>
                                    </p:set>
                                    <p:anim calcmode="lin" valueType="num">
                                      <p:cBhvr additive="base">
                                        <p:cTn id="19" dur="500" fill="hold"/>
                                        <p:tgtEl>
                                          <p:spTgt spid="76821"/>
                                        </p:tgtEl>
                                        <p:attrNameLst>
                                          <p:attrName>ppt_x</p:attrName>
                                        </p:attrNameLst>
                                      </p:cBhvr>
                                      <p:tavLst>
                                        <p:tav tm="0">
                                          <p:val>
                                            <p:strVal val="#ppt_x"/>
                                          </p:val>
                                        </p:tav>
                                        <p:tav tm="100000">
                                          <p:val>
                                            <p:strVal val="#ppt_x"/>
                                          </p:val>
                                        </p:tav>
                                      </p:tavLst>
                                    </p:anim>
                                    <p:anim calcmode="lin" valueType="num">
                                      <p:cBhvr additive="base">
                                        <p:cTn id="20" dur="500" fill="hold"/>
                                        <p:tgtEl>
                                          <p:spTgt spid="7682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6822"/>
                                        </p:tgtEl>
                                        <p:attrNameLst>
                                          <p:attrName>style.visibility</p:attrName>
                                        </p:attrNameLst>
                                      </p:cBhvr>
                                      <p:to>
                                        <p:strVal val="visible"/>
                                      </p:to>
                                    </p:set>
                                    <p:anim calcmode="lin" valueType="num">
                                      <p:cBhvr additive="base">
                                        <p:cTn id="25" dur="500" fill="hold"/>
                                        <p:tgtEl>
                                          <p:spTgt spid="76822"/>
                                        </p:tgtEl>
                                        <p:attrNameLst>
                                          <p:attrName>ppt_x</p:attrName>
                                        </p:attrNameLst>
                                      </p:cBhvr>
                                      <p:tavLst>
                                        <p:tav tm="0">
                                          <p:val>
                                            <p:strVal val="#ppt_x"/>
                                          </p:val>
                                        </p:tav>
                                        <p:tav tm="100000">
                                          <p:val>
                                            <p:strVal val="#ppt_x"/>
                                          </p:val>
                                        </p:tav>
                                      </p:tavLst>
                                    </p:anim>
                                    <p:anim calcmode="lin" valueType="num">
                                      <p:cBhvr additive="base">
                                        <p:cTn id="26" dur="500" fill="hold"/>
                                        <p:tgtEl>
                                          <p:spTgt spid="76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9" grpId="0" animBg="1"/>
      <p:bldP spid="76820" grpId="0" animBg="1"/>
      <p:bldP spid="76821" grpId="0" animBg="1"/>
      <p:bldP spid="768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488576" y="1011853"/>
            <a:ext cx="1121484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AutoNum type="arabicPeriod"/>
            </a:pPr>
            <a:r>
              <a:rPr lang="en-US" altLang="en-US" sz="2400" dirty="0"/>
              <a:t>Would you like to participate in this </a:t>
            </a:r>
            <a:r>
              <a:rPr lang="en-US" altLang="en-US" sz="2400" i="1" dirty="0" smtClean="0"/>
              <a:t>'Preserving</a:t>
            </a:r>
            <a:r>
              <a:rPr lang="en-US" altLang="en-US" sz="2400" dirty="0" smtClean="0"/>
              <a:t> </a:t>
            </a:r>
            <a:r>
              <a:rPr lang="en-US" altLang="en-US" sz="2400" i="1" dirty="0" smtClean="0"/>
              <a:t>the </a:t>
            </a:r>
            <a:r>
              <a:rPr lang="en-US" altLang="en-US" sz="2400" i="1" dirty="0"/>
              <a:t>Past' </a:t>
            </a:r>
            <a:r>
              <a:rPr lang="en-US" altLang="en-US" sz="2400" dirty="0"/>
              <a:t>project?</a:t>
            </a:r>
            <a:br>
              <a:rPr lang="en-US" altLang="en-US" sz="2400" dirty="0"/>
            </a:br>
            <a:endParaRPr lang="en-US" altLang="en-US" sz="2400" dirty="0"/>
          </a:p>
          <a:p>
            <a:r>
              <a:rPr lang="en-US" altLang="en-US" sz="2400" dirty="0"/>
              <a:t>2. Marriages used to be arranged by parents.</a:t>
            </a:r>
          </a:p>
          <a:p>
            <a:endParaRPr lang="en-US" altLang="en-US" sz="2400" dirty="0"/>
          </a:p>
          <a:p>
            <a:r>
              <a:rPr lang="en-US" altLang="en-US" sz="2400" dirty="0"/>
              <a:t>3. I've finished my painting. Look!</a:t>
            </a:r>
            <a:br>
              <a:rPr lang="en-US" altLang="en-US" sz="2400" dirty="0"/>
            </a:br>
            <a:endParaRPr lang="en-US" altLang="en-US" sz="2400" dirty="0"/>
          </a:p>
          <a:p>
            <a:r>
              <a:rPr lang="en-US" altLang="en-US" sz="2400" dirty="0"/>
              <a:t>4. Children used to play outdoors with things they found, like stones or feathers.</a:t>
            </a:r>
            <a:br>
              <a:rPr lang="en-US" altLang="en-US" sz="2400" dirty="0"/>
            </a:br>
            <a:endParaRPr lang="en-US" altLang="en-US" sz="2400" dirty="0"/>
          </a:p>
          <a:p>
            <a:r>
              <a:rPr lang="en-US" altLang="en-US" sz="2400" dirty="0"/>
              <a:t>5. The time machine in a science fiction novel </a:t>
            </a:r>
            <a:r>
              <a:rPr lang="en-US" altLang="en-US" sz="2400" dirty="0" smtClean="0"/>
              <a:t>by H</a:t>
            </a:r>
            <a:r>
              <a:rPr lang="en-US" altLang="en-US" sz="2400" dirty="0"/>
              <a:t>. G. Wells can take people back to the past.</a:t>
            </a:r>
            <a:br>
              <a:rPr lang="en-US" altLang="en-US" sz="2400" dirty="0"/>
            </a:br>
            <a:endParaRPr lang="en-US" altLang="en-US" sz="2400" dirty="0"/>
          </a:p>
          <a:p>
            <a:r>
              <a:rPr lang="en-US" altLang="en-US" sz="2400" dirty="0"/>
              <a:t>6. It's a tradition in Russia for people to take a bath in a hole dug in the ice </a:t>
            </a:r>
            <a:endParaRPr lang="en-US" altLang="en-US" sz="2400" dirty="0" smtClean="0"/>
          </a:p>
          <a:p>
            <a:r>
              <a:rPr lang="en-US" altLang="en-US" sz="2400" dirty="0" smtClean="0"/>
              <a:t>at </a:t>
            </a:r>
            <a:r>
              <a:rPr lang="en-US" altLang="en-US" sz="2400" dirty="0"/>
              <a:t>New Year.</a:t>
            </a:r>
            <a:endParaRPr lang="en-US" altLang="en-US" dirty="0"/>
          </a:p>
        </p:txBody>
      </p:sp>
      <p:sp>
        <p:nvSpPr>
          <p:cNvPr id="9218" name="TextBox 2"/>
          <p:cNvSpPr txBox="1">
            <a:spLocks noChangeArrowheads="1"/>
          </p:cNvSpPr>
          <p:nvPr/>
        </p:nvSpPr>
        <p:spPr bwMode="auto">
          <a:xfrm>
            <a:off x="914400" y="147638"/>
            <a:ext cx="10363200" cy="461665"/>
          </a:xfrm>
          <a:prstGeom prst="rect">
            <a:avLst/>
          </a:prstGeom>
          <a:solidFill>
            <a:srgbClr val="C00000"/>
          </a:solidFill>
          <a:ln w="9525">
            <a:solidFill>
              <a:srgbClr val="FF0000"/>
            </a:solidFill>
            <a:miter lim="800000"/>
            <a:headEnd/>
            <a:tailEnd/>
          </a:ln>
          <a:scene3d>
            <a:camera prst="orthographicFront"/>
            <a:lightRig rig="threePt" dir="t"/>
          </a:scene3d>
          <a:sp3d>
            <a:bevelT w="165100" prst="coolSlant"/>
          </a:sp3d>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a:solidFill>
                  <a:schemeClr val="bg1"/>
                </a:solidFill>
              </a:rPr>
              <a:t>c. Choose suitable expressions from </a:t>
            </a:r>
            <a:r>
              <a:rPr lang="en-US" altLang="en-US" sz="2400" b="1">
                <a:solidFill>
                  <a:schemeClr val="bg1"/>
                </a:solidFill>
              </a:rPr>
              <a:t>1b</a:t>
            </a:r>
            <a:r>
              <a:rPr lang="en-US" altLang="en-US" sz="2400">
                <a:solidFill>
                  <a:schemeClr val="bg1"/>
                </a:solidFill>
              </a:rPr>
              <a:t> to complete the conversations.</a:t>
            </a:r>
          </a:p>
        </p:txBody>
      </p:sp>
      <p:sp>
        <p:nvSpPr>
          <p:cNvPr id="77828" name="Rectangle 4"/>
          <p:cNvSpPr>
            <a:spLocks noChangeArrowheads="1"/>
          </p:cNvSpPr>
          <p:nvPr/>
        </p:nvSpPr>
        <p:spPr bwMode="auto">
          <a:xfrm>
            <a:off x="488576" y="1367682"/>
            <a:ext cx="379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a:solidFill>
                  <a:srgbClr val="0000CC"/>
                </a:solidFill>
              </a:rPr>
              <a:t>- Sure.</a:t>
            </a:r>
            <a:endParaRPr lang="en-US" altLang="en-US" dirty="0"/>
          </a:p>
        </p:txBody>
      </p:sp>
      <p:sp>
        <p:nvSpPr>
          <p:cNvPr id="77829" name="Rectangle 5"/>
          <p:cNvSpPr>
            <a:spLocks noChangeArrowheads="1"/>
          </p:cNvSpPr>
          <p:nvPr/>
        </p:nvSpPr>
        <p:spPr bwMode="auto">
          <a:xfrm>
            <a:off x="488575" y="2158535"/>
            <a:ext cx="379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solidFill>
                  <a:srgbClr val="0000CC"/>
                </a:solidFill>
              </a:rPr>
              <a:t>- I can’t imagine that.</a:t>
            </a:r>
          </a:p>
        </p:txBody>
      </p:sp>
      <p:sp>
        <p:nvSpPr>
          <p:cNvPr id="77830" name="Rectangle 6"/>
          <p:cNvSpPr>
            <a:spLocks noChangeArrowheads="1"/>
          </p:cNvSpPr>
          <p:nvPr/>
        </p:nvSpPr>
        <p:spPr bwMode="auto">
          <a:xfrm>
            <a:off x="488575" y="2869967"/>
            <a:ext cx="379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solidFill>
                  <a:srgbClr val="0000CC"/>
                </a:solidFill>
              </a:rPr>
              <a:t>- How cool!</a:t>
            </a:r>
          </a:p>
        </p:txBody>
      </p:sp>
      <p:sp>
        <p:nvSpPr>
          <p:cNvPr id="77831" name="Rectangle 7"/>
          <p:cNvSpPr>
            <a:spLocks noChangeArrowheads="1"/>
          </p:cNvSpPr>
          <p:nvPr/>
        </p:nvSpPr>
        <p:spPr bwMode="auto">
          <a:xfrm>
            <a:off x="488575" y="3603115"/>
            <a:ext cx="5927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solidFill>
                  <a:srgbClr val="0000CC"/>
                </a:solidFill>
              </a:rPr>
              <a:t>- I wish I could go back to that time.</a:t>
            </a:r>
          </a:p>
        </p:txBody>
      </p:sp>
      <p:sp>
        <p:nvSpPr>
          <p:cNvPr id="77832" name="Rectangle 8"/>
          <p:cNvSpPr>
            <a:spLocks noChangeArrowheads="1"/>
          </p:cNvSpPr>
          <p:nvPr/>
        </p:nvSpPr>
        <p:spPr bwMode="auto">
          <a:xfrm>
            <a:off x="488575" y="4648200"/>
            <a:ext cx="379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solidFill>
                  <a:srgbClr val="0000CC"/>
                </a:solidFill>
              </a:rPr>
              <a:t>- How cool!</a:t>
            </a:r>
          </a:p>
        </p:txBody>
      </p:sp>
      <p:sp>
        <p:nvSpPr>
          <p:cNvPr id="77833" name="Rectangle 9"/>
          <p:cNvSpPr>
            <a:spLocks noChangeArrowheads="1"/>
          </p:cNvSpPr>
          <p:nvPr/>
        </p:nvSpPr>
        <p:spPr bwMode="auto">
          <a:xfrm>
            <a:off x="488575" y="5814874"/>
            <a:ext cx="379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solidFill>
                  <a:srgbClr val="0000CC"/>
                </a:solidFill>
              </a:rPr>
              <a:t>- I can’t imagine that.</a:t>
            </a:r>
          </a:p>
        </p:txBody>
      </p:sp>
    </p:spTree>
    <p:extLst>
      <p:ext uri="{BB962C8B-B14F-4D97-AF65-F5344CB8AC3E}">
        <p14:creationId xmlns:p14="http://schemas.microsoft.com/office/powerpoint/2010/main" val="1681155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circle(in)">
                                      <p:cBhvr>
                                        <p:cTn id="7" dur="2000"/>
                                        <p:tgtEl>
                                          <p:spTgt spid="778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7829"/>
                                        </p:tgtEl>
                                        <p:attrNameLst>
                                          <p:attrName>style.visibility</p:attrName>
                                        </p:attrNameLst>
                                      </p:cBhvr>
                                      <p:to>
                                        <p:strVal val="visible"/>
                                      </p:to>
                                    </p:set>
                                    <p:animEffect transition="in" filter="circle(in)">
                                      <p:cBhvr>
                                        <p:cTn id="12" dur="2000"/>
                                        <p:tgtEl>
                                          <p:spTgt spid="778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7830"/>
                                        </p:tgtEl>
                                        <p:attrNameLst>
                                          <p:attrName>style.visibility</p:attrName>
                                        </p:attrNameLst>
                                      </p:cBhvr>
                                      <p:to>
                                        <p:strVal val="visible"/>
                                      </p:to>
                                    </p:set>
                                    <p:animEffect transition="in" filter="circle(in)">
                                      <p:cBhvr>
                                        <p:cTn id="17" dur="2000"/>
                                        <p:tgtEl>
                                          <p:spTgt spid="778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7831"/>
                                        </p:tgtEl>
                                        <p:attrNameLst>
                                          <p:attrName>style.visibility</p:attrName>
                                        </p:attrNameLst>
                                      </p:cBhvr>
                                      <p:to>
                                        <p:strVal val="visible"/>
                                      </p:to>
                                    </p:set>
                                    <p:animEffect transition="in" filter="circle(in)">
                                      <p:cBhvr>
                                        <p:cTn id="22" dur="2000"/>
                                        <p:tgtEl>
                                          <p:spTgt spid="778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7832"/>
                                        </p:tgtEl>
                                        <p:attrNameLst>
                                          <p:attrName>style.visibility</p:attrName>
                                        </p:attrNameLst>
                                      </p:cBhvr>
                                      <p:to>
                                        <p:strVal val="visible"/>
                                      </p:to>
                                    </p:set>
                                    <p:animEffect transition="in" filter="circle(in)">
                                      <p:cBhvr>
                                        <p:cTn id="27" dur="2000"/>
                                        <p:tgtEl>
                                          <p:spTgt spid="778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7833"/>
                                        </p:tgtEl>
                                        <p:attrNameLst>
                                          <p:attrName>style.visibility</p:attrName>
                                        </p:attrNameLst>
                                      </p:cBhvr>
                                      <p:to>
                                        <p:strVal val="visible"/>
                                      </p:to>
                                    </p:set>
                                    <p:animEffect transition="in" filter="circle(in)">
                                      <p:cBhvr>
                                        <p:cTn id="32" dur="2000"/>
                                        <p:tgtEl>
                                          <p:spTgt spid="77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P spid="77829" grpId="0"/>
      <p:bldP spid="77830" grpId="0"/>
      <p:bldP spid="77831" grpId="0"/>
      <p:bldP spid="77832" grpId="0"/>
      <p:bldP spid="7783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498</Words>
  <Application>Microsoft Office PowerPoint</Application>
  <PresentationFormat>Widescreen</PresentationFormat>
  <Paragraphs>100</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Apple Chancery</vt:lpstr>
      <vt:lpstr>宋体</vt:lpstr>
      <vt:lpstr>宋体</vt:lpstr>
      <vt:lpstr>Arial</vt:lpstr>
      <vt:lpstr>Calibri</vt:lpstr>
      <vt:lpstr>Calibri Light</vt:lpstr>
      <vt:lpstr>Times New Roman</vt:lpstr>
      <vt:lpstr>Office Theme</vt:lpstr>
      <vt:lpstr>Unit 4: Life in the past</vt:lpstr>
      <vt:lpstr>PowerPoint Presentation</vt:lpstr>
      <vt:lpstr>PowerPoint Presentation</vt:lpstr>
      <vt:lpstr>I. Vocabulary</vt:lpstr>
      <vt:lpstr>PowerPoint Presentation</vt:lpstr>
      <vt:lpstr>II. Practice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Chang xinh gái</cp:lastModifiedBy>
  <cp:revision>63</cp:revision>
  <dcterms:created xsi:type="dcterms:W3CDTF">2021-10-01T09:35:30Z</dcterms:created>
  <dcterms:modified xsi:type="dcterms:W3CDTF">2023-07-19T05:37:24Z</dcterms:modified>
</cp:coreProperties>
</file>