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93" r:id="rId3"/>
    <p:sldMasterId id="2147488641" r:id="rId4"/>
    <p:sldMasterId id="2147488653" r:id="rId5"/>
    <p:sldMasterId id="2147488666" r:id="rId6"/>
  </p:sldMasterIdLst>
  <p:notesMasterIdLst>
    <p:notesMasterId r:id="rId34"/>
  </p:notesMasterIdLst>
  <p:sldIdLst>
    <p:sldId id="405" r:id="rId7"/>
    <p:sldId id="404" r:id="rId8"/>
    <p:sldId id="333" r:id="rId9"/>
    <p:sldId id="402" r:id="rId10"/>
    <p:sldId id="407" r:id="rId11"/>
    <p:sldId id="321" r:id="rId12"/>
    <p:sldId id="438" r:id="rId13"/>
    <p:sldId id="432" r:id="rId14"/>
    <p:sldId id="413" r:id="rId15"/>
    <p:sldId id="419" r:id="rId16"/>
    <p:sldId id="425" r:id="rId17"/>
    <p:sldId id="420" r:id="rId18"/>
    <p:sldId id="421" r:id="rId19"/>
    <p:sldId id="422" r:id="rId20"/>
    <p:sldId id="423" r:id="rId21"/>
    <p:sldId id="424" r:id="rId22"/>
    <p:sldId id="434" r:id="rId23"/>
    <p:sldId id="435" r:id="rId24"/>
    <p:sldId id="428" r:id="rId25"/>
    <p:sldId id="426" r:id="rId26"/>
    <p:sldId id="437" r:id="rId27"/>
    <p:sldId id="430" r:id="rId28"/>
    <p:sldId id="431" r:id="rId29"/>
    <p:sldId id="427" r:id="rId30"/>
    <p:sldId id="410" r:id="rId31"/>
    <p:sldId id="390" r:id="rId32"/>
    <p:sldId id="4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C8430-90CF-4091-8C6D-76609E732E85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BZ"/>
        </a:p>
      </dgm:t>
    </dgm:pt>
    <dgm:pt modelId="{54570B8E-4AE1-49DA-81E8-B55C9A31296C}">
      <dgm:prSet custT="1"/>
      <dgm:spPr/>
      <dgm:t>
        <a:bodyPr/>
        <a:lstStyle/>
        <a:p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95B745-DC55-4529-AE07-0E92683F2EA7}" type="parTrans" cxnId="{23B3F039-9BD6-475F-935A-58B4F18A3446}">
      <dgm:prSet/>
      <dgm:spPr/>
      <dgm:t>
        <a:bodyPr/>
        <a:lstStyle/>
        <a:p>
          <a:endParaRPr lang="en-BZ" sz="2000"/>
        </a:p>
      </dgm:t>
    </dgm:pt>
    <dgm:pt modelId="{5BC94789-B792-48E6-A29C-DA2D6F323928}" type="sibTrans" cxnId="{23B3F039-9BD6-475F-935A-58B4F18A3446}">
      <dgm:prSet/>
      <dgm:spPr/>
      <dgm:t>
        <a:bodyPr/>
        <a:lstStyle/>
        <a:p>
          <a:endParaRPr lang="en-BZ" sz="2000"/>
        </a:p>
      </dgm:t>
    </dgm:pt>
    <dgm:pt modelId="{805AFDF5-A5CD-421A-90BE-BEDA1B2BD0BF}">
      <dgm:prSet custT="1"/>
      <dgm:spPr/>
      <dgm:t>
        <a:bodyPr/>
        <a:lstStyle/>
        <a:p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hẹn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3, 6, 9, 12.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11951B-5065-4587-BC3B-AC798D4E4136}" type="parTrans" cxnId="{D2923374-1B75-474F-A9C3-DFDB6099CEC4}">
      <dgm:prSet/>
      <dgm:spPr/>
      <dgm:t>
        <a:bodyPr/>
        <a:lstStyle/>
        <a:p>
          <a:endParaRPr lang="en-BZ" sz="2000"/>
        </a:p>
      </dgm:t>
    </dgm:pt>
    <dgm:pt modelId="{C354E637-0C12-4E44-A23F-39AFDE113195}" type="sibTrans" cxnId="{D2923374-1B75-474F-A9C3-DFDB6099CEC4}">
      <dgm:prSet/>
      <dgm:spPr/>
      <dgm:t>
        <a:bodyPr/>
        <a:lstStyle/>
        <a:p>
          <a:endParaRPr lang="en-BZ" sz="2000"/>
        </a:p>
      </dgm:t>
    </dgm:pt>
    <dgm:pt modelId="{C4EE4500-36AE-48D9-9F60-2D7127865EAE}">
      <dgm:prSet custT="1"/>
      <dgm:spPr/>
      <dgm:t>
        <a:bodyPr/>
        <a:lstStyle/>
        <a:p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BZ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964B1-D345-47B6-94CB-6B580B025748}" type="parTrans" cxnId="{15F1D008-3825-4FA7-885D-FB2CA8BD4ED4}">
      <dgm:prSet/>
      <dgm:spPr/>
      <dgm:t>
        <a:bodyPr/>
        <a:lstStyle/>
        <a:p>
          <a:endParaRPr lang="en-BZ" sz="2000"/>
        </a:p>
      </dgm:t>
    </dgm:pt>
    <dgm:pt modelId="{C0658585-C835-444F-B6A2-7FED592BDDA7}" type="sibTrans" cxnId="{15F1D008-3825-4FA7-885D-FB2CA8BD4ED4}">
      <dgm:prSet/>
      <dgm:spPr/>
      <dgm:t>
        <a:bodyPr/>
        <a:lstStyle/>
        <a:p>
          <a:endParaRPr lang="en-BZ" sz="2000"/>
        </a:p>
      </dgm:t>
    </dgm:pt>
    <dgm:pt modelId="{A0EE1D1A-D881-4123-A0F4-0BFD43E85D99}" type="pres">
      <dgm:prSet presAssocID="{E2AC8430-90CF-4091-8C6D-76609E732E8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185363-7DA0-4CDF-A911-E46F638A9381}" type="pres">
      <dgm:prSet presAssocID="{54570B8E-4AE1-49DA-81E8-B55C9A31296C}" presName="parentText" presStyleLbl="node1" presStyleIdx="0" presStyleCnt="3" custScaleY="58144" custLinFactY="-1468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97B62F-AA67-4FE4-9192-A3E4C0CC0B94}" type="pres">
      <dgm:prSet presAssocID="{5BC94789-B792-48E6-A29C-DA2D6F323928}" presName="spacer" presStyleCnt="0"/>
      <dgm:spPr/>
    </dgm:pt>
    <dgm:pt modelId="{8FA2A86F-03BA-4DF3-B6FA-34DA13EC0690}" type="pres">
      <dgm:prSet presAssocID="{805AFDF5-A5CD-421A-90BE-BEDA1B2BD0BF}" presName="parentText" presStyleLbl="node1" presStyleIdx="1" presStyleCnt="3" custScaleY="929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C87E32-1FAD-4657-8081-7E10EF185548}" type="pres">
      <dgm:prSet presAssocID="{C354E637-0C12-4E44-A23F-39AFDE113195}" presName="spacer" presStyleCnt="0"/>
      <dgm:spPr/>
    </dgm:pt>
    <dgm:pt modelId="{B4111A33-392A-4609-B265-6CE00B03D2D3}" type="pres">
      <dgm:prSet presAssocID="{C4EE4500-36AE-48D9-9F60-2D7127865EAE}" presName="parentText" presStyleLbl="node1" presStyleIdx="2" presStyleCnt="3" custLinFactY="15728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B3F039-9BD6-475F-935A-58B4F18A3446}" srcId="{E2AC8430-90CF-4091-8C6D-76609E732E85}" destId="{54570B8E-4AE1-49DA-81E8-B55C9A31296C}" srcOrd="0" destOrd="0" parTransId="{9195B745-DC55-4529-AE07-0E92683F2EA7}" sibTransId="{5BC94789-B792-48E6-A29C-DA2D6F323928}"/>
    <dgm:cxn modelId="{2B83E22A-BC71-44D5-B175-D9B7296323F8}" type="presOf" srcId="{C4EE4500-36AE-48D9-9F60-2D7127865EAE}" destId="{B4111A33-392A-4609-B265-6CE00B03D2D3}" srcOrd="0" destOrd="0" presId="urn:microsoft.com/office/officeart/2005/8/layout/vList2"/>
    <dgm:cxn modelId="{2BB85734-ABEE-4782-BB30-4636341A8B71}" type="presOf" srcId="{E2AC8430-90CF-4091-8C6D-76609E732E85}" destId="{A0EE1D1A-D881-4123-A0F4-0BFD43E85D99}" srcOrd="0" destOrd="0" presId="urn:microsoft.com/office/officeart/2005/8/layout/vList2"/>
    <dgm:cxn modelId="{CDD0217B-8971-40F8-BB58-5B300A1F94AA}" type="presOf" srcId="{54570B8E-4AE1-49DA-81E8-B55C9A31296C}" destId="{64185363-7DA0-4CDF-A911-E46F638A9381}" srcOrd="0" destOrd="0" presId="urn:microsoft.com/office/officeart/2005/8/layout/vList2"/>
    <dgm:cxn modelId="{BA9131E0-F1CF-4A24-9BE2-07806D608605}" type="presOf" srcId="{805AFDF5-A5CD-421A-90BE-BEDA1B2BD0BF}" destId="{8FA2A86F-03BA-4DF3-B6FA-34DA13EC0690}" srcOrd="0" destOrd="0" presId="urn:microsoft.com/office/officeart/2005/8/layout/vList2"/>
    <dgm:cxn modelId="{15F1D008-3825-4FA7-885D-FB2CA8BD4ED4}" srcId="{E2AC8430-90CF-4091-8C6D-76609E732E85}" destId="{C4EE4500-36AE-48D9-9F60-2D7127865EAE}" srcOrd="2" destOrd="0" parTransId="{479964B1-D345-47B6-94CB-6B580B025748}" sibTransId="{C0658585-C835-444F-B6A2-7FED592BDDA7}"/>
    <dgm:cxn modelId="{D2923374-1B75-474F-A9C3-DFDB6099CEC4}" srcId="{E2AC8430-90CF-4091-8C6D-76609E732E85}" destId="{805AFDF5-A5CD-421A-90BE-BEDA1B2BD0BF}" srcOrd="1" destOrd="0" parTransId="{5E11951B-5065-4587-BC3B-AC798D4E4136}" sibTransId="{C354E637-0C12-4E44-A23F-39AFDE113195}"/>
    <dgm:cxn modelId="{BF4DC432-C4EC-456A-AAB7-DF45A5DDFD85}" type="presParOf" srcId="{A0EE1D1A-D881-4123-A0F4-0BFD43E85D99}" destId="{64185363-7DA0-4CDF-A911-E46F638A9381}" srcOrd="0" destOrd="0" presId="urn:microsoft.com/office/officeart/2005/8/layout/vList2"/>
    <dgm:cxn modelId="{2877FC7E-3579-4BE5-BFA8-8D00E5E41F53}" type="presParOf" srcId="{A0EE1D1A-D881-4123-A0F4-0BFD43E85D99}" destId="{CA97B62F-AA67-4FE4-9192-A3E4C0CC0B94}" srcOrd="1" destOrd="0" presId="urn:microsoft.com/office/officeart/2005/8/layout/vList2"/>
    <dgm:cxn modelId="{7962E5FB-17BB-45FF-85B6-5AF31FED383E}" type="presParOf" srcId="{A0EE1D1A-D881-4123-A0F4-0BFD43E85D99}" destId="{8FA2A86F-03BA-4DF3-B6FA-34DA13EC0690}" srcOrd="2" destOrd="0" presId="urn:microsoft.com/office/officeart/2005/8/layout/vList2"/>
    <dgm:cxn modelId="{40A02E77-84C5-44F3-B3C2-A1D708678D04}" type="presParOf" srcId="{A0EE1D1A-D881-4123-A0F4-0BFD43E85D99}" destId="{FCC87E32-1FAD-4657-8081-7E10EF185548}" srcOrd="3" destOrd="0" presId="urn:microsoft.com/office/officeart/2005/8/layout/vList2"/>
    <dgm:cxn modelId="{FC8CB7AF-4B62-42D6-9802-7D66D548FB14}" type="presParOf" srcId="{A0EE1D1A-D881-4123-A0F4-0BFD43E85D99}" destId="{B4111A33-392A-4609-B265-6CE00B03D2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85363-7DA0-4CDF-A911-E46F638A9381}">
      <dsp:nvSpPr>
        <dsp:cNvPr id="0" name=""/>
        <dsp:cNvSpPr/>
      </dsp:nvSpPr>
      <dsp:spPr>
        <a:xfrm>
          <a:off x="0" y="0"/>
          <a:ext cx="4838341" cy="107098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Chia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lớp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Mỗi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đồng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hồ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81" y="52281"/>
        <a:ext cx="4733779" cy="966424"/>
      </dsp:txXfrm>
    </dsp:sp>
    <dsp:sp modelId="{8FA2A86F-03BA-4DF3-B6FA-34DA13EC0690}">
      <dsp:nvSpPr>
        <dsp:cNvPr id="0" name=""/>
        <dsp:cNvSpPr/>
      </dsp:nvSpPr>
      <dsp:spPr>
        <a:xfrm>
          <a:off x="0" y="1082646"/>
          <a:ext cx="4838341" cy="17119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Chọn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duy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nhất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hẹn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hò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3, 6, 9, 12.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Ghi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72" y="1166218"/>
        <a:ext cx="4671197" cy="1544842"/>
      </dsp:txXfrm>
    </dsp:sp>
    <dsp:sp modelId="{B4111A33-392A-4609-B265-6CE00B03D2D3}">
      <dsp:nvSpPr>
        <dsp:cNvPr id="0" name=""/>
        <dsp:cNvSpPr/>
      </dsp:nvSpPr>
      <dsp:spPr>
        <a:xfrm>
          <a:off x="0" y="2806294"/>
          <a:ext cx="4838341" cy="18419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khung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giờ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phải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BZ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BZ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BZ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917" y="2896211"/>
        <a:ext cx="4658507" cy="1662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9084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9181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CB125-156C-434B-9535-2869C4C617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6A4C49-959D-4749-8908-C533971F7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4838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256A8-20A0-4F05-B1C2-72E4EB8A23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40D5B-FA80-4B80-AC56-49C1AEECAB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1177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DE059-884F-471B-88AB-59523B6A27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5438C-6673-479D-94BC-C0807E6BCC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67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C50F0-350E-491C-A10B-82378630CC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FD943-519E-499B-B643-BBDC03651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954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F68D-8B5F-4C75-B60A-A9375820D2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99F32-F7B3-4B9D-894B-C0B0C508A3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7493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47797-2723-4F4F-92BC-EDB395B2DE5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81622-4E9E-4625-B563-7BF35D14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514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4F8D0-1DDF-499E-8A13-E9BC0133F0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6EBD7-B575-4605-8782-B66AA41EB4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92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8BB27-83D8-4859-BAF2-852A8B203E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3BCC82-0AE5-492F-8947-0F085D04C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9271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8FC25-CFC4-474E-ABE2-F748F34389F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92CEE-29AE-448E-8734-0FFB89BDA2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7011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318A5-9CC9-49A7-A7A2-C9A44FD57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E6A5A-0DF1-47AE-9A78-B7BD36C0FC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31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7A457-79E7-4135-831A-AC08BCFE32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9E1883-66DA-43C6-B761-D62DF3D18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259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4421-64CF-4225-82DD-A11EF7958C0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388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75BF3-758D-4558-A234-C5E70AFB821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01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0F49-9864-4640-A075-4E865C7E3C5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776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D6F81-A965-48EC-829D-377B7C561AA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56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3FBC5E-DB49-4D44-B552-0950B2FBB252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4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5D22-6694-4464-9F11-A21819105DA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9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CC04B-E901-4F21-A9BD-9D3A2FB895A7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51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4FDE1-9B9F-4135-8B92-87A6495FF3D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580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0B2F0-E451-41A3-A9B2-402842E9F8E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501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DFB91-FC40-43F0-AF8F-BE8E28F1692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779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BD84-CFF9-4FBF-8F1C-DDD4938704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68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793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859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0507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17536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982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9343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065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0662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5997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53635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49740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532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13EA599-CF68-4AF2-B69B-6CE3F9174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86A3251A-2671-4671-A628-0AB6BCF0F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FD6C7911-794E-4E4B-83D2-EBFA4326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8A68233-9EF5-4393-94AA-9377FC8D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4BA41C3C-5F3D-40F1-9C6B-A8357DC8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01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9A0CC09F-6CD3-4721-8C7B-50D2781F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B973AA5B-A940-4589-8152-2E6A8C07C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327FBA34-C041-4973-B372-2DB6A318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1E6BFB5B-BCF9-4046-B3FC-42995A1C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E652E0A-0A67-45A4-BCE7-71F8EA9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650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81724B36-D400-49E1-8C1D-01410D0C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47BB2041-40C4-41F2-B9FD-FB88151B0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91C2F86-D893-4919-94D0-399BFA35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64BFB3E-CA28-4434-94F1-13592EA3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A417194F-70D6-44C8-BE96-A326EBE0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44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BACEAFE-324A-4E3B-8B70-85AF7113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75C914C8-7D66-462F-9766-1D77FB4C7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22F0048E-3090-4C59-AA96-C255A819C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0EBC973C-B484-49CC-8F52-6B4F6A94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77645208-673F-4206-9FA2-2D0E4DE1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8DB07DE-73DF-4C3E-9BAB-3B4A4EB9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88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4DE99A0-8A50-4A2B-8C0D-B7B1D42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94957FD8-7AFB-4710-9436-BFD958FFD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FF12657-6D29-46F4-AF82-A4A8CB6F9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656B918-1278-426E-A06F-C707A1DB0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217814EF-ED56-411E-8CF3-C861DC4A3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7E985119-E3A4-4F9F-AF5F-B2D4DE0C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321C4A7A-BAF6-4507-946A-0C46BAAA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568FF2F1-D6B4-4B49-8D1A-A35FF1CA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619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0BC48FD5-2E3A-4FA3-951A-282F1C2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D7477AD9-77FB-4C7A-85C7-3C9815E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334524F2-1960-4383-B921-59D6B775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4FB435DF-04A2-427B-82B0-5E36AEED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580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18288DD8-AF3D-4DCC-B5A6-08D84AF8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D8B1A5B7-832C-4FE2-AB81-387E6EF1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1683D9E2-26C7-47C7-9F15-55CE0AE8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937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D080C190-B412-4045-B73E-78B6D41E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89675DC1-9AEE-41A7-92D6-0A96DD81B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3CF2A16C-C82A-4B46-A77D-E971D8D76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F0FAE0C9-9008-4AD4-AE70-BC760B0A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C73263C1-0DE6-4607-8B6D-269A7B01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A1CE4B58-7F97-46B3-8554-4CB6168D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9330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5DC4BF4-0733-4313-AC2F-191FA7E2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704DCCE3-D53A-4743-8FC3-ECFC13D85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A5C55E2E-5E1A-48AA-B138-CCD38C898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369CA7F7-E52C-4B8E-B309-469CC952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3938BDC-F709-461C-9137-F2EB8859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67B91B44-9742-490E-85F6-CC41AC3F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462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459D776-3136-433A-BA3B-D2457079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3F6DDFCC-C0B2-4A13-922D-F5ED247ED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210A080E-ED39-488F-9270-ED0D4DA9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8571D0E6-D9CD-472E-9B5B-7492B936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74F67BDB-6D26-49C7-875E-F564EDC5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947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B1F2C545-C9AD-42EB-8212-F72154616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7CDBD7B3-A5C9-4CD4-85C9-F2782B1C6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767685A7-F6B8-4AD1-B7AD-355ED5C8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98BE0E01-BBBB-4B7B-9899-348C4454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9BA36A1-BDE3-417D-83DB-6AA6D376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26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C5C9BF-A721-41F1-92BD-FAD26F1849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6F4E6E-518E-4480-9CAF-D5C60D0A1FE6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2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94" r:id="rId1"/>
    <p:sldLayoutId id="2147488595" r:id="rId2"/>
    <p:sldLayoutId id="2147488596" r:id="rId3"/>
    <p:sldLayoutId id="2147488597" r:id="rId4"/>
    <p:sldLayoutId id="2147488598" r:id="rId5"/>
    <p:sldLayoutId id="2147488599" r:id="rId6"/>
    <p:sldLayoutId id="2147488600" r:id="rId7"/>
    <p:sldLayoutId id="2147488601" r:id="rId8"/>
    <p:sldLayoutId id="2147488602" r:id="rId9"/>
    <p:sldLayoutId id="2147488603" r:id="rId10"/>
    <p:sldLayoutId id="21474886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345AB2-46E5-4E8D-8A03-3CF0E48E3508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8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42" r:id="rId1"/>
    <p:sldLayoutId id="2147488643" r:id="rId2"/>
    <p:sldLayoutId id="2147488644" r:id="rId3"/>
    <p:sldLayoutId id="2147488645" r:id="rId4"/>
    <p:sldLayoutId id="2147488646" r:id="rId5"/>
    <p:sldLayoutId id="2147488647" r:id="rId6"/>
    <p:sldLayoutId id="2147488648" r:id="rId7"/>
    <p:sldLayoutId id="2147488649" r:id="rId8"/>
    <p:sldLayoutId id="2147488650" r:id="rId9"/>
    <p:sldLayoutId id="2147488651" r:id="rId10"/>
    <p:sldLayoutId id="21474886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501273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8654" r:id="rId1"/>
    <p:sldLayoutId id="2147488655" r:id="rId2"/>
    <p:sldLayoutId id="2147488656" r:id="rId3"/>
    <p:sldLayoutId id="2147488657" r:id="rId4"/>
    <p:sldLayoutId id="2147488658" r:id="rId5"/>
    <p:sldLayoutId id="2147488659" r:id="rId6"/>
    <p:sldLayoutId id="2147488660" r:id="rId7"/>
    <p:sldLayoutId id="2147488661" r:id="rId8"/>
    <p:sldLayoutId id="2147488662" r:id="rId9"/>
    <p:sldLayoutId id="2147488663" r:id="rId10"/>
    <p:sldLayoutId id="2147488664" r:id="rId11"/>
    <p:sldLayoutId id="214748866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7BDA5BF7-746A-46A7-8A4F-BF321E9F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9E06054-A164-463E-A224-5F346F0F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42D0A7CC-05A7-4632-9FA4-58C1DC279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C782-D80A-4515-A20C-CD80DACBD0AE}" type="datetimeFigureOut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24/10/2021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7F80F4D0-1E9D-4A9B-992C-E352E0CC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C475091F-53C7-44B5-8105-D3810EA5A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405D9-9F15-43C7-B285-3395148FB8D8}" type="slidenum">
              <a:rPr lang="en-B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B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51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67" r:id="rId1"/>
    <p:sldLayoutId id="2147488668" r:id="rId2"/>
    <p:sldLayoutId id="2147488669" r:id="rId3"/>
    <p:sldLayoutId id="2147488670" r:id="rId4"/>
    <p:sldLayoutId id="2147488671" r:id="rId5"/>
    <p:sldLayoutId id="2147488672" r:id="rId6"/>
    <p:sldLayoutId id="2147488673" r:id="rId7"/>
    <p:sldLayoutId id="2147488674" r:id="rId8"/>
    <p:sldLayoutId id="2147488675" r:id="rId9"/>
    <p:sldLayoutId id="2147488676" r:id="rId10"/>
    <p:sldLayoutId id="2147488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emf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gif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29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1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31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65.png"/><Relationship Id="rId7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41.pn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51385" y="746243"/>
            <a:ext cx="8805587" cy="4761089"/>
            <a:chOff x="1607672" y="442838"/>
            <a:chExt cx="8805587" cy="47610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3602">
              <a:off x="1607672" y="442838"/>
              <a:ext cx="4881093" cy="4761089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354942" y="1384529"/>
              <a:ext cx="3392148" cy="2123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TÔN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TRỌNG SỰ THẬT</a:t>
              </a:r>
              <a:endParaRPr lang="en-SG" altLang="en-US" sz="4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44721">
              <a:off x="6108632" y="1279240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737892" y="3186391"/>
              <a:ext cx="29084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ahoma" pitchFamily="34" charset="0"/>
                  <a:ea typeface="Tahoma" pitchFamily="34" charset="0"/>
                  <a:cs typeface="Tahoma" pitchFamily="34" charset="0"/>
                </a:rPr>
                <a:t>KHỞI ĐỘNG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微软雅黑" panose="020B0503020204020204" charset="-122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7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Hình ảnh 4">
            <a:extLst>
              <a:ext uri="{FF2B5EF4-FFF2-40B4-BE49-F238E27FC236}">
                <a16:creationId xmlns="" xmlns:a16="http://schemas.microsoft.com/office/drawing/2014/main" id="{6BB1020D-DD39-47FE-B1F9-DA3D6E7EF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2" y="4224689"/>
            <a:ext cx="3336971" cy="1551894"/>
          </a:xfrm>
          <a:prstGeom prst="rect">
            <a:avLst/>
          </a:prstGeom>
        </p:spPr>
      </p:pic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923324" y="3308324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4047024" y="3326170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5799624" y="334088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9775266" y="328695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11504841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9" name="Oval 7"/>
          <p:cNvSpPr>
            <a:spLocks noChangeArrowheads="1"/>
          </p:cNvSpPr>
          <p:nvPr/>
        </p:nvSpPr>
        <p:spPr bwMode="auto">
          <a:xfrm>
            <a:off x="10659338" y="3306225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792438" y="3392482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061052" y="33408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7928753" y="330278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10006075" y="48647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7262875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4354466" y="4940938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0768075" y="48647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8024875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5116466" y="4940938"/>
            <a:ext cx="685800" cy="762000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11506200" y="48647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8786875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5878466" y="4940938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>
            <a:off x="4633255" y="4131500"/>
            <a:ext cx="18977" cy="90397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5251237" y="4046133"/>
            <a:ext cx="2154944" cy="10200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H="1">
            <a:off x="6574698" y="4009486"/>
            <a:ext cx="3350531" cy="123054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5436881" y="3975652"/>
            <a:ext cx="1644093" cy="1059818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9265355" y="4077223"/>
            <a:ext cx="1680277" cy="87226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>
            <a:off x="6230793" y="4090678"/>
            <a:ext cx="3860127" cy="994545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8260893" y="4088169"/>
            <a:ext cx="53798" cy="912467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>
            <a:off x="11811345" y="4102889"/>
            <a:ext cx="59951" cy="838050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9393" y="-127478"/>
            <a:ext cx="5709919" cy="68341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4400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Kĩ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thuật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mảnh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en-US" altLang="en-US" b="1" kern="0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ghép</a:t>
            </a:r>
            <a:r>
              <a:rPr kumimoji="0" lang="en-US" altLang="en-US" b="1" kern="0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r>
              <a:rPr kumimoji="0" lang="en-US" altLang="en-US" sz="4400" kern="0" dirty="0" smtClean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</a:p>
        </p:txBody>
      </p:sp>
      <p:sp>
        <p:nvSpPr>
          <p:cNvPr id="32" name="Oval 31"/>
          <p:cNvSpPr/>
          <p:nvPr/>
        </p:nvSpPr>
        <p:spPr bwMode="auto">
          <a:xfrm>
            <a:off x="49044" y="743533"/>
            <a:ext cx="2017713" cy="649287"/>
          </a:xfrm>
          <a:prstGeom prst="ellipse">
            <a:avLst/>
          </a:prstGeom>
          <a:solidFill>
            <a:srgbClr val="ADB8CA">
              <a:lumMod val="20000"/>
              <a:lumOff val="80000"/>
            </a:srgbClr>
          </a:solidFill>
          <a:ln w="12700" cap="sq" cmpd="sng" algn="ctr">
            <a:solidFill>
              <a:srgbClr val="DDDD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Giai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b="1" kern="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đoạn</a:t>
            </a:r>
            <a:r>
              <a:rPr kumimoji="1" lang="en-US" b="1" kern="0" dirty="0">
                <a:solidFill>
                  <a:srgbClr val="0000FF"/>
                </a:solidFill>
                <a:latin typeface="Times New Roman" panose="02020603050405020304" pitchFamily="18" charset="0"/>
              </a:rPr>
              <a:t> 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Nhóm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chuyên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r>
              <a:rPr kumimoji="1" lang="en-US" sz="1100" b="1" kern="0" dirty="0" err="1">
                <a:solidFill>
                  <a:srgbClr val="95032D"/>
                </a:solidFill>
                <a:latin typeface="Times New Roman" panose="02020603050405020304" pitchFamily="18" charset="0"/>
              </a:rPr>
              <a:t>sâu</a:t>
            </a:r>
            <a:r>
              <a:rPr kumimoji="1" lang="en-US" sz="1100" b="1" kern="0" dirty="0">
                <a:solidFill>
                  <a:srgbClr val="95032D"/>
                </a:solidFill>
                <a:latin typeface="Times New Roman" panose="02020603050405020304" pitchFamily="18" charset="0"/>
              </a:rPr>
              <a:t> </a:t>
            </a:r>
            <a:endParaRPr kumimoji="1" lang="vi-VN" sz="1100" b="1" kern="0" dirty="0">
              <a:solidFill>
                <a:srgbClr val="95032D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98143" y="621297"/>
            <a:ext cx="7615554" cy="292041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I </a:t>
            </a:r>
            <a:r>
              <a:rPr lang="vi-VN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 </a:t>
            </a:r>
            <a:r>
              <a:rPr lang="en-US" dirty="0" err="1" smtClean="0">
                <a:latin typeface="+mj-lt"/>
              </a:rPr>
              <a:t>Việc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>
                <a:latin typeface="+mj-lt"/>
              </a:rPr>
              <a:t>học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sinh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cần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làm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thầy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cô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giáo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biết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khi</a:t>
            </a:r>
            <a:r>
              <a:rPr lang="en-US" dirty="0">
                <a:latin typeface="+mj-lt"/>
              </a:rPr>
              <a:t>:</a:t>
            </a:r>
          </a:p>
          <a:p>
            <a:r>
              <a:rPr lang="en-US" dirty="0" err="1">
                <a:latin typeface="+mj-lt"/>
              </a:rPr>
              <a:t>Bạn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ngồi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bên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cạnh</a:t>
            </a:r>
            <a:r>
              <a:rPr lang="en-US" dirty="0">
                <a:latin typeface="+mj-lt"/>
              </a:rPr>
              <a:t> hay </a:t>
            </a:r>
            <a:r>
              <a:rPr lang="en-US" dirty="0" err="1">
                <a:latin typeface="+mj-lt"/>
              </a:rPr>
              <a:t>nhìn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mình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để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được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điểm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tốt</a:t>
            </a:r>
            <a:r>
              <a:rPr lang="en-US" dirty="0">
                <a:latin typeface="+mj-lt"/>
              </a:rPr>
              <a:t>?</a:t>
            </a:r>
          </a:p>
          <a:p>
            <a:r>
              <a:rPr lang="en-US" dirty="0" err="1">
                <a:latin typeface="+mj-lt"/>
              </a:rPr>
              <a:t>Một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nhóm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mất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đoàn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kết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hoặc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cãi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nhau</a:t>
            </a:r>
            <a:r>
              <a:rPr lang="en-US" dirty="0">
                <a:latin typeface="+mj-lt"/>
              </a:rPr>
              <a:t>?</a:t>
            </a:r>
          </a:p>
          <a:p>
            <a:r>
              <a:rPr lang="en-US" dirty="0" err="1">
                <a:latin typeface="+mj-lt"/>
              </a:rPr>
              <a:t>Bạn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của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mình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không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học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làm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tập</a:t>
            </a:r>
            <a:r>
              <a:rPr lang="en-US" dirty="0">
                <a:latin typeface="+mj-lt"/>
              </a:rPr>
              <a:t> ở </a:t>
            </a:r>
            <a:r>
              <a:rPr lang="en-US" dirty="0" err="1">
                <a:latin typeface="+mj-lt"/>
              </a:rPr>
              <a:t>nhà</a:t>
            </a:r>
            <a:r>
              <a:rPr lang="en-US" dirty="0" smtClean="0">
                <a:latin typeface="+mj-lt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2 </a:t>
            </a:r>
            <a:r>
              <a:rPr lang="vi-VN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</a:p>
          <a:p>
            <a:pPr>
              <a:lnSpc>
                <a:spcPct val="107000"/>
              </a:lnSpc>
            </a:pP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kém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 smtClean="0">
              <a:solidFill>
                <a:srgbClr val="C00000"/>
              </a:solidFill>
              <a:latin typeface="+mj-lt"/>
              <a:ea typeface="Times New Roman" panose="02020603050405020304" pitchFamily="18" charset="0"/>
              <a:cs typeface="#9Slide05 Pattaya" panose="00000500000000000000" pitchFamily="2" charset="-34"/>
            </a:endParaRPr>
          </a:p>
          <a:p>
            <a:r>
              <a:rPr lang="vi-VN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Nhóm </a:t>
            </a:r>
            <a:r>
              <a:rPr lang="en-US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3 </a:t>
            </a:r>
            <a:r>
              <a:rPr lang="vi-VN" dirty="0" smtClean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#9Slide05 Pattaya" panose="00000500000000000000" pitchFamily="2" charset="-34"/>
              </a:rPr>
              <a:t>: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Việc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em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cần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làm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khi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chứng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kiến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kẻ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gian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lấy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trộm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đồ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người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khác</a:t>
            </a:r>
            <a:r>
              <a:rPr lang="en-US" dirty="0">
                <a:latin typeface="+mj-lt"/>
                <a:ea typeface="Calibri" panose="020F0502020204030204" pitchFamily="34" charset="0"/>
              </a:rPr>
              <a:t>, </a:t>
            </a:r>
            <a:endParaRPr lang="en-US" dirty="0" smtClean="0">
              <a:latin typeface="+mj-lt"/>
              <a:ea typeface="Calibri" panose="020F0502020204030204" pitchFamily="34" charset="0"/>
            </a:endParaRPr>
          </a:p>
          <a:p>
            <a:r>
              <a:rPr lang="en-US" dirty="0" smtClean="0">
                <a:latin typeface="+mj-lt"/>
                <a:ea typeface="Calibri" panose="020F0502020204030204" pitchFamily="34" charset="0"/>
              </a:rPr>
              <a:t>Hay </a:t>
            </a:r>
            <a:r>
              <a:rPr lang="en-US" dirty="0" err="1" smtClean="0">
                <a:latin typeface="+mj-lt"/>
                <a:ea typeface="Calibri" panose="020F0502020204030204" pitchFamily="34" charset="0"/>
              </a:rPr>
              <a:t>hành</a:t>
            </a:r>
            <a:r>
              <a:rPr lang="en-US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>
                <a:latin typeface="+mj-lt"/>
                <a:ea typeface="Calibri" panose="020F0502020204030204" pitchFamily="34" charset="0"/>
              </a:rPr>
              <a:t>vi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cố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tình</a:t>
            </a:r>
            <a:r>
              <a:rPr lang="en-US" dirty="0">
                <a:latin typeface="+mj-lt"/>
                <a:ea typeface="Calibri" panose="020F0502020204030204" pitchFamily="34" charset="0"/>
              </a:rPr>
              <a:t>: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làm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hỏng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công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công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dirty="0" err="1">
                <a:latin typeface="+mj-lt"/>
                <a:ea typeface="Calibri" panose="020F0502020204030204" pitchFamily="34" charset="0"/>
              </a:rPr>
              <a:t>cộng</a:t>
            </a:r>
            <a:r>
              <a:rPr lang="en-US" dirty="0">
                <a:latin typeface="+mj-lt"/>
                <a:ea typeface="Calibri" panose="020F0502020204030204" pitchFamily="34" charset="0"/>
              </a:rPr>
              <a:t>...</a:t>
            </a:r>
            <a:endParaRPr lang="en-US" dirty="0">
              <a:latin typeface="+mj-lt"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flipH="1">
            <a:off x="9103664" y="4074844"/>
            <a:ext cx="1698102" cy="868023"/>
          </a:xfrm>
          <a:prstGeom prst="line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 kern="0" smtClean="0">
              <a:solidFill>
                <a:srgbClr val="DDDDDD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40958" y="3448580"/>
            <a:ext cx="2326454" cy="858362"/>
            <a:chOff x="134490" y="3315695"/>
            <a:chExt cx="2326454" cy="1020282"/>
          </a:xfrm>
        </p:grpSpPr>
        <p:sp>
          <p:nvSpPr>
            <p:cNvPr id="37" name="Oval 36"/>
            <p:cNvSpPr/>
            <p:nvPr/>
          </p:nvSpPr>
          <p:spPr>
            <a:xfrm>
              <a:off x="134490" y="3315695"/>
              <a:ext cx="2326454" cy="10202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3246" y="3500686"/>
              <a:ext cx="197861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Giai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0000FF"/>
                  </a:solidFill>
                  <a:latin typeface="Times New Roman" panose="02020603050405020304" pitchFamily="18" charset="0"/>
                </a:rPr>
                <a:t>đoạn</a:t>
              </a:r>
              <a:r>
                <a:rPr kumimoji="1" lang="en-US" b="1" kern="0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 2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Nhóm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mảnh</a:t>
              </a:r>
              <a:r>
                <a:rPr kumimoji="1" lang="en-US" b="1" kern="0" dirty="0">
                  <a:solidFill>
                    <a:srgbClr val="95032D"/>
                  </a:solidFill>
                  <a:latin typeface="Times New Roman" panose="02020603050405020304" pitchFamily="18" charset="0"/>
                </a:rPr>
                <a:t> </a:t>
              </a:r>
              <a:r>
                <a:rPr kumimoji="1" lang="en-US" b="1" kern="0" dirty="0" err="1">
                  <a:solidFill>
                    <a:srgbClr val="95032D"/>
                  </a:solidFill>
                  <a:latin typeface="Times New Roman" panose="02020603050405020304" pitchFamily="18" charset="0"/>
                </a:rPr>
                <a:t>ghép</a:t>
              </a:r>
              <a:endParaRPr kumimoji="1" lang="vi-VN" b="1" kern="0" dirty="0">
                <a:solidFill>
                  <a:srgbClr val="95032D"/>
                </a:solidFill>
                <a:latin typeface="Times New Roman" panose="02020603050405020304" pitchFamily="18" charset="0"/>
              </a:endParaRPr>
            </a:p>
          </p:txBody>
        </p:sp>
      </p:grpSp>
      <p:pic>
        <p:nvPicPr>
          <p:cNvPr id="39" name="Picture 38" descr="58PIC58PIC58PIC58PICHsaGKG559akDq_PIC2018.png"/>
          <p:cNvPicPr>
            <a:picLocks noChangeAspect="1"/>
          </p:cNvPicPr>
          <p:nvPr/>
        </p:nvPicPr>
        <p:blipFill>
          <a:blip r:embed="rId3" cstate="print"/>
          <a:srcRect l="7143" t="16071" r="5357" b="14286"/>
          <a:stretch>
            <a:fillRect/>
          </a:stretch>
        </p:blipFill>
        <p:spPr>
          <a:xfrm>
            <a:off x="-243565" y="5652474"/>
            <a:ext cx="10361964" cy="1313237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92615" y="5703838"/>
            <a:ext cx="911691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Chia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sẻ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vòng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chuyên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sâu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15000"/>
              </a:lnSpc>
              <a:buClr>
                <a:srgbClr val="1D02DA"/>
              </a:buClr>
              <a:buSzPts val="1000"/>
              <a:tabLst>
                <a:tab pos="227965" algn="l"/>
              </a:tabLst>
            </a:pP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Từ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trao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đổi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hãy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cuộc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 err="1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en-US" sz="2000" dirty="0" smtClean="0">
                <a:solidFill>
                  <a:srgbClr val="1D02DA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</a:p>
        </p:txBody>
      </p:sp>
      <p:pic>
        <p:nvPicPr>
          <p:cNvPr id="42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647" y="5530580"/>
            <a:ext cx="923705" cy="1010995"/>
          </a:xfrm>
          <a:prstGeom prst="rect">
            <a:avLst/>
          </a:prstGeom>
        </p:spPr>
      </p:pic>
      <p:pic>
        <p:nvPicPr>
          <p:cNvPr id="4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500" y="5626738"/>
            <a:ext cx="897692" cy="797460"/>
          </a:xfrm>
          <a:prstGeom prst="rect">
            <a:avLst/>
          </a:prstGeom>
        </p:spPr>
      </p:pic>
      <p:pic>
        <p:nvPicPr>
          <p:cNvPr id="44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785" y="5901611"/>
            <a:ext cx="1036645" cy="956389"/>
          </a:xfrm>
          <a:prstGeom prst="rect">
            <a:avLst/>
          </a:prstGeom>
        </p:spPr>
      </p:pic>
      <p:sp>
        <p:nvSpPr>
          <p:cNvPr id="47" name="Oval 3"/>
          <p:cNvSpPr>
            <a:spLocks noChangeArrowheads="1"/>
          </p:cNvSpPr>
          <p:nvPr/>
        </p:nvSpPr>
        <p:spPr bwMode="auto">
          <a:xfrm>
            <a:off x="7811017" y="553633"/>
            <a:ext cx="685800" cy="762000"/>
          </a:xfrm>
          <a:prstGeom prst="ellipse">
            <a:avLst/>
          </a:prstGeom>
          <a:solidFill>
            <a:srgbClr val="009999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auto">
          <a:xfrm>
            <a:off x="8077497" y="1728074"/>
            <a:ext cx="685800" cy="713244"/>
          </a:xfrm>
          <a:prstGeom prst="ellipse">
            <a:avLst/>
          </a:prstGeom>
          <a:solidFill>
            <a:srgbClr val="008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dirty="0" smtClean="0">
                <a:solidFill>
                  <a:srgbClr val="DDDDDD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9" name="Oval 5"/>
          <p:cNvSpPr>
            <a:spLocks noChangeArrowheads="1"/>
          </p:cNvSpPr>
          <p:nvPr/>
        </p:nvSpPr>
        <p:spPr bwMode="auto">
          <a:xfrm>
            <a:off x="9239429" y="2360719"/>
            <a:ext cx="685800" cy="76200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en-US" sz="1800" kern="0" smtClean="0">
                <a:solidFill>
                  <a:srgbClr val="DDDDDD"/>
                </a:solidFill>
                <a:latin typeface="Arial" panose="020B0604020202020204" pitchFamily="34" charset="0"/>
              </a:rPr>
              <a:t>3</a:t>
            </a:r>
          </a:p>
        </p:txBody>
      </p:sp>
      <p:pic>
        <p:nvPicPr>
          <p:cNvPr id="45" name="Chỗ dành sẵn cho Nội dung 4" descr="Ảnh có chứa trong nhà&#10;&#10;Mô tả được tạo tự động">
            <a:extLst>
              <a:ext uri="{FF2B5EF4-FFF2-40B4-BE49-F238E27FC236}">
                <a16:creationId xmlns="" xmlns:a16="http://schemas.microsoft.com/office/drawing/2014/main" id="{5C765E9B-D54F-4F2F-A2FC-1DE3E27B88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9" y="1456766"/>
            <a:ext cx="2050683" cy="16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40" grpId="0"/>
      <p:bldP spid="47" grpId="0" animBg="1"/>
      <p:bldP spid="48" grpId="0" animBg="1"/>
      <p:bldP spid="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360安全浏览器下载\六一\Nipic_2531170_60e991fb751d3f8f\Nipic_2531170_20140501162158900000 [转换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02" y="3682602"/>
            <a:ext cx="3274783" cy="317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89"/>
          <p:cNvSpPr>
            <a:spLocks noChangeArrowheads="1"/>
          </p:cNvSpPr>
          <p:nvPr/>
        </p:nvSpPr>
        <p:spPr bwMode="auto">
          <a:xfrm>
            <a:off x="419052" y="4854802"/>
            <a:ext cx="266700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Hoạt</a:t>
            </a:r>
            <a:r>
              <a:rPr lang="en-US" altLang="zh-CN" sz="24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động</a:t>
            </a:r>
            <a:endParaRPr lang="en-US" altLang="zh-CN" sz="2400" b="1" kern="0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zh-CN" sz="2400" b="1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400" b="1" kern="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nhóm</a:t>
            </a:r>
            <a:endParaRPr lang="en-US" altLang="zh-CN" sz="2400" b="1" kern="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752552" y="44454"/>
            <a:ext cx="9091569" cy="187989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Trò chơi </a:t>
            </a:r>
            <a:endParaRPr lang="en-US" sz="3600" b="1" i="1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#9Slide07 IcielAmerican Forkbal" pitchFamily="2" charset="0"/>
              <a:ea typeface="Verdana" panose="020B060403050404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“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Tiếp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sức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đồng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đội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IcielAmerican Forkbal" pitchFamily="2" charset="0"/>
                <a:ea typeface="Verdana" panose="020B0604030504040204" pitchFamily="34" charset="0"/>
              </a:rPr>
              <a:t>”</a:t>
            </a:r>
            <a:r>
              <a:rPr lang="en-US" sz="36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#9Slide07 Marbelia Regular" panose="02000500000000000000" pitchFamily="2" charset="0"/>
                <a:ea typeface="Verdana" panose="020B0604030504040204" pitchFamily="34" charset="0"/>
              </a:rPr>
              <a:t>  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latin typeface="#9Slide07 Marbelia Regular" panose="02000500000000000000" pitchFamily="2" charset="0"/>
              <a:ea typeface="Verdana" panose="020B0604030504040204" pitchFamily="34" charset="0"/>
            </a:endParaRPr>
          </a:p>
        </p:txBody>
      </p:sp>
      <p:sp>
        <p:nvSpPr>
          <p:cNvPr id="5" name="Text Box 33"/>
          <p:cNvSpPr txBox="1">
            <a:spLocks noChangeArrowheads="1"/>
          </p:cNvSpPr>
          <p:nvPr/>
        </p:nvSpPr>
        <p:spPr bwMode="auto">
          <a:xfrm>
            <a:off x="3091740" y="1979028"/>
            <a:ext cx="8501261" cy="1384995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1: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2: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Tìm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những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altLang="en-US" sz="2800" b="1" dirty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altLang="en-US" sz="2800" b="1" dirty="0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FF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endParaRPr lang="en-US" altLang="en-US" sz="2800" b="1" dirty="0">
              <a:solidFill>
                <a:srgbClr val="FF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58627" y="4490503"/>
            <a:ext cx="70110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LUẬT CHƠI</a:t>
            </a:r>
            <a:r>
              <a:rPr lang="en-US" sz="2000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endParaRPr lang="en-US" sz="2000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tham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cả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endParaRPr lang="en-US" sz="2000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Cách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thức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Chia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dãy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Mỗi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dãy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cử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5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đạị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Lần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lượt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(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lặp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 </a:t>
            </a:r>
          </a:p>
          <a:p>
            <a:pPr marL="342900" indent="-342900">
              <a:buFontTx/>
              <a:buChar char="-"/>
            </a:pP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Thời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gian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5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phút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luận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3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phút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viết</a:t>
            </a:r>
            <a:r>
              <a:rPr lang="en-US" sz="20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en-US" sz="20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2" y="1598896"/>
            <a:ext cx="2884786" cy="2083705"/>
          </a:xfrm>
          <a:prstGeom prst="rect">
            <a:avLst/>
          </a:prstGeom>
        </p:spPr>
      </p:pic>
      <p:pic>
        <p:nvPicPr>
          <p:cNvPr id="12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349" y="3198122"/>
            <a:ext cx="2678802" cy="23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785" y="2873828"/>
            <a:ext cx="2900751" cy="39841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131644" y="-565469"/>
            <a:ext cx="12630655" cy="7828384"/>
            <a:chOff x="143124" y="373712"/>
            <a:chExt cx="10002741" cy="6484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4" y="2934031"/>
              <a:ext cx="2296678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57401" y="1048385"/>
            <a:ext cx="8124092" cy="422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buNone/>
              <a:tabLst>
                <a:tab pos="52578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hiện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vi-VN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tabLst>
                <a:tab pos="525780" algn="l"/>
              </a:tabLst>
            </a:pPr>
            <a:r>
              <a:rPr lang="en-US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vi-VN" sz="24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 nói đúng sự thật với thầy cô, bạn bè và những người xung quanh; </a:t>
            </a:r>
            <a:endParaRPr lang="en-US" sz="2400" b="1" dirty="0" smtClean="0"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tabLst>
                <a:tab pos="525780" algn="l"/>
              </a:tabLst>
            </a:pPr>
            <a:r>
              <a:rPr lang="en-US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gười </a:t>
            </a:r>
            <a:r>
              <a:rPr lang="vi-VN" sz="24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 nói thật, cung cấp đúng thông tin với những người có trách nhiệm; </a:t>
            </a:r>
            <a:endParaRPr lang="en-US" sz="2400" b="1" dirty="0" smtClean="0"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42000"/>
              </a:lnSpc>
              <a:spcBef>
                <a:spcPts val="0"/>
              </a:spcBef>
              <a:spcAft>
                <a:spcPts val="1200"/>
              </a:spcAft>
              <a:buClr>
                <a:srgbClr val="65311B"/>
              </a:buClr>
              <a:buSzPts val="400"/>
              <a:tabLst>
                <a:tab pos="525780" algn="l"/>
              </a:tabLst>
            </a:pPr>
            <a:r>
              <a:rPr lang="en-US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hận </a:t>
            </a:r>
            <a:r>
              <a:rPr lang="vi-VN" sz="2400" b="1" dirty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xét, đánh giá đúng sự thật, dù có thể không có lợi cho mình</a:t>
            </a:r>
            <a:r>
              <a:rPr lang="vi-VN" sz="2400" b="1" dirty="0" smtClean="0">
                <a:latin typeface="#9Slide05 Brannboll Ny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#9Slide05 Brannboll Ny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21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11447" y="2878048"/>
            <a:ext cx="614635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3600" b="1" dirty="0" smtClean="0">
                <a:solidFill>
                  <a:srgbClr val="FF0000"/>
                </a:solidFill>
                <a:latin typeface="#9Slide06 SVNSlow Attack" pitchFamily="2" charset="0"/>
                <a:ea typeface="Tahoma" pitchFamily="34" charset="0"/>
                <a:cs typeface="Arial" panose="020B0604020202020204" pitchFamily="34" charset="0"/>
              </a:rPr>
              <a:t>2.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Ý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 TRỌNG SỰ THẬT</a:t>
            </a:r>
          </a:p>
        </p:txBody>
      </p:sp>
    </p:spTree>
    <p:extLst>
      <p:ext uri="{BB962C8B-B14F-4D97-AF65-F5344CB8AC3E}">
        <p14:creationId xmlns:p14="http://schemas.microsoft.com/office/powerpoint/2010/main" val="405343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64;p9"/>
          <p:cNvPicPr preferRelativeResize="0"/>
          <p:nvPr/>
        </p:nvPicPr>
        <p:blipFill rotWithShape="1">
          <a:blip r:embed="rId3">
            <a:alphaModFix/>
          </a:blip>
          <a:srcRect l="15285" t="10430" r="46645" b="11190"/>
          <a:stretch/>
        </p:blipFill>
        <p:spPr>
          <a:xfrm>
            <a:off x="-1003398" y="35176"/>
            <a:ext cx="9031833" cy="6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5;p9"/>
          <p:cNvPicPr preferRelativeResize="0"/>
          <p:nvPr/>
        </p:nvPicPr>
        <p:blipFill rotWithShape="1">
          <a:blip r:embed="rId4" cstate="print">
            <a:alphaModFix/>
          </a:blip>
          <a:srcRect l="18975" t="9789" r="12467"/>
          <a:stretch/>
        </p:blipFill>
        <p:spPr>
          <a:xfrm>
            <a:off x="6897892" y="5078206"/>
            <a:ext cx="2124215" cy="1899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77515" y="1588168"/>
            <a:ext cx="6388769" cy="4241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b="1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6C do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trưởng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 Hai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thân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giỏi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chưa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hay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thiếu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ở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cũng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hay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b)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Mai,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en-US" b="1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图片 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75" y="-107150"/>
            <a:ext cx="6143713" cy="9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623963" y="154860"/>
            <a:ext cx="51593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TÌNH HUỐNG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8016324" y="2217028"/>
            <a:ext cx="4064201" cy="3250711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altLang="en-US" sz="1800">
              <a:solidFill>
                <a:srgbClr val="DDDDDD"/>
              </a:solidFill>
              <a:latin typeface="SVN-Vanilla Daisy Pro" panose="00000500000000000000" pitchFamily="2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9164723" y="3186028"/>
            <a:ext cx="1931482" cy="14609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C441B"/>
              </a:solidFill>
              <a:effectLst/>
              <a:uLnTx/>
              <a:uFillTx/>
              <a:latin typeface="SVN-Vanilla Daisy Pro" panose="00000500000000000000" pitchFamily="2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Ý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kiến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chung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của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cả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nhóm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về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chủ</a:t>
            </a: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 </a:t>
            </a:r>
            <a:r>
              <a:rPr kumimoji="0" 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</a:rPr>
              <a:t>đề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816363" y="1229756"/>
            <a:ext cx="4375637" cy="4237983"/>
            <a:chOff x="7816363" y="1229756"/>
            <a:chExt cx="4375637" cy="4237983"/>
          </a:xfrm>
        </p:grpSpPr>
        <p:sp>
          <p:nvSpPr>
            <p:cNvPr id="19" name="Text Box 5"/>
            <p:cNvSpPr txBox="1">
              <a:spLocks noChangeArrowheads="1"/>
            </p:cNvSpPr>
            <p:nvPr/>
          </p:nvSpPr>
          <p:spPr bwMode="auto">
            <a:xfrm>
              <a:off x="9236075" y="2603499"/>
              <a:ext cx="2110546" cy="4710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0" name="Line 6"/>
            <p:cNvSpPr>
              <a:spLocks noChangeShapeType="1"/>
            </p:cNvSpPr>
            <p:nvPr/>
          </p:nvSpPr>
          <p:spPr bwMode="auto">
            <a:xfrm flipV="1">
              <a:off x="11096206" y="2233638"/>
              <a:ext cx="984320" cy="95239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1" name="Line 7"/>
            <p:cNvSpPr>
              <a:spLocks noChangeShapeType="1"/>
            </p:cNvSpPr>
            <p:nvPr/>
          </p:nvSpPr>
          <p:spPr bwMode="auto">
            <a:xfrm flipH="1">
              <a:off x="8040547" y="4643170"/>
              <a:ext cx="1165461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 flipH="1" flipV="1">
              <a:off x="8040548" y="2233638"/>
              <a:ext cx="1133156" cy="935530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11096205" y="4643170"/>
              <a:ext cx="984320" cy="824569"/>
            </a:xfrm>
            <a:prstGeom prst="line">
              <a:avLst/>
            </a:prstGeom>
            <a:noFill/>
            <a:ln w="38100">
              <a:solidFill>
                <a:srgbClr val="0C44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>
                <a:solidFill>
                  <a:srgbClr val="DDDDDD"/>
                </a:solidFill>
                <a:latin typeface="SVN-Vanilla Daisy Pro" panose="00000500000000000000" pitchFamily="2" charset="0"/>
              </a:endParaRPr>
            </a:p>
          </p:txBody>
        </p:sp>
        <p:sp>
          <p:nvSpPr>
            <p:cNvPr id="24" name="Oval 10"/>
            <p:cNvSpPr>
              <a:spLocks noChangeArrowheads="1"/>
            </p:cNvSpPr>
            <p:nvPr/>
          </p:nvSpPr>
          <p:spPr bwMode="auto">
            <a:xfrm>
              <a:off x="9951440" y="2343019"/>
              <a:ext cx="442862" cy="239811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1</a:t>
              </a:r>
            </a:p>
          </p:txBody>
        </p:sp>
        <p:sp>
          <p:nvSpPr>
            <p:cNvPr id="25" name="Oval 11"/>
            <p:cNvSpPr>
              <a:spLocks noChangeArrowheads="1"/>
            </p:cNvSpPr>
            <p:nvPr/>
          </p:nvSpPr>
          <p:spPr bwMode="auto">
            <a:xfrm>
              <a:off x="9713167" y="5058345"/>
              <a:ext cx="427164" cy="255176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3</a:t>
              </a:r>
            </a:p>
          </p:txBody>
        </p:sp>
        <p:sp>
          <p:nvSpPr>
            <p:cNvPr id="26" name="Oval 12"/>
            <p:cNvSpPr>
              <a:spLocks noChangeArrowheads="1"/>
            </p:cNvSpPr>
            <p:nvPr/>
          </p:nvSpPr>
          <p:spPr bwMode="auto">
            <a:xfrm rot="5400000">
              <a:off x="8643644" y="3758078"/>
              <a:ext cx="480665" cy="276260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4</a:t>
              </a:r>
            </a:p>
          </p:txBody>
        </p:sp>
        <p:sp>
          <p:nvSpPr>
            <p:cNvPr id="27" name="Oval 13"/>
            <p:cNvSpPr>
              <a:spLocks noChangeArrowheads="1"/>
            </p:cNvSpPr>
            <p:nvPr/>
          </p:nvSpPr>
          <p:spPr bwMode="auto">
            <a:xfrm>
              <a:off x="11603404" y="3666690"/>
              <a:ext cx="345956" cy="469848"/>
            </a:xfrm>
            <a:prstGeom prst="ellipse">
              <a:avLst/>
            </a:prstGeom>
            <a:solidFill>
              <a:srgbClr val="009999"/>
            </a:solidFill>
            <a:ln w="12700" cap="sq">
              <a:solidFill>
                <a:srgbClr val="DDDDDD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latin typeface="SVN-Vanilla Daisy Pro" panose="00000500000000000000" pitchFamily="2" charset="0"/>
                </a:rPr>
                <a:t>2</a:t>
              </a:r>
            </a:p>
          </p:txBody>
        </p:sp>
        <p:sp>
          <p:nvSpPr>
            <p:cNvPr id="28" name="Text Box 14"/>
            <p:cNvSpPr txBox="1">
              <a:spLocks noChangeArrowheads="1"/>
            </p:cNvSpPr>
            <p:nvPr/>
          </p:nvSpPr>
          <p:spPr bwMode="auto">
            <a:xfrm>
              <a:off x="9106610" y="4722106"/>
              <a:ext cx="2110546" cy="2773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 rot="5400000">
              <a:off x="7262911" y="3663731"/>
              <a:ext cx="2276178" cy="51305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16"/>
            <p:cNvSpPr txBox="1">
              <a:spLocks noChangeArrowheads="1"/>
            </p:cNvSpPr>
            <p:nvPr/>
          </p:nvSpPr>
          <p:spPr bwMode="auto">
            <a:xfrm rot="16200000">
              <a:off x="10429518" y="3437221"/>
              <a:ext cx="2186529" cy="51908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DDDDDD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ý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kiến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</a:t>
              </a:r>
              <a:r>
                <a: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C441B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nhân</a:t>
              </a:r>
              <a:endPara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C441B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17"/>
            <p:cNvSpPr>
              <a:spLocks noChangeArrowheads="1"/>
            </p:cNvSpPr>
            <p:nvPr/>
          </p:nvSpPr>
          <p:spPr bwMode="auto">
            <a:xfrm>
              <a:off x="7816363" y="1229756"/>
              <a:ext cx="43756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Kĩ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alt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thuật</a:t>
              </a:r>
              <a:r>
                <a: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nl-NL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“Khăn trải bàn”</a:t>
              </a:r>
              <a:r>
                <a:rPr kumimoji="0" lang="nl-NL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endPara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8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35502" y="-93056"/>
            <a:ext cx="4652045" cy="7427342"/>
            <a:chOff x="5959470" y="-476036"/>
            <a:chExt cx="6506227" cy="6720614"/>
          </a:xfrm>
        </p:grpSpPr>
        <p:pic>
          <p:nvPicPr>
            <p:cNvPr id="154" name="Google Shape;154;p8"/>
            <p:cNvPicPr preferRelativeResize="0"/>
            <p:nvPr/>
          </p:nvPicPr>
          <p:blipFill rotWithShape="1">
            <a:blip r:embed="rId3">
              <a:alphaModFix/>
            </a:blip>
            <a:srcRect l="16992" t="-937" r="50159" b="17086"/>
            <a:stretch/>
          </p:blipFill>
          <p:spPr>
            <a:xfrm>
              <a:off x="5959470" y="-476036"/>
              <a:ext cx="6506227" cy="66249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8"/>
            <p:cNvPicPr preferRelativeResize="0"/>
            <p:nvPr/>
          </p:nvPicPr>
          <p:blipFill rotWithShape="1">
            <a:blip r:embed="rId4" cstate="print">
              <a:alphaModFix/>
            </a:blip>
            <a:srcRect/>
            <a:stretch/>
          </p:blipFill>
          <p:spPr>
            <a:xfrm>
              <a:off x="8535473" y="4408838"/>
              <a:ext cx="1727891" cy="18357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164;p9"/>
          <p:cNvPicPr preferRelativeResize="0"/>
          <p:nvPr/>
        </p:nvPicPr>
        <p:blipFill rotWithShape="1">
          <a:blip r:embed="rId5">
            <a:alphaModFix/>
          </a:blip>
          <a:srcRect l="15285" t="10430" r="46645" b="11190"/>
          <a:stretch/>
        </p:blipFill>
        <p:spPr>
          <a:xfrm>
            <a:off x="-680936" y="289250"/>
            <a:ext cx="9031833" cy="69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65;p9"/>
          <p:cNvPicPr preferRelativeResize="0"/>
          <p:nvPr/>
        </p:nvPicPr>
        <p:blipFill rotWithShape="1">
          <a:blip r:embed="rId6" cstate="print">
            <a:alphaModFix/>
          </a:blip>
          <a:srcRect l="18975" t="9789" r="12467"/>
          <a:stretch/>
        </p:blipFill>
        <p:spPr>
          <a:xfrm>
            <a:off x="6394039" y="4958630"/>
            <a:ext cx="2124215" cy="18993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890337" y="1588168"/>
            <a:ext cx="6256421" cy="431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smtClean="0">
                <a:solidFill>
                  <a:srgbClr val="000000"/>
                </a:solidFill>
                <a:ea typeface="Courier New" panose="02070309020205020404" pitchFamily="49" charset="0"/>
              </a:rPr>
              <a:t>   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6C do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trưởng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Hai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rất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thân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giỏi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còn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hành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được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chăm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chỉ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hay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thiếu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tập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vẻ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chuẩn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lại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cô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về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Trong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việc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ở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lớp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nhau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thể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bạn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khác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rằng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Mai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đúng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cũng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tốt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Thảo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a)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hay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đồng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ý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kiến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đây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  <a:p>
            <a:pPr algn="just">
              <a:lnSpc>
                <a:spcPct val="107000"/>
              </a:lnSpc>
            </a:pP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b)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Mai,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sẽ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làm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0443" y="1713736"/>
            <a:ext cx="39821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: Mai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ỉ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thói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dối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rằng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, Mai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Mai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Vì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tốt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Mai,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khuyên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báo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cáo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6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433" y="-394101"/>
            <a:ext cx="61437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740877" y="0"/>
            <a:ext cx="50424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TÌNH HUỐNG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69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55982" y="-24730"/>
            <a:ext cx="11941713" cy="7057412"/>
            <a:chOff x="698260" y="-24729"/>
            <a:chExt cx="11941713" cy="70574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39222" y="2498982"/>
              <a:ext cx="2900751" cy="435901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2735" y="-24729"/>
              <a:ext cx="8712602" cy="5949668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260" y="3431145"/>
              <a:ext cx="3505146" cy="3601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3362994" y="2201779"/>
              <a:ext cx="6576128" cy="3254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sz="3000" b="1" dirty="0" smtClean="0">
                  <a:solidFill>
                    <a:srgbClr val="FF0000"/>
                  </a:solidFill>
                  <a:latin typeface="#9Slide05 Brannboll Ny" panose="02000000000000000000" pitchFamily="2" charset="0"/>
                </a:rPr>
                <a:t>=&gt;</a:t>
              </a:r>
              <a:r>
                <a:rPr lang="en-US" sz="24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Ý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nghĩa</a:t>
              </a:r>
              <a:endPara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- </a:t>
              </a:r>
              <a:r>
                <a:rPr lang="vi-VN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Tôn </a:t>
              </a:r>
              <a:r>
                <a:rPr lang="vi-VN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trọng sự thật giúp chúng ta hiểu rõ về sự việc, hiện tượng, từ đó có cái nhìn đúng để giải q</a:t>
              </a:r>
              <a:r>
                <a:rPr lang="en-US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u</a:t>
              </a:r>
              <a:r>
                <a:rPr lang="vi-VN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yết tốt mọi công việc.</a:t>
              </a:r>
              <a:endParaRPr lang="en-US" sz="2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>
                <a:buFont typeface="Arial" panose="020B0604020202020204" pitchFamily="34" charset="0"/>
                <a:buNone/>
              </a:pPr>
              <a:r>
                <a:rPr lang="en-US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- </a:t>
              </a:r>
              <a:r>
                <a:rPr lang="vi-VN" sz="2400" dirty="0" smtClean="0">
                  <a:latin typeface="Tahoma" pitchFamily="34" charset="0"/>
                  <a:ea typeface="Tahoma" pitchFamily="34" charset="0"/>
                  <a:cs typeface="Tahoma" pitchFamily="34" charset="0"/>
                </a:rPr>
                <a:t>Người </a:t>
              </a:r>
              <a:r>
                <a:rPr lang="vi-VN" sz="2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tôn trọng sự thật là người thẳng thắn, trung thực, được mọi người tin tưởng, kính trọng.</a:t>
              </a:r>
              <a:endParaRPr lang="en-US" sz="2400" dirty="0"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457200" indent="-457200">
                <a:lnSpc>
                  <a:spcPct val="115000"/>
                </a:lnSpc>
                <a:spcBef>
                  <a:spcPts val="0"/>
                </a:spcBef>
                <a:buFontTx/>
                <a:buChar char="-"/>
              </a:pPr>
              <a:endParaRPr lang="en-US" b="1" i="1" dirty="0">
                <a:solidFill>
                  <a:srgbClr val="FF0000"/>
                </a:solidFill>
                <a:latin typeface="#9Slide05 Brannboll Ny" panose="02000000000000000000" pitchFamily="2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231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>
            <a:extLst>
              <a:ext uri="{FF2B5EF4-FFF2-40B4-BE49-F238E27FC236}">
                <a16:creationId xmlns="" xmlns:a16="http://schemas.microsoft.com/office/drawing/2014/main" id="{B4FD49C6-7A1E-4C0A-8F8F-BAD972878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3" b="23542"/>
          <a:stretch/>
        </p:blipFill>
        <p:spPr>
          <a:xfrm>
            <a:off x="168508" y="-139627"/>
            <a:ext cx="6441864" cy="2349378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845F0C26-839B-4DA1-B857-8C7698C63B77}"/>
              </a:ext>
            </a:extLst>
          </p:cNvPr>
          <p:cNvSpPr txBox="1"/>
          <p:nvPr/>
        </p:nvSpPr>
        <p:spPr>
          <a:xfrm>
            <a:off x="1104181" y="810884"/>
            <a:ext cx="497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BZ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KĨ THUẬT HẸN HÒ</a:t>
            </a:r>
          </a:p>
        </p:txBody>
      </p:sp>
      <p:graphicFrame>
        <p:nvGraphicFramePr>
          <p:cNvPr id="4" name="Chỗ dành sẵn cho Nội dung 4">
            <a:extLst>
              <a:ext uri="{FF2B5EF4-FFF2-40B4-BE49-F238E27FC236}">
                <a16:creationId xmlns="" xmlns:a16="http://schemas.microsoft.com/office/drawing/2014/main" id="{0181871B-C79A-4760-B913-F3C381DFC8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089088"/>
              </p:ext>
            </p:extLst>
          </p:nvPr>
        </p:nvGraphicFramePr>
        <p:xfrm>
          <a:off x="362308" y="2209751"/>
          <a:ext cx="4838341" cy="4648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16BD07C-EC57-4538-9418-F2EB8D89F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372" y="-26848"/>
            <a:ext cx="3584324" cy="2934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11">
            <a:extLst>
              <a:ext uri="{FF2B5EF4-FFF2-40B4-BE49-F238E27FC236}">
                <a16:creationId xmlns="" xmlns:a16="http://schemas.microsoft.com/office/drawing/2014/main" id="{D05F5C8E-EC88-4261-9D57-EB57496768C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59" y="2554719"/>
            <a:ext cx="7131170" cy="4347976"/>
          </a:xfrm>
          <a:prstGeom prst="rect">
            <a:avLst/>
          </a:prstGeom>
        </p:spPr>
      </p:pic>
      <p:sp>
        <p:nvSpPr>
          <p:cNvPr id="9" name="Tiêu đề 1">
            <a:extLst>
              <a:ext uri="{FF2B5EF4-FFF2-40B4-BE49-F238E27FC236}">
                <a16:creationId xmlns="" xmlns:a16="http://schemas.microsoft.com/office/drawing/2014/main" id="{014303F1-2E48-4E26-921C-7E0D6F73F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493" y="3457884"/>
            <a:ext cx="3830129" cy="910464"/>
          </a:xfrm>
        </p:spPr>
        <p:txBody>
          <a:bodyPr>
            <a:normAutofit/>
          </a:bodyPr>
          <a:lstStyle/>
          <a:p>
            <a:r>
              <a:rPr lang="en-BZ" sz="2400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NỘI DUNG HẸN HÒ: </a:t>
            </a:r>
          </a:p>
        </p:txBody>
      </p:sp>
      <p:pic>
        <p:nvPicPr>
          <p:cNvPr id="10" name="Kiểu 3D 4" descr="hearts">
            <a:extLst>
              <a:ext uri="{FF2B5EF4-FFF2-40B4-BE49-F238E27FC236}">
                <a16:creationId xmlns:am3d="http://schemas.microsoft.com/office/drawing/2017/model3d" xmlns="" xmlns:a16="http://schemas.microsoft.com/office/drawing/2014/main" xmlns:mc="http://schemas.openxmlformats.org/markup-compatibility/2006" id="{508A48E9-78FF-4E72-9DE0-B504B3A795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 rot="21439378">
            <a:off x="8815341" y="426637"/>
            <a:ext cx="2825957" cy="2689584"/>
          </a:xfrm>
          <a:prstGeom prst="rect">
            <a:avLst/>
          </a:prstGeom>
        </p:spPr>
      </p:pic>
      <p:pic>
        <p:nvPicPr>
          <p:cNvPr id="11" name="Hình ảnh 7" descr="Ảnh có chứa bàn, trong nhà&#10;&#10;Mô tả được tạo tự động">
            <a:extLst>
              <a:ext uri="{FF2B5EF4-FFF2-40B4-BE49-F238E27FC236}">
                <a16:creationId xmlns="" xmlns:a16="http://schemas.microsoft.com/office/drawing/2014/main" id="{00B29AF5-5C68-47EB-BCBF-A31DF4AB60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632" y="178297"/>
            <a:ext cx="1507870" cy="1987465"/>
          </a:xfrm>
          <a:prstGeom prst="rect">
            <a:avLst/>
          </a:prstGeom>
        </p:spPr>
      </p:pic>
      <p:sp>
        <p:nvSpPr>
          <p:cNvPr id="13" name="Hình chữ nhật 2">
            <a:extLst>
              <a:ext uri="{FF2B5EF4-FFF2-40B4-BE49-F238E27FC236}">
                <a16:creationId xmlns="" xmlns:a16="http://schemas.microsoft.com/office/drawing/2014/main" id="{3BB5692D-DCCE-4118-AF3D-3CA9928BC137}"/>
              </a:ext>
            </a:extLst>
          </p:cNvPr>
          <p:cNvSpPr/>
          <p:nvPr/>
        </p:nvSpPr>
        <p:spPr>
          <a:xfrm>
            <a:off x="6081623" y="4038782"/>
            <a:ext cx="50060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  <a:defRPr/>
            </a:pPr>
            <a:r>
              <a:rPr lang="en-BZ" sz="2800" b="1" u="sng" dirty="0" err="1" smtClean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Nhóm</a:t>
            </a:r>
            <a:r>
              <a:rPr lang="en-BZ" sz="2800" b="1" u="sng" dirty="0" smtClean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 </a:t>
            </a:r>
            <a:r>
              <a:rPr lang="en-BZ" sz="2800" b="1" u="sng" dirty="0">
                <a:solidFill>
                  <a:srgbClr val="FF0000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1</a:t>
            </a:r>
            <a:r>
              <a:rPr lang="en-BZ" sz="2800" b="1" dirty="0">
                <a:solidFill>
                  <a:prstClr val="black"/>
                </a:solidFill>
                <a:latin typeface="#9Slide05 SVNCookie" panose="020B0606040200020203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  <a:defRPr/>
            </a:pPr>
            <a:r>
              <a:rPr lang="en-BZ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BZ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BZ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BZ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BZ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BZ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BZ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tính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tôn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trọng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sự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</a:t>
            </a:r>
            <a:r>
              <a:rPr lang="en-BZ" sz="2800" dirty="0" err="1" smtClean="0">
                <a:solidFill>
                  <a:prstClr val="black"/>
                </a:solidFill>
                <a:cs typeface="Times New Roman" panose="02020603050405020304" pitchFamily="18" charset="0"/>
              </a:rPr>
              <a:t>thật</a:t>
            </a:r>
            <a:r>
              <a:rPr lang="en-BZ" sz="28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en-BZ" sz="28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mph" presetSubtype="128" repeatCount="indefinite" accel="2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3330">
                                          <p:val>
                                            <p:fltVal val="6.9747"/>
                                          </p:val>
                                        </p:tav>
                                        <p:tav tm="6660">
                                          <p:val>
                                            <p:fltVal val="12.1039"/>
                                          </p:val>
                                        </p:tav>
                                        <p:tav tm="9990">
                                          <p:val>
                                            <p:fltVal val="15.6713"/>
                                          </p:val>
                                        </p:tav>
                                        <p:tav tm="13320">
                                          <p:val>
                                            <p:fltVal val="17.9604"/>
                                          </p:val>
                                        </p:tav>
                                        <p:tav tm="16650">
                                          <p:val>
                                            <p:fltVal val="19.2548"/>
                                          </p:val>
                                        </p:tav>
                                        <p:tav tm="19970">
                                          <p:val>
                                            <p:fltVal val="19.8371"/>
                                          </p:val>
                                        </p:tav>
                                        <p:tav tm="23290">
                                          <p:val>
                                            <p:fltVal val="19.9936"/>
                                          </p:val>
                                        </p:tav>
                                        <p:tav tm="26620">
                                          <p:val>
                                            <p:fltVal val="19.9945"/>
                                          </p:val>
                                        </p:tav>
                                        <p:tav tm="29950">
                                          <p:val>
                                            <p:fltVal val="19.8447"/>
                                          </p:val>
                                        </p:tav>
                                        <p:tav tm="33280">
                                          <p:val>
                                            <p:fltVal val="19.2733"/>
                                          </p:val>
                                        </p:tav>
                                        <p:tav tm="36610">
                                          <p:val>
                                            <p:fltVal val="17.9968"/>
                                          </p:val>
                                        </p:tav>
                                        <p:tav tm="39940">
                                          <p:val>
                                            <p:fltVal val="15.7316"/>
                                          </p:val>
                                        </p:tav>
                                        <p:tav tm="43270">
                                          <p:val>
                                            <p:fltVal val="12.194"/>
                                          </p:val>
                                        </p:tav>
                                        <p:tav tm="46600">
                                          <p:val>
                                            <p:fltVal val="7.1005"/>
                                          </p:val>
                                        </p:tav>
                                        <p:tav tm="49930">
                                          <p:val>
                                            <p:fltVal val="0.1675"/>
                                          </p:val>
                                        </p:tav>
                                        <p:tav tm="53250">
                                          <p:val>
                                            <p:fltVal val="-6.8299"/>
                                          </p:val>
                                        </p:tav>
                                        <p:tav tm="56580">
                                          <p:val>
                                            <p:fltVal val="-12.0002"/>
                                          </p:val>
                                        </p:tav>
                                        <p:tav tm="59900">
                                          <p:val>
                                            <p:fltVal val="-15.593"/>
                                          </p:val>
                                        </p:tav>
                                        <p:tav tm="63220">
                                          <p:val>
                                            <p:fltVal val="-17.9075"/>
                                          </p:val>
                                        </p:tav>
                                        <p:tav tm="66540">
                                          <p:val>
                                            <p:fltVal val="-19.2249"/>
                                          </p:val>
                                        </p:tav>
                                        <p:tav tm="69870">
                                          <p:val>
                                            <p:fltVal val="-19.8271"/>
                                          </p:val>
                                        </p:tav>
                                        <p:tav tm="73190">
                                          <p:val>
                                            <p:fltVal val="-19.9924"/>
                                          </p:val>
                                        </p:tav>
                                        <p:tav tm="76510">
                                          <p:val>
                                            <p:fltVal val="-19.9955"/>
                                          </p:val>
                                        </p:tav>
                                        <p:tav tm="79830">
                                          <p:val>
                                            <p:fltVal val="-19.8557"/>
                                          </p:val>
                                        </p:tav>
                                        <p:tav tm="83160">
                                          <p:val>
                                            <p:fltVal val="-19.3045"/>
                                          </p:val>
                                        </p:tav>
                                        <p:tav tm="86480">
                                          <p:val>
                                            <p:fltVal val="-18.0634"/>
                                          </p:val>
                                        </p:tav>
                                        <p:tav tm="89800">
                                          <p:val>
                                            <p:fltVal val="-15.8505"/>
                                          </p:val>
                                        </p:tav>
                                        <p:tav tm="93120">
                                          <p:val>
                                            <p:fltVal val="-12.3847"/>
                                          </p:val>
                                        </p:tav>
                                        <p:tav tm="96450">
                                          <p:val>
                                            <p:fltVal val="-7.3674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4" descr="Ảnh có chứa cây, bằng gỗ, đang ngồi&#10;&#10;Mô tả được tạo tự động">
            <a:extLst>
              <a:ext uri="{FF2B5EF4-FFF2-40B4-BE49-F238E27FC236}">
                <a16:creationId xmlns="" xmlns:a16="http://schemas.microsoft.com/office/drawing/2014/main" id="{B48CD4AD-3ABD-4916-946F-0BB21644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430" y="0"/>
            <a:ext cx="7041396" cy="6239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9003" y="2086929"/>
            <a:ext cx="1770720" cy="47104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494" y="-747082"/>
            <a:ext cx="5299788" cy="6102220"/>
          </a:xfrm>
          <a:prstGeom prst="rect">
            <a:avLst/>
          </a:prstGeom>
        </p:spPr>
      </p:pic>
      <p:pic>
        <p:nvPicPr>
          <p:cNvPr id="9" name="图片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88" y="4608055"/>
            <a:ext cx="2139664" cy="23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524216" y="923027"/>
            <a:ext cx="4310416" cy="335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</a:pP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Cách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rèn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luyện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:</a:t>
            </a:r>
          </a:p>
          <a:p>
            <a:pPr algn="just">
              <a:spcBef>
                <a:spcPts val="0"/>
              </a:spcBef>
              <a:buNone/>
            </a:pPr>
            <a:r>
              <a:rPr lang="vi-VN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vi-VN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</a:t>
            </a:r>
            <a:r>
              <a:rPr lang="nl-NL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uôn nói thật với người thân, bạn bè và người có trách nhiệm bằng thái độ dũng cảm, khéo léo, tinh tế và nhân ái.</a:t>
            </a:r>
            <a:endParaRPr lang="en-US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vi-VN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K</a:t>
            </a:r>
            <a:r>
              <a:rPr lang="nl-NL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hông bao dung cho hành động </a:t>
            </a:r>
            <a:r>
              <a:rPr lang="vi-VN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sai trái, </a:t>
            </a:r>
            <a:r>
              <a:rPr lang="nl-NL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gian dối.</a:t>
            </a:r>
            <a:endParaRPr lang="en-US" b="1" i="1" dirty="0"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133" y="2086929"/>
            <a:ext cx="58870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#9Slide05 Brannboll Ny" panose="02000000000000000000" pitchFamily="2" charset="0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Vàng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thật không sợ lửa.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Cây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 ngay không sợ chết đứng.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Thật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thà mà vật không chết.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Nói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 phải củ cải cũng nghe.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Mất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lòng trước, được lòng sau.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 trái phân minh, nghĩa tình trọn vẹn.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Chết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thằng gian, chết gì thằng ngay.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b="1" dirty="0" smtClean="0">
                <a:solidFill>
                  <a:schemeClr val="bg1"/>
                </a:solidFill>
                <a:latin typeface="+mj-lt"/>
              </a:rPr>
              <a:t>Lời </a:t>
            </a:r>
            <a:r>
              <a:rPr lang="vi-VN" sz="2400" b="1" dirty="0">
                <a:solidFill>
                  <a:schemeClr val="bg1"/>
                </a:solidFill>
                <a:latin typeface="+mj-lt"/>
              </a:rPr>
              <a:t>hơn lẽ thiệt.</a:t>
            </a:r>
            <a:endParaRPr lang="vi-VN" sz="2400" b="1" i="0" dirty="0">
              <a:solidFill>
                <a:schemeClr val="bg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146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4" y="3062288"/>
            <a:ext cx="8098873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4446588"/>
            <a:ext cx="5960606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1" y="4440238"/>
            <a:ext cx="5823706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4197350"/>
            <a:ext cx="6040120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9" y="3529014"/>
            <a:ext cx="6222681" cy="107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6" y="3055938"/>
            <a:ext cx="2320925" cy="181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2108201"/>
            <a:ext cx="4547137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2101055"/>
            <a:ext cx="5747784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2011364"/>
            <a:ext cx="5747784" cy="8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1" y="1343025"/>
            <a:ext cx="5911297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889125"/>
            <a:ext cx="2478088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4" y="571501"/>
            <a:ext cx="5684173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519" y="-22223"/>
            <a:ext cx="5805618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95289"/>
            <a:ext cx="2520950" cy="301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60098" y="398193"/>
            <a:ext cx="2150029" cy="211262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13424" y="2520729"/>
            <a:ext cx="12105938" cy="4268615"/>
            <a:chOff x="313424" y="2520729"/>
            <a:chExt cx="12105938" cy="4268615"/>
          </a:xfrm>
        </p:grpSpPr>
        <p:pic>
          <p:nvPicPr>
            <p:cNvPr id="21508" name="Picture 4" descr="Cover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511" y="2520729"/>
              <a:ext cx="2304839" cy="1574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902533" y="3119831"/>
              <a:ext cx="2516829" cy="3669513"/>
            </a:xfrm>
            <a:prstGeom prst="rect">
              <a:avLst/>
            </a:prstGeom>
          </p:spPr>
        </p:pic>
        <p:pic>
          <p:nvPicPr>
            <p:cNvPr id="20" name="图片 24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24" y="4245768"/>
              <a:ext cx="2489200" cy="254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110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7604" y="1286821"/>
            <a:ext cx="4420700" cy="5420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304" y="16395"/>
            <a:ext cx="7543116" cy="7767932"/>
          </a:xfrm>
          <a:prstGeom prst="rect">
            <a:avLst/>
          </a:prstGeom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2768" y="313505"/>
            <a:ext cx="1151599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TRÒ </a:t>
            </a:r>
            <a:r>
              <a:rPr lang="en-US" alt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CHƠI: </a:t>
            </a:r>
            <a:r>
              <a:rPr lang="en-US" altLang="en-US" sz="4400" b="1" dirty="0" smtClean="0">
                <a:solidFill>
                  <a:srgbClr val="FF0000"/>
                </a:solidFill>
                <a:latin typeface="SVN-Vanilla Daisy Pro" panose="00000500000000000000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ĐÓNG VAI</a:t>
            </a:r>
            <a:endParaRPr lang="it-IT" altLang="en-US" sz="4400" b="1" dirty="0">
              <a:solidFill>
                <a:srgbClr val="FF0000"/>
              </a:solidFill>
              <a:latin typeface="SVN-Vanilla Daisy Pro" panose="00000500000000000000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Google Shape;127;p5"/>
          <p:cNvSpPr/>
          <p:nvPr/>
        </p:nvSpPr>
        <p:spPr>
          <a:xfrm>
            <a:off x="564543" y="3693695"/>
            <a:ext cx="388818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Hưng và Minh cùng đi học. </a:t>
            </a:r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vi-VN" sz="20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ên 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đường đi, Minh rẽ vào cửa hàng đồ ch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ơ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điện từ nên đ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ế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 l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 muộn, nhưng Minh báo v</a:t>
            </a:r>
            <a:r>
              <a:rPr lang="en-US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sz="20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cô giáo là bị hỏng xe giữa đường.</a:t>
            </a:r>
            <a:endParaRPr lang="en-US" sz="20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vi-VN" sz="2000" b="1" i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Nếu em là Bình và Hưng, em sẽ lựa chọn cách ứng xử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</a:t>
            </a:r>
            <a:r>
              <a:rPr lang="en-US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thế</a:t>
            </a:r>
            <a:r>
              <a:rPr lang="en-US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b="1" i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nào</a:t>
            </a:r>
            <a:r>
              <a:rPr lang="en-US" sz="2000" b="1" i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sz="2000" b="1" kern="0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  <a:sym typeface="Arial"/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6098651" y="4134895"/>
            <a:ext cx="44606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Nếu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em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altLang="zh-CN" sz="3200" b="1" dirty="0" err="1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....................</a:t>
            </a:r>
            <a:endParaRPr lang="zh-CN" altLang="en-US" sz="3200" b="1" dirty="0">
              <a:solidFill>
                <a:prstClr val="black"/>
              </a:solidFill>
              <a:effectLst>
                <a:glow rad="101600">
                  <a:srgbClr val="E6B91E">
                    <a:satMod val="175000"/>
                    <a:alpha val="40000"/>
                  </a:srgbClr>
                </a:glow>
              </a:effectLst>
              <a:latin typeface="Tahoma" pitchFamily="34" charset="0"/>
              <a:ea typeface="微软雅黑" panose="020B0503020204020204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56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ốn Sách, Mở, Trang, Đọc, Rỗng, Đồng Bằ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171449"/>
            <a:ext cx="11473732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627647" y="564300"/>
            <a:ext cx="8839527" cy="5032870"/>
            <a:chOff x="1592362" y="382568"/>
            <a:chExt cx="8839527" cy="50328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79264"/>
              <a:ext cx="2923605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Times New Roman" pitchFamily="18" charset="0"/>
                  <a:ea typeface="Helvetica Neue"/>
                  <a:cs typeface="Times New Roman" pitchFamily="18" charset="0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3200" b="1" dirty="0" smtClean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LUYỆN TẬP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  <p:pic>
          <p:nvPicPr>
            <p:cNvPr id="15" name="PA_库_图片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5174318">
              <a:off x="6929761" y="-293460"/>
              <a:ext cx="1747392" cy="3099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62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156684" y="-294173"/>
            <a:ext cx="1440259" cy="1843055"/>
          </a:xfrm>
          <a:prstGeom prst="rect">
            <a:avLst/>
          </a:prstGeom>
        </p:spPr>
      </p:pic>
      <p:pic>
        <p:nvPicPr>
          <p:cNvPr id="7" name="图片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-3764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93780" y="0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xmlns="" id="{C1A77C1D-60AB-1946-BA34-0E60C077079B}"/>
              </a:ext>
            </a:extLst>
          </p:cNvPr>
          <p:cNvSpPr/>
          <p:nvPr/>
        </p:nvSpPr>
        <p:spPr>
          <a:xfrm>
            <a:off x="1135279" y="4213470"/>
            <a:ext cx="4589463" cy="2621902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xmlns="" id="{AB2EE10B-8099-AB4B-B8C7-AB837E39EC4C}"/>
              </a:ext>
            </a:extLst>
          </p:cNvPr>
          <p:cNvSpPr/>
          <p:nvPr/>
        </p:nvSpPr>
        <p:spPr>
          <a:xfrm>
            <a:off x="5915819" y="790049"/>
            <a:ext cx="5096738" cy="3412888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xmlns="" id="{E479973F-B088-9943-A84E-1D3E7147B169}"/>
              </a:ext>
            </a:extLst>
          </p:cNvPr>
          <p:cNvSpPr/>
          <p:nvPr/>
        </p:nvSpPr>
        <p:spPr>
          <a:xfrm rot="5400000">
            <a:off x="7049383" y="3069373"/>
            <a:ext cx="2621902" cy="4889031"/>
          </a:xfrm>
          <a:prstGeom prst="round2Diag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xmlns="" id="{99B52863-648B-1943-B922-10CD78F586EB}"/>
              </a:ext>
            </a:extLst>
          </p:cNvPr>
          <p:cNvSpPr/>
          <p:nvPr/>
        </p:nvSpPr>
        <p:spPr>
          <a:xfrm rot="5400000">
            <a:off x="1731458" y="165959"/>
            <a:ext cx="3397104" cy="458946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9D7BEE-A446-E84E-9313-09B28037A0F1}"/>
              </a:ext>
            </a:extLst>
          </p:cNvPr>
          <p:cNvSpPr txBox="1"/>
          <p:nvPr/>
        </p:nvSpPr>
        <p:spPr>
          <a:xfrm>
            <a:off x="-211049" y="1764196"/>
            <a:ext cx="113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1</a:t>
            </a:r>
            <a:endParaRPr lang="x-none" sz="2400" b="1" dirty="0">
              <a:solidFill>
                <a:prstClr val="white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949603-B0A7-9144-AB9E-730FE9FAE5B3}"/>
              </a:ext>
            </a:extLst>
          </p:cNvPr>
          <p:cNvSpPr txBox="1"/>
          <p:nvPr/>
        </p:nvSpPr>
        <p:spPr>
          <a:xfrm>
            <a:off x="0" y="4739865"/>
            <a:ext cx="1042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2</a:t>
            </a:r>
            <a:endParaRPr lang="x-none" sz="2400" b="1" dirty="0">
              <a:solidFill>
                <a:srgbClr val="FF0000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6BDA2C-5EA7-AA47-9013-DE186622A24E}"/>
              </a:ext>
            </a:extLst>
          </p:cNvPr>
          <p:cNvSpPr txBox="1"/>
          <p:nvPr/>
        </p:nvSpPr>
        <p:spPr>
          <a:xfrm>
            <a:off x="10720071" y="1255852"/>
            <a:ext cx="1663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3</a:t>
            </a:r>
            <a:endParaRPr lang="x-none" sz="2400" b="1" dirty="0">
              <a:solidFill>
                <a:prstClr val="white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F4D2FE9-F07A-1F42-8718-28E45B696D10}"/>
              </a:ext>
            </a:extLst>
          </p:cNvPr>
          <p:cNvSpPr txBox="1"/>
          <p:nvPr/>
        </p:nvSpPr>
        <p:spPr>
          <a:xfrm>
            <a:off x="10767681" y="4581035"/>
            <a:ext cx="1568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400" b="1" dirty="0" smtClean="0">
                <a:solidFill>
                  <a:srgbClr val="FF0000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 4</a:t>
            </a:r>
            <a:r>
              <a:rPr lang="x-none" sz="2400" b="1" dirty="0" smtClean="0">
                <a:solidFill>
                  <a:prstClr val="white"/>
                </a:solidFill>
                <a:latin typeface="#9Slide05 Brannboll Ny" panose="02000000000000000000" pitchFamily="2" charset="0"/>
                <a:cs typeface="Times New Roman" panose="02020603050405020304" pitchFamily="18" charset="0"/>
              </a:rPr>
              <a:t>4</a:t>
            </a:r>
            <a:endParaRPr lang="x-none" sz="2400" b="1" dirty="0">
              <a:solidFill>
                <a:prstClr val="white"/>
              </a:solidFill>
              <a:latin typeface="#9Slide05 Brannboll Ny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99274" y="762138"/>
            <a:ext cx="4876529" cy="2146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hành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vị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đưới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đây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A.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nói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điều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bảo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vệ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kiến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việc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làm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minh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D.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Luôn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phê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phán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người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cùng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điểm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1807" y="850610"/>
            <a:ext cx="501841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65347" y="4339087"/>
            <a:ext cx="430882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2.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Sau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xong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“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trọng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”,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rằng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cuộc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sóng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phải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bao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giờ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cũng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nên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tôn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trọng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sự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thật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cần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tuỷ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từng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trường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mà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ứng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xử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cho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phù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hợp</a:t>
            </a:r>
            <a:r>
              <a:rPr lang="en-US" sz="2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</a:p>
          <a:p>
            <a:pPr lvl="0"/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Em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hay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với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suy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nghĩ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Linh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r>
              <a:rPr lang="en-US" sz="2200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Vì</a:t>
            </a:r>
            <a:r>
              <a:rPr lang="en-US" b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sao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?</a:t>
            </a:r>
            <a:endParaRPr lang="en-US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1808" y="4291408"/>
            <a:ext cx="4738206" cy="1796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/>
      <p:bldP spid="17" grpId="0"/>
      <p:bldP spid="18" grpId="0"/>
      <p:bldP spid="19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294" y="-532119"/>
            <a:ext cx="6361923" cy="6205211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591592" y="-532119"/>
            <a:ext cx="1440259" cy="2112622"/>
          </a:xfrm>
          <a:prstGeom prst="rect">
            <a:avLst/>
          </a:prstGeom>
        </p:spPr>
      </p:pic>
      <p:pic>
        <p:nvPicPr>
          <p:cNvPr id="10" name="Shape 1"/>
          <p:cNvPicPr/>
          <p:nvPr/>
        </p:nvPicPr>
        <p:blipFill>
          <a:blip r:embed="rId4"/>
          <a:stretch/>
        </p:blipFill>
        <p:spPr>
          <a:xfrm>
            <a:off x="11033760" y="0"/>
            <a:ext cx="1158240" cy="1048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373275" y="1237430"/>
            <a:ext cx="4935706" cy="3688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đưới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</a:t>
            </a:r>
          </a:p>
          <a:p>
            <a:pPr>
              <a:lnSpc>
                <a:spcPct val="107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phê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Google Shape;164;p9"/>
          <p:cNvPicPr preferRelativeResize="0"/>
          <p:nvPr/>
        </p:nvPicPr>
        <p:blipFill rotWithShape="1">
          <a:blip r:embed="rId5">
            <a:alphaModFix/>
          </a:blip>
          <a:srcRect l="15285" t="10430" r="46645" b="11190"/>
          <a:stretch/>
        </p:blipFill>
        <p:spPr>
          <a:xfrm>
            <a:off x="4748225" y="-248025"/>
            <a:ext cx="7742594" cy="4540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52875" y="-448608"/>
            <a:ext cx="2280885" cy="1344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155;p8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11033760" y="4217436"/>
            <a:ext cx="1653119" cy="106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6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64" y="-376427"/>
            <a:ext cx="340569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993780" y="0"/>
            <a:ext cx="366536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061862"/>
              </p:ext>
            </p:extLst>
          </p:nvPr>
        </p:nvGraphicFramePr>
        <p:xfrm>
          <a:off x="5958555" y="792910"/>
          <a:ext cx="6141767" cy="5908720"/>
        </p:xfrm>
        <a:graphic>
          <a:graphicData uri="http://schemas.openxmlformats.org/drawingml/2006/table">
            <a:tbl>
              <a:tblPr/>
              <a:tblGrid>
                <a:gridCol w="6141767"/>
              </a:tblGrid>
              <a:tr h="5908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lựa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2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Bỏ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qua,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luôn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nữa</a:t>
                      </a:r>
                      <a:r>
                        <a:rPr lang="en-US" sz="2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kern="12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-61546" y="5825406"/>
            <a:ext cx="5499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37692" y="4492778"/>
            <a:ext cx="65543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xấu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38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62366" y="33057"/>
            <a:ext cx="644552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: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Đóng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vai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7" t="53352" r="11679"/>
          <a:stretch/>
        </p:blipFill>
        <p:spPr bwMode="auto">
          <a:xfrm>
            <a:off x="5138057" y="3555691"/>
            <a:ext cx="7165910" cy="277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05845" y="1215845"/>
            <a:ext cx="2557262" cy="2133600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#9Slide05 Brannboll Ny" panose="02000000000000000000" pitchFamily="2" charset="0"/>
              </a:rPr>
              <a:t>Theo </a:t>
            </a:r>
            <a:r>
              <a:rPr lang="en-US" sz="2000" dirty="0" err="1" smtClean="0">
                <a:solidFill>
                  <a:prstClr val="black"/>
                </a:solidFill>
                <a:latin typeface="#9Slide05 Brannboll Ny" panose="02000000000000000000" pitchFamily="2" charset="0"/>
              </a:rPr>
              <a:t>mình</a:t>
            </a:r>
            <a:r>
              <a:rPr lang="en-US" sz="2000" dirty="0" smtClean="0">
                <a:solidFill>
                  <a:prstClr val="black"/>
                </a:solidFill>
                <a:latin typeface="#9Slide05 Brannboll Ny" panose="02000000000000000000" pitchFamily="2" charset="0"/>
              </a:rPr>
              <a:t>......................</a:t>
            </a:r>
            <a:endParaRPr lang="en-US" sz="2000" dirty="0">
              <a:solidFill>
                <a:prstClr val="black"/>
              </a:solidFill>
              <a:latin typeface="#9Slide05 Brannboll Ny" panose="02000000000000000000" pitchFamily="2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A50021"/>
                </a:solidFill>
              </a:rPr>
              <a:t>.</a:t>
            </a:r>
            <a:endParaRPr lang="en-US" sz="2000" b="1" i="1" dirty="0">
              <a:solidFill>
                <a:srgbClr val="A50021"/>
              </a:solidFill>
            </a:endParaRP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8266922" y="1187569"/>
            <a:ext cx="4037045" cy="2350247"/>
          </a:xfrm>
          <a:prstGeom prst="cloudCallout">
            <a:avLst>
              <a:gd name="adj1" fmla="val -17685"/>
              <a:gd name="adj2" fmla="val 8588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anchor="ctr"/>
          <a:lstStyle/>
          <a:p>
            <a:pPr>
              <a:lnSpc>
                <a:spcPts val="1200"/>
              </a:lnSpc>
            </a:pP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54;p8"/>
          <p:cNvPicPr preferRelativeResize="0"/>
          <p:nvPr/>
        </p:nvPicPr>
        <p:blipFill rotWithShape="1">
          <a:blip r:embed="rId3">
            <a:alphaModFix/>
          </a:blip>
          <a:srcRect l="16992" t="-937" r="50159" b="17086"/>
          <a:stretch/>
        </p:blipFill>
        <p:spPr>
          <a:xfrm>
            <a:off x="102751" y="475884"/>
            <a:ext cx="5153445" cy="61768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nip Diagonal Corner Rectangle 8"/>
          <p:cNvSpPr/>
          <p:nvPr/>
        </p:nvSpPr>
        <p:spPr>
          <a:xfrm>
            <a:off x="316523" y="707366"/>
            <a:ext cx="4262045" cy="683222"/>
          </a:xfrm>
          <a:prstGeom prst="snip2DiagRect">
            <a:avLst>
              <a:gd name="adj1" fmla="val 26917"/>
              <a:gd name="adj2" fmla="val 16667"/>
            </a:avLst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24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" y="-177674"/>
            <a:ext cx="1943897" cy="11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367437"/>
              </p:ext>
            </p:extLst>
          </p:nvPr>
        </p:nvGraphicFramePr>
        <p:xfrm>
          <a:off x="447594" y="2106584"/>
          <a:ext cx="4328403" cy="3535680"/>
        </p:xfrm>
        <a:graphic>
          <a:graphicData uri="http://schemas.openxmlformats.org/drawingml/2006/table">
            <a:tbl>
              <a:tblPr/>
              <a:tblGrid>
                <a:gridCol w="4328403"/>
              </a:tblGrid>
              <a:tr h="318238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Sau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”, Linh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rằng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tuỳ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xử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hay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Linh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24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8266922" y="1624027"/>
            <a:ext cx="39049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571500" algn="l"/>
              </a:tabLst>
            </a:pP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Linh.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dối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11846"/>
            <a:ext cx="9209314" cy="3992908"/>
            <a:chOff x="114868" y="-346472"/>
            <a:chExt cx="7805125" cy="7426902"/>
          </a:xfrm>
        </p:grpSpPr>
        <p:pic>
          <p:nvPicPr>
            <p:cNvPr id="6" name="Google Shape;154;p8"/>
            <p:cNvPicPr preferRelativeResize="0"/>
            <p:nvPr/>
          </p:nvPicPr>
          <p:blipFill rotWithShape="1">
            <a:blip r:embed="rId2">
              <a:alphaModFix/>
            </a:blip>
            <a:srcRect l="16992" t="-937" r="50159" b="17086"/>
            <a:stretch/>
          </p:blipFill>
          <p:spPr>
            <a:xfrm>
              <a:off x="114868" y="-346472"/>
              <a:ext cx="7805125" cy="6999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155;p8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068240" y="4750073"/>
              <a:ext cx="2072846" cy="23303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Rectangle 7"/>
          <p:cNvSpPr/>
          <p:nvPr/>
        </p:nvSpPr>
        <p:spPr>
          <a:xfrm>
            <a:off x="327804" y="1138445"/>
            <a:ext cx="8017217" cy="193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9000"/>
              </a:lnSpc>
              <a:spcAft>
                <a:spcPts val="200"/>
              </a:spcAft>
              <a:buClr>
                <a:srgbClr val="000000"/>
              </a:buClr>
              <a:buSzPts val="1000"/>
              <a:tabLst>
                <a:tab pos="542290" algn="l"/>
              </a:tabLst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Shape 95"/>
          <p:cNvPicPr/>
          <p:nvPr/>
        </p:nvPicPr>
        <p:blipFill>
          <a:blip r:embed="rId4"/>
          <a:stretch/>
        </p:blipFill>
        <p:spPr>
          <a:xfrm>
            <a:off x="8755266" y="1040525"/>
            <a:ext cx="3436733" cy="2794357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49368C2B-08BB-4567-BA27-2402FAA3C31F}"/>
              </a:ext>
            </a:extLst>
          </p:cNvPr>
          <p:cNvSpPr/>
          <p:nvPr/>
        </p:nvSpPr>
        <p:spPr>
          <a:xfrm>
            <a:off x="2573625" y="57173"/>
            <a:ext cx="4715695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indent="165100" algn="just">
              <a:lnSpc>
                <a:spcPct val="130000"/>
              </a:lnSpc>
              <a:spcAft>
                <a:spcPts val="200"/>
              </a:spcAft>
            </a:pP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a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ea typeface="Arial" panose="020B0604020202020204" pitchFamily="34" charset="0"/>
              </a:rPr>
              <a:t>Chia </a:t>
            </a:r>
            <a:r>
              <a:rPr lang="en-US" sz="3200" b="1" dirty="0" err="1" smtClean="0">
                <a:solidFill>
                  <a:srgbClr val="FF0000"/>
                </a:solidFill>
                <a:ea typeface="Arial" panose="020B0604020202020204" pitchFamily="34" charset="0"/>
              </a:rPr>
              <a:t>sẻ</a:t>
            </a:r>
            <a:endParaRPr lang="en-US" sz="3200" b="1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  <a:latin typeface="SVN-Vanilla Daisy Pro" panose="00000500000000000000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10" name="Shape 110"/>
          <p:cNvPicPr/>
          <p:nvPr/>
        </p:nvPicPr>
        <p:blipFill>
          <a:blip r:embed="rId5"/>
          <a:stretch/>
        </p:blipFill>
        <p:spPr>
          <a:xfrm>
            <a:off x="104503" y="4651375"/>
            <a:ext cx="3077236" cy="2206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2028" y="4651375"/>
            <a:ext cx="4309073" cy="2202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877" y="4651375"/>
            <a:ext cx="4152122" cy="22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ốn Sách, Mở, Trang, Đọc, Rỗng, Đồng Bằ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2" y="171449"/>
            <a:ext cx="11473732" cy="66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592362" y="1086162"/>
            <a:ext cx="8839527" cy="4329276"/>
            <a:chOff x="1592362" y="1086162"/>
            <a:chExt cx="8839527" cy="4329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4: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236363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IV. </a:t>
              </a:r>
            </a:p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VẬN DỤNG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862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5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982283" y="1191140"/>
            <a:ext cx="6663096" cy="5254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311" y="209006"/>
            <a:ext cx="6353926" cy="5865304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645372"/>
              </p:ext>
            </p:extLst>
          </p:nvPr>
        </p:nvGraphicFramePr>
        <p:xfrm>
          <a:off x="222069" y="2241270"/>
          <a:ext cx="4688958" cy="6217500"/>
        </p:xfrm>
        <a:graphic>
          <a:graphicData uri="http://schemas.openxmlformats.org/drawingml/2006/table">
            <a:tbl>
              <a:tblPr/>
              <a:tblGrid>
                <a:gridCol w="4688958"/>
              </a:tblGrid>
              <a:tr h="6217500">
                <a:tc>
                  <a:txBody>
                    <a:bodyPr/>
                    <a:lstStyle/>
                    <a:p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b="1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điệp</a:t>
                      </a:r>
                      <a:r>
                        <a:rPr lang="en-US" sz="28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hay </a:t>
                      </a:r>
                      <a:r>
                        <a:rPr lang="en-US" sz="2800" kern="1200" dirty="0" err="1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3200" kern="120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614535"/>
              </p:ext>
            </p:extLst>
          </p:nvPr>
        </p:nvGraphicFramePr>
        <p:xfrm>
          <a:off x="5140230" y="1845813"/>
          <a:ext cx="4907539" cy="3566160"/>
        </p:xfrm>
        <a:graphic>
          <a:graphicData uri="http://schemas.openxmlformats.org/drawingml/2006/table">
            <a:tbl>
              <a:tblPr/>
              <a:tblGrid>
                <a:gridCol w="4907539"/>
              </a:tblGrid>
              <a:tr h="3015551">
                <a:tc>
                  <a:txBody>
                    <a:bodyPr/>
                    <a:lstStyle/>
                    <a:p>
                      <a:endParaRPr lang="en-US" sz="1800" kern="12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Hòm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kern="120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32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”:</a:t>
                      </a:r>
                    </a:p>
                    <a:p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lớp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dối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gửi</a:t>
                      </a:r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4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9302" y="171449"/>
            <a:ext cx="11473732" cy="6686551"/>
            <a:chOff x="219302" y="171449"/>
            <a:chExt cx="11473732" cy="6686551"/>
          </a:xfrm>
        </p:grpSpPr>
        <p:pic>
          <p:nvPicPr>
            <p:cNvPr id="1026" name="Picture 2" descr="Cuốn Sách, Mở, Trang, Đọc, Rỗng, Đồng Bằ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02" y="171449"/>
              <a:ext cx="11473732" cy="668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848486"/>
              <a:ext cx="2923605" cy="200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Bài</a:t>
              </a:r>
              <a:r>
                <a:rPr lang="en-US" altLang="en-US" sz="44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4:</a:t>
              </a:r>
              <a:r>
                <a:rPr lang="en-US" altLang="en-US" sz="44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000" b="1" dirty="0" smtClean="0">
                  <a:solidFill>
                    <a:srgbClr val="FF0000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TÔN TRỌNG SỰ THẬT</a:t>
              </a:r>
              <a:endParaRPr lang="en-SG" altLang="en-US" sz="4000" b="1" dirty="0">
                <a:solidFill>
                  <a:srgbClr val="0000FF"/>
                </a:solidFill>
                <a:latin typeface="#9Slide05 Fourth" panose="000005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44721">
              <a:off x="6111244" y="813196"/>
              <a:ext cx="4304627" cy="4425552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729627" y="2921714"/>
              <a:ext cx="32188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 kern="0" dirty="0">
                  <a:solidFill>
                    <a:srgbClr val="0000FF"/>
                  </a:solidFill>
                  <a:latin typeface="SVN-Vanilla Daisy Pro" panose="00000500000000000000" pitchFamily="2" charset="0"/>
                  <a:ea typeface="微软雅黑" pitchFamily="34" charset="-122"/>
                  <a:cs typeface="Times New Roman" pitchFamily="18" charset="0"/>
                </a:rPr>
                <a:t>XIN CHÀO VÀ HẸN GẶP LẠI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103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99087" y="2550664"/>
            <a:ext cx="1041061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8,9,10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Bài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Helvetica Neue"/>
                <a:cs typeface="Times New Roman" panose="02020603050405020304" pitchFamily="18" charset="0"/>
              </a:rPr>
              <a:t> 4</a:t>
            </a:r>
            <a:endParaRPr lang="en-US" alt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Helvetica Neue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 TRỌNG SỰ THẬT</a:t>
            </a:r>
            <a:endParaRPr lang="en-SG" altLang="en-US" sz="32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AutoShape 2" descr="Galileo Galilei Và Chân Lý “Dù Sao Trái đất Vẫn Quay” - Thiên Văn Học Đà  Nẵ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Tienganhvuihoc - học tiếng Anh chuẩn quốc tế xuất sắc 4 kĩ nă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242" y="96970"/>
            <a:ext cx="3647672" cy="224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. Galilei có nói câu “DÙ SAO... - Hội Thiên Văn Hà Nội - HAS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93" y="96970"/>
            <a:ext cx="3363401" cy="19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642" y="160338"/>
            <a:ext cx="2514600" cy="1893872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9" t="19876" r="16764" b="10484"/>
          <a:stretch/>
        </p:blipFill>
        <p:spPr bwMode="auto">
          <a:xfrm>
            <a:off x="155575" y="3892164"/>
            <a:ext cx="3252083" cy="26398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Những câu ca dao tục ngữ về tôn trọng người khá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237" y="3953846"/>
            <a:ext cx="3164122" cy="258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Những câu ca dao tục ngữ nói về tính trung thực - Wiki Cách Là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279" y="3947823"/>
            <a:ext cx="2835264" cy="2584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09634" y="3947822"/>
            <a:ext cx="2194560" cy="25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0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83605" y="1086162"/>
            <a:ext cx="8839527" cy="4329276"/>
            <a:chOff x="1592362" y="1086162"/>
            <a:chExt cx="8839527" cy="43292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3602">
              <a:off x="1592362" y="1086162"/>
              <a:ext cx="4058985" cy="4097835"/>
            </a:xfrm>
            <a:prstGeom prst="rect">
              <a:avLst/>
            </a:prstGeom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 rot="255451">
              <a:off x="2185164" y="1910042"/>
              <a:ext cx="292360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Bài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Helvetica Neue"/>
                  <a:cs typeface="Times New Roman" panose="02020603050405020304" pitchFamily="18" charset="0"/>
                </a:rPr>
                <a:t> 4 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#9Slide05 Fourth" panose="00000500000000000000" pitchFamily="2" charset="0"/>
                  <a:ea typeface="Helvetica Neue"/>
                  <a:cs typeface="Helvetica Neue"/>
                </a:rPr>
                <a:t>–</a:t>
              </a:r>
              <a:r>
                <a:rPr lang="en-US" altLang="en-US" sz="3200" b="1" dirty="0" smtClean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altLang="en-US" sz="2800" b="1" dirty="0" err="1" smtClean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Tiết</a:t>
              </a:r>
              <a:r>
                <a:rPr lang="en-US" altLang="en-US" sz="2800" b="1" dirty="0" smtClean="0">
                  <a:solidFill>
                    <a:srgbClr val="0000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8,9,10</a:t>
              </a:r>
              <a:endParaRPr lang="en-US" altLang="en-US" sz="3200" b="1" dirty="0" smtClean="0">
                <a:solidFill>
                  <a:srgbClr val="FF0000"/>
                </a:solidFill>
                <a:latin typeface="#9Slide05 Fourth" panose="00000500000000000000" pitchFamily="2" charset="0"/>
                <a:ea typeface="Helvetica Neue"/>
                <a:cs typeface="Helvetica Neue"/>
              </a:endParaRP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smtClean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TÔN TRỌNG SỰ THẬT</a:t>
              </a:r>
              <a:endParaRPr lang="en-SG" altLang="en-US" sz="28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444721">
              <a:off x="6127262" y="1614012"/>
              <a:ext cx="4304627" cy="3801426"/>
            </a:xfrm>
            <a:prstGeom prst="rect">
              <a:avLst/>
            </a:prstGeom>
          </p:spPr>
        </p:pic>
        <p:sp>
          <p:nvSpPr>
            <p:cNvPr id="9" name="文本框 6"/>
            <p:cNvSpPr txBox="1"/>
            <p:nvPr/>
          </p:nvSpPr>
          <p:spPr>
            <a:xfrm rot="21381182">
              <a:off x="6840945" y="3482584"/>
              <a:ext cx="32188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prstClr val="black"/>
                  </a:solidFill>
                  <a:effectLst>
                    <a:glow rad="101600">
                      <a:srgbClr val="E6B91E">
                        <a:satMod val="175000"/>
                        <a:alpha val="40000"/>
                      </a:srgbClr>
                    </a:glow>
                  </a:effectLst>
                  <a:latin typeface="SVN-Vanilla Daisy Pro" panose="00000500000000000000" pitchFamily="2" charset="0"/>
                  <a:ea typeface="微软雅黑" panose="020B0503020204020204" charset="-122"/>
                  <a:cs typeface="Times New Roman" pitchFamily="18" charset="0"/>
                </a:rPr>
                <a:t>KHÁM PHÁ</a:t>
              </a:r>
              <a:endParaRPr lang="zh-CN" altLang="en-US" sz="3200" b="1" dirty="0">
                <a:solidFill>
                  <a:prstClr val="black"/>
                </a:solidFill>
                <a:effectLst>
                  <a:glow rad="101600">
                    <a:srgbClr val="E6B91E">
                      <a:satMod val="175000"/>
                      <a:alpha val="40000"/>
                    </a:srgbClr>
                  </a:glow>
                </a:effectLst>
                <a:latin typeface="SVN-Vanilla Daisy Pro" panose="00000500000000000000" pitchFamily="2" charset="0"/>
                <a:ea typeface="微软雅黑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44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636567" y="634162"/>
            <a:ext cx="11640166" cy="6315244"/>
            <a:chOff x="636567" y="634162"/>
            <a:chExt cx="11640166" cy="631524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67" y="634162"/>
              <a:ext cx="5064981" cy="5897312"/>
            </a:xfrm>
            <a:prstGeom prst="rect">
              <a:avLst/>
            </a:prstGeom>
          </p:spPr>
        </p:pic>
        <p:pic>
          <p:nvPicPr>
            <p:cNvPr id="12" name="图片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6" t="43141" r="16000" b="18696"/>
            <a:stretch/>
          </p:blipFill>
          <p:spPr>
            <a:xfrm>
              <a:off x="8987410" y="3009026"/>
              <a:ext cx="1934005" cy="2654235"/>
            </a:xfrm>
            <a:prstGeom prst="rect">
              <a:avLst/>
            </a:prstGeom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0" t="72533" r="8533"/>
            <a:stretch/>
          </p:blipFill>
          <p:spPr>
            <a:xfrm>
              <a:off x="6438966" y="5181373"/>
              <a:ext cx="4470400" cy="1768033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" r="34400" b="5897"/>
            <a:stretch/>
          </p:blipFill>
          <p:spPr>
            <a:xfrm>
              <a:off x="1606163" y="987490"/>
              <a:ext cx="7994928" cy="4528321"/>
            </a:xfrm>
            <a:prstGeom prst="rect">
              <a:avLst/>
            </a:prstGeom>
          </p:spPr>
        </p:pic>
        <p:pic>
          <p:nvPicPr>
            <p:cNvPr id="15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867" t="20385" r="6933" b="5896"/>
            <a:stretch/>
          </p:blipFill>
          <p:spPr>
            <a:xfrm>
              <a:off x="10423549" y="1675533"/>
              <a:ext cx="1853184" cy="5055616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2811447" y="2878048"/>
            <a:ext cx="614635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tabLst>
                <a:tab pos="25273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KHÁI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NIỆM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BIỂU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HIỆN CỦA TÔN TRỌNG SỰ THẬT</a:t>
            </a:r>
          </a:p>
        </p:txBody>
      </p:sp>
    </p:spTree>
    <p:extLst>
      <p:ext uri="{BB962C8B-B14F-4D97-AF65-F5344CB8AC3E}">
        <p14:creationId xmlns:p14="http://schemas.microsoft.com/office/powerpoint/2010/main" val="4568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85" y="-9059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4267642" y="232382"/>
            <a:ext cx="415279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CÂU CHUYỆN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68" y="1330557"/>
            <a:ext cx="901677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#9Slide05 IcielSanelma" pitchFamily="2" charset="0"/>
              </a:rPr>
              <a:t>   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Từ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th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ờ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 Hy Lạp cổ đại cho đến tận thế k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ỉ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XVI, con người vẫn quan niệm rằng Trái Đ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ấ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t đứng yên, là trung tâm của vũ trụ. Mặt Trời, Mặt Trăng và các thiên th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khác quay quanh 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ái Đất.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Ga-li-l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(Galileo Galilei)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là một nhà t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hiên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văn học, vật l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í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học, toán học và triết học I-ta-li-a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(Italia),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ông đã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ủ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 hộ quan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cho rằng “Mặt T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rời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là trung tâm của vũ trụ và Trái Đất cùng mọi hà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tinh đều quay xung quanh nó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”</a:t>
            </a:r>
            <a:r>
              <a:rPr lang="en-US" sz="2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2327" y="3735157"/>
            <a:ext cx="866692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     </a:t>
            </a:r>
            <a:r>
              <a:rPr lang="en-US" sz="20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Tuy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nhiên, trong th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ờ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 k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Ga-li-lê sinh sống, quan điểm “Trái Đất là trung t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â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 của vũ trụ và luôn đứng yên” được coi là quan điểm chính thống trong xã hội. Tất cả nh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ữ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 ý kiến phản bác lại điều đó đều không được 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ấ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 nhận. V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ì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vậy, quan đi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m mà Ga-li-lê ủng hộ rằng 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Đất m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 là một hành tinh quay xung quanh Mặt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Trờ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i” là trái ngược với quan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này, bị cho là ch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ố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 đối.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Vào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ngày 22/6/1633, 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Ga-li-l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vi-VN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đã bị đưa ra trước toà án đ</a:t>
            </a:r>
            <a:r>
              <a:rPr lang="en-US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xét xử. Tương truyền rằng, sau khi bước ra khỏi cửa toà án, ông đã bực tức nói to: “Dù sao </a:t>
            </a:r>
            <a:r>
              <a:rPr lang="en-US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</a:t>
            </a:r>
            <a:r>
              <a:rPr lang="vi-VN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ái Đất vẫn quay!”.</a:t>
            </a:r>
            <a:endParaRPr lang="en-US" sz="20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3716" y="812042"/>
            <a:ext cx="6731331" cy="5992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5000"/>
              </a:lnSpc>
              <a:spcAft>
                <a:spcPts val="500"/>
              </a:spcAft>
            </a:pPr>
            <a:r>
              <a:rPr lang="vi-VN" sz="2800" b="1" dirty="0">
                <a:solidFill>
                  <a:srgbClr val="0000FF"/>
                </a:solidFill>
                <a:latin typeface="#9Slide05 IcielSanelma" pitchFamily="2" charset="0"/>
                <a:ea typeface="Times New Roman" panose="02020603050405020304" pitchFamily="18" charset="0"/>
              </a:rPr>
              <a:t>GA-LI-LÊ VÀ CHÂN LÍ “DÙ SAO TRÁI ĐẤT VẪN QUAY”</a:t>
            </a:r>
            <a:endParaRPr lang="en-US" sz="2800" b="1" dirty="0">
              <a:solidFill>
                <a:srgbClr val="0000FF"/>
              </a:solidFill>
              <a:effectLst/>
              <a:latin typeface="#9Slide05 IcielSanelma" pitchFamily="2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42" y="3899615"/>
            <a:ext cx="2690212" cy="23487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097" y="1346393"/>
            <a:ext cx="1971467" cy="217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0" y="2084851"/>
            <a:ext cx="3072343" cy="2112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-1371533"/>
            <a:ext cx="5532437" cy="364840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7382" y="2435357"/>
            <a:ext cx="1956693" cy="12192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Hoạt</a:t>
            </a: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động</a:t>
            </a: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2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  <a:cs typeface="Times New Roman" pitchFamily="18" charset="0"/>
              </a:rPr>
              <a:t>nhóm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7563" y="260648"/>
            <a:ext cx="2976331" cy="1632181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PHIẾU BÀI TẬP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6" t="21506" r="30000" b="16709"/>
          <a:stretch/>
        </p:blipFill>
        <p:spPr>
          <a:xfrm>
            <a:off x="8592278" y="1"/>
            <a:ext cx="3770572" cy="2084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7755" y="1790342"/>
            <a:ext cx="3454244" cy="6258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67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1564 - 1642)</a:t>
            </a:r>
            <a:endParaRPr lang="vi-VN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24" y="361592"/>
            <a:ext cx="2496277" cy="1051185"/>
          </a:xfrm>
          <a:prstGeom prst="rect">
            <a:avLst/>
          </a:prstGeom>
        </p:spPr>
      </p:pic>
      <p:sp>
        <p:nvSpPr>
          <p:cNvPr id="12" name="Flowchart: Decision 11"/>
          <p:cNvSpPr/>
          <p:nvPr/>
        </p:nvSpPr>
        <p:spPr>
          <a:xfrm>
            <a:off x="5867799" y="260648"/>
            <a:ext cx="3012511" cy="1632181"/>
          </a:xfrm>
          <a:prstGeom prst="flowChartDecision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HÀNG</a:t>
            </a:r>
          </a:p>
          <a:p>
            <a:pPr algn="ctr"/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dirty="0" err="1"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133" dirty="0">
                <a:latin typeface="Times New Roman" pitchFamily="18" charset="0"/>
                <a:cs typeface="Times New Roman" pitchFamily="18" charset="0"/>
              </a:rPr>
              <a:t> – li - </a:t>
            </a:r>
            <a:r>
              <a:rPr lang="en-US" sz="2133" dirty="0" err="1">
                <a:latin typeface="Times New Roman" pitchFamily="18" charset="0"/>
                <a:cs typeface="Times New Roman" pitchFamily="18" charset="0"/>
              </a:rPr>
              <a:t>lê</a:t>
            </a:r>
            <a:endParaRPr lang="en-US" sz="213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3026715" y="2558124"/>
            <a:ext cx="7101732" cy="117651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1: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ngữ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.</a:t>
            </a:r>
          </a:p>
        </p:txBody>
      </p:sp>
      <p:sp>
        <p:nvSpPr>
          <p:cNvPr id="14" name="Flowchart: Process 13"/>
          <p:cNvSpPr/>
          <p:nvPr/>
        </p:nvSpPr>
        <p:spPr>
          <a:xfrm>
            <a:off x="3038627" y="3958773"/>
            <a:ext cx="6624736" cy="1198419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2: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nổi</a:t>
            </a:r>
            <a:r>
              <a:rPr lang="en-US" sz="2400" dirty="0"/>
              <a:t> </a:t>
            </a:r>
            <a:r>
              <a:rPr lang="en-US" sz="2400" dirty="0" err="1"/>
              <a:t>tiếng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Ga</a:t>
            </a:r>
            <a:r>
              <a:rPr lang="en-US" sz="2400" dirty="0"/>
              <a:t> – li – </a:t>
            </a:r>
            <a:r>
              <a:rPr lang="en-US" sz="2400" dirty="0" err="1"/>
              <a:t>lê</a:t>
            </a:r>
            <a:r>
              <a:rPr lang="en-US" sz="2400" dirty="0"/>
              <a:t> </a:t>
            </a:r>
            <a:r>
              <a:rPr lang="en-US" sz="2400" dirty="0" err="1"/>
              <a:t>Dù</a:t>
            </a:r>
            <a:r>
              <a:rPr lang="en-US" sz="2400" dirty="0"/>
              <a:t> 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Trái</a:t>
            </a:r>
            <a:r>
              <a:rPr lang="en-US" sz="2400" dirty="0"/>
              <a:t> </a:t>
            </a:r>
            <a:r>
              <a:rPr lang="en-US" sz="2400" dirty="0" err="1"/>
              <a:t>Đất</a:t>
            </a:r>
            <a:r>
              <a:rPr lang="en-US" sz="2400" dirty="0"/>
              <a:t>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smtClean="0"/>
              <a:t>quay </a:t>
            </a:r>
            <a:r>
              <a:rPr lang="en-US" sz="2400" dirty="0" err="1"/>
              <a:t>chứng</a:t>
            </a:r>
            <a:r>
              <a:rPr lang="en-US" sz="2400" dirty="0"/>
              <a:t> </a:t>
            </a:r>
            <a:r>
              <a:rPr lang="en-US" sz="2400" dirty="0" err="1"/>
              <a:t>tỏ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 VÌ </a:t>
            </a:r>
            <a:r>
              <a:rPr lang="en-US" sz="2400" dirty="0" err="1"/>
              <a:t>sao</a:t>
            </a:r>
            <a:endParaRPr lang="en-US" sz="2400" dirty="0"/>
          </a:p>
        </p:txBody>
      </p:sp>
      <p:sp>
        <p:nvSpPr>
          <p:cNvPr id="15" name="Flowchart: Process 14"/>
          <p:cNvSpPr/>
          <p:nvPr/>
        </p:nvSpPr>
        <p:spPr>
          <a:xfrm>
            <a:off x="527381" y="5106044"/>
            <a:ext cx="7008779" cy="816864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3: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977368" y="5992015"/>
            <a:ext cx="6078739" cy="816864"/>
          </a:xfrm>
          <a:prstGeom prst="flowChartProces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</a:t>
            </a:r>
            <a:r>
              <a:rPr lang="en-US" sz="2400" dirty="0" err="1"/>
              <a:t>Món</a:t>
            </a:r>
            <a:r>
              <a:rPr lang="en-US" sz="2400" dirty="0"/>
              <a:t> </a:t>
            </a:r>
            <a:r>
              <a:rPr lang="en-US" sz="2400" dirty="0" err="1"/>
              <a:t>thứ</a:t>
            </a:r>
            <a:r>
              <a:rPr lang="en-US" sz="2400" dirty="0"/>
              <a:t> 4: </a:t>
            </a:r>
            <a:r>
              <a:rPr lang="en-US" sz="2400" dirty="0" err="1"/>
              <a:t>Tôn</a:t>
            </a:r>
            <a:r>
              <a:rPr lang="en-US" sz="2400" dirty="0"/>
              <a:t> </a:t>
            </a:r>
            <a:r>
              <a:rPr lang="en-US" sz="2400" dirty="0" err="1"/>
              <a:t>trọng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thật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363" y="3308503"/>
            <a:ext cx="2528637" cy="35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2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07" y="286850"/>
            <a:ext cx="10673894" cy="67307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1587" y="1404215"/>
            <a:ext cx="90745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uan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 mà Ga-li-lê ủng hộ 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Đất m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ớ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 là một hành tinh quay xung quanh Mặt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Trờ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i” là trái ngược với quan đi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thời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đang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bị cho là ch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 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đối.</a:t>
            </a:r>
            <a:r>
              <a:rPr lang="en-US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Ga-li-l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ê</a:t>
            </a:r>
            <a:r>
              <a:rPr lang="vi-VN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đã bị đưa ra trước toà án đ</a:t>
            </a:r>
            <a:r>
              <a:rPr lang="en-US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ể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xét xử. Tương truyền rằng, sau khi bước ra khỏi cửa toà án, ông đã bực tức nói to: “Dù sao </a:t>
            </a:r>
            <a:r>
              <a:rPr lang="en-US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</a:t>
            </a:r>
            <a:r>
              <a:rPr lang="vi-VN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ái Đất vẫn quay!”.</a:t>
            </a:r>
            <a:endParaRPr lang="en-US" sz="2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7533" y="2647116"/>
            <a:ext cx="903735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Câu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nổi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tiếng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của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Ga-li-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lê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“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Dù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sao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Trái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vẫn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quay"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chứng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tỏ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tôn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trọng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Vì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ông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biết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sự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thật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nhất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phải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khẳng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định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nó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en-US" dirty="0"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54078" y="748443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SVN-Vanilla Daisy Pro" panose="00000500000000000000" pitchFamily="2" charset="0"/>
                <a:cs typeface="Times New Roman" panose="02020603050405020304" pitchFamily="18" charset="0"/>
              </a:rPr>
              <a:t>NHÓM…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SVN-Vanilla Daisy P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图片 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7" y="4909559"/>
            <a:ext cx="3377483" cy="204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9635903" y="0"/>
            <a:ext cx="1558097" cy="1331801"/>
            <a:chOff x="9203433" y="3655634"/>
            <a:chExt cx="3329017" cy="225899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6" t="21506" r="30000" b="16709"/>
            <a:stretch/>
          </p:blipFill>
          <p:spPr>
            <a:xfrm>
              <a:off x="9484033" y="3655634"/>
              <a:ext cx="2767820" cy="225899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203433" y="4957992"/>
              <a:ext cx="3329017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(Ga-li-lê, 1564 - 1642)</a:t>
              </a:r>
              <a:endParaRPr lang="vi-VN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0" y="0"/>
            <a:ext cx="3266164" cy="6612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BÀI TẬP 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087534" y="3519350"/>
            <a:ext cx="9122368" cy="7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Sự </a:t>
            </a:r>
            <a:r>
              <a:rPr lang="vi-VN" sz="1800" dirty="0">
                <a:latin typeface="Tahoma" pitchFamily="34" charset="0"/>
                <a:ea typeface="Tahoma" pitchFamily="34" charset="0"/>
                <a:cs typeface="Tahoma" pitchFamily="34" charset="0"/>
              </a:rPr>
              <a:t>thật là những gì có thật trong cuộc sống hiện thực và phản ánh đúng hiện thực cuộc </a:t>
            </a:r>
            <a:r>
              <a:rPr lang="vi-VN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sống.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196727" y="4389199"/>
            <a:ext cx="9096139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 smtClean="0">
                <a:latin typeface="SVN-Very Berry" panose="00000500000000000000" pitchFamily="2" charset="0"/>
                <a:ea typeface="Arial" panose="020B0604020202020204" pitchFamily="34" charset="0"/>
              </a:rPr>
              <a:t> </a:t>
            </a:r>
            <a:r>
              <a:rPr lang="vi-VN" sz="2000" dirty="0" smtClean="0">
                <a:latin typeface="+mj-lt"/>
                <a:ea typeface="Arial" panose="020B0604020202020204" pitchFamily="34" charset="0"/>
              </a:rPr>
              <a:t>Tôn </a:t>
            </a:r>
            <a:r>
              <a:rPr lang="vi-VN" sz="2000" dirty="0">
                <a:latin typeface="+mj-lt"/>
                <a:ea typeface="Arial" panose="020B0604020202020204" pitchFamily="34" charset="0"/>
              </a:rPr>
              <a:t>trọng sự thật là suy nghĩ, nói và làm theo đúng sự thật</a:t>
            </a:r>
            <a:r>
              <a:rPr lang="vi-VN" sz="2000" dirty="0" smtClean="0">
                <a:latin typeface="+mj-lt"/>
                <a:ea typeface="Arial" panose="020B0604020202020204" pitchFamily="34" charset="0"/>
              </a:rPr>
              <a:t>.</a:t>
            </a:r>
            <a:endParaRPr lang="en-US" sz="2000" dirty="0">
              <a:latin typeface="+mj-lt"/>
              <a:ea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6327" y="876681"/>
            <a:ext cx="339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Ga-li-</a:t>
            </a:r>
            <a:r>
              <a:rPr lang="en-US" sz="2400" b="1" dirty="0" err="1" smtClean="0">
                <a:solidFill>
                  <a:srgbClr val="44546A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endParaRPr lang="en-US" sz="2400" b="1" dirty="0">
              <a:solidFill>
                <a:srgbClr val="44546A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222" y="2498982"/>
            <a:ext cx="2900751" cy="435901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3123" y="373712"/>
            <a:ext cx="10742214" cy="6484288"/>
            <a:chOff x="143123" y="373712"/>
            <a:chExt cx="10002742" cy="6484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021" y="373712"/>
              <a:ext cx="8112844" cy="4976273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123" y="2934031"/>
              <a:ext cx="3999949" cy="3923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72596" y="1716657"/>
            <a:ext cx="6970694" cy="27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indent="-514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Khái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niệm</a:t>
            </a:r>
            <a:endParaRPr lang="en-US" sz="24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Sự </a:t>
            </a:r>
            <a:r>
              <a:rPr lang="vi-VN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thật là những gì có thật trong cuộc sống hiện thực và phản ánh đúng hiện thực cuộc </a:t>
            </a:r>
            <a:r>
              <a:rPr lang="vi-VN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sống.</a:t>
            </a:r>
            <a:endParaRPr lang="en-US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vi-VN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Tôn </a:t>
            </a:r>
            <a:r>
              <a:rPr lang="vi-VN" sz="2400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trọng sự thật là suy nghĩ, nói và làm theo đúng sự thật.</a:t>
            </a:r>
            <a:endParaRPr lang="en-US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b="1" i="1" dirty="0">
              <a:solidFill>
                <a:srgbClr val="FF0000"/>
              </a:solidFill>
              <a:effectLst/>
              <a:latin typeface="#9Slide05 Brannboll Ny" panose="02000000000000000000" pitchFamily="2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79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11340</TotalTime>
  <Words>2617</Words>
  <Application>Microsoft Office PowerPoint</Application>
  <PresentationFormat>Widescreen</PresentationFormat>
  <Paragraphs>200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微软雅黑</vt:lpstr>
      <vt:lpstr>#9Slide05 Brannboll Ny</vt:lpstr>
      <vt:lpstr>#9Slide05 Fourth</vt:lpstr>
      <vt:lpstr>#9Slide05 IcielSanelma</vt:lpstr>
      <vt:lpstr>#9Slide05 Pattaya</vt:lpstr>
      <vt:lpstr>#9Slide05 SVNCookie</vt:lpstr>
      <vt:lpstr>#9Slide06 SVNSlow Attack</vt:lpstr>
      <vt:lpstr>#9Slide07 IcielAmerican Forkbal</vt:lpstr>
      <vt:lpstr>#9Slide07 Marbelia Regular</vt:lpstr>
      <vt:lpstr>Arial</vt:lpstr>
      <vt:lpstr>Calibri</vt:lpstr>
      <vt:lpstr>Calibri Light</vt:lpstr>
      <vt:lpstr>Cambria</vt:lpstr>
      <vt:lpstr>Courier New</vt:lpstr>
      <vt:lpstr>Helvetica Neue</vt:lpstr>
      <vt:lpstr>SVN-Vanilla Daisy Pro</vt:lpstr>
      <vt:lpstr>SVN-Very Berry</vt:lpstr>
      <vt:lpstr>Tahoma</vt:lpstr>
      <vt:lpstr>Times New Roman</vt:lpstr>
      <vt:lpstr>Verdana</vt:lpstr>
      <vt:lpstr>Office Theme</vt:lpstr>
      <vt:lpstr>1_Office Theme</vt:lpstr>
      <vt:lpstr>24_Office Theme</vt:lpstr>
      <vt:lpstr>Default Design</vt:lpstr>
      <vt:lpstr>3_Office Theme</vt:lpstr>
      <vt:lpstr>32_Office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HẸN HÒ: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WIN10</cp:lastModifiedBy>
  <cp:revision>330</cp:revision>
  <dcterms:created xsi:type="dcterms:W3CDTF">2021-06-28T15:32:15Z</dcterms:created>
  <dcterms:modified xsi:type="dcterms:W3CDTF">2021-10-24T11:54:44Z</dcterms:modified>
</cp:coreProperties>
</file>