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 id="2147488617" r:id="rId5"/>
  </p:sldMasterIdLst>
  <p:notesMasterIdLst>
    <p:notesMasterId r:id="rId43"/>
  </p:notesMasterIdLst>
  <p:sldIdLst>
    <p:sldId id="318" r:id="rId6"/>
    <p:sldId id="333" r:id="rId7"/>
    <p:sldId id="356" r:id="rId8"/>
    <p:sldId id="317" r:id="rId9"/>
    <p:sldId id="390" r:id="rId10"/>
    <p:sldId id="365" r:id="rId11"/>
    <p:sldId id="321" r:id="rId12"/>
    <p:sldId id="368" r:id="rId13"/>
    <p:sldId id="331" r:id="rId14"/>
    <p:sldId id="384" r:id="rId15"/>
    <p:sldId id="336" r:id="rId16"/>
    <p:sldId id="370" r:id="rId17"/>
    <p:sldId id="369" r:id="rId18"/>
    <p:sldId id="387" r:id="rId19"/>
    <p:sldId id="348" r:id="rId20"/>
    <p:sldId id="394" r:id="rId21"/>
    <p:sldId id="389" r:id="rId22"/>
    <p:sldId id="392" r:id="rId23"/>
    <p:sldId id="393" r:id="rId24"/>
    <p:sldId id="395" r:id="rId25"/>
    <p:sldId id="391" r:id="rId26"/>
    <p:sldId id="341" r:id="rId27"/>
    <p:sldId id="386" r:id="rId28"/>
    <p:sldId id="385" r:id="rId29"/>
    <p:sldId id="366" r:id="rId30"/>
    <p:sldId id="373" r:id="rId31"/>
    <p:sldId id="371" r:id="rId32"/>
    <p:sldId id="372" r:id="rId33"/>
    <p:sldId id="382" r:id="rId34"/>
    <p:sldId id="363" r:id="rId35"/>
    <p:sldId id="354" r:id="rId36"/>
    <p:sldId id="375" r:id="rId37"/>
    <p:sldId id="326" r:id="rId38"/>
    <p:sldId id="378" r:id="rId39"/>
    <p:sldId id="360" r:id="rId40"/>
    <p:sldId id="380" r:id="rId41"/>
    <p:sldId id="35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70" autoAdjust="0"/>
    <p:restoredTop sz="94660"/>
  </p:normalViewPr>
  <p:slideViewPr>
    <p:cSldViewPr snapToGrid="0">
      <p:cViewPr>
        <p:scale>
          <a:sx n="100" d="100"/>
          <a:sy n="100" d="100"/>
        </p:scale>
        <p:origin x="15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9115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517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1852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4381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466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383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850115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8" name="Footer Placeholder 7">
            <a:extLst>
              <a:ext uri="{FF2B5EF4-FFF2-40B4-BE49-F238E27FC236}">
                <a16:creationId xmlns=""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4" name="Footer Placeholder 3">
            <a:extLst>
              <a:ext uri="{FF2B5EF4-FFF2-40B4-BE49-F238E27FC236}">
                <a16:creationId xmlns=""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3" name="Footer Placeholder 2">
            <a:extLst>
              <a:ext uri="{FF2B5EF4-FFF2-40B4-BE49-F238E27FC236}">
                <a16:creationId xmlns=""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6" name="Footer Placeholder 5">
            <a:extLst>
              <a:ext uri="{FF2B5EF4-FFF2-40B4-BE49-F238E27FC236}">
                <a16:creationId xmlns=""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9/19/2021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9/19/2021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9/19/2021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9/19/2021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9/19/2021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9/19/2021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9/19/2021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9/19/2021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9/19/2021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9/19/2021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9/19/2021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536B1F-EE64-456B-AB98-4A02B7A9310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95992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A78F58-097C-4905-A838-C2FB2C183D3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81516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4558D4-B2A0-4B65-B6BE-D648FF7D8D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7815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9FCAB5-81DE-4729-A068-A841F71E24F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66232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F68A17-69DE-45AE-86AE-1A2E227A0A1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72248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DC60F3-99DB-45AD-A455-E323D6CA23B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73836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82645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C8335F-0687-43BD-A92A-7A371260C73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056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FFA2EA-8B08-4B9C-91E6-4D934162C94B}"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6919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597FDC-5BDA-4662-8C51-29F729BA0F6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51116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693A02-23AA-4B53-BF99-BE41B251197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41898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9/19/2021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2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19-09-2021</a:t>
            </a:fld>
            <a:endParaRPr lang="en-IN">
              <a:solidFill>
                <a:prstClr val="black">
                  <a:tint val="75000"/>
                </a:prstClr>
              </a:solidFill>
            </a:endParaRPr>
          </a:p>
        </p:txBody>
      </p:sp>
      <p:sp>
        <p:nvSpPr>
          <p:cNvPr id="5" name="Footer Placeholder 4">
            <a:extLst>
              <a:ext uri="{FF2B5EF4-FFF2-40B4-BE49-F238E27FC236}">
                <a16:creationId xmlns=""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9/19/2021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594CEC0-5F8F-41EE-8DE7-95573CECC4C2}" type="slidenum">
              <a:rPr lang="en-US" altLang="en-US" smtClean="0">
                <a:solidFill>
                  <a:prstClr val="black">
                    <a:tint val="75000"/>
                  </a:prstClr>
                </a:solidFill>
                <a:latin typeface="Arial" panose="020B0604020202020204" pitchFamily="34" charset="0"/>
              </a:rPr>
              <a:pPr fontAlgn="base">
                <a:spcBef>
                  <a:spcPct val="0"/>
                </a:spcBef>
                <a:spcAft>
                  <a:spcPct val="0"/>
                </a:spcAft>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18176595"/>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9.emf"/><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35.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29.pn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53.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23.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9.emf"/><Relationship Id="rId1" Type="http://schemas.openxmlformats.org/officeDocument/2006/relationships/slideLayout" Target="../slideLayouts/slideLayout13.xml"/><Relationship Id="rId5" Type="http://schemas.openxmlformats.org/officeDocument/2006/relationships/image" Target="../media/image65.jpe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19.emf"/><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35.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1287886" y="-307036"/>
            <a:ext cx="14192816" cy="7552607"/>
          </a:xfrm>
          <a:prstGeom prst="rect">
            <a:avLst/>
          </a:prstGeom>
          <a:noFill/>
          <a:ln>
            <a:noFill/>
          </a:ln>
        </p:spPr>
      </p:pic>
      <p:grpSp>
        <p:nvGrpSpPr>
          <p:cNvPr id="7" name="Group 2"/>
          <p:cNvGrpSpPr>
            <a:grpSpLocks noChangeAspect="1"/>
          </p:cNvGrpSpPr>
          <p:nvPr/>
        </p:nvGrpSpPr>
        <p:grpSpPr bwMode="auto">
          <a:xfrm>
            <a:off x="3225055" y="3304892"/>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004840" y="1244119"/>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grpSp>
        <p:nvGrpSpPr>
          <p:cNvPr id="37" name="Group 27"/>
          <p:cNvGrpSpPr>
            <a:grpSpLocks/>
          </p:cNvGrpSpPr>
          <p:nvPr/>
        </p:nvGrpSpPr>
        <p:grpSpPr bwMode="auto">
          <a:xfrm rot="-637170">
            <a:off x="4616715" y="4405852"/>
            <a:ext cx="2425043"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833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loud Callout 4"/>
          <p:cNvSpPr/>
          <p:nvPr/>
        </p:nvSpPr>
        <p:spPr>
          <a:xfrm>
            <a:off x="656825" y="1107584"/>
            <a:ext cx="6606862" cy="3284112"/>
          </a:xfrm>
          <a:prstGeom prst="cloudCallout">
            <a:avLst>
              <a:gd name="adj1" fmla="val 61234"/>
              <a:gd name="adj2" fmla="val 38578"/>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b="1">
              <a:solidFill>
                <a:srgbClr val="000000"/>
              </a:solidFill>
              <a:latin typeface="Times" pitchFamily="18" charset="0"/>
              <a:ea typeface="Times New Roman" panose="02020603050405020304" pitchFamily="18" charset="0"/>
              <a:cs typeface="Times" pitchFamily="18" charset="0"/>
            </a:endParaRPr>
          </a:p>
          <a:p>
            <a:pPr algn="ctr"/>
            <a:r>
              <a:rPr lang="en-US" sz="3600" b="1">
                <a:solidFill>
                  <a:prstClr val="black"/>
                </a:solidFill>
                <a:latin typeface="Times" pitchFamily="18" charset="0"/>
                <a:cs typeface="Times" pitchFamily="18" charset="0"/>
              </a:rPr>
              <a:t> Theo em như thế nào là yêu thương con người?</a:t>
            </a:r>
            <a:endParaRPr lang="en-US" sz="3600" b="1">
              <a:solidFill>
                <a:srgbClr val="000000"/>
              </a:solidFill>
              <a:latin typeface="Times" pitchFamily="18" charset="0"/>
              <a:ea typeface="Times New Roman" panose="02020603050405020304" pitchFamily="18" charset="0"/>
              <a:cs typeface="Times" pitchFamily="18" charset="0"/>
            </a:endParaRPr>
          </a:p>
          <a:p>
            <a:pPr algn="ctr"/>
            <a:endParaRPr lang="en-US" sz="3600" dirty="0">
              <a:solidFill>
                <a:prstClr val="white"/>
              </a:solidFill>
              <a:latin typeface="Times" pitchFamily="18" charset="0"/>
              <a:ea typeface="Times New Roman" panose="02020603050405020304" pitchFamily="18" charset="0"/>
              <a:cs typeface="Times" pitchFamily="18" charset="0"/>
            </a:endParaRPr>
          </a:p>
        </p:txBody>
      </p:sp>
      <p:pic>
        <p:nvPicPr>
          <p:cNvPr id="6" name="Picture 5"/>
          <p:cNvPicPr>
            <a:picLocks noChangeAspect="1"/>
          </p:cNvPicPr>
          <p:nvPr/>
        </p:nvPicPr>
        <p:blipFill>
          <a:blip r:embed="rId3"/>
          <a:stretch>
            <a:fillRect/>
          </a:stretch>
        </p:blipFill>
        <p:spPr>
          <a:xfrm>
            <a:off x="7637172" y="1416676"/>
            <a:ext cx="4095234" cy="4955471"/>
          </a:xfrm>
          <a:prstGeom prst="rect">
            <a:avLst/>
          </a:prstGeom>
        </p:spPr>
      </p:pic>
    </p:spTree>
    <p:extLst>
      <p:ext uri="{BB962C8B-B14F-4D97-AF65-F5344CB8AC3E}">
        <p14:creationId xmlns:p14="http://schemas.microsoft.com/office/powerpoint/2010/main" val="264679895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194" y="0"/>
            <a:ext cx="12193193" cy="6857999"/>
          </a:xfrm>
          <a:prstGeom prst="rect">
            <a:avLst/>
          </a:prstGeom>
        </p:spPr>
      </p:pic>
      <p:pic>
        <p:nvPicPr>
          <p:cNvPr id="9" name="Picture 8"/>
          <p:cNvPicPr>
            <a:picLocks noChangeAspect="1"/>
          </p:cNvPicPr>
          <p:nvPr/>
        </p:nvPicPr>
        <p:blipFill>
          <a:blip r:embed="rId3"/>
          <a:stretch>
            <a:fillRect/>
          </a:stretch>
        </p:blipFill>
        <p:spPr>
          <a:xfrm>
            <a:off x="8020286" y="751000"/>
            <a:ext cx="4047218" cy="4359018"/>
          </a:xfrm>
          <a:prstGeom prst="rect">
            <a:avLst/>
          </a:prstGeom>
        </p:spPr>
      </p:pic>
      <p:pic>
        <p:nvPicPr>
          <p:cNvPr id="11"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7932" y="4101122"/>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2117388" y="1238800"/>
            <a:ext cx="674108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vi-VN" sz="4000" b="1" dirty="0">
                <a:solidFill>
                  <a:srgbClr val="0000FF"/>
                </a:solidFill>
                <a:latin typeface="Times" pitchFamily="18" charset="0"/>
                <a:cs typeface="Times" pitchFamily="18" charset="0"/>
              </a:rPr>
              <a:t>Yêu thương con người là quan tâm, giúp đỡ và làm những điều tốt đẹp cho người khác, nhất là những lúc gặp khó khăn, hoạn nạn.</a:t>
            </a:r>
            <a:endParaRPr lang="en-US" sz="4000" b="1" dirty="0">
              <a:solidFill>
                <a:srgbClr val="0000FF"/>
              </a:solidFill>
              <a:latin typeface="Times" pitchFamily="18" charset="0"/>
              <a:cs typeface="Times" pitchFamily="18" charset="0"/>
            </a:endParaRPr>
          </a:p>
        </p:txBody>
      </p:sp>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rot="21416254">
            <a:off x="6832187" y="456030"/>
            <a:ext cx="4283581" cy="1625651"/>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pitchFamily="18" charset="0"/>
              <a:cs typeface="Times" pitchFamily="18" charset="0"/>
            </a:endParaRPr>
          </a:p>
        </p:txBody>
      </p:sp>
      <p:sp>
        <p:nvSpPr>
          <p:cNvPr id="11" name="Rectangle 10"/>
          <p:cNvSpPr/>
          <p:nvPr/>
        </p:nvSpPr>
        <p:spPr>
          <a:xfrm>
            <a:off x="7467729" y="758652"/>
            <a:ext cx="3234613" cy="1020408"/>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smtClean="0">
                <a:solidFill>
                  <a:srgbClr val="0000FF"/>
                </a:solidFill>
                <a:latin typeface="Times" pitchFamily="18" charset="0"/>
                <a:ea typeface="Arial Unicode MS"/>
                <a:cs typeface="Times" pitchFamily="18" charset="0"/>
              </a:rPr>
              <a:t>Quan</a:t>
            </a:r>
            <a:r>
              <a:rPr lang="en-US" sz="2531" b="1" dirty="0" smtClean="0">
                <a:solidFill>
                  <a:srgbClr val="0000FF"/>
                </a:solidFill>
                <a:latin typeface="Times" pitchFamily="18" charset="0"/>
                <a:ea typeface="Arial Unicode MS"/>
                <a:cs typeface="Times" pitchFamily="18" charset="0"/>
              </a:rPr>
              <a:t> </a:t>
            </a:r>
            <a:r>
              <a:rPr lang="en-US" sz="2531" b="1" dirty="0" err="1" smtClean="0">
                <a:solidFill>
                  <a:srgbClr val="0000FF"/>
                </a:solidFill>
                <a:latin typeface="Times" pitchFamily="18" charset="0"/>
                <a:ea typeface="Arial Unicode MS"/>
                <a:cs typeface="Times" pitchFamily="18" charset="0"/>
              </a:rPr>
              <a:t>sát</a:t>
            </a:r>
            <a:r>
              <a:rPr lang="en-US" sz="2531" b="1" dirty="0" smtClean="0">
                <a:solidFill>
                  <a:srgbClr val="0000FF"/>
                </a:solidFill>
                <a:latin typeface="Times" pitchFamily="18" charset="0"/>
                <a:ea typeface="Arial Unicode MS"/>
                <a:cs typeface="Times" pitchFamily="18" charset="0"/>
              </a:rPr>
              <a:t> </a:t>
            </a:r>
            <a:r>
              <a:rPr lang="en-US" sz="2531" b="1" dirty="0" err="1" smtClean="0">
                <a:solidFill>
                  <a:srgbClr val="0000FF"/>
                </a:solidFill>
                <a:latin typeface="Times" pitchFamily="18" charset="0"/>
                <a:ea typeface="Arial Unicode MS"/>
                <a:cs typeface="Times" pitchFamily="18" charset="0"/>
              </a:rPr>
              <a:t>tranh</a:t>
            </a:r>
            <a:r>
              <a:rPr lang="en-US" sz="2531" b="1" dirty="0" smtClean="0">
                <a:solidFill>
                  <a:srgbClr val="0000FF"/>
                </a:solidFill>
                <a:latin typeface="Times" pitchFamily="18" charset="0"/>
                <a:ea typeface="Arial Unicode MS"/>
                <a:cs typeface="Times" pitchFamily="18" charset="0"/>
              </a:rPr>
              <a:t> </a:t>
            </a:r>
            <a:r>
              <a:rPr lang="en-US" sz="2531" b="1" dirty="0" err="1" smtClean="0">
                <a:solidFill>
                  <a:srgbClr val="0000FF"/>
                </a:solidFill>
                <a:latin typeface="Times" pitchFamily="18" charset="0"/>
                <a:ea typeface="Arial Unicode MS"/>
                <a:cs typeface="Times" pitchFamily="18" charset="0"/>
              </a:rPr>
              <a:t>và</a:t>
            </a:r>
            <a:r>
              <a:rPr lang="en-US" sz="2531" b="1" dirty="0" smtClean="0">
                <a:solidFill>
                  <a:srgbClr val="0000FF"/>
                </a:solidFill>
                <a:latin typeface="Times" pitchFamily="18" charset="0"/>
                <a:ea typeface="Arial Unicode MS"/>
                <a:cs typeface="Times" pitchFamily="18" charset="0"/>
              </a:rPr>
              <a:t> </a:t>
            </a:r>
            <a:r>
              <a:rPr lang="en-US" sz="2531" b="1" dirty="0" err="1" smtClean="0">
                <a:solidFill>
                  <a:srgbClr val="0000FF"/>
                </a:solidFill>
                <a:latin typeface="Times" pitchFamily="18" charset="0"/>
                <a:ea typeface="Arial Unicode MS"/>
                <a:cs typeface="Times" pitchFamily="18" charset="0"/>
              </a:rPr>
              <a:t>trả</a:t>
            </a:r>
            <a:r>
              <a:rPr lang="en-US" sz="2531" b="1" dirty="0" smtClean="0">
                <a:solidFill>
                  <a:srgbClr val="0000FF"/>
                </a:solidFill>
                <a:latin typeface="Times" pitchFamily="18" charset="0"/>
                <a:ea typeface="Arial Unicode MS"/>
                <a:cs typeface="Times" pitchFamily="18" charset="0"/>
              </a:rPr>
              <a:t> </a:t>
            </a:r>
            <a:r>
              <a:rPr lang="en-US" sz="2531" b="1" dirty="0" err="1" smtClean="0">
                <a:solidFill>
                  <a:srgbClr val="0000FF"/>
                </a:solidFill>
                <a:latin typeface="Times" pitchFamily="18" charset="0"/>
                <a:ea typeface="Arial Unicode MS"/>
                <a:cs typeface="Times" pitchFamily="18" charset="0"/>
              </a:rPr>
              <a:t>lời</a:t>
            </a:r>
            <a:r>
              <a:rPr lang="en-US" sz="2531" b="1" dirty="0" smtClean="0">
                <a:solidFill>
                  <a:srgbClr val="0000FF"/>
                </a:solidFill>
                <a:latin typeface="Times" pitchFamily="18" charset="0"/>
                <a:ea typeface="Arial Unicode MS"/>
                <a:cs typeface="Times" pitchFamily="18" charset="0"/>
              </a:rPr>
              <a:t> </a:t>
            </a:r>
            <a:r>
              <a:rPr lang="en-US" sz="2531" b="1" dirty="0" err="1" smtClean="0">
                <a:solidFill>
                  <a:srgbClr val="0000FF"/>
                </a:solidFill>
                <a:latin typeface="Times" pitchFamily="18" charset="0"/>
                <a:ea typeface="Arial Unicode MS"/>
                <a:cs typeface="Times" pitchFamily="18" charset="0"/>
              </a:rPr>
              <a:t>câu</a:t>
            </a:r>
            <a:r>
              <a:rPr lang="en-US" sz="2531" b="1" dirty="0" smtClean="0">
                <a:solidFill>
                  <a:srgbClr val="0000FF"/>
                </a:solidFill>
                <a:latin typeface="Times" pitchFamily="18" charset="0"/>
                <a:ea typeface="Arial Unicode MS"/>
                <a:cs typeface="Times" pitchFamily="18" charset="0"/>
              </a:rPr>
              <a:t> </a:t>
            </a:r>
            <a:r>
              <a:rPr lang="en-US" sz="2531" b="1" dirty="0" err="1" smtClean="0">
                <a:solidFill>
                  <a:srgbClr val="0000FF"/>
                </a:solidFill>
                <a:latin typeface="Times" pitchFamily="18" charset="0"/>
                <a:ea typeface="Arial Unicode MS"/>
                <a:cs typeface="Times" pitchFamily="18" charset="0"/>
              </a:rPr>
              <a:t>hỏi</a:t>
            </a:r>
            <a:endParaRPr lang="en-US" sz="2531" b="1" dirty="0">
              <a:solidFill>
                <a:srgbClr val="FF0000"/>
              </a:solidFill>
              <a:latin typeface="Times" pitchFamily="18" charset="0"/>
              <a:ea typeface="Arial Unicode MS"/>
              <a:cs typeface="Times" pitchFamily="18" charset="0"/>
            </a:endParaRPr>
          </a:p>
        </p:txBody>
      </p:sp>
      <p:sp>
        <p:nvSpPr>
          <p:cNvPr id="14" name="Rectangle 6"/>
          <p:cNvSpPr>
            <a:spLocks noChangeArrowheads="1"/>
          </p:cNvSpPr>
          <p:nvPr/>
        </p:nvSpPr>
        <p:spPr bwMode="auto">
          <a:xfrm>
            <a:off x="6157586" y="2194943"/>
            <a:ext cx="585489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r>
              <a:rPr lang="vi-VN" altLang="en-US" sz="2000" dirty="0" smtClean="0">
                <a:solidFill>
                  <a:prstClr val="black"/>
                </a:solidFill>
                <a:latin typeface="Times" pitchFamily="18" charset="0"/>
                <a:ea typeface="Cambria" panose="02040503050406030204" pitchFamily="18" charset="0"/>
                <a:cs typeface="Times" pitchFamily="18" charset="0"/>
              </a:rPr>
              <a:t/>
            </a:r>
            <a:br>
              <a:rPr lang="vi-VN" altLang="en-US" sz="2000" dirty="0" smtClean="0">
                <a:solidFill>
                  <a:prstClr val="black"/>
                </a:solidFill>
                <a:latin typeface="Times" pitchFamily="18" charset="0"/>
                <a:ea typeface="Cambria" panose="02040503050406030204" pitchFamily="18" charset="0"/>
                <a:cs typeface="Times" pitchFamily="18" charset="0"/>
              </a:rPr>
            </a:br>
            <a:r>
              <a:rPr lang="en-US" sz="2000" b="1" dirty="0" smtClean="0">
                <a:solidFill>
                  <a:srgbClr val="000000"/>
                </a:solidFill>
                <a:latin typeface="Times" pitchFamily="18" charset="0"/>
                <a:ea typeface="Courier New" panose="02070309020205020404" pitchFamily="49" charset="0"/>
                <a:cs typeface="Times" pitchFamily="18" charset="0"/>
              </a:rPr>
              <a:t>T</a:t>
            </a:r>
            <a:r>
              <a:rPr lang="vi-VN" sz="2000" b="1" dirty="0" smtClean="0">
                <a:solidFill>
                  <a:srgbClr val="000000"/>
                </a:solidFill>
                <a:latin typeface="Times" pitchFamily="18" charset="0"/>
                <a:ea typeface="Courier New" panose="02070309020205020404" pitchFamily="49" charset="0"/>
                <a:cs typeface="Times" pitchFamily="18" charset="0"/>
              </a:rPr>
              <a:t>ình </a:t>
            </a:r>
            <a:r>
              <a:rPr lang="vi-VN" sz="2000" b="1" dirty="0">
                <a:solidFill>
                  <a:srgbClr val="000000"/>
                </a:solidFill>
                <a:latin typeface="Times" pitchFamily="18" charset="0"/>
                <a:ea typeface="Courier New" panose="02070309020205020404" pitchFamily="49" charset="0"/>
                <a:cs typeface="Times" pitchFamily="18" charset="0"/>
              </a:rPr>
              <a:t>yêu thương con người được biểu hiện </a:t>
            </a:r>
            <a:r>
              <a:rPr lang="vi-VN" sz="2000" b="1" dirty="0" smtClean="0">
                <a:solidFill>
                  <a:srgbClr val="000000"/>
                </a:solidFill>
                <a:latin typeface="Times" pitchFamily="18" charset="0"/>
                <a:ea typeface="Courier New" panose="02070309020205020404" pitchFamily="49" charset="0"/>
                <a:cs typeface="Times" pitchFamily="18" charset="0"/>
              </a:rPr>
              <a:t>trong </a:t>
            </a:r>
            <a:r>
              <a:rPr lang="vi-VN" sz="2000" b="1" dirty="0">
                <a:solidFill>
                  <a:srgbClr val="000000"/>
                </a:solidFill>
                <a:latin typeface="Times" pitchFamily="18" charset="0"/>
                <a:ea typeface="Courier New" panose="02070309020205020404" pitchFamily="49" charset="0"/>
                <a:cs typeface="Times" pitchFamily="18" charset="0"/>
              </a:rPr>
              <a:t>các mối quan </a:t>
            </a:r>
            <a:r>
              <a:rPr lang="vi-VN" sz="2000" b="1" dirty="0" smtClean="0">
                <a:solidFill>
                  <a:srgbClr val="000000"/>
                </a:solidFill>
                <a:latin typeface="Times" pitchFamily="18" charset="0"/>
                <a:ea typeface="Courier New" panose="02070309020205020404" pitchFamily="49" charset="0"/>
                <a:cs typeface="Times" pitchFamily="18" charset="0"/>
              </a:rPr>
              <a:t>hệ</a:t>
            </a:r>
            <a:r>
              <a:rPr lang="en-US" sz="2000" b="1" dirty="0">
                <a:solidFill>
                  <a:srgbClr val="000000"/>
                </a:solidFill>
                <a:latin typeface="Times" pitchFamily="18" charset="0"/>
                <a:ea typeface="Courier New" panose="02070309020205020404" pitchFamily="49" charset="0"/>
                <a:cs typeface="Times" pitchFamily="18" charset="0"/>
              </a:rPr>
              <a:t> </a:t>
            </a:r>
            <a:r>
              <a:rPr lang="en-US" sz="2000" b="1" dirty="0" err="1" smtClean="0">
                <a:solidFill>
                  <a:srgbClr val="000000"/>
                </a:solidFill>
                <a:latin typeface="Times" pitchFamily="18" charset="0"/>
                <a:ea typeface="Courier New" panose="02070309020205020404" pitchFamily="49" charset="0"/>
                <a:cs typeface="Times" pitchFamily="18" charset="0"/>
              </a:rPr>
              <a:t>nào</a:t>
            </a:r>
            <a:r>
              <a:rPr lang="en-US" sz="2000" b="1" dirty="0" smtClean="0">
                <a:solidFill>
                  <a:srgbClr val="000000"/>
                </a:solidFill>
                <a:latin typeface="Times" pitchFamily="18" charset="0"/>
                <a:ea typeface="Courier New" panose="02070309020205020404" pitchFamily="49" charset="0"/>
                <a:cs typeface="Times" pitchFamily="18" charset="0"/>
              </a:rPr>
              <a:t>? </a:t>
            </a:r>
            <a:r>
              <a:rPr lang="en-US" sz="2000" b="1" dirty="0" err="1" smtClean="0">
                <a:solidFill>
                  <a:srgbClr val="000000"/>
                </a:solidFill>
                <a:latin typeface="Times" pitchFamily="18" charset="0"/>
                <a:ea typeface="Courier New" panose="02070309020205020404" pitchFamily="49" charset="0"/>
                <a:cs typeface="Times" pitchFamily="18" charset="0"/>
              </a:rPr>
              <a:t>Với</a:t>
            </a:r>
            <a:r>
              <a:rPr lang="en-US" sz="2000" b="1" dirty="0" smtClean="0">
                <a:solidFill>
                  <a:srgbClr val="000000"/>
                </a:solidFill>
                <a:latin typeface="Times" pitchFamily="18" charset="0"/>
                <a:ea typeface="Courier New" panose="02070309020205020404" pitchFamily="49" charset="0"/>
                <a:cs typeface="Times" pitchFamily="18" charset="0"/>
              </a:rPr>
              <a:t> </a:t>
            </a:r>
            <a:r>
              <a:rPr lang="en-US" sz="2000" b="1" dirty="0" err="1" smtClean="0">
                <a:solidFill>
                  <a:srgbClr val="000000"/>
                </a:solidFill>
                <a:latin typeface="Times" pitchFamily="18" charset="0"/>
                <a:ea typeface="Courier New" panose="02070309020205020404" pitchFamily="49" charset="0"/>
                <a:cs typeface="Times" pitchFamily="18" charset="0"/>
              </a:rPr>
              <a:t>những</a:t>
            </a:r>
            <a:r>
              <a:rPr lang="en-US" sz="2000" b="1" dirty="0" smtClean="0">
                <a:solidFill>
                  <a:srgbClr val="000000"/>
                </a:solidFill>
                <a:latin typeface="Times" pitchFamily="18" charset="0"/>
                <a:ea typeface="Courier New" panose="02070309020205020404" pitchFamily="49" charset="0"/>
                <a:cs typeface="Times" pitchFamily="18" charset="0"/>
              </a:rPr>
              <a:t> </a:t>
            </a:r>
            <a:r>
              <a:rPr lang="en-US" sz="2000" b="1" dirty="0" err="1" smtClean="0">
                <a:solidFill>
                  <a:srgbClr val="000000"/>
                </a:solidFill>
                <a:latin typeface="Times" pitchFamily="18" charset="0"/>
                <a:ea typeface="Courier New" panose="02070309020205020404" pitchFamily="49" charset="0"/>
                <a:cs typeface="Times" pitchFamily="18" charset="0"/>
              </a:rPr>
              <a:t>hình</a:t>
            </a:r>
            <a:r>
              <a:rPr lang="en-US" sz="2000" b="1" dirty="0" smtClean="0">
                <a:solidFill>
                  <a:srgbClr val="000000"/>
                </a:solidFill>
                <a:latin typeface="Times" pitchFamily="18" charset="0"/>
                <a:ea typeface="Courier New" panose="02070309020205020404" pitchFamily="49" charset="0"/>
                <a:cs typeface="Times" pitchFamily="18" charset="0"/>
              </a:rPr>
              <a:t> </a:t>
            </a:r>
            <a:r>
              <a:rPr lang="en-US" sz="2000" b="1" dirty="0" err="1" smtClean="0">
                <a:solidFill>
                  <a:srgbClr val="000000"/>
                </a:solidFill>
                <a:latin typeface="Times" pitchFamily="18" charset="0"/>
                <a:ea typeface="Courier New" panose="02070309020205020404" pitchFamily="49" charset="0"/>
                <a:cs typeface="Times" pitchFamily="18" charset="0"/>
              </a:rPr>
              <a:t>thức</a:t>
            </a:r>
            <a:r>
              <a:rPr lang="en-US" sz="2000" b="1" dirty="0" smtClean="0">
                <a:solidFill>
                  <a:srgbClr val="000000"/>
                </a:solidFill>
                <a:latin typeface="Times" pitchFamily="18" charset="0"/>
                <a:ea typeface="Courier New" panose="02070309020205020404" pitchFamily="49" charset="0"/>
                <a:cs typeface="Times" pitchFamily="18" charset="0"/>
              </a:rPr>
              <a:t> </a:t>
            </a:r>
            <a:r>
              <a:rPr lang="en-US" sz="2000" b="1" dirty="0" err="1" smtClean="0">
                <a:solidFill>
                  <a:srgbClr val="000000"/>
                </a:solidFill>
                <a:latin typeface="Times" pitchFamily="18" charset="0"/>
                <a:ea typeface="Courier New" panose="02070309020205020404" pitchFamily="49" charset="0"/>
                <a:cs typeface="Times" pitchFamily="18" charset="0"/>
              </a:rPr>
              <a:t>nào</a:t>
            </a:r>
            <a:r>
              <a:rPr lang="en-US" sz="2000" b="1" dirty="0" smtClean="0">
                <a:solidFill>
                  <a:srgbClr val="000000"/>
                </a:solidFill>
                <a:latin typeface="Times" pitchFamily="18" charset="0"/>
                <a:ea typeface="Courier New" panose="02070309020205020404" pitchFamily="49" charset="0"/>
                <a:cs typeface="Times" pitchFamily="18" charset="0"/>
              </a:rPr>
              <a:t>?</a:t>
            </a:r>
            <a:endParaRPr lang="vi-VN" altLang="en-US" sz="2000" b="1" dirty="0" smtClean="0">
              <a:solidFill>
                <a:srgbClr val="FF0000"/>
              </a:solidFill>
              <a:latin typeface="Times" pitchFamily="18" charset="0"/>
              <a:ea typeface="Cambria" panose="02040503050406030204" pitchFamily="18" charset="0"/>
              <a:cs typeface="Times" pitchFamily="18" charset="0"/>
            </a:endParaRPr>
          </a:p>
        </p:txBody>
      </p:sp>
      <p:pic>
        <p:nvPicPr>
          <p:cNvPr id="17" name="Shape 55"/>
          <p:cNvPicPr/>
          <p:nvPr/>
        </p:nvPicPr>
        <p:blipFill>
          <a:blip r:embed="rId2"/>
          <a:stretch/>
        </p:blipFill>
        <p:spPr>
          <a:xfrm>
            <a:off x="828254" y="342768"/>
            <a:ext cx="5126534" cy="3169544"/>
          </a:xfrm>
          <a:prstGeom prst="rect">
            <a:avLst/>
          </a:prstGeom>
        </p:spPr>
      </p:pic>
      <p:grpSp>
        <p:nvGrpSpPr>
          <p:cNvPr id="20" name="Group 19"/>
          <p:cNvGrpSpPr/>
          <p:nvPr/>
        </p:nvGrpSpPr>
        <p:grpSpPr>
          <a:xfrm>
            <a:off x="279397" y="4010662"/>
            <a:ext cx="3876963" cy="2430967"/>
            <a:chOff x="5123915" y="1373832"/>
            <a:chExt cx="3876963" cy="1879154"/>
          </a:xfrm>
        </p:grpSpPr>
        <p:pic>
          <p:nvPicPr>
            <p:cNvPr id="18" name="Shape 57"/>
            <p:cNvPicPr/>
            <p:nvPr/>
          </p:nvPicPr>
          <p:blipFill>
            <a:blip r:embed="rId3"/>
            <a:stretch/>
          </p:blipFill>
          <p:spPr>
            <a:xfrm>
              <a:off x="5123916" y="1857256"/>
              <a:ext cx="3876962" cy="1395730"/>
            </a:xfrm>
            <a:prstGeom prst="rect">
              <a:avLst/>
            </a:prstGeom>
          </p:spPr>
        </p:pic>
        <p:sp>
          <p:nvSpPr>
            <p:cNvPr id="19" name="Shape 59"/>
            <p:cNvSpPr txBox="1"/>
            <p:nvPr/>
          </p:nvSpPr>
          <p:spPr>
            <a:xfrm>
              <a:off x="5365966" y="1383831"/>
              <a:ext cx="3340712" cy="548640"/>
            </a:xfrm>
            <a:prstGeom prst="rect">
              <a:avLst/>
            </a:prstGeom>
            <a:noFill/>
          </p:spPr>
          <p:txBody>
            <a:bodyPr lIns="0" tIns="0" rIns="0" bIns="0"/>
            <a:lstStyle/>
            <a:p>
              <a:pPr algn="just">
                <a:lnSpc>
                  <a:spcPct val="115000"/>
                </a:lnSpc>
              </a:pPr>
              <a:r>
                <a:rPr lang="vi-VN" sz="1000" i="1" dirty="0">
                  <a:solidFill>
                    <a:prstClr val="black"/>
                  </a:solidFill>
                  <a:latin typeface="Times" pitchFamily="18" charset="0"/>
                  <a:ea typeface="Arial" panose="020B0604020202020204" pitchFamily="34" charset="0"/>
                  <a:cs typeface="Times" pitchFamily="18" charset="0"/>
                </a:rPr>
                <a:t>Thầy tặng em tập vở. Mong em khắc phục hoàn cảnh khó khăn</a:t>
              </a:r>
              <a:r>
                <a:rPr lang="vi-VN" sz="800" dirty="0">
                  <a:solidFill>
                    <a:prstClr val="black"/>
                  </a:solidFill>
                  <a:latin typeface="Times" pitchFamily="18" charset="0"/>
                  <a:ea typeface="Times New Roman" panose="02020603050405020304" pitchFamily="18" charset="0"/>
                  <a:cs typeface="Times" pitchFamily="18" charset="0"/>
                </a:rPr>
                <a:t> </a:t>
              </a:r>
              <a:r>
                <a:rPr lang="en-US" sz="800" dirty="0" smtClean="0">
                  <a:solidFill>
                    <a:prstClr val="black"/>
                  </a:solidFill>
                  <a:latin typeface="Times" pitchFamily="18" charset="0"/>
                  <a:ea typeface="Times New Roman" panose="02020603050405020304" pitchFamily="18" charset="0"/>
                  <a:cs typeface="Times" pitchFamily="18" charset="0"/>
                </a:rPr>
                <a:t> </a:t>
              </a:r>
              <a:r>
                <a:rPr lang="vi-VN" sz="1000" i="1" dirty="0" smtClean="0">
                  <a:solidFill>
                    <a:prstClr val="black"/>
                  </a:solidFill>
                  <a:latin typeface="Times" pitchFamily="18" charset="0"/>
                  <a:ea typeface="Arial" panose="020B0604020202020204" pitchFamily="34" charset="0"/>
                  <a:cs typeface="Times" pitchFamily="18" charset="0"/>
                </a:rPr>
                <a:t>để </a:t>
              </a:r>
              <a:r>
                <a:rPr lang="vi-VN" sz="1000" i="1" dirty="0">
                  <a:solidFill>
                    <a:prstClr val="black"/>
                  </a:solidFill>
                  <a:latin typeface="Times" pitchFamily="18" charset="0"/>
                  <a:ea typeface="Arial" panose="020B0604020202020204" pitchFamily="34" charset="0"/>
                  <a:cs typeface="Times" pitchFamily="18" charset="0"/>
                </a:rPr>
                <a:t>tiếp tục đến lớp học </a:t>
              </a:r>
              <a:r>
                <a:rPr lang="vi-VN" sz="1000" i="1" dirty="0" smtClean="0">
                  <a:solidFill>
                    <a:prstClr val="black"/>
                  </a:solidFill>
                  <a:latin typeface="Times" pitchFamily="18" charset="0"/>
                  <a:ea typeface="Arial" panose="020B0604020202020204" pitchFamily="34" charset="0"/>
                  <a:cs typeface="Times" pitchFamily="18" charset="0"/>
                </a:rPr>
                <a:t>tập</a:t>
              </a:r>
              <a:endParaRPr lang="en-US" sz="900" i="1" dirty="0">
                <a:solidFill>
                  <a:prstClr val="black"/>
                </a:solidFill>
                <a:latin typeface="Times" pitchFamily="18" charset="0"/>
                <a:ea typeface="Arial" panose="020B0604020202020204" pitchFamily="34" charset="0"/>
                <a:cs typeface="Times" pitchFamily="18" charset="0"/>
              </a:endParaRPr>
            </a:p>
          </p:txBody>
        </p:sp>
        <p:sp>
          <p:nvSpPr>
            <p:cNvPr id="12" name="Rectangle 11"/>
            <p:cNvSpPr/>
            <p:nvPr/>
          </p:nvSpPr>
          <p:spPr>
            <a:xfrm>
              <a:off x="5123915" y="1373832"/>
              <a:ext cx="3876963" cy="48032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pitchFamily="18" charset="0"/>
                <a:cs typeface="Times" pitchFamily="18" charset="0"/>
              </a:endParaRPr>
            </a:p>
          </p:txBody>
        </p:sp>
      </p:grpSp>
      <p:pic>
        <p:nvPicPr>
          <p:cNvPr id="21" name="Shape 61"/>
          <p:cNvPicPr/>
          <p:nvPr/>
        </p:nvPicPr>
        <p:blipFill>
          <a:blip r:embed="rId4"/>
          <a:stretch/>
        </p:blipFill>
        <p:spPr>
          <a:xfrm>
            <a:off x="4597353" y="4043968"/>
            <a:ext cx="3560685" cy="2308880"/>
          </a:xfrm>
          <a:prstGeom prst="rect">
            <a:avLst/>
          </a:prstGeom>
        </p:spPr>
      </p:pic>
      <p:sp>
        <p:nvSpPr>
          <p:cNvPr id="22" name="Rectangle 6"/>
          <p:cNvSpPr>
            <a:spLocks noChangeArrowheads="1"/>
          </p:cNvSpPr>
          <p:nvPr/>
        </p:nvSpPr>
        <p:spPr bwMode="auto">
          <a:xfrm>
            <a:off x="8491993" y="3642929"/>
            <a:ext cx="3325822" cy="2939266"/>
          </a:xfrm>
          <a:prstGeom prst="rect">
            <a:avLst/>
          </a:prstGeom>
          <a:solidFill>
            <a:schemeClr val="accent6">
              <a:lumMod val="20000"/>
              <a:lumOff val="80000"/>
            </a:schemeClr>
          </a:solidFill>
          <a:ln>
            <a:solidFill>
              <a:srgbClr val="FFC000"/>
            </a:solidFill>
          </a:ln>
          <a:effectLs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12700" algn="just"/>
            <a:r>
              <a:rPr kumimoji="0" lang="vi-VN" altLang="en-US" sz="1000" b="0" i="0" u="none" strike="noStrike" cap="none" normalizeH="0" baseline="0" dirty="0" smtClean="0">
                <a:ln>
                  <a:noFill/>
                </a:ln>
                <a:solidFill>
                  <a:schemeClr val="tx1"/>
                </a:solidFill>
                <a:effectLst/>
                <a:latin typeface="Times" pitchFamily="18" charset="0"/>
                <a:ea typeface="Cambria" panose="02040503050406030204" pitchFamily="18" charset="0"/>
                <a:cs typeface="Times" pitchFamily="18" charset="0"/>
              </a:rPr>
              <a:t/>
            </a:r>
            <a:br>
              <a:rPr kumimoji="0" lang="vi-VN" altLang="en-US" sz="1000" b="0" i="0" u="none" strike="noStrike" cap="none" normalizeH="0" baseline="0" dirty="0" smtClean="0">
                <a:ln>
                  <a:noFill/>
                </a:ln>
                <a:solidFill>
                  <a:schemeClr val="tx1"/>
                </a:solidFill>
                <a:effectLst/>
                <a:latin typeface="Times" pitchFamily="18" charset="0"/>
                <a:ea typeface="Cambria" panose="02040503050406030204" pitchFamily="18" charset="0"/>
                <a:cs typeface="Times" pitchFamily="18" charset="0"/>
              </a:rPr>
            </a:br>
            <a:r>
              <a:rPr lang="en-US" sz="2500" b="1" dirty="0" smtClean="0">
                <a:solidFill>
                  <a:srgbClr val="000000"/>
                </a:solidFill>
                <a:latin typeface="Times" pitchFamily="18" charset="0"/>
                <a:ea typeface="Courier New" panose="02070309020205020404" pitchFamily="49" charset="0"/>
                <a:cs typeface="Times" pitchFamily="18" charset="0"/>
              </a:rPr>
              <a:t>T</a:t>
            </a:r>
            <a:r>
              <a:rPr lang="vi-VN" sz="2500" b="1" dirty="0" smtClean="0">
                <a:solidFill>
                  <a:srgbClr val="000000"/>
                </a:solidFill>
                <a:latin typeface="Times" pitchFamily="18" charset="0"/>
                <a:ea typeface="Courier New" panose="02070309020205020404" pitchFamily="49" charset="0"/>
                <a:cs typeface="Times" pitchFamily="18" charset="0"/>
              </a:rPr>
              <a:t>ình </a:t>
            </a:r>
            <a:r>
              <a:rPr lang="vi-VN" sz="2500" b="1" dirty="0">
                <a:solidFill>
                  <a:srgbClr val="000000"/>
                </a:solidFill>
                <a:latin typeface="Times" pitchFamily="18" charset="0"/>
                <a:ea typeface="Courier New" panose="02070309020205020404" pitchFamily="49" charset="0"/>
                <a:cs typeface="Times" pitchFamily="18" charset="0"/>
              </a:rPr>
              <a:t>yêu thương con người được biểu hiện </a:t>
            </a:r>
            <a:r>
              <a:rPr lang="vi-VN" sz="2500" b="1" dirty="0" smtClean="0">
                <a:solidFill>
                  <a:srgbClr val="000000"/>
                </a:solidFill>
                <a:latin typeface="Times" pitchFamily="18" charset="0"/>
                <a:ea typeface="Courier New" panose="02070309020205020404" pitchFamily="49" charset="0"/>
                <a:cs typeface="Times" pitchFamily="18" charset="0"/>
              </a:rPr>
              <a:t>trong </a:t>
            </a:r>
            <a:r>
              <a:rPr lang="vi-VN" sz="2500" b="1" dirty="0">
                <a:solidFill>
                  <a:srgbClr val="000000"/>
                </a:solidFill>
                <a:latin typeface="Times" pitchFamily="18" charset="0"/>
                <a:ea typeface="Courier New" panose="02070309020205020404" pitchFamily="49" charset="0"/>
                <a:cs typeface="Times" pitchFamily="18" charset="0"/>
              </a:rPr>
              <a:t>các mối quan hệ: gia đình, nhà trường, xã hội. </a:t>
            </a:r>
            <a:r>
              <a:rPr lang="en-US" sz="2500" b="1" dirty="0" err="1" smtClean="0">
                <a:solidFill>
                  <a:srgbClr val="000000"/>
                </a:solidFill>
                <a:latin typeface="Times" pitchFamily="18" charset="0"/>
                <a:ea typeface="Courier New" panose="02070309020205020404" pitchFamily="49" charset="0"/>
                <a:cs typeface="Times" pitchFamily="18" charset="0"/>
              </a:rPr>
              <a:t>Với</a:t>
            </a:r>
            <a:r>
              <a:rPr lang="en-US" sz="2500" b="1" dirty="0" smtClean="0">
                <a:solidFill>
                  <a:srgbClr val="000000"/>
                </a:solidFill>
                <a:latin typeface="Times" pitchFamily="18" charset="0"/>
                <a:ea typeface="Courier New" panose="02070309020205020404" pitchFamily="49" charset="0"/>
                <a:cs typeface="Times" pitchFamily="18" charset="0"/>
              </a:rPr>
              <a:t> </a:t>
            </a:r>
            <a:r>
              <a:rPr lang="en-US" sz="2500" b="1" dirty="0" err="1" smtClean="0">
                <a:solidFill>
                  <a:srgbClr val="000000"/>
                </a:solidFill>
                <a:latin typeface="Times" pitchFamily="18" charset="0"/>
                <a:ea typeface="Courier New" panose="02070309020205020404" pitchFamily="49" charset="0"/>
                <a:cs typeface="Times" pitchFamily="18" charset="0"/>
              </a:rPr>
              <a:t>những</a:t>
            </a:r>
            <a:r>
              <a:rPr lang="en-US" sz="2500" b="1" dirty="0" smtClean="0">
                <a:solidFill>
                  <a:srgbClr val="000000"/>
                </a:solidFill>
                <a:latin typeface="Times" pitchFamily="18" charset="0"/>
                <a:ea typeface="Courier New" panose="02070309020205020404" pitchFamily="49" charset="0"/>
                <a:cs typeface="Times" pitchFamily="18" charset="0"/>
              </a:rPr>
              <a:t> </a:t>
            </a:r>
            <a:r>
              <a:rPr lang="en-US" sz="2500" b="1" dirty="0" err="1" smtClean="0">
                <a:solidFill>
                  <a:srgbClr val="000000"/>
                </a:solidFill>
                <a:latin typeface="Times" pitchFamily="18" charset="0"/>
                <a:ea typeface="Courier New" panose="02070309020205020404" pitchFamily="49" charset="0"/>
                <a:cs typeface="Times" pitchFamily="18" charset="0"/>
              </a:rPr>
              <a:t>hình</a:t>
            </a:r>
            <a:r>
              <a:rPr lang="en-US" sz="2500" b="1" dirty="0" smtClean="0">
                <a:solidFill>
                  <a:srgbClr val="000000"/>
                </a:solidFill>
                <a:latin typeface="Times" pitchFamily="18" charset="0"/>
                <a:ea typeface="Courier New" panose="02070309020205020404" pitchFamily="49" charset="0"/>
                <a:cs typeface="Times" pitchFamily="18" charset="0"/>
              </a:rPr>
              <a:t> </a:t>
            </a:r>
            <a:r>
              <a:rPr lang="en-US" sz="2500" b="1" dirty="0" err="1" smtClean="0">
                <a:solidFill>
                  <a:srgbClr val="000000"/>
                </a:solidFill>
                <a:latin typeface="Times" pitchFamily="18" charset="0"/>
                <a:ea typeface="Courier New" panose="02070309020205020404" pitchFamily="49" charset="0"/>
                <a:cs typeface="Times" pitchFamily="18" charset="0"/>
              </a:rPr>
              <a:t>thức</a:t>
            </a:r>
            <a:r>
              <a:rPr lang="en-US" sz="2500" b="1" dirty="0" smtClean="0">
                <a:solidFill>
                  <a:srgbClr val="000000"/>
                </a:solidFill>
                <a:latin typeface="Times" pitchFamily="18" charset="0"/>
                <a:ea typeface="Courier New" panose="02070309020205020404" pitchFamily="49" charset="0"/>
                <a:cs typeface="Times" pitchFamily="18" charset="0"/>
              </a:rPr>
              <a:t>: </a:t>
            </a:r>
            <a:r>
              <a:rPr lang="en-US" sz="2500" b="1" dirty="0" err="1" smtClean="0">
                <a:solidFill>
                  <a:srgbClr val="000000"/>
                </a:solidFill>
                <a:latin typeface="Times" pitchFamily="18" charset="0"/>
                <a:ea typeface="Courier New" panose="02070309020205020404" pitchFamily="49" charset="0"/>
                <a:cs typeface="Times" pitchFamily="18" charset="0"/>
              </a:rPr>
              <a:t>Lời</a:t>
            </a:r>
            <a:r>
              <a:rPr lang="en-US" sz="2500" b="1" dirty="0" smtClean="0">
                <a:solidFill>
                  <a:srgbClr val="000000"/>
                </a:solidFill>
                <a:latin typeface="Times" pitchFamily="18" charset="0"/>
                <a:ea typeface="Courier New" panose="02070309020205020404" pitchFamily="49" charset="0"/>
                <a:cs typeface="Times" pitchFamily="18" charset="0"/>
              </a:rPr>
              <a:t> </a:t>
            </a:r>
            <a:r>
              <a:rPr lang="en-US" sz="2500" b="1" dirty="0" err="1" smtClean="0">
                <a:solidFill>
                  <a:srgbClr val="000000"/>
                </a:solidFill>
                <a:latin typeface="Times" pitchFamily="18" charset="0"/>
                <a:ea typeface="Courier New" panose="02070309020205020404" pitchFamily="49" charset="0"/>
                <a:cs typeface="Times" pitchFamily="18" charset="0"/>
              </a:rPr>
              <a:t>nói</a:t>
            </a:r>
            <a:r>
              <a:rPr lang="en-US" sz="2500" b="1" dirty="0" smtClean="0">
                <a:solidFill>
                  <a:srgbClr val="000000"/>
                </a:solidFill>
                <a:latin typeface="Times" pitchFamily="18" charset="0"/>
                <a:ea typeface="Courier New" panose="02070309020205020404" pitchFamily="49" charset="0"/>
                <a:cs typeface="Times" pitchFamily="18" charset="0"/>
              </a:rPr>
              <a:t>, </a:t>
            </a:r>
            <a:r>
              <a:rPr lang="en-US" sz="2500" b="1" dirty="0" err="1" smtClean="0">
                <a:solidFill>
                  <a:srgbClr val="000000"/>
                </a:solidFill>
                <a:latin typeface="Times" pitchFamily="18" charset="0"/>
                <a:ea typeface="Courier New" panose="02070309020205020404" pitchFamily="49" charset="0"/>
                <a:cs typeface="Times" pitchFamily="18" charset="0"/>
              </a:rPr>
              <a:t>việc</a:t>
            </a:r>
            <a:r>
              <a:rPr lang="en-US" sz="2500" b="1" dirty="0" smtClean="0">
                <a:solidFill>
                  <a:srgbClr val="000000"/>
                </a:solidFill>
                <a:latin typeface="Times" pitchFamily="18" charset="0"/>
                <a:ea typeface="Courier New" panose="02070309020205020404" pitchFamily="49" charset="0"/>
                <a:cs typeface="Times" pitchFamily="18" charset="0"/>
              </a:rPr>
              <a:t> </a:t>
            </a:r>
            <a:r>
              <a:rPr lang="en-US" sz="2500" b="1" dirty="0" err="1" smtClean="0">
                <a:solidFill>
                  <a:srgbClr val="000000"/>
                </a:solidFill>
                <a:latin typeface="Times" pitchFamily="18" charset="0"/>
                <a:ea typeface="Courier New" panose="02070309020205020404" pitchFamily="49" charset="0"/>
                <a:cs typeface="Times" pitchFamily="18" charset="0"/>
              </a:rPr>
              <a:t>làm</a:t>
            </a:r>
            <a:r>
              <a:rPr lang="en-US" sz="2500" b="1" dirty="0" smtClean="0">
                <a:solidFill>
                  <a:srgbClr val="000000"/>
                </a:solidFill>
                <a:latin typeface="Times" pitchFamily="18" charset="0"/>
                <a:ea typeface="Courier New" panose="02070309020205020404" pitchFamily="49" charset="0"/>
                <a:cs typeface="Times" pitchFamily="18" charset="0"/>
              </a:rPr>
              <a:t>, </a:t>
            </a:r>
            <a:r>
              <a:rPr lang="en-US" sz="2500" b="1" dirty="0" err="1" smtClean="0">
                <a:solidFill>
                  <a:srgbClr val="000000"/>
                </a:solidFill>
                <a:latin typeface="Times" pitchFamily="18" charset="0"/>
                <a:ea typeface="Courier New" panose="02070309020205020404" pitchFamily="49" charset="0"/>
                <a:cs typeface="Times" pitchFamily="18" charset="0"/>
              </a:rPr>
              <a:t>thái</a:t>
            </a:r>
            <a:r>
              <a:rPr lang="en-US" sz="2500" b="1" dirty="0" smtClean="0">
                <a:solidFill>
                  <a:srgbClr val="000000"/>
                </a:solidFill>
                <a:latin typeface="Times" pitchFamily="18" charset="0"/>
                <a:ea typeface="Courier New" panose="02070309020205020404" pitchFamily="49" charset="0"/>
                <a:cs typeface="Times" pitchFamily="18" charset="0"/>
              </a:rPr>
              <a:t> </a:t>
            </a:r>
            <a:r>
              <a:rPr lang="en-US" sz="2500" b="1" dirty="0" err="1" smtClean="0">
                <a:solidFill>
                  <a:srgbClr val="000000"/>
                </a:solidFill>
                <a:latin typeface="Times" pitchFamily="18" charset="0"/>
                <a:ea typeface="Courier New" panose="02070309020205020404" pitchFamily="49" charset="0"/>
                <a:cs typeface="Times" pitchFamily="18" charset="0"/>
              </a:rPr>
              <a:t>độ</a:t>
            </a:r>
            <a:r>
              <a:rPr lang="en-US" sz="2500" b="1" dirty="0" smtClean="0">
                <a:solidFill>
                  <a:srgbClr val="000000"/>
                </a:solidFill>
                <a:latin typeface="Times" pitchFamily="18" charset="0"/>
                <a:ea typeface="Courier New" panose="02070309020205020404" pitchFamily="49" charset="0"/>
                <a:cs typeface="Times" pitchFamily="18" charset="0"/>
              </a:rPr>
              <a:t>.</a:t>
            </a:r>
            <a:endParaRPr kumimoji="0" lang="vi-VN" altLang="en-US" sz="2500" b="1" i="0" u="none" strike="noStrike" cap="none" normalizeH="0" baseline="0" dirty="0" smtClean="0">
              <a:ln>
                <a:noFill/>
              </a:ln>
              <a:solidFill>
                <a:srgbClr val="FF0000"/>
              </a:solidFill>
              <a:effectLst/>
              <a:latin typeface="Times" pitchFamily="18" charset="0"/>
              <a:ea typeface="Cambria" panose="02040503050406030204" pitchFamily="18" charset="0"/>
              <a:cs typeface="Times" pitchFamily="18" charset="0"/>
            </a:endParaRPr>
          </a:p>
        </p:txBody>
      </p:sp>
    </p:spTree>
    <p:extLst>
      <p:ext uri="{BB962C8B-B14F-4D97-AF65-F5344CB8AC3E}">
        <p14:creationId xmlns:p14="http://schemas.microsoft.com/office/powerpoint/2010/main" val="3601845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a:extLst/>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r>
              <a:rPr lang="en-US" sz="3200" dirty="0" smtClean="0">
                <a:solidFill>
                  <a:srgbClr val="0000FF"/>
                </a:solidFill>
                <a:latin typeface="Times" pitchFamily="18" charset="0"/>
                <a:ea typeface="微软雅黑"/>
                <a:cs typeface="Times" pitchFamily="18" charset="0"/>
              </a:rPr>
              <a:t>TEAM WORK</a:t>
            </a:r>
            <a:endParaRPr lang="en-US" sz="3200" dirty="0">
              <a:solidFill>
                <a:srgbClr val="0000FF"/>
              </a:solidFill>
              <a:latin typeface="Times" pitchFamily="18" charset="0"/>
              <a:ea typeface="微软雅黑"/>
              <a:cs typeface="Times" pitchFamily="18" charset="0"/>
            </a:endParaRPr>
          </a:p>
        </p:txBody>
      </p:sp>
      <p:sp>
        <p:nvSpPr>
          <p:cNvPr id="9" name="Rectangle: Rounded Corners 1">
            <a:extLst>
              <a:ext uri="{FF2B5EF4-FFF2-40B4-BE49-F238E27FC236}">
                <a16:creationId xmlns="" xmlns:a16="http://schemas.microsoft.com/office/drawing/2014/main" id="{49368C2B-08BB-4567-BA27-2402FAA3C31F}"/>
              </a:ext>
            </a:extLst>
          </p:cNvPr>
          <p:cNvSpPr/>
          <p:nvPr/>
        </p:nvSpPr>
        <p:spPr>
          <a:xfrm>
            <a:off x="2997642" y="225491"/>
            <a:ext cx="6861975" cy="744568"/>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latin typeface="Times" pitchFamily="18" charset="0"/>
                <a:ea typeface="Times New Roman" panose="02020603050405020304" pitchFamily="18" charset="0"/>
                <a:cs typeface="Times" pitchFamily="18" charset="0"/>
              </a:rPr>
              <a:t>PHIẾU BÀI TẬP</a:t>
            </a:r>
            <a:r>
              <a:rPr lang="en-US" sz="2500" b="1" dirty="0" smtClean="0">
                <a:solidFill>
                  <a:srgbClr val="0000FF"/>
                </a:solidFill>
                <a:latin typeface="Times" pitchFamily="18" charset="0"/>
                <a:ea typeface="Times New Roman" panose="02020603050405020304" pitchFamily="18" charset="0"/>
                <a:cs typeface="Times" pitchFamily="18" charset="0"/>
              </a:rPr>
              <a:t>(THẢO LUẬN NHÓM)</a:t>
            </a:r>
            <a:endParaRPr lang="en-US" sz="2500" b="1" dirty="0">
              <a:solidFill>
                <a:srgbClr val="0000FF"/>
              </a:solidFill>
              <a:latin typeface="Times" pitchFamily="18" charset="0"/>
              <a:ea typeface="Times New Roman" panose="02020603050405020304" pitchFamily="18" charset="0"/>
              <a:cs typeface="Times" pitchFamily="18" charset="0"/>
            </a:endParaRPr>
          </a:p>
          <a:p>
            <a:r>
              <a:rPr lang="en-US" dirty="0">
                <a:solidFill>
                  <a:prstClr val="white"/>
                </a:solidFill>
                <a:latin typeface="Times" pitchFamily="18" charset="0"/>
                <a:ea typeface="Times New Roman" panose="02020603050405020304" pitchFamily="18" charset="0"/>
                <a:cs typeface="Times" pitchFamily="18" charset="0"/>
              </a:rPr>
              <a:t> </a:t>
            </a:r>
          </a:p>
        </p:txBody>
      </p:sp>
      <p:sp>
        <p:nvSpPr>
          <p:cNvPr id="10" name="Rectangle 9"/>
          <p:cNvSpPr/>
          <p:nvPr/>
        </p:nvSpPr>
        <p:spPr>
          <a:xfrm>
            <a:off x="2724112" y="970059"/>
            <a:ext cx="8841850" cy="1283044"/>
          </a:xfrm>
          <a:prstGeom prst="rect">
            <a:avLst/>
          </a:prstGeom>
        </p:spPr>
        <p:txBody>
          <a:bodyPr wrap="square">
            <a:spAutoFit/>
          </a:bodyPr>
          <a:lstStyle/>
          <a:p>
            <a:pPr indent="279400" algn="just">
              <a:lnSpc>
                <a:spcPct val="127000"/>
              </a:lnSpc>
              <a:spcAft>
                <a:spcPts val="500"/>
              </a:spcAft>
            </a:pPr>
            <a:r>
              <a:rPr lang="vi-VN" sz="3200" b="1" dirty="0">
                <a:solidFill>
                  <a:srgbClr val="353635"/>
                </a:solidFill>
                <a:latin typeface="Times" pitchFamily="18" charset="0"/>
                <a:ea typeface="Times New Roman" panose="02020603050405020304" pitchFamily="18" charset="0"/>
                <a:cs typeface="Times" pitchFamily="18" charset="0"/>
              </a:rPr>
              <a:t>Tìm hiểu biểu hiện của tình yêu thương con </a:t>
            </a:r>
            <a:r>
              <a:rPr lang="vi-VN" sz="3200" b="1" dirty="0" smtClean="0">
                <a:solidFill>
                  <a:srgbClr val="353635"/>
                </a:solidFill>
                <a:latin typeface="Times" pitchFamily="18" charset="0"/>
                <a:ea typeface="Times New Roman" panose="02020603050405020304" pitchFamily="18" charset="0"/>
                <a:cs typeface="Times" pitchFamily="18" charset="0"/>
              </a:rPr>
              <a:t>người</a:t>
            </a:r>
            <a:r>
              <a:rPr lang="en-US" sz="3200" b="1" dirty="0">
                <a:solidFill>
                  <a:srgbClr val="353635"/>
                </a:solidFill>
                <a:latin typeface="Times" pitchFamily="18" charset="0"/>
                <a:ea typeface="Times New Roman" panose="02020603050405020304" pitchFamily="18" charset="0"/>
                <a:cs typeface="Times" pitchFamily="18" charset="0"/>
              </a:rPr>
              <a:t> </a:t>
            </a:r>
            <a:r>
              <a:rPr lang="en-US" sz="3200" b="1" dirty="0" err="1" smtClean="0">
                <a:solidFill>
                  <a:srgbClr val="353635"/>
                </a:solidFill>
                <a:latin typeface="Times" pitchFamily="18" charset="0"/>
                <a:ea typeface="Times New Roman" panose="02020603050405020304" pitchFamily="18" charset="0"/>
                <a:cs typeface="Times" pitchFamily="18" charset="0"/>
              </a:rPr>
              <a:t>bằng</a:t>
            </a:r>
            <a:r>
              <a:rPr lang="en-US" sz="3200" b="1" dirty="0" smtClean="0">
                <a:solidFill>
                  <a:srgbClr val="353635"/>
                </a:solidFill>
                <a:latin typeface="Times" pitchFamily="18" charset="0"/>
                <a:ea typeface="Times New Roman" panose="02020603050405020304" pitchFamily="18" charset="0"/>
                <a:cs typeface="Times" pitchFamily="18" charset="0"/>
              </a:rPr>
              <a:t> </a:t>
            </a:r>
            <a:r>
              <a:rPr lang="en-US" sz="3200" b="1" dirty="0" err="1" smtClean="0">
                <a:solidFill>
                  <a:srgbClr val="353635"/>
                </a:solidFill>
                <a:latin typeface="Times" pitchFamily="18" charset="0"/>
                <a:ea typeface="Times New Roman" panose="02020603050405020304" pitchFamily="18" charset="0"/>
                <a:cs typeface="Times" pitchFamily="18" charset="0"/>
              </a:rPr>
              <a:t>cách</a:t>
            </a:r>
            <a:r>
              <a:rPr lang="en-US" sz="3200" b="1" dirty="0" smtClean="0">
                <a:solidFill>
                  <a:srgbClr val="353635"/>
                </a:solidFill>
                <a:latin typeface="Times" pitchFamily="18" charset="0"/>
                <a:ea typeface="Times New Roman" panose="02020603050405020304" pitchFamily="18" charset="0"/>
                <a:cs typeface="Times" pitchFamily="18" charset="0"/>
              </a:rPr>
              <a:t> </a:t>
            </a:r>
            <a:r>
              <a:rPr lang="en-US" sz="3200" b="1" dirty="0" err="1" smtClean="0">
                <a:solidFill>
                  <a:srgbClr val="353635"/>
                </a:solidFill>
                <a:latin typeface="Times" pitchFamily="18" charset="0"/>
                <a:ea typeface="Times New Roman" panose="02020603050405020304" pitchFamily="18" charset="0"/>
                <a:cs typeface="Times" pitchFamily="18" charset="0"/>
              </a:rPr>
              <a:t>hoàn</a:t>
            </a:r>
            <a:r>
              <a:rPr lang="en-US" sz="3200" b="1" dirty="0" smtClean="0">
                <a:solidFill>
                  <a:srgbClr val="353635"/>
                </a:solidFill>
                <a:latin typeface="Times" pitchFamily="18" charset="0"/>
                <a:ea typeface="Times New Roman" panose="02020603050405020304" pitchFamily="18" charset="0"/>
                <a:cs typeface="Times" pitchFamily="18" charset="0"/>
              </a:rPr>
              <a:t> </a:t>
            </a:r>
            <a:r>
              <a:rPr lang="en-US" sz="3200" b="1" dirty="0" err="1" smtClean="0">
                <a:solidFill>
                  <a:srgbClr val="353635"/>
                </a:solidFill>
                <a:latin typeface="Times" pitchFamily="18" charset="0"/>
                <a:ea typeface="Times New Roman" panose="02020603050405020304" pitchFamily="18" charset="0"/>
                <a:cs typeface="Times" pitchFamily="18" charset="0"/>
              </a:rPr>
              <a:t>thiện</a:t>
            </a:r>
            <a:r>
              <a:rPr lang="en-US" sz="3200" b="1" dirty="0" smtClean="0">
                <a:solidFill>
                  <a:srgbClr val="353635"/>
                </a:solidFill>
                <a:latin typeface="Times" pitchFamily="18" charset="0"/>
                <a:ea typeface="Times New Roman" panose="02020603050405020304" pitchFamily="18" charset="0"/>
                <a:cs typeface="Times" pitchFamily="18" charset="0"/>
              </a:rPr>
              <a:t> </a:t>
            </a:r>
            <a:r>
              <a:rPr lang="en-US" sz="3200" b="1" dirty="0" err="1" smtClean="0">
                <a:solidFill>
                  <a:srgbClr val="353635"/>
                </a:solidFill>
                <a:latin typeface="Times" pitchFamily="18" charset="0"/>
                <a:ea typeface="Times New Roman" panose="02020603050405020304" pitchFamily="18" charset="0"/>
                <a:cs typeface="Times" pitchFamily="18" charset="0"/>
              </a:rPr>
              <a:t>phiếu</a:t>
            </a:r>
            <a:r>
              <a:rPr lang="en-US" sz="3200" b="1" dirty="0" smtClean="0">
                <a:solidFill>
                  <a:srgbClr val="353635"/>
                </a:solidFill>
                <a:latin typeface="Times" pitchFamily="18" charset="0"/>
                <a:ea typeface="Times New Roman" panose="02020603050405020304" pitchFamily="18" charset="0"/>
                <a:cs typeface="Times" pitchFamily="18" charset="0"/>
              </a:rPr>
              <a:t> </a:t>
            </a:r>
            <a:r>
              <a:rPr lang="en-US" sz="3200" b="1" dirty="0" err="1" smtClean="0">
                <a:solidFill>
                  <a:srgbClr val="353635"/>
                </a:solidFill>
                <a:latin typeface="Times" pitchFamily="18" charset="0"/>
                <a:ea typeface="Times New Roman" panose="02020603050405020304" pitchFamily="18" charset="0"/>
                <a:cs typeface="Times" pitchFamily="18" charset="0"/>
              </a:rPr>
              <a:t>bài</a:t>
            </a:r>
            <a:r>
              <a:rPr lang="en-US" sz="3200" b="1" dirty="0" smtClean="0">
                <a:solidFill>
                  <a:srgbClr val="353635"/>
                </a:solidFill>
                <a:latin typeface="Times" pitchFamily="18" charset="0"/>
                <a:ea typeface="Times New Roman" panose="02020603050405020304" pitchFamily="18" charset="0"/>
                <a:cs typeface="Times" pitchFamily="18" charset="0"/>
              </a:rPr>
              <a:t> </a:t>
            </a:r>
            <a:r>
              <a:rPr lang="en-US" sz="3200" b="1" dirty="0" err="1" smtClean="0">
                <a:solidFill>
                  <a:srgbClr val="353635"/>
                </a:solidFill>
                <a:latin typeface="Times" pitchFamily="18" charset="0"/>
                <a:ea typeface="Times New Roman" panose="02020603050405020304" pitchFamily="18" charset="0"/>
                <a:cs typeface="Times" pitchFamily="18" charset="0"/>
              </a:rPr>
              <a:t>tập</a:t>
            </a:r>
            <a:r>
              <a:rPr lang="en-US" sz="3200" b="1" dirty="0" smtClean="0">
                <a:solidFill>
                  <a:srgbClr val="353635"/>
                </a:solidFill>
                <a:latin typeface="Times" pitchFamily="18" charset="0"/>
                <a:ea typeface="Times New Roman" panose="02020603050405020304" pitchFamily="18" charset="0"/>
                <a:cs typeface="Times" pitchFamily="18" charset="0"/>
              </a:rPr>
              <a:t> </a:t>
            </a:r>
            <a:endParaRPr lang="en-US" sz="3200" dirty="0">
              <a:solidFill>
                <a:srgbClr val="353635"/>
              </a:solidFill>
              <a:effectLst/>
              <a:latin typeface="Times" pitchFamily="18" charset="0"/>
              <a:ea typeface="Times New Roman" panose="02020603050405020304" pitchFamily="18" charset="0"/>
              <a:cs typeface="Times"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9941043"/>
              </p:ext>
            </p:extLst>
          </p:nvPr>
        </p:nvGraphicFramePr>
        <p:xfrm>
          <a:off x="966650" y="2511380"/>
          <a:ext cx="10599312" cy="3945686"/>
        </p:xfrm>
        <a:graphic>
          <a:graphicData uri="http://schemas.openxmlformats.org/drawingml/2006/table">
            <a:tbl>
              <a:tblPr firstRow="1" bandRow="1">
                <a:tableStyleId>{5C22544A-7EE6-4342-B048-85BDC9FD1C3A}</a:tableStyleId>
              </a:tblPr>
              <a:tblGrid>
                <a:gridCol w="1977134"/>
                <a:gridCol w="8622178"/>
              </a:tblGrid>
              <a:tr h="373488">
                <a:tc>
                  <a:txBody>
                    <a:bodyPr/>
                    <a:lstStyle/>
                    <a:p>
                      <a:pPr algn="ctr"/>
                      <a:r>
                        <a:rPr lang="en-US" sz="2000" smtClean="0">
                          <a:latin typeface="Times" pitchFamily="18" charset="0"/>
                          <a:cs typeface="Times" pitchFamily="18" charset="0"/>
                        </a:rPr>
                        <a:t>Hình</a:t>
                      </a:r>
                      <a:r>
                        <a:rPr lang="en-US" sz="2000" baseline="0" smtClean="0">
                          <a:latin typeface="Times" pitchFamily="18" charset="0"/>
                          <a:cs typeface="Times" pitchFamily="18" charset="0"/>
                        </a:rPr>
                        <a:t> thức</a:t>
                      </a:r>
                      <a:endParaRPr lang="en-US" sz="2000">
                        <a:latin typeface="Times" pitchFamily="18" charset="0"/>
                        <a:cs typeface="Times" pitchFamily="18" charset="0"/>
                      </a:endParaRPr>
                    </a:p>
                  </a:txBody>
                  <a:tcPr/>
                </a:tc>
                <a:tc>
                  <a:txBody>
                    <a:bodyPr/>
                    <a:lstStyle/>
                    <a:p>
                      <a:pPr algn="ctr"/>
                      <a:r>
                        <a:rPr lang="en-US" sz="2000" smtClean="0">
                          <a:latin typeface="Times" pitchFamily="18" charset="0"/>
                          <a:cs typeface="Times" pitchFamily="18" charset="0"/>
                        </a:rPr>
                        <a:t>Biểu</a:t>
                      </a:r>
                      <a:r>
                        <a:rPr lang="en-US" sz="2000" baseline="0" smtClean="0">
                          <a:latin typeface="Times" pitchFamily="18" charset="0"/>
                          <a:cs typeface="Times" pitchFamily="18" charset="0"/>
                        </a:rPr>
                        <a:t> hiện của tình yêu thương con người</a:t>
                      </a:r>
                      <a:endParaRPr lang="en-US" sz="2000">
                        <a:latin typeface="Times" pitchFamily="18" charset="0"/>
                        <a:cs typeface="Times" pitchFamily="18" charset="0"/>
                      </a:endParaRPr>
                    </a:p>
                  </a:txBody>
                  <a:tcPr/>
                </a:tc>
              </a:tr>
              <a:tr h="1119403">
                <a:tc>
                  <a:txBody>
                    <a:bodyPr/>
                    <a:lstStyle/>
                    <a:p>
                      <a:pPr algn="ctr"/>
                      <a:r>
                        <a:rPr lang="en-US" sz="2000" smtClean="0">
                          <a:latin typeface="Times" pitchFamily="18" charset="0"/>
                          <a:cs typeface="Times" pitchFamily="18" charset="0"/>
                        </a:rPr>
                        <a:t>Lời</a:t>
                      </a:r>
                      <a:r>
                        <a:rPr lang="en-US" sz="2000" baseline="0" smtClean="0">
                          <a:latin typeface="Times" pitchFamily="18" charset="0"/>
                          <a:cs typeface="Times" pitchFamily="18" charset="0"/>
                        </a:rPr>
                        <a:t> nói</a:t>
                      </a:r>
                      <a:endParaRPr lang="en-US" sz="2000">
                        <a:latin typeface="Times" pitchFamily="18" charset="0"/>
                        <a:cs typeface="Times" pitchFamily="18" charset="0"/>
                      </a:endParaRPr>
                    </a:p>
                  </a:txBody>
                  <a:tcPr>
                    <a:solidFill>
                      <a:srgbClr val="FFCCFF"/>
                    </a:solidFill>
                  </a:tcPr>
                </a:tc>
                <a:tc>
                  <a:txBody>
                    <a:bodyPr/>
                    <a:lstStyle/>
                    <a:p>
                      <a:pPr marL="457200" indent="-457200" algn="l">
                        <a:buFontTx/>
                        <a:buChar char="-"/>
                      </a:pPr>
                      <a:r>
                        <a:rPr lang="en-US" sz="2000" smtClean="0">
                          <a:latin typeface="Times" pitchFamily="18" charset="0"/>
                          <a:cs typeface="Times" pitchFamily="18" charset="0"/>
                        </a:rPr>
                        <a:t>Không</a:t>
                      </a:r>
                      <a:r>
                        <a:rPr lang="en-US" sz="2000" baseline="0" smtClean="0">
                          <a:latin typeface="Times" pitchFamily="18" charset="0"/>
                          <a:cs typeface="Times" pitchFamily="18" charset="0"/>
                        </a:rPr>
                        <a:t> sao đâu, mọi chuyện sẽ qua thôi, mình luôn bên bạn.</a:t>
                      </a:r>
                    </a:p>
                    <a:p>
                      <a:pPr marL="457200" indent="-457200" algn="l">
                        <a:buFontTx/>
                        <a:buChar char="-"/>
                      </a:pPr>
                      <a:r>
                        <a:rPr lang="en-US" sz="2000" baseline="0" smtClean="0">
                          <a:latin typeface="Times" pitchFamily="18" charset="0"/>
                          <a:cs typeface="Times" pitchFamily="18" charset="0"/>
                        </a:rPr>
                        <a:t>Hãy để mình giúp bạn một tay nhé.</a:t>
                      </a:r>
                    </a:p>
                    <a:p>
                      <a:pPr marL="457200" indent="-457200" algn="l">
                        <a:buFontTx/>
                        <a:buChar char="-"/>
                      </a:pPr>
                      <a:r>
                        <a:rPr lang="en-US" sz="2000" baseline="0" smtClean="0">
                          <a:latin typeface="Times" pitchFamily="18" charset="0"/>
                          <a:cs typeface="Times" pitchFamily="18" charset="0"/>
                        </a:rPr>
                        <a:t>Cháu có thể giúp được gì cho bác không ạ?....</a:t>
                      </a:r>
                      <a:endParaRPr lang="en-US" sz="2000">
                        <a:latin typeface="Times" pitchFamily="18" charset="0"/>
                        <a:cs typeface="Times" pitchFamily="18" charset="0"/>
                      </a:endParaRPr>
                    </a:p>
                  </a:txBody>
                  <a:tcPr>
                    <a:solidFill>
                      <a:srgbClr val="FFCCFF"/>
                    </a:solidFill>
                  </a:tcPr>
                </a:tc>
              </a:tr>
              <a:tr h="1119403">
                <a:tc>
                  <a:txBody>
                    <a:bodyPr/>
                    <a:lstStyle/>
                    <a:p>
                      <a:pPr algn="ctr"/>
                      <a:r>
                        <a:rPr lang="en-US" sz="2000" smtClean="0">
                          <a:latin typeface="Times" pitchFamily="18" charset="0"/>
                          <a:cs typeface="Times" pitchFamily="18" charset="0"/>
                        </a:rPr>
                        <a:t>Việc</a:t>
                      </a:r>
                      <a:r>
                        <a:rPr lang="en-US" sz="2000" baseline="0" smtClean="0">
                          <a:latin typeface="Times" pitchFamily="18" charset="0"/>
                          <a:cs typeface="Times" pitchFamily="18" charset="0"/>
                        </a:rPr>
                        <a:t> Làm</a:t>
                      </a:r>
                      <a:endParaRPr lang="en-US" sz="2000">
                        <a:latin typeface="Times" pitchFamily="18" charset="0"/>
                        <a:cs typeface="Times" pitchFamily="18" charset="0"/>
                      </a:endParaRPr>
                    </a:p>
                  </a:txBody>
                  <a:tcPr/>
                </a:tc>
                <a:tc>
                  <a:txBody>
                    <a:bodyPr/>
                    <a:lstStyle/>
                    <a:p>
                      <a:pPr marL="457200" indent="-457200" algn="l">
                        <a:buFontTx/>
                        <a:buChar char="-"/>
                      </a:pPr>
                      <a:r>
                        <a:rPr lang="en-US" sz="2000" smtClean="0">
                          <a:latin typeface="Times" pitchFamily="18" charset="0"/>
                          <a:cs typeface="Times" pitchFamily="18" charset="0"/>
                        </a:rPr>
                        <a:t>Giúp</a:t>
                      </a:r>
                      <a:r>
                        <a:rPr lang="en-US" sz="2000" baseline="0" smtClean="0">
                          <a:latin typeface="Times" pitchFamily="18" charset="0"/>
                          <a:cs typeface="Times" pitchFamily="18" charset="0"/>
                        </a:rPr>
                        <a:t> đỡ người nghèo.</a:t>
                      </a:r>
                    </a:p>
                    <a:p>
                      <a:pPr marL="457200" indent="-457200" algn="l">
                        <a:buFontTx/>
                        <a:buChar char="-"/>
                      </a:pPr>
                      <a:r>
                        <a:rPr lang="en-US" sz="2000" baseline="0" smtClean="0">
                          <a:latin typeface="Times" pitchFamily="18" charset="0"/>
                          <a:cs typeface="Times" pitchFamily="18" charset="0"/>
                        </a:rPr>
                        <a:t>Giúp đỡ những bạn có hoàn cảnh khó khăn</a:t>
                      </a:r>
                    </a:p>
                    <a:p>
                      <a:pPr marL="457200" indent="-457200" algn="l">
                        <a:buFontTx/>
                        <a:buChar char="-"/>
                      </a:pPr>
                      <a:r>
                        <a:rPr lang="en-US" sz="2000" baseline="0" smtClean="0">
                          <a:latin typeface="Times" pitchFamily="18" charset="0"/>
                          <a:cs typeface="Times" pitchFamily="18" charset="0"/>
                        </a:rPr>
                        <a:t>Giúp đỡ người khuyết tật</a:t>
                      </a:r>
                    </a:p>
                  </a:txBody>
                  <a:tcPr/>
                </a:tc>
              </a:tr>
              <a:tr h="1119403">
                <a:tc>
                  <a:txBody>
                    <a:bodyPr/>
                    <a:lstStyle/>
                    <a:p>
                      <a:pPr algn="ctr"/>
                      <a:r>
                        <a:rPr lang="en-US" sz="2000" smtClean="0">
                          <a:latin typeface="Times" pitchFamily="18" charset="0"/>
                          <a:cs typeface="Times" pitchFamily="18" charset="0"/>
                        </a:rPr>
                        <a:t>Thái</a:t>
                      </a:r>
                      <a:r>
                        <a:rPr lang="en-US" sz="2000" baseline="0" smtClean="0">
                          <a:latin typeface="Times" pitchFamily="18" charset="0"/>
                          <a:cs typeface="Times" pitchFamily="18" charset="0"/>
                        </a:rPr>
                        <a:t> độ</a:t>
                      </a:r>
                      <a:endParaRPr lang="en-US" sz="2000">
                        <a:latin typeface="Times" pitchFamily="18" charset="0"/>
                        <a:cs typeface="Times" pitchFamily="18" charset="0"/>
                      </a:endParaRPr>
                    </a:p>
                  </a:txBody>
                  <a:tcPr/>
                </a:tc>
                <a:tc>
                  <a:txBody>
                    <a:bodyPr/>
                    <a:lstStyle/>
                    <a:p>
                      <a:pPr marL="457200" indent="-457200" algn="l">
                        <a:buFontTx/>
                        <a:buChar char="-"/>
                      </a:pPr>
                      <a:r>
                        <a:rPr lang="en-US" sz="2000" smtClean="0">
                          <a:latin typeface="Times" pitchFamily="18" charset="0"/>
                          <a:cs typeface="Times" pitchFamily="18" charset="0"/>
                        </a:rPr>
                        <a:t>Quan tâm</a:t>
                      </a:r>
                    </a:p>
                    <a:p>
                      <a:pPr marL="457200" indent="-457200" algn="l">
                        <a:buFontTx/>
                        <a:buChar char="-"/>
                      </a:pPr>
                      <a:r>
                        <a:rPr lang="en-US" sz="2000" smtClean="0">
                          <a:latin typeface="Times" pitchFamily="18" charset="0"/>
                          <a:cs typeface="Times" pitchFamily="18" charset="0"/>
                        </a:rPr>
                        <a:t>Cảm</a:t>
                      </a:r>
                      <a:r>
                        <a:rPr lang="en-US" sz="2000" baseline="0" smtClean="0">
                          <a:latin typeface="Times" pitchFamily="18" charset="0"/>
                          <a:cs typeface="Times" pitchFamily="18" charset="0"/>
                        </a:rPr>
                        <a:t> thông</a:t>
                      </a:r>
                    </a:p>
                    <a:p>
                      <a:pPr marL="457200" indent="-457200" algn="l">
                        <a:buFontTx/>
                        <a:buChar char="-"/>
                      </a:pPr>
                      <a:r>
                        <a:rPr lang="en-US" sz="2000" baseline="0" smtClean="0">
                          <a:latin typeface="Times" pitchFamily="18" charset="0"/>
                          <a:cs typeface="Times" pitchFamily="18" charset="0"/>
                        </a:rPr>
                        <a:t>Lo lắng và đồng cảm</a:t>
                      </a:r>
                    </a:p>
                    <a:p>
                      <a:pPr marL="457200" indent="-457200" algn="l">
                        <a:buFontTx/>
                        <a:buChar char="-"/>
                      </a:pPr>
                      <a:r>
                        <a:rPr lang="en-US" sz="2000" baseline="0" smtClean="0">
                          <a:latin typeface="Times" pitchFamily="18" charset="0"/>
                          <a:cs typeface="Times" pitchFamily="18" charset="0"/>
                        </a:rPr>
                        <a:t>Chia sẻ</a:t>
                      </a:r>
                      <a:endParaRPr lang="en-US" sz="2000">
                        <a:latin typeface="Times" pitchFamily="18" charset="0"/>
                        <a:cs typeface="Times" pitchFamily="18" charset="0"/>
                      </a:endParaRPr>
                    </a:p>
                  </a:txBody>
                  <a:tcPr/>
                </a:tc>
              </a:tr>
            </a:tbl>
          </a:graphicData>
        </a:graphic>
      </p:graphicFrame>
    </p:spTree>
    <p:extLst>
      <p:ext uri="{BB962C8B-B14F-4D97-AF65-F5344CB8AC3E}">
        <p14:creationId xmlns:p14="http://schemas.microsoft.com/office/powerpoint/2010/main" val="193256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4" name="Cloud 3"/>
          <p:cNvSpPr/>
          <p:nvPr/>
        </p:nvSpPr>
        <p:spPr>
          <a:xfrm>
            <a:off x="1878168" y="1522925"/>
            <a:ext cx="8435663" cy="3812148"/>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4000" b="1" i="1" smtClean="0">
                <a:latin typeface="Times" pitchFamily="18" charset="0"/>
                <a:cs typeface="Times" pitchFamily="18" charset="0"/>
              </a:rPr>
              <a:t>Nêu những biểu hiện trái với lòng yêu thương con người trong cuộc sống?</a:t>
            </a:r>
            <a:endParaRPr lang="en-US" sz="4000" b="1" i="1">
              <a:latin typeface="Times" pitchFamily="18" charset="0"/>
              <a:cs typeface="Times" pitchFamily="18" charset="0"/>
            </a:endParaRPr>
          </a:p>
        </p:txBody>
      </p:sp>
    </p:spTree>
    <p:extLst>
      <p:ext uri="{BB962C8B-B14F-4D97-AF65-F5344CB8AC3E}">
        <p14:creationId xmlns:p14="http://schemas.microsoft.com/office/powerpoint/2010/main" val="33861494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 Box 5"/>
          <p:cNvSpPr txBox="1">
            <a:spLocks noChangeArrowheads="1"/>
          </p:cNvSpPr>
          <p:nvPr/>
        </p:nvSpPr>
        <p:spPr bwMode="auto">
          <a:xfrm>
            <a:off x="1132761" y="1036593"/>
            <a:ext cx="10317707"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buFont typeface="Arial" panose="020B0604020202020204" pitchFamily="34" charset="0"/>
              <a:buNone/>
            </a:pPr>
            <a:r>
              <a:rPr lang="en-US" sz="2400" b="1" i="1" dirty="0" smtClean="0">
                <a:latin typeface="+mj-lt"/>
              </a:rPr>
              <a:t>2.</a:t>
            </a:r>
            <a:r>
              <a:rPr lang="vi-VN" sz="2400" b="1" i="1" dirty="0" smtClean="0">
                <a:latin typeface="+mj-lt"/>
              </a:rPr>
              <a:t> Bi</a:t>
            </a:r>
            <a:r>
              <a:rPr lang="en-US" sz="2400" b="1" i="1" dirty="0" smtClean="0">
                <a:latin typeface="+mj-lt"/>
              </a:rPr>
              <a:t>ể</a:t>
            </a:r>
            <a:r>
              <a:rPr lang="vi-VN" sz="2400" b="1" i="1" dirty="0" smtClean="0">
                <a:latin typeface="+mj-lt"/>
              </a:rPr>
              <a:t>u </a:t>
            </a:r>
            <a:r>
              <a:rPr lang="vi-VN" sz="2400" b="1" i="1" dirty="0">
                <a:latin typeface="+mj-lt"/>
              </a:rPr>
              <a:t>hiện của yêu thương con người</a:t>
            </a:r>
            <a:endParaRPr lang="en-US" sz="2400" b="1" i="1" dirty="0">
              <a:latin typeface="+mj-lt"/>
            </a:endParaRPr>
          </a:p>
          <a:p>
            <a:pPr>
              <a:lnSpc>
                <a:spcPct val="150000"/>
              </a:lnSpc>
              <a:buFont typeface="Arial" panose="020B0604020202020204" pitchFamily="34" charset="0"/>
              <a:buNone/>
            </a:pPr>
            <a:r>
              <a:rPr lang="en-US" sz="2400" i="1" dirty="0" smtClean="0">
                <a:latin typeface="Times" pitchFamily="18" charset="0"/>
                <a:cs typeface="Times" pitchFamily="18" charset="0"/>
              </a:rPr>
              <a:t>- </a:t>
            </a:r>
            <a:r>
              <a:rPr lang="vi-VN" sz="2400" i="1" dirty="0" smtClean="0">
                <a:latin typeface="Times" pitchFamily="18" charset="0"/>
                <a:cs typeface="Times" pitchFamily="18" charset="0"/>
              </a:rPr>
              <a:t>Yêu </a:t>
            </a:r>
            <a:r>
              <a:rPr lang="vi-VN" sz="2400" i="1" dirty="0">
                <a:latin typeface="Times" pitchFamily="18" charset="0"/>
                <a:cs typeface="Times" pitchFamily="18" charset="0"/>
              </a:rPr>
              <a:t>thương con người được </a:t>
            </a:r>
            <a:r>
              <a:rPr lang="vi-VN" sz="2400" i="1" dirty="0" smtClean="0">
                <a:latin typeface="Times" pitchFamily="18" charset="0"/>
                <a:cs typeface="Times" pitchFamily="18" charset="0"/>
              </a:rPr>
              <a:t>th</a:t>
            </a:r>
            <a:r>
              <a:rPr lang="en-US" sz="2400" i="1" dirty="0" smtClean="0">
                <a:latin typeface="Times" pitchFamily="18" charset="0"/>
                <a:cs typeface="Times" pitchFamily="18" charset="0"/>
              </a:rPr>
              <a:t>ể</a:t>
            </a:r>
            <a:r>
              <a:rPr lang="vi-VN" sz="2400" i="1" dirty="0" smtClean="0">
                <a:latin typeface="Times" pitchFamily="18" charset="0"/>
                <a:cs typeface="Times" pitchFamily="18" charset="0"/>
              </a:rPr>
              <a:t> </a:t>
            </a:r>
            <a:r>
              <a:rPr lang="vi-VN" sz="2400" i="1" dirty="0">
                <a:latin typeface="Times" pitchFamily="18" charset="0"/>
                <a:cs typeface="Times" pitchFamily="18" charset="0"/>
              </a:rPr>
              <a:t>hiện ngay </a:t>
            </a:r>
            <a:r>
              <a:rPr lang="en-US" sz="2400" i="1" dirty="0" smtClean="0">
                <a:latin typeface="Times" pitchFamily="18" charset="0"/>
                <a:cs typeface="Times" pitchFamily="18" charset="0"/>
              </a:rPr>
              <a:t>ở</a:t>
            </a:r>
            <a:r>
              <a:rPr lang="vi-VN" sz="2400" i="1" dirty="0" smtClean="0">
                <a:latin typeface="Times" pitchFamily="18" charset="0"/>
                <a:cs typeface="Times" pitchFamily="18" charset="0"/>
              </a:rPr>
              <a:t> </a:t>
            </a:r>
            <a:r>
              <a:rPr lang="vi-VN" sz="2400" i="1" dirty="0">
                <a:latin typeface="Times" pitchFamily="18" charset="0"/>
                <a:cs typeface="Times" pitchFamily="18" charset="0"/>
              </a:rPr>
              <a:t>những lời nói, việc </a:t>
            </a:r>
            <a:r>
              <a:rPr lang="en-US" sz="2400" i="1" dirty="0" smtClean="0">
                <a:latin typeface="Times" pitchFamily="18" charset="0"/>
                <a:cs typeface="Times" pitchFamily="18" charset="0"/>
              </a:rPr>
              <a:t>l</a:t>
            </a:r>
            <a:r>
              <a:rPr lang="vi-VN" sz="2400" i="1" dirty="0" smtClean="0">
                <a:latin typeface="Times" pitchFamily="18" charset="0"/>
                <a:cs typeface="Times" pitchFamily="18" charset="0"/>
              </a:rPr>
              <a:t>àm </a:t>
            </a:r>
            <a:r>
              <a:rPr lang="vi-VN" sz="2400" i="1" dirty="0">
                <a:latin typeface="Times" pitchFamily="18" charset="0"/>
                <a:cs typeface="Times" pitchFamily="18" charset="0"/>
              </a:rPr>
              <a:t>và thái độ </a:t>
            </a:r>
            <a:r>
              <a:rPr lang="vi-VN" sz="2400" i="1" dirty="0" smtClean="0">
                <a:latin typeface="Times" pitchFamily="18" charset="0"/>
                <a:cs typeface="Times" pitchFamily="18" charset="0"/>
              </a:rPr>
              <a:t>c</a:t>
            </a:r>
            <a:r>
              <a:rPr lang="en-US" sz="2400" i="1" dirty="0" err="1" smtClean="0">
                <a:latin typeface="Times" pitchFamily="18" charset="0"/>
                <a:cs typeface="Times" pitchFamily="18" charset="0"/>
              </a:rPr>
              <a:t>ủa</a:t>
            </a:r>
            <a:r>
              <a:rPr lang="vi-VN" sz="2400" i="1" dirty="0" smtClean="0">
                <a:latin typeface="Times" pitchFamily="18" charset="0"/>
                <a:cs typeface="Times" pitchFamily="18" charset="0"/>
              </a:rPr>
              <a:t> m</a:t>
            </a:r>
            <a:r>
              <a:rPr lang="en-US" sz="2400" i="1" dirty="0">
                <a:latin typeface="Times" pitchFamily="18" charset="0"/>
                <a:cs typeface="Times" pitchFamily="18" charset="0"/>
              </a:rPr>
              <a:t>ọ</a:t>
            </a:r>
            <a:r>
              <a:rPr lang="vi-VN" sz="2400" i="1" dirty="0" smtClean="0">
                <a:latin typeface="Times" pitchFamily="18" charset="0"/>
                <a:cs typeface="Times" pitchFamily="18" charset="0"/>
              </a:rPr>
              <a:t>i </a:t>
            </a:r>
            <a:r>
              <a:rPr lang="vi-VN" sz="2400" i="1" dirty="0" smtClean="0">
                <a:latin typeface="Times" pitchFamily="18" charset="0"/>
                <a:cs typeface="Times" pitchFamily="18" charset="0"/>
              </a:rPr>
              <a:t>người </a:t>
            </a:r>
            <a:r>
              <a:rPr lang="vi-VN" sz="2400" i="1" dirty="0">
                <a:latin typeface="Times" pitchFamily="18" charset="0"/>
                <a:cs typeface="Times" pitchFamily="18" charset="0"/>
              </a:rPr>
              <a:t>trong cuộc </a:t>
            </a:r>
            <a:r>
              <a:rPr lang="vi-VN" sz="2400" i="1" dirty="0" smtClean="0">
                <a:latin typeface="Times" pitchFamily="18" charset="0"/>
                <a:cs typeface="Times" pitchFamily="18" charset="0"/>
              </a:rPr>
              <a:t>s</a:t>
            </a:r>
            <a:r>
              <a:rPr lang="en-US" sz="2400" i="1" dirty="0" smtClean="0">
                <a:latin typeface="Times" pitchFamily="18" charset="0"/>
                <a:cs typeface="Times" pitchFamily="18" charset="0"/>
              </a:rPr>
              <a:t>ố</a:t>
            </a:r>
            <a:r>
              <a:rPr lang="vi-VN" sz="2400" i="1" dirty="0" smtClean="0">
                <a:latin typeface="Times" pitchFamily="18" charset="0"/>
                <a:cs typeface="Times" pitchFamily="18" charset="0"/>
              </a:rPr>
              <a:t>ng </a:t>
            </a:r>
            <a:r>
              <a:rPr lang="vi-VN" sz="2400" i="1" dirty="0">
                <a:latin typeface="Times" pitchFamily="18" charset="0"/>
                <a:cs typeface="Times" pitchFamily="18" charset="0"/>
              </a:rPr>
              <a:t>hàng ngày.</a:t>
            </a:r>
            <a:endParaRPr lang="en-US" sz="2400" i="1" dirty="0">
              <a:latin typeface="Times" pitchFamily="18" charset="0"/>
              <a:cs typeface="Times" pitchFamily="18" charset="0"/>
            </a:endParaRPr>
          </a:p>
          <a:p>
            <a:pPr>
              <a:lnSpc>
                <a:spcPct val="150000"/>
              </a:lnSpc>
              <a:buFont typeface="Arial" panose="020B0604020202020204" pitchFamily="34" charset="0"/>
              <a:buNone/>
            </a:pPr>
            <a:r>
              <a:rPr lang="en-US" sz="2400" b="1" i="1" dirty="0" smtClean="0">
                <a:latin typeface="+mj-lt"/>
              </a:rPr>
              <a:t>a.</a:t>
            </a:r>
            <a:r>
              <a:rPr lang="vi-VN" sz="2400" b="1" i="1" dirty="0" smtClean="0">
                <a:latin typeface="+mj-lt"/>
              </a:rPr>
              <a:t> </a:t>
            </a:r>
            <a:r>
              <a:rPr lang="vi-VN" sz="2400" i="1" dirty="0" smtClean="0">
                <a:latin typeface="+mj-lt"/>
              </a:rPr>
              <a:t>Bi</a:t>
            </a:r>
            <a:r>
              <a:rPr lang="en-US" sz="2400" i="1" dirty="0" smtClean="0">
                <a:latin typeface="+mj-lt"/>
              </a:rPr>
              <a:t>ể</a:t>
            </a:r>
            <a:r>
              <a:rPr lang="vi-VN" sz="2400" i="1" dirty="0" smtClean="0">
                <a:latin typeface="+mj-lt"/>
              </a:rPr>
              <a:t>u </a:t>
            </a:r>
            <a:r>
              <a:rPr lang="vi-VN" sz="2400" i="1" dirty="0">
                <a:latin typeface="+mj-lt"/>
              </a:rPr>
              <a:t>hiện của yêu thương con người: Quan tâm, giúp </a:t>
            </a:r>
            <a:r>
              <a:rPr lang="vi-VN" sz="2400" i="1" dirty="0" smtClean="0">
                <a:latin typeface="+mj-lt"/>
              </a:rPr>
              <a:t>đ</a:t>
            </a:r>
            <a:r>
              <a:rPr lang="en-US" sz="2400" i="1" dirty="0" smtClean="0">
                <a:latin typeface="+mj-lt"/>
              </a:rPr>
              <a:t>ỡ</a:t>
            </a:r>
            <a:r>
              <a:rPr lang="vi-VN" sz="2400" i="1" dirty="0" smtClean="0">
                <a:latin typeface="+mj-lt"/>
              </a:rPr>
              <a:t> </a:t>
            </a:r>
            <a:r>
              <a:rPr lang="vi-VN" sz="2400" i="1" dirty="0">
                <a:latin typeface="+mj-lt"/>
              </a:rPr>
              <a:t>thông c</a:t>
            </a:r>
            <a:r>
              <a:rPr lang="en-US" sz="2400" i="1" dirty="0">
                <a:latin typeface="+mj-lt"/>
              </a:rPr>
              <a:t>ả</a:t>
            </a:r>
            <a:r>
              <a:rPr lang="vi-VN" sz="2400" i="1" dirty="0">
                <a:latin typeface="+mj-lt"/>
              </a:rPr>
              <a:t>m, sẻ </a:t>
            </a:r>
            <a:r>
              <a:rPr lang="vi-VN" sz="2400" i="1" dirty="0" smtClean="0">
                <a:latin typeface="+mj-lt"/>
              </a:rPr>
              <a:t>ch</a:t>
            </a:r>
            <a:r>
              <a:rPr lang="en-US" sz="2400" i="1" dirty="0" err="1" smtClean="0">
                <a:latin typeface="+mj-lt"/>
              </a:rPr>
              <a:t>ia</a:t>
            </a:r>
            <a:r>
              <a:rPr lang="en-US" sz="2400" i="1" dirty="0" smtClean="0">
                <a:latin typeface="+mj-lt"/>
              </a:rPr>
              <a:t>,</a:t>
            </a:r>
            <a:r>
              <a:rPr lang="vi-VN" sz="2400" i="1" dirty="0" smtClean="0">
                <a:latin typeface="+mj-lt"/>
              </a:rPr>
              <a:t> </a:t>
            </a:r>
            <a:r>
              <a:rPr lang="vi-VN" sz="2400" i="1" dirty="0">
                <a:latin typeface="+mj-lt"/>
              </a:rPr>
              <a:t>biết tha </a:t>
            </a:r>
            <a:r>
              <a:rPr lang="vi-VN" sz="2400" i="1" dirty="0" smtClean="0">
                <a:latin typeface="+mj-lt"/>
              </a:rPr>
              <a:t>th</a:t>
            </a:r>
            <a:r>
              <a:rPr lang="en-US" sz="2400" i="1" dirty="0" smtClean="0">
                <a:latin typeface="+mj-lt"/>
              </a:rPr>
              <a:t>ứ</a:t>
            </a:r>
            <a:r>
              <a:rPr lang="vi-VN" sz="2400" i="1" dirty="0" smtClean="0">
                <a:latin typeface="+mj-lt"/>
              </a:rPr>
              <a:t>, </a:t>
            </a:r>
            <a:r>
              <a:rPr lang="vi-VN" sz="2400" i="1" dirty="0">
                <a:latin typeface="+mj-lt"/>
              </a:rPr>
              <a:t>biết hi sinh vì người khác, ...</a:t>
            </a:r>
            <a:endParaRPr lang="en-US" sz="2400" dirty="0">
              <a:latin typeface="+mj-lt"/>
            </a:endParaRPr>
          </a:p>
          <a:p>
            <a:pPr>
              <a:lnSpc>
                <a:spcPct val="150000"/>
              </a:lnSpc>
              <a:buFont typeface="Arial" panose="020B0604020202020204" pitchFamily="34" charset="0"/>
              <a:buNone/>
            </a:pPr>
            <a:r>
              <a:rPr lang="en-US" sz="2400" b="1" i="1" dirty="0" smtClean="0">
                <a:latin typeface="+mj-lt"/>
              </a:rPr>
              <a:t>b.</a:t>
            </a:r>
            <a:r>
              <a:rPr lang="vi-VN" sz="2400" b="1" i="1" dirty="0" smtClean="0">
                <a:latin typeface="+mj-lt"/>
              </a:rPr>
              <a:t> </a:t>
            </a:r>
            <a:r>
              <a:rPr lang="vi-VN" sz="2400" i="1" dirty="0" smtClean="0">
                <a:latin typeface="+mj-lt"/>
              </a:rPr>
              <a:t>Bi</a:t>
            </a:r>
            <a:r>
              <a:rPr lang="en-US" sz="2400" i="1" dirty="0" smtClean="0">
                <a:latin typeface="+mj-lt"/>
              </a:rPr>
              <a:t>ể</a:t>
            </a:r>
            <a:r>
              <a:rPr lang="vi-VN" sz="2400" i="1" dirty="0" smtClean="0">
                <a:latin typeface="+mj-lt"/>
              </a:rPr>
              <a:t>u </a:t>
            </a:r>
            <a:r>
              <a:rPr lang="vi-VN" sz="2400" i="1" dirty="0">
                <a:latin typeface="+mj-lt"/>
              </a:rPr>
              <a:t>hiện trái với yêu thương con người: </a:t>
            </a:r>
            <a:r>
              <a:rPr lang="vi-VN" sz="2400" i="1" dirty="0" smtClean="0">
                <a:latin typeface="+mj-lt"/>
              </a:rPr>
              <a:t>Nh</a:t>
            </a:r>
            <a:r>
              <a:rPr lang="en-US" sz="2400" i="1" dirty="0">
                <a:latin typeface="+mj-lt"/>
              </a:rPr>
              <a:t>ỏ</a:t>
            </a:r>
            <a:r>
              <a:rPr lang="vi-VN" sz="2400" i="1" dirty="0" smtClean="0">
                <a:latin typeface="+mj-lt"/>
              </a:rPr>
              <a:t> </a:t>
            </a:r>
            <a:r>
              <a:rPr lang="vi-VN" sz="2400" i="1" dirty="0">
                <a:latin typeface="+mj-lt"/>
              </a:rPr>
              <a:t>nhen, ích kỳ thờ ơ trước </a:t>
            </a:r>
            <a:r>
              <a:rPr lang="vi-VN" sz="2400" i="1" dirty="0" smtClean="0">
                <a:latin typeface="+mj-lt"/>
              </a:rPr>
              <a:t>nh</a:t>
            </a:r>
            <a:r>
              <a:rPr lang="en-US" sz="2400" i="1" dirty="0" smtClean="0">
                <a:latin typeface="+mj-lt"/>
              </a:rPr>
              <a:t>ữ</a:t>
            </a:r>
            <a:r>
              <a:rPr lang="vi-VN" sz="2400" i="1" dirty="0" smtClean="0">
                <a:latin typeface="+mj-lt"/>
              </a:rPr>
              <a:t>ng </a:t>
            </a:r>
            <a:r>
              <a:rPr lang="vi-VN" sz="2400" i="1" dirty="0">
                <a:latin typeface="+mj-lt"/>
              </a:rPr>
              <a:t>khó khăn và đau </a:t>
            </a:r>
            <a:r>
              <a:rPr lang="vi-VN" sz="2400" i="1" dirty="0" smtClean="0">
                <a:latin typeface="+mj-lt"/>
              </a:rPr>
              <a:t>kh</a:t>
            </a:r>
            <a:r>
              <a:rPr lang="en-US" sz="2400" i="1" dirty="0" smtClean="0">
                <a:latin typeface="+mj-lt"/>
              </a:rPr>
              <a:t>ổ</a:t>
            </a:r>
            <a:r>
              <a:rPr lang="vi-VN" sz="2400" i="1" dirty="0" smtClean="0">
                <a:latin typeface="+mj-lt"/>
              </a:rPr>
              <a:t> </a:t>
            </a:r>
            <a:r>
              <a:rPr lang="vi-VN" sz="2400" i="1" dirty="0">
                <a:latin typeface="+mj-lt"/>
              </a:rPr>
              <a:t>của người khác, bao che cho điều xấu, </a:t>
            </a:r>
            <a:r>
              <a:rPr lang="vi-VN" sz="2400" i="1" dirty="0" smtClean="0">
                <a:latin typeface="+mj-lt"/>
              </a:rPr>
              <a:t>v</a:t>
            </a:r>
            <a:r>
              <a:rPr lang="en-US" sz="2400" i="1" dirty="0">
                <a:latin typeface="+mj-lt"/>
              </a:rPr>
              <a:t>ô</a:t>
            </a:r>
            <a:r>
              <a:rPr lang="vi-VN" sz="2400" i="1" dirty="0" smtClean="0">
                <a:latin typeface="+mj-lt"/>
              </a:rPr>
              <a:t> c</a:t>
            </a:r>
            <a:r>
              <a:rPr lang="en-US" sz="2400" i="1" dirty="0">
                <a:latin typeface="+mj-lt"/>
              </a:rPr>
              <a:t>ả</a:t>
            </a:r>
            <a:r>
              <a:rPr lang="vi-VN" sz="2400" i="1" dirty="0" smtClean="0">
                <a:latin typeface="+mj-lt"/>
              </a:rPr>
              <a:t>m</a:t>
            </a:r>
            <a:r>
              <a:rPr lang="vi-VN" sz="2400" i="1" dirty="0">
                <a:latin typeface="+mj-lt"/>
              </a:rPr>
              <a:t>, </a:t>
            </a:r>
            <a:r>
              <a:rPr lang="vi-VN" sz="2400" i="1" dirty="0" smtClean="0">
                <a:latin typeface="+mj-lt"/>
              </a:rPr>
              <a:t>v</a:t>
            </a:r>
            <a:r>
              <a:rPr lang="en-US" sz="2400" i="1" dirty="0">
                <a:latin typeface="+mj-lt"/>
              </a:rPr>
              <a:t>ụ</a:t>
            </a:r>
            <a:r>
              <a:rPr lang="vi-VN" sz="2400" i="1" dirty="0" smtClean="0">
                <a:latin typeface="+mj-lt"/>
              </a:rPr>
              <a:t> l</a:t>
            </a:r>
            <a:r>
              <a:rPr lang="en-US" sz="2400" i="1" dirty="0" err="1" smtClean="0">
                <a:latin typeface="+mj-lt"/>
              </a:rPr>
              <a:t>ợi</a:t>
            </a:r>
            <a:r>
              <a:rPr lang="vi-VN" sz="2400" i="1" dirty="0" smtClean="0">
                <a:latin typeface="+mj-lt"/>
              </a:rPr>
              <a:t> </a:t>
            </a:r>
            <a:r>
              <a:rPr lang="vi-VN" sz="2400" i="1" dirty="0">
                <a:latin typeface="+mj-lt"/>
              </a:rPr>
              <a:t>cá nhân, đánh đập, </a:t>
            </a:r>
            <a:r>
              <a:rPr lang="vi-VN" sz="2400" i="1" dirty="0" smtClean="0">
                <a:latin typeface="+mj-lt"/>
              </a:rPr>
              <a:t>s</a:t>
            </a:r>
            <a:r>
              <a:rPr lang="en-US" sz="2400" i="1" dirty="0">
                <a:latin typeface="+mj-lt"/>
              </a:rPr>
              <a:t>ỉ</a:t>
            </a:r>
            <a:r>
              <a:rPr lang="vi-VN" sz="2400" i="1" dirty="0" smtClean="0">
                <a:latin typeface="+mj-lt"/>
              </a:rPr>
              <a:t> </a:t>
            </a:r>
            <a:r>
              <a:rPr lang="vi-VN" sz="2400" i="1" dirty="0">
                <a:latin typeface="+mj-lt"/>
              </a:rPr>
              <a:t>nhục người khác.</a:t>
            </a:r>
            <a:endParaRPr lang="en-US" sz="2400" dirty="0">
              <a:latin typeface="+mj-lt"/>
            </a:endParaRPr>
          </a:p>
        </p:txBody>
      </p:sp>
    </p:spTree>
    <p:extLst>
      <p:ext uri="{BB962C8B-B14F-4D97-AF65-F5344CB8AC3E}">
        <p14:creationId xmlns:p14="http://schemas.microsoft.com/office/powerpoint/2010/main" val="1577269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III.</a:t>
            </a: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Luyện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tập</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682389" y="578106"/>
            <a:ext cx="5222009" cy="5604731"/>
            <a:chOff x="682389" y="578106"/>
            <a:chExt cx="5222009"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682389" y="769385"/>
              <a:ext cx="5084628" cy="5181039"/>
            </a:xfrm>
            <a:prstGeom prst="rect">
              <a:avLst/>
            </a:prstGeom>
          </p:spPr>
        </p:pic>
        <p:sp>
          <p:nvSpPr>
            <p:cNvPr id="10" name="Rectangle 9"/>
            <p:cNvSpPr>
              <a:spLocks noChangeArrowheads="1"/>
            </p:cNvSpPr>
            <p:nvPr/>
          </p:nvSpPr>
          <p:spPr bwMode="auto">
            <a:xfrm>
              <a:off x="1410628" y="1594131"/>
              <a:ext cx="371796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itchFamily="18" charset="0"/>
                  <a:ea typeface="Helvetica Neue"/>
                  <a:cs typeface="Times New Roman" pitchFamily="18" charset="0"/>
                </a:rPr>
                <a:t>Bài</a:t>
              </a:r>
              <a:r>
                <a:rPr lang="en-US" altLang="en-US" sz="4400" b="1" dirty="0" smtClean="0">
                  <a:solidFill>
                    <a:srgbClr val="0000FF"/>
                  </a:solidFill>
                  <a:latin typeface="Times New Roman" pitchFamily="18" charset="0"/>
                  <a:ea typeface="Helvetica Neue"/>
                  <a:cs typeface="Times New Roman" pitchFamily="18" charset="0"/>
                </a:rPr>
                <a:t> 2:</a:t>
              </a:r>
              <a:r>
                <a:rPr lang="en-US" altLang="en-US" sz="44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400" b="1" dirty="0" smtClean="0">
                  <a:solidFill>
                    <a:srgbClr val="FF0000"/>
                  </a:solidFill>
                  <a:latin typeface="Times New Roman" pitchFamily="18" charset="0"/>
                  <a:ea typeface="Helvetica Neue"/>
                  <a:cs typeface="Times New Roman" pitchFamily="18" charset="0"/>
                </a:rPr>
                <a:t>YÊU THƯƠNG </a:t>
              </a:r>
              <a:r>
                <a:rPr lang="en-US" altLang="en-US" sz="4400" b="1" smtClean="0">
                  <a:solidFill>
                    <a:srgbClr val="FF0000"/>
                  </a:solidFill>
                  <a:latin typeface="Times New Roman" pitchFamily="18" charset="0"/>
                  <a:ea typeface="Helvetica Neue"/>
                  <a:cs typeface="Times New Roman" pitchFamily="18" charset="0"/>
                </a:rPr>
                <a:t>CON NGƯỜI</a:t>
              </a:r>
              <a:endParaRPr lang="en-SG" altLang="en-US" sz="4400" b="1" dirty="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31202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144960" y="1520030"/>
            <a:ext cx="11839575" cy="4300659"/>
          </a:xfrm>
          <a:prstGeom prst="rect">
            <a:avLst/>
          </a:prstGeom>
          <a:noFill/>
          <a:ln>
            <a:noFill/>
          </a:ln>
        </p:spPr>
      </p:pic>
      <p:pic>
        <p:nvPicPr>
          <p:cNvPr id="12" name="Picture 11"/>
          <p:cNvPicPr>
            <a:picLocks noChangeAspect="1"/>
          </p:cNvPicPr>
          <p:nvPr/>
        </p:nvPicPr>
        <p:blipFill>
          <a:blip r:embed="rId3"/>
          <a:stretch>
            <a:fillRect/>
          </a:stretch>
        </p:blipFill>
        <p:spPr>
          <a:xfrm>
            <a:off x="32328" y="-130"/>
            <a:ext cx="2584200" cy="1344792"/>
          </a:xfrm>
          <a:prstGeom prst="ellipse">
            <a:avLst/>
          </a:prstGeom>
          <a:ln>
            <a:noFill/>
          </a:ln>
          <a:effectLst>
            <a:softEdge rad="112500"/>
          </a:effectLst>
        </p:spPr>
      </p:pic>
      <p:pic>
        <p:nvPicPr>
          <p:cNvPr id="13" name="Google Shape;155;p8"/>
          <p:cNvPicPr preferRelativeResize="0"/>
          <p:nvPr/>
        </p:nvPicPr>
        <p:blipFill rotWithShape="1">
          <a:blip r:embed="rId4">
            <a:alphaModFix/>
          </a:blip>
          <a:srcRect/>
          <a:stretch/>
        </p:blipFill>
        <p:spPr>
          <a:xfrm>
            <a:off x="5128271" y="5455626"/>
            <a:ext cx="1872954" cy="1719365"/>
          </a:xfrm>
          <a:prstGeom prst="rect">
            <a:avLst/>
          </a:prstGeom>
          <a:noFill/>
          <a:ln>
            <a:noFill/>
          </a:ln>
        </p:spPr>
      </p:pic>
      <p:pic>
        <p:nvPicPr>
          <p:cNvPr id="16"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791" y="-209241"/>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6512580" y="170781"/>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XỬ LÍ 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498292764"/>
              </p:ext>
            </p:extLst>
          </p:nvPr>
        </p:nvGraphicFramePr>
        <p:xfrm>
          <a:off x="2001834" y="2328392"/>
          <a:ext cx="8742366" cy="2729383"/>
        </p:xfrm>
        <a:graphic>
          <a:graphicData uri="http://schemas.openxmlformats.org/drawingml/2006/table">
            <a:tbl>
              <a:tblPr>
                <a:tableStyleId>{5C22544A-7EE6-4342-B048-85BDC9FD1C3A}</a:tableStyleId>
              </a:tblPr>
              <a:tblGrid>
                <a:gridCol w="8742366"/>
              </a:tblGrid>
              <a:tr h="2729383">
                <a:tc>
                  <a:txBody>
                    <a:bodyPr/>
                    <a:lstStyle/>
                    <a:p>
                      <a:pPr marL="203200" marR="0" indent="-203200" algn="just">
                        <a:lnSpc>
                          <a:spcPct val="115000"/>
                        </a:lnSpc>
                        <a:spcBef>
                          <a:spcPts val="0"/>
                        </a:spcBef>
                        <a:spcAft>
                          <a:spcPts val="0"/>
                        </a:spcAft>
                      </a:pPr>
                      <a:r>
                        <a:rPr lang="en-US" sz="280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Gia</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đình</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Hà</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có</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bốn</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người</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bố</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mẹ</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Hà</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và</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em</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trai</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Để</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hai</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chị</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em</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Hà</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có</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nhiều</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thời</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gian</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học</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tập</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và</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vui</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chơi,bố</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mẹ</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thường</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làm</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hết</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việc</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nhà</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Mấy</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hôm</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nay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mẹ</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bị</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ốm</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nên</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mọi</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việc</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đều</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do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mình</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bố</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xoay</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xở</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còn</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hai</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chị</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em</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mải</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chơi</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không</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giúp</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đỡ</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bố</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cũng</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không</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quan</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tâm</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động</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viên</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 </a:t>
                      </a:r>
                      <a:r>
                        <a:rPr lang="en-US" sz="2800" baseline="0" dirty="0" err="1" smtClean="0">
                          <a:solidFill>
                            <a:srgbClr val="0000FF"/>
                          </a:solidFill>
                          <a:effectLst/>
                          <a:latin typeface="Times" panose="02020603050405020304" pitchFamily="18" charset="0"/>
                          <a:ea typeface="Arial" panose="020B0604020202020204" pitchFamily="34" charset="0"/>
                          <a:cs typeface="Times" panose="02020603050405020304" pitchFamily="18" charset="0"/>
                        </a:rPr>
                        <a:t>mẹ</a:t>
                      </a:r>
                      <a:r>
                        <a:rPr lang="en-US" sz="2800" baseline="0" dirty="0" smtClean="0">
                          <a:solidFill>
                            <a:srgbClr val="0000FF"/>
                          </a:solidFill>
                          <a:effectLst/>
                          <a:latin typeface="Times" panose="02020603050405020304" pitchFamily="18" charset="0"/>
                          <a:ea typeface="Arial" panose="020B0604020202020204" pitchFamily="34" charset="0"/>
                          <a:cs typeface="Times" panose="02020603050405020304" pitchFamily="18" charset="0"/>
                        </a:rPr>
                        <a:t>.</a:t>
                      </a:r>
                      <a:endParaRPr lang="en-US" sz="2800" dirty="0">
                        <a:solidFill>
                          <a:srgbClr val="0000FF"/>
                        </a:solidFill>
                        <a:effectLst/>
                        <a:latin typeface="Times" panose="02020603050405020304" pitchFamily="18" charset="0"/>
                        <a:ea typeface="Arial" panose="020B0604020202020204" pitchFamily="34" charset="0"/>
                        <a:cs typeface="Times" panose="02020603050405020304" pitchFamily="18" charset="0"/>
                      </a:endParaRPr>
                    </a:p>
                  </a:txBody>
                  <a:tcPr marL="0" marR="0" marT="0" marB="0">
                    <a:noFill/>
                  </a:tcPr>
                </a:tc>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Snip Diagonal Corner Rectangle 14"/>
          <p:cNvSpPr/>
          <p:nvPr/>
        </p:nvSpPr>
        <p:spPr>
          <a:xfrm>
            <a:off x="2181203" y="1007356"/>
            <a:ext cx="8360319" cy="748209"/>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Em</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có</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đồng</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tình</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với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việc</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làm</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sau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đây</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không</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Vì</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sao</a:t>
            </a:r>
            <a:r>
              <a:rPr lang="en-US" sz="2400" b="1" kern="0" dirty="0" smtClean="0">
                <a:solidFill>
                  <a:prstClr val="black"/>
                </a:solidFill>
                <a:latin typeface="Times New Roman" panose="02020603050405020304" pitchFamily="18" charset="0"/>
                <a:cs typeface="Times New Roman" panose="02020603050405020304" pitchFamily="18" charset="0"/>
              </a:rPr>
              <a:t>?</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093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pitchFamily="18" charset="0"/>
                <a:ea typeface="华康海报体W12" panose="040B0C09000000000000" pitchFamily="81" charset="-122"/>
                <a:cs typeface="Times" pitchFamily="18" charset="0"/>
              </a:rPr>
              <a:t>IV.</a:t>
            </a:r>
          </a:p>
          <a:p>
            <a:pPr algn="ctr" defTabSz="457200"/>
            <a:r>
              <a:rPr lang="en-US" altLang="zh-CN" sz="6600" b="1" dirty="0" err="1" smtClean="0">
                <a:solidFill>
                  <a:srgbClr val="FF0000"/>
                </a:solidFill>
                <a:latin typeface="Times" pitchFamily="18" charset="0"/>
                <a:ea typeface="华康海报体W12" panose="040B0C09000000000000" pitchFamily="81" charset="-122"/>
                <a:cs typeface="Times" pitchFamily="18" charset="0"/>
              </a:rPr>
              <a:t>Vận</a:t>
            </a:r>
            <a:r>
              <a:rPr lang="en-US" altLang="zh-CN" sz="6600" b="1" dirty="0" smtClean="0">
                <a:solidFill>
                  <a:srgbClr val="FF0000"/>
                </a:solidFill>
                <a:latin typeface="Times" pitchFamily="18" charset="0"/>
                <a:ea typeface="华康海报体W12" panose="040B0C09000000000000" pitchFamily="81" charset="-122"/>
                <a:cs typeface="Times" pitchFamily="18" charset="0"/>
              </a:rPr>
              <a:t> </a:t>
            </a:r>
            <a:r>
              <a:rPr lang="en-US" altLang="zh-CN" sz="6600" b="1" dirty="0" err="1" smtClean="0">
                <a:solidFill>
                  <a:srgbClr val="FF0000"/>
                </a:solidFill>
                <a:latin typeface="Times" pitchFamily="18" charset="0"/>
                <a:ea typeface="华康海报体W12" panose="040B0C09000000000000" pitchFamily="81" charset="-122"/>
                <a:cs typeface="Times" pitchFamily="18" charset="0"/>
              </a:rPr>
              <a:t>dụng</a:t>
            </a:r>
            <a:endParaRPr lang="zh-CN" altLang="en-US" sz="66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28761" y="1163448"/>
              <a:ext cx="4769615" cy="4644505"/>
            </a:xfrm>
            <a:prstGeom prst="rect">
              <a:avLst/>
            </a:prstGeom>
          </p:spPr>
        </p:pic>
        <p:sp>
          <p:nvSpPr>
            <p:cNvPr id="10" name="Rectangle 9"/>
            <p:cNvSpPr>
              <a:spLocks noChangeArrowheads="1"/>
            </p:cNvSpPr>
            <p:nvPr/>
          </p:nvSpPr>
          <p:spPr bwMode="auto">
            <a:xfrm>
              <a:off x="1713979" y="1867086"/>
              <a:ext cx="33158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smtClean="0">
                  <a:solidFill>
                    <a:srgbClr val="0000FF"/>
                  </a:solidFill>
                  <a:latin typeface="Times" pitchFamily="18" charset="0"/>
                  <a:ea typeface="Helvetica Neue"/>
                  <a:cs typeface="Times" pitchFamily="18" charset="0"/>
                </a:rPr>
                <a:t>Bài</a:t>
              </a:r>
              <a:r>
                <a:rPr lang="en-US" altLang="en-US" sz="4000" b="1" dirty="0" smtClean="0">
                  <a:solidFill>
                    <a:srgbClr val="0000FF"/>
                  </a:solidFill>
                  <a:latin typeface="Times" pitchFamily="18" charset="0"/>
                  <a:ea typeface="Helvetica Neue"/>
                  <a:cs typeface="Times" pitchFamily="18" charset="0"/>
                </a:rPr>
                <a:t> 2:</a:t>
              </a:r>
              <a:r>
                <a:rPr lang="en-US" altLang="en-US" sz="4000" b="1" dirty="0" smtClean="0">
                  <a:solidFill>
                    <a:srgbClr val="FF0000"/>
                  </a:solidFill>
                  <a:latin typeface="Times" pitchFamily="18" charset="0"/>
                  <a:ea typeface="Helvetica Neue"/>
                  <a:cs typeface="Times" pitchFamily="18" charset="0"/>
                </a:rPr>
                <a:t> </a:t>
              </a:r>
            </a:p>
            <a:p>
              <a:pPr algn="ctr" eaLnBrk="0" fontAlgn="base" hangingPunct="0">
                <a:spcBef>
                  <a:spcPct val="0"/>
                </a:spcBef>
                <a:spcAft>
                  <a:spcPct val="0"/>
                </a:spcAft>
              </a:pPr>
              <a:r>
                <a:rPr lang="en-US" altLang="en-US" sz="4000" b="1" dirty="0" smtClean="0">
                  <a:solidFill>
                    <a:srgbClr val="FF0000"/>
                  </a:solidFill>
                  <a:latin typeface="Times" pitchFamily="18" charset="0"/>
                  <a:ea typeface="Helvetica Neue"/>
                  <a:cs typeface="Times" pitchFamily="18" charset="0"/>
                </a:rPr>
                <a:t>YÊU THƯƠNG </a:t>
              </a:r>
              <a:r>
                <a:rPr lang="en-US" altLang="en-US" sz="4000" b="1" smtClean="0">
                  <a:solidFill>
                    <a:srgbClr val="FF0000"/>
                  </a:solidFill>
                  <a:latin typeface="Times" pitchFamily="18" charset="0"/>
                  <a:ea typeface="Helvetica Neue"/>
                  <a:cs typeface="Times" pitchFamily="18" charset="0"/>
                </a:rPr>
                <a:t>CON NGƯỜI</a:t>
              </a:r>
              <a:endParaRPr lang="en-SG" altLang="en-US" sz="4000" b="1" dirty="0">
                <a:solidFill>
                  <a:srgbClr val="0000FF"/>
                </a:solidFill>
                <a:latin typeface="Times" pitchFamily="18" charset="0"/>
                <a:cs typeface="Times" pitchFamily="18" charset="0"/>
              </a:endParaRPr>
            </a:p>
          </p:txBody>
        </p:sp>
      </p:grpSp>
    </p:spTree>
    <p:extLst>
      <p:ext uri="{BB962C8B-B14F-4D97-AF65-F5344CB8AC3E}">
        <p14:creationId xmlns:p14="http://schemas.microsoft.com/office/powerpoint/2010/main" val="309295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354843" y="1423555"/>
            <a:ext cx="10818487" cy="4156363"/>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1214390394"/>
              </p:ext>
            </p:extLst>
          </p:nvPr>
        </p:nvGraphicFramePr>
        <p:xfrm>
          <a:off x="2363376" y="2241270"/>
          <a:ext cx="6001305" cy="2787930"/>
        </p:xfrm>
        <a:graphic>
          <a:graphicData uri="http://schemas.openxmlformats.org/drawingml/2006/table">
            <a:tbl>
              <a:tblPr/>
              <a:tblGrid>
                <a:gridCol w="6001305"/>
              </a:tblGrid>
              <a:tr h="2787930">
                <a:tc>
                  <a:txBody>
                    <a:bodyPr/>
                    <a:lstStyle/>
                    <a:p>
                      <a:pPr marL="0" marR="0" lvl="0" indent="0" algn="l">
                        <a:lnSpc>
                          <a:spcPct val="109000"/>
                        </a:lnSpc>
                        <a:spcBef>
                          <a:spcPts val="0"/>
                        </a:spcBef>
                        <a:spcAft>
                          <a:spcPts val="500"/>
                        </a:spcAft>
                        <a:buClr>
                          <a:srgbClr val="000000"/>
                        </a:buClr>
                        <a:buSzPts val="1200"/>
                        <a:buFont typeface="+mj-lt"/>
                        <a:buNone/>
                        <a:tabLst>
                          <a:tab pos="259080" algn="l"/>
                        </a:tabLst>
                      </a:pPr>
                      <a:r>
                        <a:rPr lang="vi-VN" sz="3300" b="1" u="none" strike="noStrike" spc="0" dirty="0">
                          <a:solidFill>
                            <a:srgbClr val="0000FF"/>
                          </a:solidFill>
                          <a:effectLst/>
                          <a:latin typeface="+mj-lt"/>
                          <a:ea typeface="Arial" panose="020B0604020202020204" pitchFamily="34" charset="0"/>
                          <a:cs typeface="Arial" panose="020B0604020202020204" pitchFamily="34" charset="0"/>
                        </a:rPr>
                        <a:t>Em hãy vẽ một bức tranh mang thông điệp yêu thương con người đề giới thiệu với bạn bè trong nước và quốc tế.</a:t>
                      </a:r>
                      <a:endParaRPr lang="en-US" sz="3300" b="1" u="none" strike="noStrike" spc="0" dirty="0">
                        <a:solidFill>
                          <a:srgbClr val="0000FF"/>
                        </a:solidFill>
                        <a:effectLst/>
                        <a:latin typeface="+mj-lt"/>
                        <a:ea typeface="Arial" panose="020B0604020202020204" pitchFamily="34" charset="0"/>
                        <a:cs typeface="Arial" panose="020B0604020202020204" pitchFamily="34" charset="0"/>
                      </a:endParaRPr>
                    </a:p>
                  </a:txBody>
                  <a:tcPr marL="0" marR="0" marT="0" marB="0">
                    <a:lnL>
                      <a:noFill/>
                    </a:lnL>
                    <a:lnR>
                      <a:noFill/>
                    </a:lnR>
                    <a:lnT>
                      <a:noFill/>
                    </a:lnT>
                    <a:lnB>
                      <a:noFill/>
                    </a:lnB>
                  </a:tcPr>
                </a:tc>
              </a:tr>
            </a:tbl>
          </a:graphicData>
        </a:graphic>
      </p:graphicFrame>
    </p:spTree>
    <p:extLst>
      <p:ext uri="{BB962C8B-B14F-4D97-AF65-F5344CB8AC3E}">
        <p14:creationId xmlns:p14="http://schemas.microsoft.com/office/powerpoint/2010/main" val="314809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2"/>
          <a:stretch/>
        </p:blipFill>
        <p:spPr>
          <a:xfrm>
            <a:off x="8840591" y="4334612"/>
            <a:ext cx="3229946" cy="2557576"/>
          </a:xfrm>
          <a:prstGeom prst="rect">
            <a:avLst/>
          </a:prstGeom>
        </p:spPr>
      </p:pic>
      <p:sp>
        <p:nvSpPr>
          <p:cNvPr id="21" name="Rectangle 20"/>
          <p:cNvSpPr>
            <a:spLocks noChangeArrowheads="1"/>
          </p:cNvSpPr>
          <p:nvPr/>
        </p:nvSpPr>
        <p:spPr bwMode="auto">
          <a:xfrm>
            <a:off x="455196" y="2797498"/>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smtClean="0">
                <a:solidFill>
                  <a:srgbClr val="0000FF"/>
                </a:solidFill>
                <a:latin typeface="Times" pitchFamily="18" charset="0"/>
                <a:ea typeface="Helvetica Neue"/>
                <a:cs typeface="Times" pitchFamily="18" charset="0"/>
              </a:rPr>
              <a:t>Bài</a:t>
            </a:r>
            <a:r>
              <a:rPr lang="en-US" altLang="en-US" sz="5400" b="1" dirty="0" smtClean="0">
                <a:solidFill>
                  <a:srgbClr val="0000FF"/>
                </a:solidFill>
                <a:latin typeface="Times" pitchFamily="18" charset="0"/>
                <a:ea typeface="Helvetica Neue"/>
                <a:cs typeface="Times" pitchFamily="18" charset="0"/>
              </a:rPr>
              <a:t> 2:</a:t>
            </a:r>
            <a:r>
              <a:rPr lang="en-US" altLang="en-US" sz="5400" b="1" dirty="0" smtClean="0">
                <a:solidFill>
                  <a:srgbClr val="FF0000"/>
                </a:solidFill>
                <a:latin typeface="Times" pitchFamily="18" charset="0"/>
                <a:ea typeface="Helvetica Neue"/>
                <a:cs typeface="Times" pitchFamily="18" charset="0"/>
              </a:rPr>
              <a:t> YÊU THƯƠNG CON NGƯỜI</a:t>
            </a:r>
            <a:endParaRPr lang="en-SG" altLang="en-US" sz="5400" b="1" dirty="0">
              <a:solidFill>
                <a:srgbClr val="0000FF"/>
              </a:solidFill>
              <a:latin typeface="Times" pitchFamily="18" charset="0"/>
              <a:cs typeface="Times" pitchFamily="18" charset="0"/>
            </a:endParaRPr>
          </a:p>
        </p:txBody>
      </p:sp>
      <p:pic>
        <p:nvPicPr>
          <p:cNvPr id="11" name="Shape 51"/>
          <p:cNvPicPr/>
          <p:nvPr/>
        </p:nvPicPr>
        <p:blipFill>
          <a:blip r:embed="rId3"/>
          <a:stretch/>
        </p:blipFill>
        <p:spPr>
          <a:xfrm>
            <a:off x="455196" y="244404"/>
            <a:ext cx="3364865" cy="2028488"/>
          </a:xfrm>
          <a:prstGeom prst="rect">
            <a:avLst/>
          </a:prstGeom>
        </p:spPr>
      </p:pic>
      <p:pic>
        <p:nvPicPr>
          <p:cNvPr id="12" name="Shape 53"/>
          <p:cNvPicPr/>
          <p:nvPr/>
        </p:nvPicPr>
        <p:blipFill>
          <a:blip r:embed="rId4"/>
          <a:stretch/>
        </p:blipFill>
        <p:spPr>
          <a:xfrm>
            <a:off x="4155288" y="230781"/>
            <a:ext cx="2531759" cy="2042112"/>
          </a:xfrm>
          <a:prstGeom prst="rect">
            <a:avLst/>
          </a:prstGeom>
        </p:spPr>
      </p:pic>
      <p:pic>
        <p:nvPicPr>
          <p:cNvPr id="13" name="Shape 55"/>
          <p:cNvPicPr/>
          <p:nvPr/>
        </p:nvPicPr>
        <p:blipFill>
          <a:blip r:embed="rId5"/>
          <a:stretch/>
        </p:blipFill>
        <p:spPr>
          <a:xfrm>
            <a:off x="7128751" y="236240"/>
            <a:ext cx="3584575" cy="2031194"/>
          </a:xfrm>
          <a:prstGeom prst="rect">
            <a:avLst/>
          </a:prstGeom>
        </p:spPr>
      </p:pic>
      <p:pic>
        <p:nvPicPr>
          <p:cNvPr id="14" name="Shape 57"/>
          <p:cNvPicPr/>
          <p:nvPr/>
        </p:nvPicPr>
        <p:blipFill>
          <a:blip r:embed="rId6"/>
          <a:stretch/>
        </p:blipFill>
        <p:spPr>
          <a:xfrm>
            <a:off x="701755" y="4334612"/>
            <a:ext cx="3118306" cy="2498658"/>
          </a:xfrm>
          <a:prstGeom prst="rect">
            <a:avLst/>
          </a:prstGeom>
        </p:spPr>
      </p:pic>
      <p:pic>
        <p:nvPicPr>
          <p:cNvPr id="17" name="Shape 61"/>
          <p:cNvPicPr/>
          <p:nvPr/>
        </p:nvPicPr>
        <p:blipFill>
          <a:blip r:embed="rId7"/>
          <a:stretch/>
        </p:blipFill>
        <p:spPr>
          <a:xfrm>
            <a:off x="4372135" y="4334612"/>
            <a:ext cx="3218815" cy="2498658"/>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194" y="0"/>
            <a:ext cx="12193193" cy="6857999"/>
          </a:xfrm>
          <a:prstGeom prst="rect">
            <a:avLst/>
          </a:prstGeom>
        </p:spPr>
      </p:pic>
      <p:pic>
        <p:nvPicPr>
          <p:cNvPr id="9" name="Picture 8"/>
          <p:cNvPicPr>
            <a:picLocks noChangeAspect="1"/>
          </p:cNvPicPr>
          <p:nvPr/>
        </p:nvPicPr>
        <p:blipFill>
          <a:blip r:embed="rId3"/>
          <a:stretch>
            <a:fillRect/>
          </a:stretch>
        </p:blipFill>
        <p:spPr>
          <a:xfrm>
            <a:off x="8020286" y="751000"/>
            <a:ext cx="4047218" cy="4359018"/>
          </a:xfrm>
          <a:prstGeom prst="rect">
            <a:avLst/>
          </a:prstGeom>
        </p:spPr>
      </p:pic>
      <p:pic>
        <p:nvPicPr>
          <p:cNvPr id="11"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7932" y="4101122"/>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2117388" y="1238800"/>
            <a:ext cx="6741087" cy="359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2400" b="1" dirty="0" smtClean="0">
                <a:solidFill>
                  <a:srgbClr val="0000FF"/>
                </a:solidFill>
                <a:latin typeface="Times" pitchFamily="18" charset="0"/>
                <a:cs typeface="Times" pitchFamily="18" charset="0"/>
              </a:rPr>
              <a:t>1. </a:t>
            </a:r>
            <a:r>
              <a:rPr lang="en-US" sz="2400" b="1" dirty="0" err="1" smtClean="0">
                <a:solidFill>
                  <a:srgbClr val="0000FF"/>
                </a:solidFill>
                <a:latin typeface="Times" pitchFamily="18" charset="0"/>
                <a:cs typeface="Times" pitchFamily="18" charset="0"/>
              </a:rPr>
              <a:t>Khái</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niệm</a:t>
            </a:r>
            <a:endParaRPr lang="en-US" sz="2400" b="1" dirty="0">
              <a:solidFill>
                <a:srgbClr val="0000FF"/>
              </a:solidFill>
              <a:latin typeface="Times" pitchFamily="18" charset="0"/>
              <a:cs typeface="Times" pitchFamily="18" charset="0"/>
            </a:endParaRPr>
          </a:p>
          <a:p>
            <a:pPr marL="342900" indent="-342900" algn="just">
              <a:buFontTx/>
              <a:buChar char="-"/>
            </a:pPr>
            <a:r>
              <a:rPr lang="vi-VN" sz="2400" b="1" dirty="0" smtClean="0">
                <a:solidFill>
                  <a:srgbClr val="0000FF"/>
                </a:solidFill>
                <a:latin typeface="Times" pitchFamily="18" charset="0"/>
                <a:cs typeface="Times" pitchFamily="18" charset="0"/>
              </a:rPr>
              <a:t>Yêu </a:t>
            </a:r>
            <a:r>
              <a:rPr lang="vi-VN" sz="2400" b="1" dirty="0">
                <a:solidFill>
                  <a:srgbClr val="0000FF"/>
                </a:solidFill>
                <a:latin typeface="Times" pitchFamily="18" charset="0"/>
                <a:cs typeface="Times" pitchFamily="18" charset="0"/>
              </a:rPr>
              <a:t>thương con người là quan tâm, giúp đỡ và làm những điều tốt đẹp cho người khác, nhất là những lúc gặp khó khăn, hoạn nạn</a:t>
            </a:r>
            <a:r>
              <a:rPr lang="vi-VN" sz="2400" b="1" dirty="0" smtClean="0">
                <a:solidFill>
                  <a:srgbClr val="0000FF"/>
                </a:solidFill>
                <a:latin typeface="Times" pitchFamily="18" charset="0"/>
                <a:cs typeface="Times" pitchFamily="18" charset="0"/>
              </a:rPr>
              <a:t>.</a:t>
            </a:r>
            <a:endParaRPr lang="en-US" sz="2400" b="1" dirty="0" smtClean="0">
              <a:solidFill>
                <a:srgbClr val="0000FF"/>
              </a:solidFill>
              <a:latin typeface="Times" pitchFamily="18" charset="0"/>
              <a:cs typeface="Times" pitchFamily="18" charset="0"/>
            </a:endParaRPr>
          </a:p>
          <a:p>
            <a:pPr algn="just">
              <a:buNone/>
            </a:pPr>
            <a:r>
              <a:rPr lang="en-US" sz="2400" b="1" dirty="0" smtClean="0">
                <a:solidFill>
                  <a:srgbClr val="0000FF"/>
                </a:solidFill>
                <a:latin typeface="Times" pitchFamily="18" charset="0"/>
                <a:cs typeface="Times" pitchFamily="18" charset="0"/>
              </a:rPr>
              <a:t>2. </a:t>
            </a:r>
            <a:r>
              <a:rPr lang="en-US" sz="2400" b="1" dirty="0" err="1" smtClean="0">
                <a:solidFill>
                  <a:srgbClr val="0000FF"/>
                </a:solidFill>
                <a:latin typeface="Times" pitchFamily="18" charset="0"/>
                <a:cs typeface="Times" pitchFamily="18" charset="0"/>
              </a:rPr>
              <a:t>Biểu</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hiện</a:t>
            </a:r>
            <a:r>
              <a:rPr lang="en-US" sz="2400" b="1" dirty="0" smtClean="0">
                <a:solidFill>
                  <a:srgbClr val="0000FF"/>
                </a:solidFill>
                <a:latin typeface="Times" pitchFamily="18" charset="0"/>
                <a:cs typeface="Times" pitchFamily="18" charset="0"/>
              </a:rPr>
              <a:t> </a:t>
            </a:r>
          </a:p>
          <a:p>
            <a:pPr algn="just">
              <a:buNone/>
            </a:pP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Thể</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hiện</a:t>
            </a:r>
            <a:r>
              <a:rPr lang="en-US" sz="2400" b="1" dirty="0" smtClean="0">
                <a:solidFill>
                  <a:srgbClr val="0000FF"/>
                </a:solidFill>
                <a:latin typeface="Times" pitchFamily="18" charset="0"/>
                <a:cs typeface="Times" pitchFamily="18" charset="0"/>
              </a:rPr>
              <a:t> ở </a:t>
            </a:r>
            <a:r>
              <a:rPr lang="en-US" sz="2400" b="1" dirty="0" err="1" smtClean="0">
                <a:solidFill>
                  <a:srgbClr val="0000FF"/>
                </a:solidFill>
                <a:latin typeface="Times" pitchFamily="18" charset="0"/>
                <a:cs typeface="Times" pitchFamily="18" charset="0"/>
              </a:rPr>
              <a:t>sự</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đồng</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cảm</a:t>
            </a:r>
            <a:r>
              <a:rPr lang="en-US" sz="2400" b="1" dirty="0" smtClean="0">
                <a:solidFill>
                  <a:srgbClr val="0000FF"/>
                </a:solidFill>
                <a:latin typeface="Times" pitchFamily="18" charset="0"/>
                <a:cs typeface="Times" pitchFamily="18" charset="0"/>
              </a:rPr>
              <a:t>, chia </a:t>
            </a:r>
            <a:r>
              <a:rPr lang="en-US" sz="2400" b="1" dirty="0" err="1" smtClean="0">
                <a:solidFill>
                  <a:srgbClr val="0000FF"/>
                </a:solidFill>
                <a:latin typeface="Times" pitchFamily="18" charset="0"/>
                <a:cs typeface="Times" pitchFamily="18" charset="0"/>
              </a:rPr>
              <a:t>sẻ</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giúp</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đỡ</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lẫn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nhau</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biết</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tha</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thứ</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cho</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lỗi</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lầm</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của</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người</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khác</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biết</a:t>
            </a:r>
            <a:r>
              <a:rPr lang="en-US" sz="2400" b="1" dirty="0" smtClean="0">
                <a:solidFill>
                  <a:srgbClr val="0000FF"/>
                </a:solidFill>
                <a:latin typeface="Times" pitchFamily="18" charset="0"/>
                <a:cs typeface="Times" pitchFamily="18" charset="0"/>
              </a:rPr>
              <a:t> hi </a:t>
            </a:r>
            <a:r>
              <a:rPr lang="en-US" sz="2400" b="1" dirty="0" err="1" smtClean="0">
                <a:solidFill>
                  <a:srgbClr val="0000FF"/>
                </a:solidFill>
                <a:latin typeface="Times" pitchFamily="18" charset="0"/>
                <a:cs typeface="Times" pitchFamily="18" charset="0"/>
              </a:rPr>
              <a:t>sinh</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vì</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người</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khác</a:t>
            </a:r>
            <a:r>
              <a:rPr lang="en-US" sz="2400" b="1" dirty="0" smtClean="0">
                <a:solidFill>
                  <a:srgbClr val="0000FF"/>
                </a:solidFill>
                <a:latin typeface="Times" pitchFamily="18" charset="0"/>
                <a:cs typeface="Times" pitchFamily="18" charset="0"/>
              </a:rPr>
              <a:t>,…</a:t>
            </a:r>
          </a:p>
          <a:p>
            <a:pPr algn="just">
              <a:buNone/>
            </a:pPr>
            <a:endParaRPr lang="en-US" sz="2400" b="1" dirty="0">
              <a:solidFill>
                <a:srgbClr val="0000FF"/>
              </a:solidFill>
              <a:latin typeface="Times" pitchFamily="18" charset="0"/>
              <a:cs typeface="Times" pitchFamily="18" charset="0"/>
            </a:endParaRPr>
          </a:p>
        </p:txBody>
      </p:sp>
    </p:spTree>
    <p:extLst>
      <p:ext uri="{BB962C8B-B14F-4D97-AF65-F5344CB8AC3E}">
        <p14:creationId xmlns:p14="http://schemas.microsoft.com/office/powerpoint/2010/main" val="261738362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280964" y="406362"/>
            <a:ext cx="5384164" cy="5948218"/>
          </a:xfrm>
          <a:prstGeom prst="rect">
            <a:avLst/>
          </a:prstGeom>
          <a:noFill/>
          <a:ln>
            <a:noFill/>
          </a:ln>
        </p:spPr>
      </p:pic>
      <p:sp>
        <p:nvSpPr>
          <p:cNvPr id="12" name="文本框 15"/>
          <p:cNvSpPr txBox="1"/>
          <p:nvPr/>
        </p:nvSpPr>
        <p:spPr>
          <a:xfrm>
            <a:off x="6354607" y="3361292"/>
            <a:ext cx="543325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707459" y="578106"/>
            <a:ext cx="5196939" cy="5604731"/>
            <a:chOff x="707459" y="578106"/>
            <a:chExt cx="5196939"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707459" y="1023582"/>
              <a:ext cx="5051895" cy="4919381"/>
            </a:xfrm>
            <a:prstGeom prst="rect">
              <a:avLst/>
            </a:prstGeom>
          </p:spPr>
        </p:pic>
        <p:sp>
          <p:nvSpPr>
            <p:cNvPr id="10" name="Rectangle 9"/>
            <p:cNvSpPr>
              <a:spLocks noChangeArrowheads="1"/>
            </p:cNvSpPr>
            <p:nvPr/>
          </p:nvSpPr>
          <p:spPr bwMode="auto">
            <a:xfrm>
              <a:off x="1436379" y="1594131"/>
              <a:ext cx="3871056"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itchFamily="18" charset="0"/>
                  <a:ea typeface="Helvetica Neue"/>
                  <a:cs typeface="Times New Roman" pitchFamily="18" charset="0"/>
                </a:rPr>
                <a:t>Bài</a:t>
              </a:r>
              <a:r>
                <a:rPr lang="en-US" altLang="en-US" sz="4400" b="1" dirty="0" smtClean="0">
                  <a:solidFill>
                    <a:srgbClr val="0000FF"/>
                  </a:solidFill>
                  <a:latin typeface="Times New Roman" pitchFamily="18" charset="0"/>
                  <a:ea typeface="Helvetica Neue"/>
                  <a:cs typeface="Times New Roman" pitchFamily="18" charset="0"/>
                </a:rPr>
                <a:t> 2:</a:t>
              </a:r>
              <a:r>
                <a:rPr lang="en-US" altLang="en-US" sz="44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400" b="1" dirty="0" smtClean="0">
                  <a:solidFill>
                    <a:srgbClr val="FF0000"/>
                  </a:solidFill>
                  <a:latin typeface="Times New Roman" pitchFamily="18" charset="0"/>
                  <a:ea typeface="Helvetica Neue"/>
                  <a:cs typeface="Times New Roman" pitchFamily="18" charset="0"/>
                </a:rPr>
                <a:t>YÊU THƯƠNG CON </a:t>
              </a:r>
              <a:r>
                <a:rPr lang="en-US" altLang="en-US" sz="4400" b="1" smtClean="0">
                  <a:solidFill>
                    <a:srgbClr val="FF0000"/>
                  </a:solidFill>
                  <a:latin typeface="Times New Roman" pitchFamily="18" charset="0"/>
                  <a:ea typeface="Helvetica Neue"/>
                  <a:cs typeface="Times New Roman" pitchFamily="18" charset="0"/>
                </a:rPr>
                <a:t>NGƯỜI </a:t>
              </a:r>
              <a:endParaRPr lang="en-SG" altLang="en-US" sz="4400" b="1" dirty="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51915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8"/>
          <p:cNvSpPr/>
          <p:nvPr/>
        </p:nvSpPr>
        <p:spPr bwMode="auto">
          <a:xfrm>
            <a:off x="4124016" y="2283269"/>
            <a:ext cx="3587750" cy="4487862"/>
          </a:xfrm>
          <a:custGeom>
            <a:avLst/>
            <a:gdLst/>
            <a:ahLst/>
            <a:cxnLst>
              <a:cxn ang="0">
                <a:pos x="935" y="802"/>
              </a:cxn>
              <a:cxn ang="0">
                <a:pos x="1068" y="631"/>
              </a:cxn>
              <a:cxn ang="0">
                <a:pos x="859" y="776"/>
              </a:cxn>
              <a:cxn ang="0">
                <a:pos x="733" y="833"/>
              </a:cxn>
              <a:cxn ang="0">
                <a:pos x="756" y="774"/>
              </a:cxn>
              <a:cxn ang="0">
                <a:pos x="787" y="673"/>
              </a:cxn>
              <a:cxn ang="0">
                <a:pos x="1102" y="378"/>
              </a:cxn>
              <a:cxn ang="0">
                <a:pos x="799" y="562"/>
              </a:cxn>
              <a:cxn ang="0">
                <a:pos x="784" y="427"/>
              </a:cxn>
              <a:cxn ang="0">
                <a:pos x="899" y="191"/>
              </a:cxn>
              <a:cxn ang="0">
                <a:pos x="763" y="361"/>
              </a:cxn>
              <a:cxn ang="0">
                <a:pos x="690" y="229"/>
              </a:cxn>
              <a:cxn ang="0">
                <a:pos x="721" y="695"/>
              </a:cxn>
              <a:cxn ang="0">
                <a:pos x="558" y="380"/>
              </a:cxn>
              <a:cxn ang="0">
                <a:pos x="641" y="869"/>
              </a:cxn>
              <a:cxn ang="0">
                <a:pos x="590" y="1012"/>
              </a:cxn>
              <a:cxn ang="0">
                <a:pos x="493" y="807"/>
              </a:cxn>
              <a:cxn ang="0">
                <a:pos x="539" y="595"/>
              </a:cxn>
              <a:cxn ang="0">
                <a:pos x="471" y="746"/>
              </a:cxn>
              <a:cxn ang="0">
                <a:pos x="459" y="704"/>
              </a:cxn>
              <a:cxn ang="0">
                <a:pos x="605" y="0"/>
              </a:cxn>
              <a:cxn ang="0">
                <a:pos x="474" y="213"/>
              </a:cxn>
              <a:cxn ang="0">
                <a:pos x="357" y="22"/>
              </a:cxn>
              <a:cxn ang="0">
                <a:pos x="440" y="298"/>
              </a:cxn>
              <a:cxn ang="0">
                <a:pos x="391" y="665"/>
              </a:cxn>
              <a:cxn ang="0">
                <a:pos x="423" y="846"/>
              </a:cxn>
              <a:cxn ang="0">
                <a:pos x="282" y="227"/>
              </a:cxn>
              <a:cxn ang="0">
                <a:pos x="271" y="507"/>
              </a:cxn>
              <a:cxn ang="0">
                <a:pos x="0" y="422"/>
              </a:cxn>
              <a:cxn ang="0">
                <a:pos x="276" y="569"/>
              </a:cxn>
              <a:cxn ang="0">
                <a:pos x="346" y="842"/>
              </a:cxn>
              <a:cxn ang="0">
                <a:pos x="212" y="826"/>
              </a:cxn>
              <a:cxn ang="0">
                <a:pos x="54" y="627"/>
              </a:cxn>
              <a:cxn ang="0">
                <a:pos x="167" y="836"/>
              </a:cxn>
              <a:cxn ang="0">
                <a:pos x="22" y="913"/>
              </a:cxn>
              <a:cxn ang="0">
                <a:pos x="389" y="929"/>
              </a:cxn>
              <a:cxn ang="0">
                <a:pos x="440" y="1007"/>
              </a:cxn>
              <a:cxn ang="0">
                <a:pos x="655" y="1517"/>
              </a:cxn>
              <a:cxn ang="0">
                <a:pos x="485" y="1601"/>
              </a:cxn>
              <a:cxn ang="0">
                <a:pos x="978" y="1601"/>
              </a:cxn>
              <a:cxn ang="0">
                <a:pos x="843" y="1513"/>
              </a:cxn>
              <a:cxn ang="0">
                <a:pos x="843" y="1513"/>
              </a:cxn>
              <a:cxn ang="0">
                <a:pos x="707" y="1144"/>
              </a:cxn>
              <a:cxn ang="0">
                <a:pos x="688" y="1006"/>
              </a:cxn>
              <a:cxn ang="0">
                <a:pos x="874" y="822"/>
              </a:cxn>
              <a:cxn ang="0">
                <a:pos x="876" y="822"/>
              </a:cxn>
              <a:cxn ang="0">
                <a:pos x="1091" y="949"/>
              </a:cxn>
              <a:cxn ang="0">
                <a:pos x="935" y="802"/>
              </a:cxn>
            </a:cxnLst>
            <a:rect l="0" t="0" r="r" b="b"/>
            <a:pathLst>
              <a:path w="1102" h="1601">
                <a:moveTo>
                  <a:pt x="935" y="802"/>
                </a:moveTo>
                <a:cubicBezTo>
                  <a:pt x="1004" y="772"/>
                  <a:pt x="1064" y="712"/>
                  <a:pt x="1068" y="631"/>
                </a:cubicBezTo>
                <a:cubicBezTo>
                  <a:pt x="1047" y="762"/>
                  <a:pt x="933" y="762"/>
                  <a:pt x="859" y="776"/>
                </a:cubicBezTo>
                <a:cubicBezTo>
                  <a:pt x="800" y="786"/>
                  <a:pt x="766" y="801"/>
                  <a:pt x="733" y="833"/>
                </a:cubicBezTo>
                <a:cubicBezTo>
                  <a:pt x="740" y="815"/>
                  <a:pt x="747" y="795"/>
                  <a:pt x="756" y="774"/>
                </a:cubicBezTo>
                <a:cubicBezTo>
                  <a:pt x="769" y="741"/>
                  <a:pt x="780" y="707"/>
                  <a:pt x="787" y="673"/>
                </a:cubicBezTo>
                <a:cubicBezTo>
                  <a:pt x="837" y="539"/>
                  <a:pt x="931" y="384"/>
                  <a:pt x="1102" y="378"/>
                </a:cubicBezTo>
                <a:cubicBezTo>
                  <a:pt x="1000" y="373"/>
                  <a:pt x="882" y="453"/>
                  <a:pt x="799" y="562"/>
                </a:cubicBezTo>
                <a:cubicBezTo>
                  <a:pt x="799" y="517"/>
                  <a:pt x="795" y="472"/>
                  <a:pt x="784" y="427"/>
                </a:cubicBezTo>
                <a:cubicBezTo>
                  <a:pt x="779" y="342"/>
                  <a:pt x="802" y="248"/>
                  <a:pt x="899" y="191"/>
                </a:cubicBezTo>
                <a:cubicBezTo>
                  <a:pt x="839" y="221"/>
                  <a:pt x="785" y="279"/>
                  <a:pt x="763" y="361"/>
                </a:cubicBezTo>
                <a:cubicBezTo>
                  <a:pt x="746" y="315"/>
                  <a:pt x="722" y="271"/>
                  <a:pt x="690" y="229"/>
                </a:cubicBezTo>
                <a:cubicBezTo>
                  <a:pt x="803" y="411"/>
                  <a:pt x="773" y="565"/>
                  <a:pt x="721" y="695"/>
                </a:cubicBezTo>
                <a:cubicBezTo>
                  <a:pt x="713" y="559"/>
                  <a:pt x="646" y="447"/>
                  <a:pt x="558" y="380"/>
                </a:cubicBezTo>
                <a:cubicBezTo>
                  <a:pt x="696" y="522"/>
                  <a:pt x="690" y="728"/>
                  <a:pt x="641" y="869"/>
                </a:cubicBezTo>
                <a:cubicBezTo>
                  <a:pt x="614" y="927"/>
                  <a:pt x="596" y="967"/>
                  <a:pt x="590" y="1012"/>
                </a:cubicBezTo>
                <a:cubicBezTo>
                  <a:pt x="552" y="943"/>
                  <a:pt x="518" y="871"/>
                  <a:pt x="493" y="807"/>
                </a:cubicBezTo>
                <a:cubicBezTo>
                  <a:pt x="549" y="704"/>
                  <a:pt x="539" y="595"/>
                  <a:pt x="539" y="595"/>
                </a:cubicBezTo>
                <a:cubicBezTo>
                  <a:pt x="540" y="660"/>
                  <a:pt x="494" y="719"/>
                  <a:pt x="471" y="746"/>
                </a:cubicBezTo>
                <a:cubicBezTo>
                  <a:pt x="466" y="731"/>
                  <a:pt x="462" y="717"/>
                  <a:pt x="459" y="704"/>
                </a:cubicBezTo>
                <a:cubicBezTo>
                  <a:pt x="417" y="531"/>
                  <a:pt x="425" y="253"/>
                  <a:pt x="605" y="0"/>
                </a:cubicBezTo>
                <a:cubicBezTo>
                  <a:pt x="558" y="58"/>
                  <a:pt x="511" y="131"/>
                  <a:pt x="474" y="213"/>
                </a:cubicBezTo>
                <a:cubicBezTo>
                  <a:pt x="462" y="127"/>
                  <a:pt x="415" y="60"/>
                  <a:pt x="357" y="22"/>
                </a:cubicBezTo>
                <a:cubicBezTo>
                  <a:pt x="457" y="97"/>
                  <a:pt x="461" y="209"/>
                  <a:pt x="440" y="298"/>
                </a:cubicBezTo>
                <a:cubicBezTo>
                  <a:pt x="398" y="414"/>
                  <a:pt x="376" y="541"/>
                  <a:pt x="391" y="665"/>
                </a:cubicBezTo>
                <a:cubicBezTo>
                  <a:pt x="395" y="695"/>
                  <a:pt x="406" y="786"/>
                  <a:pt x="423" y="846"/>
                </a:cubicBezTo>
                <a:cubicBezTo>
                  <a:pt x="321" y="706"/>
                  <a:pt x="254" y="499"/>
                  <a:pt x="282" y="227"/>
                </a:cubicBezTo>
                <a:cubicBezTo>
                  <a:pt x="267" y="310"/>
                  <a:pt x="263" y="406"/>
                  <a:pt x="271" y="507"/>
                </a:cubicBezTo>
                <a:cubicBezTo>
                  <a:pt x="192" y="422"/>
                  <a:pt x="86" y="400"/>
                  <a:pt x="0" y="422"/>
                </a:cubicBezTo>
                <a:cubicBezTo>
                  <a:pt x="143" y="398"/>
                  <a:pt x="233" y="482"/>
                  <a:pt x="276" y="569"/>
                </a:cubicBezTo>
                <a:cubicBezTo>
                  <a:pt x="289" y="663"/>
                  <a:pt x="310" y="754"/>
                  <a:pt x="346" y="842"/>
                </a:cubicBezTo>
                <a:cubicBezTo>
                  <a:pt x="301" y="826"/>
                  <a:pt x="256" y="822"/>
                  <a:pt x="212" y="826"/>
                </a:cubicBezTo>
                <a:cubicBezTo>
                  <a:pt x="139" y="798"/>
                  <a:pt x="67" y="740"/>
                  <a:pt x="54" y="627"/>
                </a:cubicBezTo>
                <a:cubicBezTo>
                  <a:pt x="58" y="702"/>
                  <a:pt x="96" y="784"/>
                  <a:pt x="167" y="836"/>
                </a:cubicBezTo>
                <a:cubicBezTo>
                  <a:pt x="114" y="850"/>
                  <a:pt x="64" y="876"/>
                  <a:pt x="22" y="913"/>
                </a:cubicBezTo>
                <a:cubicBezTo>
                  <a:pt x="188" y="850"/>
                  <a:pt x="303" y="870"/>
                  <a:pt x="389" y="929"/>
                </a:cubicBezTo>
                <a:cubicBezTo>
                  <a:pt x="404" y="955"/>
                  <a:pt x="421" y="983"/>
                  <a:pt x="440" y="1007"/>
                </a:cubicBezTo>
                <a:cubicBezTo>
                  <a:pt x="578" y="1192"/>
                  <a:pt x="661" y="1342"/>
                  <a:pt x="655" y="1517"/>
                </a:cubicBezTo>
                <a:cubicBezTo>
                  <a:pt x="653" y="1533"/>
                  <a:pt x="632" y="1582"/>
                  <a:pt x="485" y="1601"/>
                </a:cubicBezTo>
                <a:cubicBezTo>
                  <a:pt x="978" y="1601"/>
                  <a:pt x="978" y="1601"/>
                  <a:pt x="978" y="1601"/>
                </a:cubicBezTo>
                <a:cubicBezTo>
                  <a:pt x="978" y="1601"/>
                  <a:pt x="865" y="1568"/>
                  <a:pt x="843" y="1513"/>
                </a:cubicBezTo>
                <a:cubicBezTo>
                  <a:pt x="843" y="1513"/>
                  <a:pt x="843" y="1513"/>
                  <a:pt x="843" y="1513"/>
                </a:cubicBezTo>
                <a:cubicBezTo>
                  <a:pt x="836" y="1386"/>
                  <a:pt x="791" y="1260"/>
                  <a:pt x="707" y="1144"/>
                </a:cubicBezTo>
                <a:cubicBezTo>
                  <a:pt x="692" y="1093"/>
                  <a:pt x="685" y="1050"/>
                  <a:pt x="688" y="1006"/>
                </a:cubicBezTo>
                <a:cubicBezTo>
                  <a:pt x="721" y="915"/>
                  <a:pt x="766" y="845"/>
                  <a:pt x="874" y="822"/>
                </a:cubicBezTo>
                <a:cubicBezTo>
                  <a:pt x="876" y="822"/>
                  <a:pt x="876" y="822"/>
                  <a:pt x="876" y="822"/>
                </a:cubicBezTo>
                <a:cubicBezTo>
                  <a:pt x="953" y="822"/>
                  <a:pt x="1040" y="848"/>
                  <a:pt x="1091" y="949"/>
                </a:cubicBezTo>
                <a:cubicBezTo>
                  <a:pt x="1064" y="886"/>
                  <a:pt x="1010" y="828"/>
                  <a:pt x="935" y="802"/>
                </a:cubicBezTo>
                <a:close/>
              </a:path>
            </a:pathLst>
          </a:custGeom>
          <a:solidFill>
            <a:schemeClr val="bg2">
              <a:lumMod val="25000"/>
            </a:schemeClr>
          </a:solidFill>
          <a:ln w="9525">
            <a:noFill/>
            <a:round/>
          </a:ln>
        </p:spPr>
        <p:txBody>
          <a:bodyPr lIns="121682" tIns="60841" rIns="121682" bIns="60841"/>
          <a:lstStyle/>
          <a:p>
            <a:pPr defTabSz="1217295">
              <a:defRPr/>
            </a:pPr>
            <a:endParaRPr lang="en-US" sz="3190" kern="0" dirty="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5" name="Freeform 6"/>
          <p:cNvSpPr/>
          <p:nvPr/>
        </p:nvSpPr>
        <p:spPr bwMode="auto">
          <a:xfrm>
            <a:off x="2411103" y="3262756"/>
            <a:ext cx="2065338" cy="1560513"/>
          </a:xfrm>
          <a:custGeom>
            <a:avLst/>
            <a:gdLst/>
            <a:ahLst/>
            <a:cxnLst>
              <a:cxn ang="0">
                <a:pos x="287" y="191"/>
              </a:cxn>
              <a:cxn ang="0">
                <a:pos x="118" y="163"/>
              </a:cxn>
              <a:cxn ang="0">
                <a:pos x="0" y="23"/>
              </a:cxn>
              <a:cxn ang="0">
                <a:pos x="238" y="55"/>
              </a:cxn>
              <a:cxn ang="0">
                <a:pos x="295" y="177"/>
              </a:cxn>
              <a:cxn ang="0">
                <a:pos x="77" y="39"/>
              </a:cxn>
              <a:cxn ang="0">
                <a:pos x="287" y="191"/>
              </a:cxn>
            </a:cxnLst>
            <a:rect l="0" t="0" r="r" b="b"/>
            <a:pathLst>
              <a:path w="312" h="238">
                <a:moveTo>
                  <a:pt x="287" y="191"/>
                </a:moveTo>
                <a:cubicBezTo>
                  <a:pt x="231" y="238"/>
                  <a:pt x="159" y="236"/>
                  <a:pt x="118" y="163"/>
                </a:cubicBezTo>
                <a:cubicBezTo>
                  <a:pt x="88" y="107"/>
                  <a:pt x="58" y="57"/>
                  <a:pt x="0" y="23"/>
                </a:cubicBezTo>
                <a:cubicBezTo>
                  <a:pt x="88" y="0"/>
                  <a:pt x="169" y="3"/>
                  <a:pt x="238" y="55"/>
                </a:cubicBezTo>
                <a:cubicBezTo>
                  <a:pt x="238" y="55"/>
                  <a:pt x="312" y="99"/>
                  <a:pt x="295" y="177"/>
                </a:cubicBezTo>
                <a:cubicBezTo>
                  <a:pt x="237" y="111"/>
                  <a:pt x="159" y="67"/>
                  <a:pt x="77" y="39"/>
                </a:cubicBezTo>
                <a:cubicBezTo>
                  <a:pt x="173" y="79"/>
                  <a:pt x="237" y="127"/>
                  <a:pt x="287" y="191"/>
                </a:cubicBezTo>
                <a:close/>
              </a:path>
            </a:pathLst>
          </a:custGeom>
          <a:solidFill>
            <a:srgbClr val="1C8EE4"/>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6" name="Freeform 5"/>
          <p:cNvSpPr/>
          <p:nvPr/>
        </p:nvSpPr>
        <p:spPr bwMode="auto">
          <a:xfrm>
            <a:off x="5779778" y="1057719"/>
            <a:ext cx="1957388" cy="1438275"/>
          </a:xfrm>
          <a:custGeom>
            <a:avLst/>
            <a:gdLst/>
            <a:ahLst/>
            <a:cxnLst>
              <a:cxn ang="0">
                <a:pos x="45" y="281"/>
              </a:cxn>
              <a:cxn ang="0">
                <a:pos x="242" y="195"/>
              </a:cxn>
              <a:cxn ang="0">
                <a:pos x="361" y="2"/>
              </a:cxn>
              <a:cxn ang="0">
                <a:pos x="36" y="131"/>
              </a:cxn>
              <a:cxn ang="0">
                <a:pos x="30" y="269"/>
              </a:cxn>
              <a:cxn ang="0">
                <a:pos x="286" y="38"/>
              </a:cxn>
              <a:cxn ang="0">
                <a:pos x="45" y="281"/>
              </a:cxn>
            </a:cxnLst>
            <a:rect l="0" t="0" r="r" b="b"/>
            <a:pathLst>
              <a:path w="361" h="304">
                <a:moveTo>
                  <a:pt x="45" y="281"/>
                </a:moveTo>
                <a:cubicBezTo>
                  <a:pt x="131" y="304"/>
                  <a:pt x="212" y="283"/>
                  <a:pt x="242" y="195"/>
                </a:cubicBezTo>
                <a:cubicBezTo>
                  <a:pt x="274" y="105"/>
                  <a:pt x="303" y="42"/>
                  <a:pt x="361" y="2"/>
                </a:cubicBezTo>
                <a:cubicBezTo>
                  <a:pt x="229" y="0"/>
                  <a:pt x="109" y="24"/>
                  <a:pt x="36" y="131"/>
                </a:cubicBezTo>
                <a:cubicBezTo>
                  <a:pt x="0" y="185"/>
                  <a:pt x="5" y="231"/>
                  <a:pt x="30" y="269"/>
                </a:cubicBezTo>
                <a:cubicBezTo>
                  <a:pt x="90" y="165"/>
                  <a:pt x="182" y="90"/>
                  <a:pt x="286" y="38"/>
                </a:cubicBezTo>
                <a:cubicBezTo>
                  <a:pt x="167" y="107"/>
                  <a:pt x="98" y="185"/>
                  <a:pt x="45" y="28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7" name="Freeform 7"/>
          <p:cNvSpPr/>
          <p:nvPr/>
        </p:nvSpPr>
        <p:spPr bwMode="auto">
          <a:xfrm>
            <a:off x="4735203" y="3205606"/>
            <a:ext cx="265113" cy="458788"/>
          </a:xfrm>
          <a:custGeom>
            <a:avLst/>
            <a:gdLst/>
            <a:ahLst/>
            <a:cxnLst>
              <a:cxn ang="0">
                <a:pos x="39" y="170"/>
              </a:cxn>
              <a:cxn ang="0">
                <a:pos x="11" y="106"/>
              </a:cxn>
              <a:cxn ang="0">
                <a:pos x="15" y="0"/>
              </a:cxn>
              <a:cxn ang="0">
                <a:pos x="96" y="116"/>
              </a:cxn>
              <a:cxn ang="0">
                <a:pos x="49" y="170"/>
              </a:cxn>
              <a:cxn ang="0">
                <a:pos x="34" y="32"/>
              </a:cxn>
              <a:cxn ang="0">
                <a:pos x="39" y="170"/>
              </a:cxn>
            </a:cxnLst>
            <a:rect l="0" t="0" r="r" b="b"/>
            <a:pathLst>
              <a:path w="100" h="172">
                <a:moveTo>
                  <a:pt x="39" y="170"/>
                </a:moveTo>
                <a:cubicBezTo>
                  <a:pt x="11" y="156"/>
                  <a:pt x="0" y="130"/>
                  <a:pt x="11" y="106"/>
                </a:cubicBezTo>
                <a:cubicBezTo>
                  <a:pt x="24" y="72"/>
                  <a:pt x="24" y="36"/>
                  <a:pt x="15" y="0"/>
                </a:cubicBezTo>
                <a:cubicBezTo>
                  <a:pt x="51" y="28"/>
                  <a:pt x="90" y="62"/>
                  <a:pt x="96" y="116"/>
                </a:cubicBezTo>
                <a:cubicBezTo>
                  <a:pt x="100" y="152"/>
                  <a:pt x="86" y="172"/>
                  <a:pt x="49" y="170"/>
                </a:cubicBezTo>
                <a:cubicBezTo>
                  <a:pt x="53" y="130"/>
                  <a:pt x="51" y="80"/>
                  <a:pt x="34" y="32"/>
                </a:cubicBezTo>
                <a:cubicBezTo>
                  <a:pt x="51" y="86"/>
                  <a:pt x="49" y="128"/>
                  <a:pt x="39" y="170"/>
                </a:cubicBezTo>
                <a:close/>
              </a:path>
            </a:pathLst>
          </a:custGeom>
          <a:solidFill>
            <a:srgbClr val="1C8EE4"/>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8" name="Freeform 8"/>
          <p:cNvSpPr/>
          <p:nvPr/>
        </p:nvSpPr>
        <p:spPr bwMode="auto">
          <a:xfrm>
            <a:off x="5438466" y="4040631"/>
            <a:ext cx="265112" cy="454025"/>
          </a:xfrm>
          <a:custGeom>
            <a:avLst/>
            <a:gdLst/>
            <a:ahLst/>
            <a:cxnLst>
              <a:cxn ang="0">
                <a:pos x="40" y="169"/>
              </a:cxn>
              <a:cxn ang="0">
                <a:pos x="11" y="105"/>
              </a:cxn>
              <a:cxn ang="0">
                <a:pos x="15" y="0"/>
              </a:cxn>
              <a:cxn ang="0">
                <a:pos x="96" y="115"/>
              </a:cxn>
              <a:cxn ang="0">
                <a:pos x="49" y="169"/>
              </a:cxn>
              <a:cxn ang="0">
                <a:pos x="34" y="31"/>
              </a:cxn>
              <a:cxn ang="0">
                <a:pos x="40" y="169"/>
              </a:cxn>
            </a:cxnLst>
            <a:rect l="0" t="0" r="r" b="b"/>
            <a:pathLst>
              <a:path w="100" h="171">
                <a:moveTo>
                  <a:pt x="40" y="169"/>
                </a:moveTo>
                <a:cubicBezTo>
                  <a:pt x="11" y="155"/>
                  <a:pt x="0" y="129"/>
                  <a:pt x="11" y="105"/>
                </a:cubicBezTo>
                <a:cubicBezTo>
                  <a:pt x="25" y="71"/>
                  <a:pt x="25" y="35"/>
                  <a:pt x="15" y="0"/>
                </a:cubicBezTo>
                <a:cubicBezTo>
                  <a:pt x="51" y="27"/>
                  <a:pt x="90" y="61"/>
                  <a:pt x="96" y="115"/>
                </a:cubicBezTo>
                <a:cubicBezTo>
                  <a:pt x="100" y="151"/>
                  <a:pt x="87" y="171"/>
                  <a:pt x="49" y="169"/>
                </a:cubicBezTo>
                <a:cubicBezTo>
                  <a:pt x="53" y="129"/>
                  <a:pt x="51" y="79"/>
                  <a:pt x="34" y="31"/>
                </a:cubicBezTo>
                <a:cubicBezTo>
                  <a:pt x="51" y="85"/>
                  <a:pt x="49" y="127"/>
                  <a:pt x="40" y="169"/>
                </a:cubicBezTo>
                <a:close/>
              </a:path>
            </a:pathLst>
          </a:custGeom>
          <a:solidFill>
            <a:srgbClr val="E71F3C"/>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9" name="Freeform 10"/>
          <p:cNvSpPr/>
          <p:nvPr/>
        </p:nvSpPr>
        <p:spPr bwMode="auto">
          <a:xfrm>
            <a:off x="4085916" y="4678806"/>
            <a:ext cx="244475" cy="409575"/>
          </a:xfrm>
          <a:custGeom>
            <a:avLst/>
            <a:gdLst/>
            <a:ahLst/>
            <a:cxnLst>
              <a:cxn ang="0">
                <a:pos x="80" y="217"/>
              </a:cxn>
              <a:cxn ang="0">
                <a:pos x="119" y="138"/>
              </a:cxn>
              <a:cxn ang="0">
                <a:pos x="125" y="0"/>
              </a:cxn>
              <a:cxn ang="0">
                <a:pos x="7" y="140"/>
              </a:cxn>
              <a:cxn ang="0">
                <a:pos x="73" y="217"/>
              </a:cxn>
              <a:cxn ang="0">
                <a:pos x="96" y="38"/>
              </a:cxn>
              <a:cxn ang="0">
                <a:pos x="80" y="217"/>
              </a:cxn>
            </a:cxnLst>
            <a:rect l="0" t="0" r="r" b="b"/>
            <a:pathLst>
              <a:path w="130" h="217">
                <a:moveTo>
                  <a:pt x="80" y="217"/>
                </a:moveTo>
                <a:cubicBezTo>
                  <a:pt x="119" y="204"/>
                  <a:pt x="130" y="171"/>
                  <a:pt x="119" y="138"/>
                </a:cubicBezTo>
                <a:cubicBezTo>
                  <a:pt x="106" y="91"/>
                  <a:pt x="109" y="47"/>
                  <a:pt x="125" y="0"/>
                </a:cubicBezTo>
                <a:cubicBezTo>
                  <a:pt x="75" y="33"/>
                  <a:pt x="21" y="71"/>
                  <a:pt x="7" y="140"/>
                </a:cubicBezTo>
                <a:cubicBezTo>
                  <a:pt x="0" y="187"/>
                  <a:pt x="21" y="215"/>
                  <a:pt x="73" y="217"/>
                </a:cubicBezTo>
                <a:cubicBezTo>
                  <a:pt x="54" y="157"/>
                  <a:pt x="67" y="94"/>
                  <a:pt x="96" y="38"/>
                </a:cubicBezTo>
                <a:cubicBezTo>
                  <a:pt x="67" y="107"/>
                  <a:pt x="65" y="162"/>
                  <a:pt x="80" y="217"/>
                </a:cubicBezTo>
                <a:close/>
              </a:path>
            </a:pathLst>
          </a:custGeom>
          <a:solidFill>
            <a:srgbClr val="FCC725"/>
          </a:solidFill>
          <a:ln w="9525">
            <a:noFill/>
            <a:round/>
          </a:ln>
        </p:spPr>
        <p:txBody>
          <a:bodyPr lIns="121682" tIns="60841" rIns="121682" bIns="60841"/>
          <a:lstStyle/>
          <a:p>
            <a:pPr defTabSz="1217295">
              <a:defRPr/>
            </a:pPr>
            <a:endParaRPr lang="en-US" sz="3190" kern="0" dirty="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10" name="Freeform 12"/>
          <p:cNvSpPr/>
          <p:nvPr/>
        </p:nvSpPr>
        <p:spPr bwMode="auto">
          <a:xfrm>
            <a:off x="4722503" y="2975419"/>
            <a:ext cx="349250" cy="274637"/>
          </a:xfrm>
          <a:custGeom>
            <a:avLst/>
            <a:gdLst/>
            <a:ahLst/>
            <a:cxnLst>
              <a:cxn ang="0">
                <a:pos x="116" y="84"/>
              </a:cxn>
              <a:cxn ang="0">
                <a:pos x="46" y="69"/>
              </a:cxn>
              <a:cxn ang="0">
                <a:pos x="0" y="10"/>
              </a:cxn>
              <a:cxn ang="0">
                <a:pos x="98" y="27"/>
              </a:cxn>
              <a:cxn ang="0">
                <a:pos x="121" y="76"/>
              </a:cxn>
              <a:cxn ang="0">
                <a:pos x="32" y="17"/>
              </a:cxn>
              <a:cxn ang="0">
                <a:pos x="116" y="84"/>
              </a:cxn>
            </a:cxnLst>
            <a:rect l="0" t="0" r="r" b="b"/>
            <a:pathLst>
              <a:path w="130" h="103">
                <a:moveTo>
                  <a:pt x="116" y="84"/>
                </a:moveTo>
                <a:cubicBezTo>
                  <a:pt x="91" y="103"/>
                  <a:pt x="63" y="101"/>
                  <a:pt x="46" y="69"/>
                </a:cubicBezTo>
                <a:cubicBezTo>
                  <a:pt x="35" y="47"/>
                  <a:pt x="23" y="24"/>
                  <a:pt x="0" y="10"/>
                </a:cubicBezTo>
                <a:cubicBezTo>
                  <a:pt x="37" y="0"/>
                  <a:pt x="70" y="5"/>
                  <a:pt x="98" y="27"/>
                </a:cubicBezTo>
                <a:cubicBezTo>
                  <a:pt x="98" y="27"/>
                  <a:pt x="130" y="44"/>
                  <a:pt x="121" y="76"/>
                </a:cubicBezTo>
                <a:cubicBezTo>
                  <a:pt x="98" y="52"/>
                  <a:pt x="65" y="29"/>
                  <a:pt x="32" y="17"/>
                </a:cubicBezTo>
                <a:cubicBezTo>
                  <a:pt x="70" y="37"/>
                  <a:pt x="95" y="57"/>
                  <a:pt x="116" y="84"/>
                </a:cubicBezTo>
                <a:close/>
              </a:path>
            </a:pathLst>
          </a:custGeom>
          <a:solidFill>
            <a:srgbClr val="1C8EE4"/>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11" name="Freeform 13"/>
          <p:cNvSpPr/>
          <p:nvPr/>
        </p:nvSpPr>
        <p:spPr bwMode="auto">
          <a:xfrm>
            <a:off x="5497203" y="3246881"/>
            <a:ext cx="608013" cy="455613"/>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12" name="Freeform 14"/>
          <p:cNvSpPr/>
          <p:nvPr/>
        </p:nvSpPr>
        <p:spPr bwMode="auto">
          <a:xfrm>
            <a:off x="7354578" y="3015106"/>
            <a:ext cx="704850" cy="511175"/>
          </a:xfrm>
          <a:custGeom>
            <a:avLst/>
            <a:gdLst/>
            <a:ahLst/>
            <a:cxnLst>
              <a:cxn ang="0">
                <a:pos x="8" y="136"/>
              </a:cxn>
              <a:cxn ang="0">
                <a:pos x="149" y="138"/>
              </a:cxn>
              <a:cxn ang="0">
                <a:pos x="264" y="40"/>
              </a:cxn>
              <a:cxn ang="0">
                <a:pos x="64" y="32"/>
              </a:cxn>
              <a:cxn ang="0">
                <a:pos x="2" y="124"/>
              </a:cxn>
              <a:cxn ang="0">
                <a:pos x="200" y="42"/>
              </a:cxn>
              <a:cxn ang="0">
                <a:pos x="8" y="136"/>
              </a:cxn>
            </a:cxnLst>
            <a:rect l="0" t="0" r="r" b="b"/>
            <a:pathLst>
              <a:path w="264" h="192">
                <a:moveTo>
                  <a:pt x="8" y="136"/>
                </a:moveTo>
                <a:cubicBezTo>
                  <a:pt x="49" y="186"/>
                  <a:pt x="108" y="192"/>
                  <a:pt x="149" y="138"/>
                </a:cubicBezTo>
                <a:cubicBezTo>
                  <a:pt x="181" y="96"/>
                  <a:pt x="213" y="58"/>
                  <a:pt x="264" y="40"/>
                </a:cubicBezTo>
                <a:cubicBezTo>
                  <a:pt x="196" y="8"/>
                  <a:pt x="128" y="0"/>
                  <a:pt x="64" y="32"/>
                </a:cubicBezTo>
                <a:cubicBezTo>
                  <a:pt x="64" y="32"/>
                  <a:pt x="0" y="58"/>
                  <a:pt x="2" y="124"/>
                </a:cubicBezTo>
                <a:cubicBezTo>
                  <a:pt x="61" y="78"/>
                  <a:pt x="128" y="52"/>
                  <a:pt x="200" y="42"/>
                </a:cubicBezTo>
                <a:cubicBezTo>
                  <a:pt x="115" y="60"/>
                  <a:pt x="57" y="92"/>
                  <a:pt x="8" y="136"/>
                </a:cubicBezTo>
                <a:close/>
              </a:path>
            </a:pathLst>
          </a:custGeom>
          <a:solidFill>
            <a:srgbClr val="A5CA36"/>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13" name="Freeform 16"/>
          <p:cNvSpPr/>
          <p:nvPr/>
        </p:nvSpPr>
        <p:spPr bwMode="auto">
          <a:xfrm>
            <a:off x="6883091" y="4321619"/>
            <a:ext cx="177800" cy="268287"/>
          </a:xfrm>
          <a:custGeom>
            <a:avLst/>
            <a:gdLst/>
            <a:ahLst/>
            <a:cxnLst>
              <a:cxn ang="0">
                <a:pos x="30" y="100"/>
              </a:cxn>
              <a:cxn ang="0">
                <a:pos x="8" y="64"/>
              </a:cxn>
              <a:cxn ang="0">
                <a:pos x="0" y="0"/>
              </a:cxn>
              <a:cxn ang="0">
                <a:pos x="60" y="60"/>
              </a:cxn>
              <a:cxn ang="0">
                <a:pos x="34" y="98"/>
              </a:cxn>
              <a:cxn ang="0">
                <a:pos x="15" y="18"/>
              </a:cxn>
              <a:cxn ang="0">
                <a:pos x="30" y="100"/>
              </a:cxn>
            </a:cxnLst>
            <a:rect l="0" t="0" r="r" b="b"/>
            <a:pathLst>
              <a:path w="66" h="100">
                <a:moveTo>
                  <a:pt x="30" y="100"/>
                </a:moveTo>
                <a:cubicBezTo>
                  <a:pt x="13" y="94"/>
                  <a:pt x="6" y="80"/>
                  <a:pt x="8" y="64"/>
                </a:cubicBezTo>
                <a:cubicBezTo>
                  <a:pt x="13" y="42"/>
                  <a:pt x="10" y="20"/>
                  <a:pt x="0" y="0"/>
                </a:cubicBezTo>
                <a:cubicBezTo>
                  <a:pt x="25" y="12"/>
                  <a:pt x="51" y="28"/>
                  <a:pt x="60" y="60"/>
                </a:cubicBezTo>
                <a:cubicBezTo>
                  <a:pt x="66" y="80"/>
                  <a:pt x="59" y="94"/>
                  <a:pt x="34" y="98"/>
                </a:cubicBezTo>
                <a:cubicBezTo>
                  <a:pt x="40" y="70"/>
                  <a:pt x="30" y="42"/>
                  <a:pt x="15" y="18"/>
                </a:cubicBezTo>
                <a:cubicBezTo>
                  <a:pt x="32" y="48"/>
                  <a:pt x="36" y="72"/>
                  <a:pt x="30" y="100"/>
                </a:cubicBezTo>
                <a:close/>
              </a:path>
            </a:pathLst>
          </a:custGeom>
          <a:solidFill>
            <a:srgbClr val="FCC725"/>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14" name="Freeform 13"/>
          <p:cNvSpPr/>
          <p:nvPr/>
        </p:nvSpPr>
        <p:spPr bwMode="auto">
          <a:xfrm rot="5400000">
            <a:off x="6709260" y="2396775"/>
            <a:ext cx="608012" cy="457200"/>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15" name="Freeform 13"/>
          <p:cNvSpPr/>
          <p:nvPr/>
        </p:nvSpPr>
        <p:spPr bwMode="auto">
          <a:xfrm>
            <a:off x="4859028" y="2215006"/>
            <a:ext cx="606425" cy="457200"/>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16" name="Freeform 13"/>
          <p:cNvSpPr/>
          <p:nvPr/>
        </p:nvSpPr>
        <p:spPr bwMode="auto">
          <a:xfrm rot="6413141">
            <a:off x="7355170" y="3909661"/>
            <a:ext cx="606425" cy="457200"/>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17" name="Freeform 13"/>
          <p:cNvSpPr/>
          <p:nvPr/>
        </p:nvSpPr>
        <p:spPr bwMode="auto">
          <a:xfrm>
            <a:off x="3741428" y="3072256"/>
            <a:ext cx="606425" cy="455613"/>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18" name="Freeform 17"/>
          <p:cNvSpPr/>
          <p:nvPr/>
        </p:nvSpPr>
        <p:spPr bwMode="auto">
          <a:xfrm rot="19297052">
            <a:off x="7310143" y="4281932"/>
            <a:ext cx="1562100" cy="1720850"/>
          </a:xfrm>
          <a:custGeom>
            <a:avLst/>
            <a:gdLst/>
            <a:ahLst/>
            <a:cxnLst>
              <a:cxn ang="0">
                <a:pos x="65" y="22"/>
              </a:cxn>
              <a:cxn ang="0">
                <a:pos x="72" y="260"/>
              </a:cxn>
              <a:cxn ang="0">
                <a:pos x="206" y="453"/>
              </a:cxn>
              <a:cxn ang="0">
                <a:pos x="206" y="69"/>
              </a:cxn>
              <a:cxn ang="0">
                <a:pos x="81" y="13"/>
              </a:cxn>
              <a:cxn ang="0">
                <a:pos x="199" y="362"/>
              </a:cxn>
              <a:cxn ang="0">
                <a:pos x="65" y="22"/>
              </a:cxn>
            </a:cxnLst>
            <a:rect l="0" t="0" r="r" b="b"/>
            <a:pathLst>
              <a:path w="277" h="453">
                <a:moveTo>
                  <a:pt x="65" y="22"/>
                </a:moveTo>
                <a:cubicBezTo>
                  <a:pt x="12" y="103"/>
                  <a:pt x="0" y="194"/>
                  <a:pt x="72" y="260"/>
                </a:cubicBezTo>
                <a:cubicBezTo>
                  <a:pt x="141" y="326"/>
                  <a:pt x="190" y="377"/>
                  <a:pt x="206" y="453"/>
                </a:cubicBezTo>
                <a:cubicBezTo>
                  <a:pt x="257" y="318"/>
                  <a:pt x="277" y="184"/>
                  <a:pt x="206" y="69"/>
                </a:cubicBezTo>
                <a:cubicBezTo>
                  <a:pt x="169" y="10"/>
                  <a:pt x="125" y="0"/>
                  <a:pt x="81" y="13"/>
                </a:cubicBezTo>
                <a:cubicBezTo>
                  <a:pt x="155" y="113"/>
                  <a:pt x="192" y="238"/>
                  <a:pt x="199" y="362"/>
                </a:cubicBezTo>
                <a:cubicBezTo>
                  <a:pt x="180" y="213"/>
                  <a:pt x="134" y="113"/>
                  <a:pt x="65" y="22"/>
                </a:cubicBezTo>
                <a:close/>
              </a:path>
            </a:pathLst>
          </a:custGeom>
          <a:solidFill>
            <a:srgbClr val="FCC725"/>
          </a:solidFill>
          <a:ln w="9525">
            <a:noFill/>
            <a:round/>
          </a:ln>
        </p:spPr>
        <p:txBody>
          <a:bodyPr lIns="121682" tIns="60841" rIns="121682" bIns="60841"/>
          <a:lstStyle/>
          <a:p>
            <a:pPr defTabSz="1217295">
              <a:defRPr/>
            </a:pPr>
            <a:endParaRPr lang="en-US" sz="3190" kern="0">
              <a:solidFill>
                <a:prstClr val="black"/>
              </a:solidFill>
              <a:latin typeface="Times" pitchFamily="18" charset="0"/>
              <a:ea typeface="微软雅黑" panose="020B0503020204020204" charset="-122"/>
              <a:cs typeface="Times" pitchFamily="18" charset="0"/>
              <a:sym typeface="Arial" panose="020B0604020202020204" pitchFamily="34" charset="0"/>
            </a:endParaRPr>
          </a:p>
        </p:txBody>
      </p:sp>
      <p:sp>
        <p:nvSpPr>
          <p:cNvPr id="20" name="Subtitle 19"/>
          <p:cNvSpPr>
            <a:spLocks noGrp="1"/>
          </p:cNvSpPr>
          <p:nvPr>
            <p:ph type="subTitle" idx="1"/>
          </p:nvPr>
        </p:nvSpPr>
        <p:spPr>
          <a:xfrm rot="1292703">
            <a:off x="7210909" y="4780018"/>
            <a:ext cx="1697037" cy="433387"/>
          </a:xfrm>
        </p:spPr>
        <p:txBody>
          <a:bodyPr rtlCol="0">
            <a:normAutofit fontScale="85000" lnSpcReduction="20000"/>
          </a:bodyPr>
          <a:lstStyle/>
          <a:p>
            <a:pPr eaLnBrk="1" fontAlgn="auto" hangingPunct="1">
              <a:spcAft>
                <a:spcPts val="0"/>
              </a:spcAft>
              <a:defRPr/>
            </a:pPr>
            <a:r>
              <a:rPr lang="en-US" smtClean="0">
                <a:solidFill>
                  <a:schemeClr val="tx1"/>
                </a:solidFill>
                <a:latin typeface="Times" pitchFamily="18" charset="0"/>
                <a:cs typeface="Times" pitchFamily="18" charset="0"/>
              </a:rPr>
              <a:t>Xã hội</a:t>
            </a:r>
            <a:endParaRPr lang="en-US" dirty="0">
              <a:solidFill>
                <a:schemeClr val="tx1"/>
              </a:solidFill>
              <a:latin typeface="Times" pitchFamily="18" charset="0"/>
              <a:cs typeface="Times" pitchFamily="18" charset="0"/>
            </a:endParaRPr>
          </a:p>
        </p:txBody>
      </p:sp>
      <p:sp>
        <p:nvSpPr>
          <p:cNvPr id="42002" name="Subtitle 19"/>
          <p:cNvSpPr txBox="1">
            <a:spLocks/>
          </p:cNvSpPr>
          <p:nvPr/>
        </p:nvSpPr>
        <p:spPr bwMode="auto">
          <a:xfrm rot="-2831555">
            <a:off x="5956784" y="1639538"/>
            <a:ext cx="16986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0000"/>
              </a:lnSpc>
              <a:spcBef>
                <a:spcPts val="1000"/>
              </a:spcBef>
              <a:spcAft>
                <a:spcPct val="0"/>
              </a:spcAft>
            </a:pPr>
            <a:r>
              <a:rPr lang="en-US" altLang="en-US" sz="2400" smtClean="0">
                <a:solidFill>
                  <a:prstClr val="black"/>
                </a:solidFill>
                <a:latin typeface="Times" pitchFamily="18" charset="0"/>
                <a:cs typeface="Times" pitchFamily="18" charset="0"/>
              </a:rPr>
              <a:t>Nhà trường</a:t>
            </a:r>
            <a:endParaRPr lang="en-US" altLang="en-US" sz="2400" dirty="0" smtClean="0">
              <a:solidFill>
                <a:prstClr val="black"/>
              </a:solidFill>
              <a:latin typeface="Times" pitchFamily="18" charset="0"/>
              <a:cs typeface="Times" pitchFamily="18" charset="0"/>
            </a:endParaRPr>
          </a:p>
        </p:txBody>
      </p:sp>
      <p:sp>
        <p:nvSpPr>
          <p:cNvPr id="42003" name="Subtitle 19"/>
          <p:cNvSpPr txBox="1">
            <a:spLocks/>
          </p:cNvSpPr>
          <p:nvPr/>
        </p:nvSpPr>
        <p:spPr bwMode="auto">
          <a:xfrm rot="1916937">
            <a:off x="2701616" y="3999356"/>
            <a:ext cx="16986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0000"/>
              </a:lnSpc>
              <a:spcBef>
                <a:spcPts val="1000"/>
              </a:spcBef>
              <a:spcAft>
                <a:spcPct val="0"/>
              </a:spcAft>
            </a:pPr>
            <a:r>
              <a:rPr lang="en-US" altLang="en-US" sz="2400" smtClean="0">
                <a:solidFill>
                  <a:prstClr val="black"/>
                </a:solidFill>
                <a:latin typeface="Times" pitchFamily="18" charset="0"/>
                <a:cs typeface="Times" pitchFamily="18" charset="0"/>
              </a:rPr>
              <a:t>Gia đình</a:t>
            </a:r>
            <a:endParaRPr lang="en-US" altLang="en-US" sz="2400" dirty="0" smtClean="0">
              <a:solidFill>
                <a:prstClr val="black"/>
              </a:solidFill>
              <a:latin typeface="Times" pitchFamily="18" charset="0"/>
              <a:cs typeface="Times" pitchFamily="18" charset="0"/>
            </a:endParaRPr>
          </a:p>
        </p:txBody>
      </p:sp>
      <p:sp>
        <p:nvSpPr>
          <p:cNvPr id="23" name="Cloud Callout 22"/>
          <p:cNvSpPr/>
          <p:nvPr/>
        </p:nvSpPr>
        <p:spPr>
          <a:xfrm>
            <a:off x="7431936" y="551553"/>
            <a:ext cx="4173251" cy="1628213"/>
          </a:xfrm>
          <a:prstGeom prst="cloudCallo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lnSpc>
                <a:spcPct val="125000"/>
              </a:lnSpc>
              <a:spcBef>
                <a:spcPct val="0"/>
              </a:spcBef>
              <a:spcAft>
                <a:spcPct val="0"/>
              </a:spcAft>
              <a:defRPr/>
            </a:pPr>
            <a:r>
              <a:rPr lang="en-US" sz="2800" b="1" dirty="0" err="1">
                <a:solidFill>
                  <a:srgbClr val="FF0000"/>
                </a:solidFill>
                <a:latin typeface="Times" pitchFamily="18" charset="0"/>
                <a:ea typeface="Arial Unicode MS"/>
                <a:cs typeface="Times" pitchFamily="18" charset="0"/>
              </a:rPr>
              <a:t>Mỗi</a:t>
            </a:r>
            <a:r>
              <a:rPr lang="en-US" sz="2800" b="1" dirty="0">
                <a:solidFill>
                  <a:srgbClr val="FF0000"/>
                </a:solidFill>
                <a:latin typeface="Times" pitchFamily="18" charset="0"/>
                <a:ea typeface="Arial Unicode MS"/>
                <a:cs typeface="Times" pitchFamily="18" charset="0"/>
              </a:rPr>
              <a:t> </a:t>
            </a:r>
            <a:r>
              <a:rPr lang="en-US" sz="2800" b="1" dirty="0" err="1">
                <a:solidFill>
                  <a:srgbClr val="FF0000"/>
                </a:solidFill>
                <a:latin typeface="Times" pitchFamily="18" charset="0"/>
                <a:ea typeface="Arial Unicode MS"/>
                <a:cs typeface="Times" pitchFamily="18" charset="0"/>
              </a:rPr>
              <a:t>đội</a:t>
            </a:r>
            <a:r>
              <a:rPr lang="en-US" sz="2800" b="1" dirty="0">
                <a:solidFill>
                  <a:srgbClr val="FF0000"/>
                </a:solidFill>
                <a:latin typeface="Times" pitchFamily="18" charset="0"/>
                <a:ea typeface="Arial Unicode MS"/>
                <a:cs typeface="Times" pitchFamily="18" charset="0"/>
              </a:rPr>
              <a:t> </a:t>
            </a:r>
            <a:r>
              <a:rPr lang="en-US" sz="2800" b="1" dirty="0" err="1">
                <a:solidFill>
                  <a:srgbClr val="FF0000"/>
                </a:solidFill>
                <a:latin typeface="Times" pitchFamily="18" charset="0"/>
                <a:ea typeface="Arial Unicode MS"/>
                <a:cs typeface="Times" pitchFamily="18" charset="0"/>
              </a:rPr>
              <a:t>cử</a:t>
            </a:r>
            <a:r>
              <a:rPr lang="en-US" sz="2800" b="1" dirty="0">
                <a:solidFill>
                  <a:srgbClr val="FF0000"/>
                </a:solidFill>
                <a:latin typeface="Times" pitchFamily="18" charset="0"/>
                <a:ea typeface="Arial Unicode MS"/>
                <a:cs typeface="Times" pitchFamily="18" charset="0"/>
              </a:rPr>
              <a:t> 5 </a:t>
            </a:r>
            <a:r>
              <a:rPr lang="en-US" sz="2800" b="1" dirty="0" err="1">
                <a:solidFill>
                  <a:srgbClr val="FF0000"/>
                </a:solidFill>
                <a:latin typeface="Times" pitchFamily="18" charset="0"/>
                <a:ea typeface="Arial Unicode MS"/>
                <a:cs typeface="Times" pitchFamily="18" charset="0"/>
              </a:rPr>
              <a:t>bạn</a:t>
            </a:r>
            <a:r>
              <a:rPr lang="en-US" sz="2800" b="1" dirty="0">
                <a:solidFill>
                  <a:srgbClr val="FF0000"/>
                </a:solidFill>
                <a:latin typeface="Times" pitchFamily="18" charset="0"/>
                <a:ea typeface="Arial Unicode MS"/>
                <a:cs typeface="Times" pitchFamily="18" charset="0"/>
              </a:rPr>
              <a:t> </a:t>
            </a:r>
            <a:r>
              <a:rPr lang="en-US" sz="2800" b="1" dirty="0" err="1">
                <a:solidFill>
                  <a:srgbClr val="FF0000"/>
                </a:solidFill>
                <a:latin typeface="Times" pitchFamily="18" charset="0"/>
                <a:ea typeface="Arial Unicode MS"/>
                <a:cs typeface="Times" pitchFamily="18" charset="0"/>
              </a:rPr>
              <a:t>xuất</a:t>
            </a:r>
            <a:r>
              <a:rPr lang="en-US" sz="2800" b="1" dirty="0">
                <a:solidFill>
                  <a:srgbClr val="FF0000"/>
                </a:solidFill>
                <a:latin typeface="Times" pitchFamily="18" charset="0"/>
                <a:ea typeface="Arial Unicode MS"/>
                <a:cs typeface="Times" pitchFamily="18" charset="0"/>
              </a:rPr>
              <a:t> </a:t>
            </a:r>
            <a:r>
              <a:rPr lang="en-US" sz="2800" b="1" dirty="0" err="1" smtClean="0">
                <a:solidFill>
                  <a:srgbClr val="FF0000"/>
                </a:solidFill>
                <a:latin typeface="Times" pitchFamily="18" charset="0"/>
                <a:ea typeface="Arial Unicode MS"/>
                <a:cs typeface="Times" pitchFamily="18" charset="0"/>
              </a:rPr>
              <a:t>sắc</a:t>
            </a:r>
            <a:r>
              <a:rPr lang="en-US" sz="2800" b="1" dirty="0">
                <a:solidFill>
                  <a:srgbClr val="FF0000"/>
                </a:solidFill>
                <a:latin typeface="Times" pitchFamily="18" charset="0"/>
                <a:ea typeface="Arial Unicode MS"/>
                <a:cs typeface="Times" pitchFamily="18" charset="0"/>
              </a:rPr>
              <a:t> </a:t>
            </a:r>
            <a:r>
              <a:rPr lang="en-US" sz="2800" b="1" dirty="0" err="1" smtClean="0">
                <a:solidFill>
                  <a:srgbClr val="FF0000"/>
                </a:solidFill>
                <a:latin typeface="Times" pitchFamily="18" charset="0"/>
                <a:ea typeface="Arial Unicode MS"/>
                <a:cs typeface="Times" pitchFamily="18" charset="0"/>
              </a:rPr>
              <a:t>nhất</a:t>
            </a:r>
            <a:endParaRPr lang="zh-CN" altLang="en-US" sz="2400" b="1" dirty="0">
              <a:solidFill>
                <a:srgbClr val="FF0000"/>
              </a:solidFill>
              <a:latin typeface="Times" pitchFamily="18" charset="0"/>
              <a:ea typeface="微软雅黑"/>
              <a:cs typeface="Times" pitchFamily="18" charset="0"/>
              <a:sym typeface="微软雅黑" panose="020B0503020204020204" pitchFamily="34" charset="-122"/>
            </a:endParaRPr>
          </a:p>
        </p:txBody>
      </p:sp>
      <p:sp>
        <p:nvSpPr>
          <p:cNvPr id="24" name="Cloud Callout 23"/>
          <p:cNvSpPr/>
          <p:nvPr/>
        </p:nvSpPr>
        <p:spPr>
          <a:xfrm rot="304414">
            <a:off x="8929429" y="4601636"/>
            <a:ext cx="3245574" cy="2082180"/>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prstClr val="black"/>
              </a:solidFill>
              <a:latin typeface="Times" pitchFamily="18" charset="0"/>
              <a:cs typeface="Times" pitchFamily="18" charset="0"/>
            </a:endParaRPr>
          </a:p>
        </p:txBody>
      </p:sp>
      <p:sp>
        <p:nvSpPr>
          <p:cNvPr id="25" name="Cloud Callout 24"/>
          <p:cNvSpPr/>
          <p:nvPr/>
        </p:nvSpPr>
        <p:spPr>
          <a:xfrm rot="19915998" flipH="1">
            <a:off x="-84815" y="1663801"/>
            <a:ext cx="3004879" cy="1987696"/>
          </a:xfrm>
          <a:prstGeom prst="cloudCallo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lnSpc>
                <a:spcPct val="125000"/>
              </a:lnSpc>
              <a:spcBef>
                <a:spcPct val="0"/>
              </a:spcBef>
              <a:spcAft>
                <a:spcPct val="0"/>
              </a:spcAft>
              <a:defRPr/>
            </a:pPr>
            <a:r>
              <a:rPr lang="en-US" sz="2800" b="1" dirty="0">
                <a:solidFill>
                  <a:srgbClr val="FF0000"/>
                </a:solidFill>
                <a:latin typeface="Times" pitchFamily="18" charset="0"/>
                <a:ea typeface="Arial Unicode MS"/>
                <a:cs typeface="Times" pitchFamily="18" charset="0"/>
              </a:rPr>
              <a:t>Chia </a:t>
            </a:r>
            <a:r>
              <a:rPr lang="en-US" sz="2800" b="1" dirty="0" err="1">
                <a:solidFill>
                  <a:srgbClr val="FF0000"/>
                </a:solidFill>
                <a:latin typeface="Times" pitchFamily="18" charset="0"/>
                <a:ea typeface="Arial Unicode MS"/>
                <a:cs typeface="Times" pitchFamily="18" charset="0"/>
              </a:rPr>
              <a:t>lớp</a:t>
            </a:r>
            <a:r>
              <a:rPr lang="en-US" sz="2800" b="1" dirty="0">
                <a:solidFill>
                  <a:srgbClr val="FF0000"/>
                </a:solidFill>
                <a:latin typeface="Times" pitchFamily="18" charset="0"/>
                <a:ea typeface="Arial Unicode MS"/>
                <a:cs typeface="Times" pitchFamily="18" charset="0"/>
              </a:rPr>
              <a:t> </a:t>
            </a:r>
            <a:r>
              <a:rPr lang="en-US" sz="2800" b="1" dirty="0" err="1">
                <a:solidFill>
                  <a:srgbClr val="FF0000"/>
                </a:solidFill>
                <a:latin typeface="Times" pitchFamily="18" charset="0"/>
                <a:ea typeface="Arial Unicode MS"/>
                <a:cs typeface="Times" pitchFamily="18" charset="0"/>
              </a:rPr>
              <a:t>ra</a:t>
            </a:r>
            <a:r>
              <a:rPr lang="en-US" sz="2800" b="1" dirty="0">
                <a:solidFill>
                  <a:srgbClr val="FF0000"/>
                </a:solidFill>
                <a:latin typeface="Times" pitchFamily="18" charset="0"/>
                <a:ea typeface="Arial Unicode MS"/>
                <a:cs typeface="Times" pitchFamily="18" charset="0"/>
              </a:rPr>
              <a:t> </a:t>
            </a:r>
            <a:r>
              <a:rPr lang="en-US" sz="2800" b="1" dirty="0" err="1">
                <a:solidFill>
                  <a:srgbClr val="FF0000"/>
                </a:solidFill>
                <a:latin typeface="Times" pitchFamily="18" charset="0"/>
                <a:ea typeface="Arial Unicode MS"/>
                <a:cs typeface="Times" pitchFamily="18" charset="0"/>
              </a:rPr>
              <a:t>thành</a:t>
            </a:r>
            <a:r>
              <a:rPr lang="en-US" sz="2800" b="1" dirty="0">
                <a:solidFill>
                  <a:srgbClr val="FF0000"/>
                </a:solidFill>
                <a:latin typeface="Times" pitchFamily="18" charset="0"/>
                <a:ea typeface="Arial Unicode MS"/>
                <a:cs typeface="Times" pitchFamily="18" charset="0"/>
              </a:rPr>
              <a:t> </a:t>
            </a:r>
            <a:r>
              <a:rPr lang="en-US" sz="2800" b="1" dirty="0" err="1" smtClean="0">
                <a:solidFill>
                  <a:srgbClr val="FF0000"/>
                </a:solidFill>
                <a:latin typeface="Times" pitchFamily="18" charset="0"/>
                <a:ea typeface="Arial Unicode MS"/>
                <a:cs typeface="Times" pitchFamily="18" charset="0"/>
              </a:rPr>
              <a:t>ba</a:t>
            </a:r>
            <a:r>
              <a:rPr lang="en-US" sz="2800" b="1" dirty="0" smtClean="0">
                <a:solidFill>
                  <a:srgbClr val="FF0000"/>
                </a:solidFill>
                <a:latin typeface="Times" pitchFamily="18" charset="0"/>
                <a:ea typeface="Arial Unicode MS"/>
                <a:cs typeface="Times" pitchFamily="18" charset="0"/>
              </a:rPr>
              <a:t> </a:t>
            </a:r>
            <a:r>
              <a:rPr lang="en-US" sz="2800" b="1" dirty="0" err="1">
                <a:solidFill>
                  <a:srgbClr val="FF0000"/>
                </a:solidFill>
                <a:latin typeface="Times" pitchFamily="18" charset="0"/>
                <a:ea typeface="Arial Unicode MS"/>
                <a:cs typeface="Times" pitchFamily="18" charset="0"/>
              </a:rPr>
              <a:t>đội</a:t>
            </a:r>
            <a:endParaRPr lang="zh-CN" altLang="en-US" sz="2400" b="1" dirty="0">
              <a:solidFill>
                <a:srgbClr val="FF0000"/>
              </a:solidFill>
              <a:latin typeface="Times" pitchFamily="18" charset="0"/>
              <a:ea typeface="微软雅黑"/>
              <a:cs typeface="Times" pitchFamily="18" charset="0"/>
              <a:sym typeface="微软雅黑" panose="020B0503020204020204" pitchFamily="34" charset="-122"/>
            </a:endParaRPr>
          </a:p>
        </p:txBody>
      </p:sp>
      <p:sp>
        <p:nvSpPr>
          <p:cNvPr id="27" name="Cloud Callout 26"/>
          <p:cNvSpPr/>
          <p:nvPr/>
        </p:nvSpPr>
        <p:spPr>
          <a:xfrm rot="21416254">
            <a:off x="7787052" y="2113413"/>
            <a:ext cx="4209127" cy="1902178"/>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prstClr val="black"/>
              </a:solidFill>
              <a:latin typeface="Times" pitchFamily="18" charset="0"/>
              <a:cs typeface="Times" pitchFamily="18" charset="0"/>
            </a:endParaRPr>
          </a:p>
        </p:txBody>
      </p:sp>
      <p:sp>
        <p:nvSpPr>
          <p:cNvPr id="2" name="Rectangle 1"/>
          <p:cNvSpPr/>
          <p:nvPr/>
        </p:nvSpPr>
        <p:spPr>
          <a:xfrm>
            <a:off x="8255874" y="2201729"/>
            <a:ext cx="3663128" cy="2039789"/>
          </a:xfrm>
          <a:prstGeom prst="rect">
            <a:avLst/>
          </a:prstGeom>
        </p:spPr>
        <p:txBody>
          <a:bodyPr wrap="square">
            <a:spAutoFit/>
          </a:bodyPr>
          <a:lstStyle/>
          <a:p>
            <a:pPr lvl="0" eaLnBrk="0" fontAlgn="base" hangingPunct="0">
              <a:lnSpc>
                <a:spcPct val="125000"/>
              </a:lnSpc>
              <a:spcBef>
                <a:spcPct val="0"/>
              </a:spcBef>
              <a:spcAft>
                <a:spcPct val="0"/>
              </a:spcAft>
              <a:defRPr/>
            </a:pPr>
            <a:r>
              <a:rPr lang="en-US" sz="2531" b="1" dirty="0" err="1">
                <a:solidFill>
                  <a:srgbClr val="FF0000"/>
                </a:solidFill>
                <a:latin typeface="Times" pitchFamily="18" charset="0"/>
                <a:ea typeface="Arial Unicode MS"/>
                <a:cs typeface="Times" pitchFamily="18" charset="0"/>
              </a:rPr>
              <a:t>Đạ</a:t>
            </a:r>
            <a:r>
              <a:rPr lang="it-IT" sz="2531" b="1" dirty="0">
                <a:solidFill>
                  <a:srgbClr val="FF0000"/>
                </a:solidFill>
                <a:latin typeface="Times" pitchFamily="18" charset="0"/>
                <a:ea typeface="Arial Unicode MS"/>
                <a:cs typeface="Times" pitchFamily="18" charset="0"/>
              </a:rPr>
              <a:t>i di</a:t>
            </a:r>
            <a:r>
              <a:rPr lang="en-US" sz="2531" b="1" dirty="0" err="1">
                <a:solidFill>
                  <a:srgbClr val="FF0000"/>
                </a:solidFill>
                <a:latin typeface="Times" pitchFamily="18" charset="0"/>
                <a:ea typeface="Arial Unicode MS"/>
                <a:cs typeface="Times" pitchFamily="18" charset="0"/>
              </a:rPr>
              <a:t>ện</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hai</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đội</a:t>
            </a:r>
            <a:r>
              <a:rPr lang="en-US" sz="2531" b="1" dirty="0">
                <a:solidFill>
                  <a:srgbClr val="FF0000"/>
                </a:solidFill>
                <a:latin typeface="Times" pitchFamily="18" charset="0"/>
                <a:ea typeface="Arial Unicode MS"/>
                <a:cs typeface="Times" pitchFamily="18" charset="0"/>
              </a:rPr>
              <a:t> l</a:t>
            </a:r>
            <a:r>
              <a:rPr lang="fr-FR" sz="2531" b="1" dirty="0">
                <a:solidFill>
                  <a:srgbClr val="FF0000"/>
                </a:solidFill>
                <a:latin typeface="Times" pitchFamily="18" charset="0"/>
                <a:ea typeface="Arial Unicode MS"/>
                <a:cs typeface="Times" pitchFamily="18" charset="0"/>
              </a:rPr>
              <a:t>ê</a:t>
            </a:r>
            <a:r>
              <a:rPr lang="en-US" sz="2531" b="1" dirty="0">
                <a:solidFill>
                  <a:srgbClr val="FF0000"/>
                </a:solidFill>
                <a:latin typeface="Times" pitchFamily="18" charset="0"/>
                <a:ea typeface="Arial Unicode MS"/>
                <a:cs typeface="Times" pitchFamily="18" charset="0"/>
              </a:rPr>
              <a:t>n </a:t>
            </a:r>
            <a:r>
              <a:rPr lang="en-US" sz="2531" b="1" dirty="0" err="1">
                <a:solidFill>
                  <a:srgbClr val="FF0000"/>
                </a:solidFill>
                <a:latin typeface="Times" pitchFamily="18" charset="0"/>
                <a:ea typeface="Arial Unicode MS"/>
                <a:cs typeface="Times" pitchFamily="18" charset="0"/>
              </a:rPr>
              <a:t>bả</a:t>
            </a:r>
            <a:r>
              <a:rPr lang="nl-NL" sz="2531" b="1" dirty="0">
                <a:solidFill>
                  <a:srgbClr val="FF0000"/>
                </a:solidFill>
                <a:latin typeface="Times" pitchFamily="18" charset="0"/>
                <a:ea typeface="Arial Unicode MS"/>
                <a:cs typeface="Times" pitchFamily="18" charset="0"/>
              </a:rPr>
              <a:t>ng v</a:t>
            </a:r>
            <a:r>
              <a:rPr lang="fr-FR" sz="2531" b="1" dirty="0">
                <a:solidFill>
                  <a:srgbClr val="FF0000"/>
                </a:solidFill>
                <a:latin typeface="Times" pitchFamily="18" charset="0"/>
                <a:ea typeface="Arial Unicode MS"/>
                <a:cs typeface="Times" pitchFamily="18" charset="0"/>
              </a:rPr>
              <a:t>à </a:t>
            </a:r>
            <a:r>
              <a:rPr lang="en-US" sz="2531" b="1" dirty="0" err="1">
                <a:solidFill>
                  <a:srgbClr val="FF0000"/>
                </a:solidFill>
                <a:latin typeface="Times" pitchFamily="18" charset="0"/>
                <a:ea typeface="Arial Unicode MS"/>
                <a:cs typeface="Times" pitchFamily="18" charset="0"/>
              </a:rPr>
              <a:t>viết</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dán</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những</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biểu</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hiện</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của</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yêu</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thương</a:t>
            </a:r>
            <a:r>
              <a:rPr lang="en-US" sz="2531" b="1" dirty="0">
                <a:solidFill>
                  <a:srgbClr val="FF0000"/>
                </a:solidFill>
                <a:latin typeface="Times" pitchFamily="18" charset="0"/>
                <a:ea typeface="Arial Unicode MS"/>
                <a:cs typeface="Times" pitchFamily="18" charset="0"/>
              </a:rPr>
              <a:t> con </a:t>
            </a:r>
            <a:r>
              <a:rPr lang="en-US" sz="2531" b="1" dirty="0" err="1">
                <a:solidFill>
                  <a:srgbClr val="FF0000"/>
                </a:solidFill>
                <a:latin typeface="Times" pitchFamily="18" charset="0"/>
                <a:ea typeface="Arial Unicode MS"/>
                <a:cs typeface="Times" pitchFamily="18" charset="0"/>
              </a:rPr>
              <a:t>người</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trong</a:t>
            </a:r>
            <a:r>
              <a:rPr lang="en-US" sz="2531" b="1" dirty="0">
                <a:solidFill>
                  <a:srgbClr val="FF0000"/>
                </a:solidFill>
                <a:latin typeface="Times" pitchFamily="18" charset="0"/>
                <a:ea typeface="Arial Unicode MS"/>
                <a:cs typeface="Times" pitchFamily="18" charset="0"/>
              </a:rPr>
              <a:t> 5’</a:t>
            </a:r>
          </a:p>
        </p:txBody>
      </p:sp>
      <p:sp>
        <p:nvSpPr>
          <p:cNvPr id="3" name="Rectangle 2"/>
          <p:cNvSpPr/>
          <p:nvPr/>
        </p:nvSpPr>
        <p:spPr>
          <a:xfrm>
            <a:off x="9065954" y="5207094"/>
            <a:ext cx="3024784" cy="1260730"/>
          </a:xfrm>
          <a:prstGeom prst="rect">
            <a:avLst/>
          </a:prstGeom>
        </p:spPr>
        <p:txBody>
          <a:bodyPr wrap="square">
            <a:spAutoFit/>
          </a:bodyPr>
          <a:lstStyle/>
          <a:p>
            <a:pPr lvl="0" eaLnBrk="0" fontAlgn="base" hangingPunct="0">
              <a:spcBef>
                <a:spcPct val="0"/>
              </a:spcBef>
              <a:spcAft>
                <a:spcPct val="0"/>
              </a:spcAft>
              <a:defRPr/>
            </a:pPr>
            <a:r>
              <a:rPr lang="en-US" sz="2531" b="1" dirty="0" err="1">
                <a:solidFill>
                  <a:srgbClr val="FF0000"/>
                </a:solidFill>
                <a:latin typeface="Times" pitchFamily="18" charset="0"/>
                <a:ea typeface="Arial Unicode MS"/>
                <a:cs typeface="Times" pitchFamily="18" charset="0"/>
              </a:rPr>
              <a:t>Đội</a:t>
            </a:r>
            <a:r>
              <a:rPr lang="en-US" sz="2531" b="1" dirty="0">
                <a:solidFill>
                  <a:srgbClr val="FF0000"/>
                </a:solidFill>
                <a:latin typeface="Times" pitchFamily="18" charset="0"/>
                <a:ea typeface="Arial Unicode MS"/>
                <a:cs typeface="Times" pitchFamily="18" charset="0"/>
              </a:rPr>
              <a:t> n</a:t>
            </a:r>
            <a:r>
              <a:rPr lang="fr-FR" sz="2531" b="1" dirty="0">
                <a:solidFill>
                  <a:srgbClr val="FF0000"/>
                </a:solidFill>
                <a:latin typeface="Times" pitchFamily="18" charset="0"/>
                <a:ea typeface="Arial Unicode MS"/>
                <a:cs typeface="Times" pitchFamily="18" charset="0"/>
              </a:rPr>
              <a:t>à</a:t>
            </a:r>
            <a:r>
              <a:rPr lang="en-US" sz="2531" b="1" dirty="0">
                <a:solidFill>
                  <a:srgbClr val="FF0000"/>
                </a:solidFill>
                <a:latin typeface="Times" pitchFamily="18" charset="0"/>
                <a:ea typeface="Arial Unicode MS"/>
                <a:cs typeface="Times" pitchFamily="18" charset="0"/>
              </a:rPr>
              <a:t>o </a:t>
            </a:r>
            <a:r>
              <a:rPr lang="en-US" sz="2531" b="1" dirty="0" err="1">
                <a:solidFill>
                  <a:srgbClr val="FF0000"/>
                </a:solidFill>
                <a:latin typeface="Times" pitchFamily="18" charset="0"/>
                <a:ea typeface="Arial Unicode MS"/>
                <a:cs typeface="Times" pitchFamily="18" charset="0"/>
              </a:rPr>
              <a:t>viết</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đượ</a:t>
            </a:r>
            <a:r>
              <a:rPr lang="pt-PT" sz="2531" b="1" dirty="0">
                <a:solidFill>
                  <a:srgbClr val="FF0000"/>
                </a:solidFill>
                <a:latin typeface="Times" pitchFamily="18" charset="0"/>
                <a:ea typeface="Arial Unicode MS"/>
                <a:cs typeface="Times" pitchFamily="18" charset="0"/>
              </a:rPr>
              <a:t>c nhi</a:t>
            </a:r>
            <a:r>
              <a:rPr lang="en-US" sz="2531" b="1" dirty="0" err="1">
                <a:solidFill>
                  <a:srgbClr val="FF0000"/>
                </a:solidFill>
                <a:latin typeface="Times" pitchFamily="18" charset="0"/>
                <a:ea typeface="Arial Unicode MS"/>
                <a:cs typeface="Times" pitchFamily="18" charset="0"/>
              </a:rPr>
              <a:t>ều</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truyền</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thống</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sẽ</a:t>
            </a:r>
            <a:r>
              <a:rPr lang="en-US" sz="2531" b="1" dirty="0">
                <a:solidFill>
                  <a:srgbClr val="FF0000"/>
                </a:solidFill>
                <a:latin typeface="Times" pitchFamily="18" charset="0"/>
                <a:ea typeface="Arial Unicode MS"/>
                <a:cs typeface="Times" pitchFamily="18" charset="0"/>
              </a:rPr>
              <a:t> </a:t>
            </a:r>
            <a:r>
              <a:rPr lang="en-US" sz="2531" b="1" dirty="0" err="1">
                <a:solidFill>
                  <a:srgbClr val="FF0000"/>
                </a:solidFill>
                <a:latin typeface="Times" pitchFamily="18" charset="0"/>
                <a:ea typeface="Arial Unicode MS"/>
                <a:cs typeface="Times" pitchFamily="18" charset="0"/>
              </a:rPr>
              <a:t>được</a:t>
            </a:r>
            <a:r>
              <a:rPr lang="en-US" sz="2531" b="1" dirty="0">
                <a:solidFill>
                  <a:srgbClr val="FF0000"/>
                </a:solidFill>
                <a:latin typeface="Times" pitchFamily="18" charset="0"/>
                <a:ea typeface="Arial Unicode MS"/>
                <a:cs typeface="Times" pitchFamily="18" charset="0"/>
              </a:rPr>
              <a:t> 10 </a:t>
            </a:r>
            <a:r>
              <a:rPr lang="en-US" sz="2531" b="1" dirty="0" err="1">
                <a:solidFill>
                  <a:srgbClr val="FF0000"/>
                </a:solidFill>
                <a:latin typeface="Times" pitchFamily="18" charset="0"/>
                <a:ea typeface="Arial Unicode MS"/>
                <a:cs typeface="Times" pitchFamily="18" charset="0"/>
              </a:rPr>
              <a:t>điểm</a:t>
            </a:r>
            <a:r>
              <a:rPr lang="en-US" sz="2531" b="1" dirty="0">
                <a:solidFill>
                  <a:srgbClr val="FF0000"/>
                </a:solidFill>
                <a:latin typeface="Times" pitchFamily="18" charset="0"/>
                <a:ea typeface="Arial Unicode MS"/>
                <a:cs typeface="Times" pitchFamily="18" charset="0"/>
              </a:rPr>
              <a:t>. </a:t>
            </a:r>
            <a:endParaRPr lang="en-SG" sz="2531" b="1" dirty="0">
              <a:solidFill>
                <a:srgbClr val="FF0000"/>
              </a:solidFill>
              <a:latin typeface="Times" pitchFamily="18" charset="0"/>
              <a:ea typeface="微软雅黑"/>
              <a:cs typeface="Times" pitchFamily="18" charset="0"/>
            </a:endParaRPr>
          </a:p>
        </p:txBody>
      </p:sp>
      <p:pic>
        <p:nvPicPr>
          <p:cNvPr id="29" name="图片 1"/>
          <p:cNvPicPr>
            <a:picLocks noChangeAspect="1"/>
          </p:cNvPicPr>
          <p:nvPr/>
        </p:nvPicPr>
        <p:blipFill>
          <a:blip r:embed="rId2">
            <a:extLst>
              <a:ext uri="{28A0092B-C50C-407E-A947-70E740481C1C}">
                <a14:useLocalDpi xmlns:a14="http://schemas.microsoft.com/office/drawing/2010/main" val="0"/>
              </a:ext>
            </a:extLst>
          </a:blip>
          <a:srcRect l="8347" r="32761"/>
          <a:stretch>
            <a:fillRect/>
          </a:stretch>
        </p:blipFill>
        <p:spPr bwMode="auto">
          <a:xfrm>
            <a:off x="2415649" y="4975347"/>
            <a:ext cx="1517073" cy="173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a:spLocks noChangeArrowheads="1"/>
          </p:cNvSpPr>
          <p:nvPr/>
        </p:nvSpPr>
        <p:spPr bwMode="auto">
          <a:xfrm>
            <a:off x="525798" y="289535"/>
            <a:ext cx="7582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a:solidFill>
                  <a:srgbClr val="FF0000"/>
                </a:solidFill>
                <a:latin typeface="Times" pitchFamily="18" charset="0"/>
                <a:ea typeface="Helvetica Neue"/>
                <a:cs typeface="Times" pitchFamily="18" charset="0"/>
              </a:rPr>
              <a:t>TRÒ CHƠI </a:t>
            </a:r>
          </a:p>
          <a:p>
            <a:pPr algn="ctr" eaLnBrk="0" fontAlgn="base" hangingPunct="0">
              <a:spcBef>
                <a:spcPct val="0"/>
              </a:spcBef>
              <a:spcAft>
                <a:spcPct val="0"/>
              </a:spcAft>
            </a:pPr>
            <a:r>
              <a:rPr lang="en-US" altLang="en-US" sz="3600" b="1" dirty="0" smtClean="0">
                <a:solidFill>
                  <a:srgbClr val="FF0000"/>
                </a:solidFill>
                <a:latin typeface="Times" pitchFamily="18" charset="0"/>
                <a:ea typeface="Helvetica Neue"/>
                <a:cs typeface="Times" pitchFamily="18" charset="0"/>
              </a:rPr>
              <a:t>“NGƯỜI LÀM VƯỜN NHÂN HẬU”</a:t>
            </a:r>
            <a:endParaRPr lang="en-SG" altLang="en-US" sz="3600" b="1" dirty="0">
              <a:solidFill>
                <a:srgbClr val="FF0000"/>
              </a:solidFill>
              <a:latin typeface="Times" pitchFamily="18" charset="0"/>
              <a:cs typeface="Times" pitchFamily="18" charset="0"/>
            </a:endParaRPr>
          </a:p>
        </p:txBody>
      </p:sp>
    </p:spTree>
    <p:extLst>
      <p:ext uri="{BB962C8B-B14F-4D97-AF65-F5344CB8AC3E}">
        <p14:creationId xmlns:p14="http://schemas.microsoft.com/office/powerpoint/2010/main" val="17824473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graphicFrame>
        <p:nvGraphicFramePr>
          <p:cNvPr id="6" name="Content Placeholder 5"/>
          <p:cNvGraphicFramePr>
            <a:graphicFrameLocks noGrp="1"/>
          </p:cNvGraphicFramePr>
          <p:nvPr>
            <p:ph idx="1"/>
            <p:extLst>
              <p:ext uri="{D42A27DB-BD31-4B8C-83A1-F6EECF244321}">
                <p14:modId xmlns:p14="http://schemas.microsoft.com/office/powerpoint/2010/main" val="1053756685"/>
              </p:ext>
            </p:extLst>
          </p:nvPr>
        </p:nvGraphicFramePr>
        <p:xfrm>
          <a:off x="321972" y="1378039"/>
          <a:ext cx="11629621" cy="5065137"/>
        </p:xfrm>
        <a:graphic>
          <a:graphicData uri="http://schemas.openxmlformats.org/drawingml/2006/table">
            <a:tbl>
              <a:tblPr firstRow="1" bandRow="1">
                <a:tableStyleId>{5C22544A-7EE6-4342-B048-85BDC9FD1C3A}</a:tableStyleId>
              </a:tblPr>
              <a:tblGrid>
                <a:gridCol w="1920963"/>
                <a:gridCol w="3893848"/>
                <a:gridCol w="5814810"/>
              </a:tblGrid>
              <a:tr h="353633">
                <a:tc>
                  <a:txBody>
                    <a:bodyPr/>
                    <a:lstStyle/>
                    <a:p>
                      <a:pPr algn="ctr"/>
                      <a:r>
                        <a:rPr lang="en-US" sz="1800" smtClean="0">
                          <a:latin typeface="Times" pitchFamily="18" charset="0"/>
                          <a:cs typeface="Times" pitchFamily="18" charset="0"/>
                        </a:rPr>
                        <a:t>Mối</a:t>
                      </a:r>
                      <a:r>
                        <a:rPr lang="en-US" sz="1800" baseline="0" smtClean="0">
                          <a:latin typeface="Times" pitchFamily="18" charset="0"/>
                          <a:cs typeface="Times" pitchFamily="18" charset="0"/>
                        </a:rPr>
                        <a:t> quan hệ</a:t>
                      </a:r>
                      <a:endParaRPr lang="en-US" sz="1800">
                        <a:latin typeface="Times" pitchFamily="18" charset="0"/>
                        <a:cs typeface="Times" pitchFamily="18" charset="0"/>
                      </a:endParaRPr>
                    </a:p>
                  </a:txBody>
                  <a:tcPr/>
                </a:tc>
                <a:tc>
                  <a:txBody>
                    <a:bodyPr/>
                    <a:lstStyle/>
                    <a:p>
                      <a:pPr algn="ctr"/>
                      <a:r>
                        <a:rPr lang="en-US" sz="1800" smtClean="0">
                          <a:latin typeface="Times" pitchFamily="18" charset="0"/>
                          <a:cs typeface="Times" pitchFamily="18" charset="0"/>
                        </a:rPr>
                        <a:t>Biểu</a:t>
                      </a:r>
                      <a:r>
                        <a:rPr lang="en-US" sz="1800" baseline="0" smtClean="0">
                          <a:latin typeface="Times" pitchFamily="18" charset="0"/>
                          <a:cs typeface="Times" pitchFamily="18" charset="0"/>
                        </a:rPr>
                        <a:t> hiện của tình yêu thương</a:t>
                      </a:r>
                      <a:endParaRPr lang="en-US" sz="1800">
                        <a:latin typeface="Times" pitchFamily="18" charset="0"/>
                        <a:cs typeface="Times" pitchFamily="18" charset="0"/>
                      </a:endParaRPr>
                    </a:p>
                  </a:txBody>
                  <a:tcPr/>
                </a:tc>
                <a:tc>
                  <a:txBody>
                    <a:bodyPr/>
                    <a:lstStyle/>
                    <a:p>
                      <a:pPr algn="ctr"/>
                      <a:r>
                        <a:rPr lang="en-US" sz="1800" smtClean="0">
                          <a:latin typeface="Times" pitchFamily="18" charset="0"/>
                          <a:cs typeface="Times" pitchFamily="18" charset="0"/>
                        </a:rPr>
                        <a:t>Ví</a:t>
                      </a:r>
                      <a:r>
                        <a:rPr lang="en-US" sz="1800" baseline="0" smtClean="0">
                          <a:latin typeface="Times" pitchFamily="18" charset="0"/>
                          <a:cs typeface="Times" pitchFamily="18" charset="0"/>
                        </a:rPr>
                        <a:t> dụ minh họa</a:t>
                      </a:r>
                      <a:endParaRPr lang="en-US" sz="1800">
                        <a:latin typeface="Times" pitchFamily="18" charset="0"/>
                        <a:cs typeface="Times" pitchFamily="18" charset="0"/>
                      </a:endParaRPr>
                    </a:p>
                  </a:txBody>
                  <a:tcPr/>
                </a:tc>
              </a:tr>
              <a:tr h="1441735">
                <a:tc>
                  <a:txBody>
                    <a:bodyPr/>
                    <a:lstStyle/>
                    <a:p>
                      <a:pPr algn="ctr"/>
                      <a:r>
                        <a:rPr lang="en-US" sz="1800" smtClean="0">
                          <a:latin typeface="Times" pitchFamily="18" charset="0"/>
                          <a:cs typeface="Times" pitchFamily="18" charset="0"/>
                        </a:rPr>
                        <a:t>Ở</a:t>
                      </a:r>
                      <a:r>
                        <a:rPr lang="en-US" sz="1800" baseline="0" smtClean="0">
                          <a:latin typeface="Times" pitchFamily="18" charset="0"/>
                          <a:cs typeface="Times" pitchFamily="18" charset="0"/>
                        </a:rPr>
                        <a:t> gia đình</a:t>
                      </a:r>
                      <a:endParaRPr lang="en-US" sz="1800">
                        <a:latin typeface="Times" pitchFamily="18" charset="0"/>
                        <a:cs typeface="Times" pitchFamily="18" charset="0"/>
                      </a:endParaRPr>
                    </a:p>
                  </a:txBody>
                  <a:tcPr/>
                </a:tc>
                <a:tc>
                  <a:txBody>
                    <a:bodyPr/>
                    <a:lstStyle/>
                    <a:p>
                      <a:pPr marL="285750" indent="-285750">
                        <a:buFontTx/>
                        <a:buChar char="-"/>
                      </a:pPr>
                      <a:r>
                        <a:rPr lang="en-US" sz="1800" smtClean="0">
                          <a:latin typeface="Times" pitchFamily="18" charset="0"/>
                          <a:cs typeface="Times" pitchFamily="18" charset="0"/>
                        </a:rPr>
                        <a:t>Quan tâm,</a:t>
                      </a:r>
                      <a:r>
                        <a:rPr lang="en-US" sz="1800" baseline="0" smtClean="0">
                          <a:latin typeface="Times" pitchFamily="18" charset="0"/>
                          <a:cs typeface="Times" pitchFamily="18" charset="0"/>
                        </a:rPr>
                        <a:t> chăm sóc lẫn nhau giữa các thành viên trong gia đình.</a:t>
                      </a:r>
                    </a:p>
                    <a:p>
                      <a:pPr marL="285750" indent="-285750">
                        <a:buFontTx/>
                        <a:buChar char="-"/>
                      </a:pPr>
                      <a:r>
                        <a:rPr lang="en-US" sz="1800" baseline="0" smtClean="0">
                          <a:latin typeface="Times" pitchFamily="18" charset="0"/>
                          <a:cs typeface="Times" pitchFamily="18" charset="0"/>
                        </a:rPr>
                        <a:t>Động viên, giúp đỡ khi gặp khó khăn…</a:t>
                      </a:r>
                      <a:endParaRPr lang="en-US" sz="1800">
                        <a:latin typeface="Times" pitchFamily="18" charset="0"/>
                        <a:cs typeface="Times" pitchFamily="18" charset="0"/>
                      </a:endParaRPr>
                    </a:p>
                  </a:txBody>
                  <a:tcPr/>
                </a:tc>
                <a:tc>
                  <a:txBody>
                    <a:bodyPr/>
                    <a:lstStyle/>
                    <a:p>
                      <a:pPr marL="285750" indent="-285750">
                        <a:buFontTx/>
                        <a:buChar char="-"/>
                      </a:pPr>
                      <a:r>
                        <a:rPr lang="en-US" sz="1800" smtClean="0">
                          <a:latin typeface="Times" pitchFamily="18" charset="0"/>
                          <a:cs typeface="Times" pitchFamily="18" charset="0"/>
                        </a:rPr>
                        <a:t>Bố</a:t>
                      </a:r>
                      <a:r>
                        <a:rPr lang="en-US" sz="1800" baseline="0" smtClean="0">
                          <a:latin typeface="Times" pitchFamily="18" charset="0"/>
                          <a:cs typeface="Times" pitchFamily="18" charset="0"/>
                        </a:rPr>
                        <a:t> mẹ chăm sóc ông bà khi ốm.</a:t>
                      </a:r>
                    </a:p>
                    <a:p>
                      <a:pPr marL="285750" indent="-285750">
                        <a:buFontTx/>
                        <a:buChar char="-"/>
                      </a:pPr>
                      <a:r>
                        <a:rPr lang="en-US" sz="1800" baseline="0" smtClean="0">
                          <a:latin typeface="Times" pitchFamily="18" charset="0"/>
                          <a:cs typeface="Times" pitchFamily="18" charset="0"/>
                        </a:rPr>
                        <a:t>Giúp em nhỏ học bài.</a:t>
                      </a:r>
                    </a:p>
                    <a:p>
                      <a:pPr marL="285750" indent="-285750">
                        <a:buFontTx/>
                        <a:buChar char="-"/>
                      </a:pPr>
                      <a:r>
                        <a:rPr lang="en-US" sz="1800" baseline="0" smtClean="0">
                          <a:latin typeface="Times" pitchFamily="18" charset="0"/>
                          <a:cs typeface="Times" pitchFamily="18" charset="0"/>
                        </a:rPr>
                        <a:t>Bố mẹ động viên các con trong học tập và rèn luyện</a:t>
                      </a:r>
                    </a:p>
                    <a:p>
                      <a:pPr marL="285750" indent="-285750">
                        <a:buFontTx/>
                        <a:buChar char="-"/>
                      </a:pPr>
                      <a:r>
                        <a:rPr lang="en-US" sz="1800" baseline="0" smtClean="0">
                          <a:latin typeface="Times" pitchFamily="18" charset="0"/>
                          <a:cs typeface="Times" pitchFamily="18" charset="0"/>
                        </a:rPr>
                        <a:t>Các con biết kính trọng yêu thương chia sẻ việc nhà với ông bà, cha mẹ…</a:t>
                      </a:r>
                      <a:endParaRPr lang="en-US" sz="1800">
                        <a:latin typeface="Times" pitchFamily="18" charset="0"/>
                        <a:cs typeface="Times" pitchFamily="18" charset="0"/>
                      </a:endParaRPr>
                    </a:p>
                  </a:txBody>
                  <a:tcPr/>
                </a:tc>
              </a:tr>
              <a:tr h="1713760">
                <a:tc>
                  <a:txBody>
                    <a:bodyPr/>
                    <a:lstStyle/>
                    <a:p>
                      <a:pPr algn="ctr"/>
                      <a:r>
                        <a:rPr lang="en-US" sz="1800" smtClean="0">
                          <a:latin typeface="Times" pitchFamily="18" charset="0"/>
                          <a:cs typeface="Times" pitchFamily="18" charset="0"/>
                        </a:rPr>
                        <a:t>Ở</a:t>
                      </a:r>
                      <a:r>
                        <a:rPr lang="en-US" sz="1800" baseline="0" smtClean="0">
                          <a:latin typeface="Times" pitchFamily="18" charset="0"/>
                          <a:cs typeface="Times" pitchFamily="18" charset="0"/>
                        </a:rPr>
                        <a:t> nhà trường</a:t>
                      </a:r>
                      <a:endParaRPr lang="en-US" sz="1800">
                        <a:latin typeface="Times" pitchFamily="18" charset="0"/>
                        <a:cs typeface="Times" pitchFamily="18" charset="0"/>
                      </a:endParaRPr>
                    </a:p>
                  </a:txBody>
                  <a:tcPr/>
                </a:tc>
                <a:tc>
                  <a:txBody>
                    <a:bodyPr/>
                    <a:lstStyle/>
                    <a:p>
                      <a:pPr marL="285750" indent="-285750">
                        <a:buFontTx/>
                        <a:buChar char="-"/>
                      </a:pPr>
                      <a:r>
                        <a:rPr lang="en-US" sz="1800" smtClean="0">
                          <a:latin typeface="Times" pitchFamily="18" charset="0"/>
                          <a:cs typeface="Times" pitchFamily="18" charset="0"/>
                        </a:rPr>
                        <a:t>Các</a:t>
                      </a:r>
                      <a:r>
                        <a:rPr lang="en-US" sz="1800" baseline="0" smtClean="0">
                          <a:latin typeface="Times" pitchFamily="18" charset="0"/>
                          <a:cs typeface="Times" pitchFamily="18" charset="0"/>
                        </a:rPr>
                        <a:t> bạn hỗ trợ giúp đỡ lẫn nhau trong học tập và rèn luyện.</a:t>
                      </a:r>
                    </a:p>
                    <a:p>
                      <a:pPr marL="285750" indent="-285750">
                        <a:buFontTx/>
                        <a:buChar char="-"/>
                      </a:pPr>
                      <a:r>
                        <a:rPr lang="en-US" sz="1800" baseline="0" smtClean="0">
                          <a:latin typeface="Times" pitchFamily="18" charset="0"/>
                          <a:cs typeface="Times" pitchFamily="18" charset="0"/>
                        </a:rPr>
                        <a:t>Thầy cô động viê, dìu dắt, dạy bảo các em học sinh</a:t>
                      </a:r>
                    </a:p>
                    <a:p>
                      <a:pPr marL="285750" indent="-285750">
                        <a:buFontTx/>
                        <a:buChar char="-"/>
                      </a:pPr>
                      <a:r>
                        <a:rPr lang="en-US" sz="1800" baseline="0" smtClean="0">
                          <a:latin typeface="Times" pitchFamily="18" charset="0"/>
                          <a:cs typeface="Times" pitchFamily="18" charset="0"/>
                        </a:rPr>
                        <a:t>Học sinh biết ơn, kính trọng thầy cô</a:t>
                      </a:r>
                      <a:endParaRPr lang="en-US" sz="1800">
                        <a:latin typeface="Times" pitchFamily="18" charset="0"/>
                        <a:cs typeface="Times" pitchFamily="18" charset="0"/>
                      </a:endParaRPr>
                    </a:p>
                  </a:txBody>
                  <a:tcPr/>
                </a:tc>
                <a:tc>
                  <a:txBody>
                    <a:bodyPr/>
                    <a:lstStyle/>
                    <a:p>
                      <a:pPr marL="285750" indent="-285750">
                        <a:buFontTx/>
                        <a:buChar char="-"/>
                      </a:pPr>
                      <a:r>
                        <a:rPr lang="en-US" sz="1800" smtClean="0">
                          <a:latin typeface="Times" pitchFamily="18" charset="0"/>
                          <a:cs typeface="Times" pitchFamily="18" charset="0"/>
                        </a:rPr>
                        <a:t>Ủng</a:t>
                      </a:r>
                      <a:r>
                        <a:rPr lang="en-US" sz="1800" baseline="0" smtClean="0">
                          <a:latin typeface="Times" pitchFamily="18" charset="0"/>
                          <a:cs typeface="Times" pitchFamily="18" charset="0"/>
                        </a:rPr>
                        <a:t> hộ các bạn có hoàn cảnh khó khăn trong lớp</a:t>
                      </a:r>
                    </a:p>
                    <a:p>
                      <a:pPr marL="285750" indent="-285750">
                        <a:buFontTx/>
                        <a:buChar char="-"/>
                      </a:pPr>
                      <a:r>
                        <a:rPr lang="en-US" sz="1800" baseline="0" smtClean="0">
                          <a:latin typeface="Times" pitchFamily="18" charset="0"/>
                          <a:cs typeface="Times" pitchFamily="18" charset="0"/>
                        </a:rPr>
                        <a:t>Giúp đỡ bạn khuyết tật trong lớp trong trường.</a:t>
                      </a:r>
                    </a:p>
                    <a:p>
                      <a:pPr marL="285750" indent="-285750">
                        <a:buFontTx/>
                        <a:buChar char="-"/>
                      </a:pPr>
                      <a:r>
                        <a:rPr lang="en-US" sz="1800" baseline="0" smtClean="0">
                          <a:latin typeface="Times" pitchFamily="18" charset="0"/>
                          <a:cs typeface="Times" pitchFamily="18" charset="0"/>
                        </a:rPr>
                        <a:t>Thầy cô hỗ trợ, dạy các em thành học sinh chăm ngoan học giỏi…</a:t>
                      </a:r>
                      <a:endParaRPr lang="en-US" sz="1800">
                        <a:latin typeface="Times" pitchFamily="18" charset="0"/>
                        <a:cs typeface="Times" pitchFamily="18" charset="0"/>
                      </a:endParaRPr>
                    </a:p>
                  </a:txBody>
                  <a:tcPr/>
                </a:tc>
              </a:tr>
              <a:tr h="1522577">
                <a:tc>
                  <a:txBody>
                    <a:bodyPr/>
                    <a:lstStyle/>
                    <a:p>
                      <a:pPr algn="ctr"/>
                      <a:r>
                        <a:rPr lang="en-US" sz="1800" smtClean="0">
                          <a:latin typeface="Times" pitchFamily="18" charset="0"/>
                          <a:cs typeface="Times" pitchFamily="18" charset="0"/>
                        </a:rPr>
                        <a:t>Ở</a:t>
                      </a:r>
                      <a:r>
                        <a:rPr lang="en-US" sz="1800" baseline="0" smtClean="0">
                          <a:latin typeface="Times" pitchFamily="18" charset="0"/>
                          <a:cs typeface="Times" pitchFamily="18" charset="0"/>
                        </a:rPr>
                        <a:t> xã hội</a:t>
                      </a:r>
                      <a:endParaRPr lang="en-US" sz="1800">
                        <a:latin typeface="Times" pitchFamily="18" charset="0"/>
                        <a:cs typeface="Times" pitchFamily="18" charset="0"/>
                      </a:endParaRPr>
                    </a:p>
                  </a:txBody>
                  <a:tcPr/>
                </a:tc>
                <a:tc>
                  <a:txBody>
                    <a:bodyPr/>
                    <a:lstStyle/>
                    <a:p>
                      <a:pPr marL="285750" indent="-285750">
                        <a:buFontTx/>
                        <a:buChar char="-"/>
                      </a:pPr>
                      <a:r>
                        <a:rPr lang="en-US" sz="1800" smtClean="0">
                          <a:latin typeface="Times" pitchFamily="18" charset="0"/>
                          <a:cs typeface="Times" pitchFamily="18" charset="0"/>
                        </a:rPr>
                        <a:t>Mọi</a:t>
                      </a:r>
                      <a:r>
                        <a:rPr lang="en-US" sz="1800" baseline="0" smtClean="0">
                          <a:latin typeface="Times" pitchFamily="18" charset="0"/>
                          <a:cs typeface="Times" pitchFamily="18" charset="0"/>
                        </a:rPr>
                        <a:t> người yêu thương cảm thông, chia sẻ với nhau</a:t>
                      </a:r>
                    </a:p>
                    <a:p>
                      <a:pPr marL="285750" indent="-285750">
                        <a:buFontTx/>
                        <a:buChar char="-"/>
                      </a:pPr>
                      <a:r>
                        <a:rPr lang="en-US" sz="1800" baseline="0" smtClean="0">
                          <a:latin typeface="Times" pitchFamily="18" charset="0"/>
                          <a:cs typeface="Times" pitchFamily="18" charset="0"/>
                        </a:rPr>
                        <a:t>Cùng nhau giúp đỡ người dân ở các vùng miền khác nhau….</a:t>
                      </a:r>
                      <a:endParaRPr lang="en-US" sz="1800">
                        <a:latin typeface="Times" pitchFamily="18" charset="0"/>
                        <a:cs typeface="Times" pitchFamily="18" charset="0"/>
                      </a:endParaRPr>
                    </a:p>
                  </a:txBody>
                  <a:tcPr/>
                </a:tc>
                <a:tc>
                  <a:txBody>
                    <a:bodyPr/>
                    <a:lstStyle/>
                    <a:p>
                      <a:pPr marL="285750" indent="-285750">
                        <a:buFontTx/>
                        <a:buChar char="-"/>
                      </a:pPr>
                      <a:r>
                        <a:rPr lang="en-US" sz="1800" smtClean="0">
                          <a:latin typeface="Times" pitchFamily="18" charset="0"/>
                          <a:cs typeface="Times" pitchFamily="18" charset="0"/>
                        </a:rPr>
                        <a:t>Chung tay ủng</a:t>
                      </a:r>
                      <a:r>
                        <a:rPr lang="en-US" sz="1800" baseline="0" smtClean="0">
                          <a:latin typeface="Times" pitchFamily="18" charset="0"/>
                          <a:cs typeface="Times" pitchFamily="18" charset="0"/>
                        </a:rPr>
                        <a:t> hộ đồng bào lũ lụt, hạn hán.</a:t>
                      </a:r>
                    </a:p>
                    <a:p>
                      <a:pPr marL="285750" indent="-285750">
                        <a:buFontTx/>
                        <a:buChar char="-"/>
                      </a:pPr>
                      <a:r>
                        <a:rPr lang="en-US" sz="1800" baseline="0" smtClean="0">
                          <a:latin typeface="Times" pitchFamily="18" charset="0"/>
                          <a:cs typeface="Times" pitchFamily="18" charset="0"/>
                        </a:rPr>
                        <a:t>Giúp đỡ bà con nông dân tiêu thụ hàng hóa nông sản.</a:t>
                      </a:r>
                    </a:p>
                    <a:p>
                      <a:pPr marL="285750" indent="-285750">
                        <a:buFontTx/>
                        <a:buChar char="-"/>
                      </a:pPr>
                      <a:r>
                        <a:rPr lang="en-US" sz="1800" baseline="0" smtClean="0">
                          <a:latin typeface="Times" pitchFamily="18" charset="0"/>
                          <a:cs typeface="Times" pitchFamily="18" charset="0"/>
                        </a:rPr>
                        <a:t>Hỗ trợ người bị ảnh hưởng bởi dịch Covid…</a:t>
                      </a:r>
                      <a:endParaRPr lang="en-US" sz="1800">
                        <a:latin typeface="Times" pitchFamily="18" charset="0"/>
                        <a:cs typeface="Times" pitchFamily="18" charset="0"/>
                      </a:endParaRPr>
                    </a:p>
                  </a:txBody>
                  <a:tcPr/>
                </a:tc>
              </a:tr>
            </a:tbl>
          </a:graphicData>
        </a:graphic>
      </p:graphicFrame>
      <p:sp>
        <p:nvSpPr>
          <p:cNvPr id="7" name="TextBox 6"/>
          <p:cNvSpPr txBox="1"/>
          <p:nvPr/>
        </p:nvSpPr>
        <p:spPr>
          <a:xfrm>
            <a:off x="1918950" y="257577"/>
            <a:ext cx="8551573"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b="1" i="1" smtClean="0">
                <a:latin typeface="Times" pitchFamily="18" charset="0"/>
                <a:cs typeface="Times" pitchFamily="18" charset="0"/>
              </a:rPr>
              <a:t>Tình yêu thương con người được biểu hiện trong các mối quan hệ như thế nào? Nêu ví dụ?</a:t>
            </a:r>
            <a:endParaRPr lang="en-US" sz="2800" b="1" i="1">
              <a:latin typeface="Times" pitchFamily="18" charset="0"/>
              <a:cs typeface="Times" pitchFamily="18" charset="0"/>
            </a:endParaRPr>
          </a:p>
        </p:txBody>
      </p:sp>
    </p:spTree>
    <p:extLst>
      <p:ext uri="{BB962C8B-B14F-4D97-AF65-F5344CB8AC3E}">
        <p14:creationId xmlns:p14="http://schemas.microsoft.com/office/powerpoint/2010/main" val="42052552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ÀM ƠN HÃY HỢP TÁC. – tiếng lòng của những y bác sỹ tuyến đầu chống dị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49331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15454" y="441228"/>
            <a:ext cx="10174557" cy="5604731"/>
            <a:chOff x="676916" y="624234"/>
            <a:chExt cx="10174557" cy="5604731"/>
          </a:xfrm>
        </p:grpSpPr>
        <p:pic>
          <p:nvPicPr>
            <p:cNvPr id="6" name="Picture 5">
              <a:extLst>
                <a:ext uri="{FF2B5EF4-FFF2-40B4-BE49-F238E27FC236}">
                  <a16:creationId xmlns=""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131110" y="2439729"/>
            <a:ext cx="6035040" cy="1366528"/>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3600" b="1" dirty="0">
                <a:solidFill>
                  <a:srgbClr val="FF0000"/>
                </a:solidFill>
                <a:latin typeface="Times" pitchFamily="18" charset="0"/>
                <a:ea typeface="Arial" panose="020B0604020202020204" pitchFamily="34" charset="0"/>
                <a:cs typeface="Times" pitchFamily="18" charset="0"/>
              </a:rPr>
              <a:t>3</a:t>
            </a:r>
            <a:r>
              <a:rPr lang="en-US" sz="3600" b="1" dirty="0" smtClean="0">
                <a:solidFill>
                  <a:srgbClr val="FF0000"/>
                </a:solidFill>
                <a:latin typeface="Times" pitchFamily="18" charset="0"/>
                <a:ea typeface="Arial" panose="020B0604020202020204" pitchFamily="34" charset="0"/>
                <a:cs typeface="Times" pitchFamily="18" charset="0"/>
              </a:rPr>
              <a:t>. </a:t>
            </a:r>
            <a:r>
              <a:rPr lang="en-US" sz="3600" b="1" dirty="0" smtClean="0">
                <a:solidFill>
                  <a:srgbClr val="FF0000"/>
                </a:solidFill>
                <a:latin typeface="Times" pitchFamily="18" charset="0"/>
                <a:ea typeface="Arial" panose="020B0604020202020204" pitchFamily="34" charset="0"/>
                <a:cs typeface="Times" pitchFamily="18" charset="0"/>
              </a:rPr>
              <a:t>Ý </a:t>
            </a:r>
            <a:r>
              <a:rPr lang="en-US" sz="3600" b="1" dirty="0" err="1" smtClean="0">
                <a:solidFill>
                  <a:srgbClr val="FF0000"/>
                </a:solidFill>
                <a:latin typeface="Times" pitchFamily="18" charset="0"/>
                <a:ea typeface="Arial" panose="020B0604020202020204" pitchFamily="34" charset="0"/>
                <a:cs typeface="Times" pitchFamily="18" charset="0"/>
              </a:rPr>
              <a:t>nghĩa</a:t>
            </a:r>
            <a:r>
              <a:rPr lang="en-US" sz="3600" b="1" dirty="0" smtClean="0">
                <a:solidFill>
                  <a:srgbClr val="FF0000"/>
                </a:solidFill>
                <a:latin typeface="Times" pitchFamily="18" charset="0"/>
                <a:ea typeface="Arial" panose="020B0604020202020204" pitchFamily="34" charset="0"/>
                <a:cs typeface="Times" pitchFamily="18" charset="0"/>
              </a:rPr>
              <a:t> </a:t>
            </a:r>
            <a:r>
              <a:rPr lang="en-US" sz="3600" b="1" dirty="0" err="1" smtClean="0">
                <a:solidFill>
                  <a:srgbClr val="FF0000"/>
                </a:solidFill>
                <a:latin typeface="Times" pitchFamily="18" charset="0"/>
                <a:ea typeface="Arial" panose="020B0604020202020204" pitchFamily="34" charset="0"/>
                <a:cs typeface="Times" pitchFamily="18" charset="0"/>
              </a:rPr>
              <a:t>của</a:t>
            </a:r>
            <a:r>
              <a:rPr lang="en-US" sz="3600" b="1" dirty="0" smtClean="0">
                <a:solidFill>
                  <a:srgbClr val="FF0000"/>
                </a:solidFill>
                <a:latin typeface="Times" pitchFamily="18" charset="0"/>
                <a:ea typeface="Arial" panose="020B0604020202020204" pitchFamily="34" charset="0"/>
                <a:cs typeface="Times" pitchFamily="18" charset="0"/>
              </a:rPr>
              <a:t> y</a:t>
            </a:r>
            <a:r>
              <a:rPr lang="vi-VN" sz="3600" b="1" dirty="0" smtClean="0">
                <a:solidFill>
                  <a:srgbClr val="FF0000"/>
                </a:solidFill>
                <a:latin typeface="Times" pitchFamily="18" charset="0"/>
                <a:ea typeface="Arial" panose="020B0604020202020204" pitchFamily="34" charset="0"/>
                <a:cs typeface="Times" pitchFamily="18" charset="0"/>
              </a:rPr>
              <a:t>êu </a:t>
            </a:r>
            <a:r>
              <a:rPr lang="vi-VN" sz="3600" b="1" dirty="0">
                <a:solidFill>
                  <a:srgbClr val="FF0000"/>
                </a:solidFill>
                <a:latin typeface="Times" pitchFamily="18" charset="0"/>
                <a:ea typeface="Arial" panose="020B0604020202020204" pitchFamily="34" charset="0"/>
                <a:cs typeface="Times" pitchFamily="18" charset="0"/>
              </a:rPr>
              <a:t>thương con người </a:t>
            </a:r>
            <a:endParaRPr lang="en-US" sz="3600" b="1" dirty="0" smtClean="0">
              <a:solidFill>
                <a:srgbClr val="FF0000"/>
              </a:solidFill>
              <a:latin typeface="Times" pitchFamily="18" charset="0"/>
              <a:ea typeface="Arial" panose="020B0604020202020204" pitchFamily="34" charset="0"/>
              <a:cs typeface="Times" pitchFamily="18" charset="0"/>
            </a:endParaRPr>
          </a:p>
        </p:txBody>
      </p:sp>
    </p:spTree>
    <p:extLst>
      <p:ext uri="{BB962C8B-B14F-4D97-AF65-F5344CB8AC3E}">
        <p14:creationId xmlns:p14="http://schemas.microsoft.com/office/powerpoint/2010/main" val="1425383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oasengroup.vn/Content/Uploads/images/6_TRUYEN_THONG/6_2_TAI_TRO/HOAT_DONG_CONG_DONG/CAP_LA_YEU_THUONG/2_Cap%20la%20yeu%20thu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44" y="1264648"/>
            <a:ext cx="353420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600">
              <a:solidFill>
                <a:prstClr val="black"/>
              </a:solidFill>
              <a:latin typeface="Times" pitchFamily="18" charset="0"/>
              <a:cs typeface="Times" pitchFamily="18" charset="0"/>
            </a:endParaRPr>
          </a:p>
        </p:txBody>
      </p:sp>
      <p:pic>
        <p:nvPicPr>
          <p:cNvPr id="3" name="Picture 2"/>
          <p:cNvPicPr>
            <a:picLocks noChangeAspect="1"/>
          </p:cNvPicPr>
          <p:nvPr/>
        </p:nvPicPr>
        <p:blipFill>
          <a:blip r:embed="rId3"/>
          <a:stretch>
            <a:fillRect/>
          </a:stretch>
        </p:blipFill>
        <p:spPr>
          <a:xfrm>
            <a:off x="4394243" y="1264648"/>
            <a:ext cx="3597865" cy="2556706"/>
          </a:xfrm>
          <a:prstGeom prst="rect">
            <a:avLst/>
          </a:prstGeom>
        </p:spPr>
      </p:pic>
      <p:pic>
        <p:nvPicPr>
          <p:cNvPr id="4" name="Picture 3"/>
          <p:cNvPicPr>
            <a:picLocks noChangeAspect="1"/>
          </p:cNvPicPr>
          <p:nvPr/>
        </p:nvPicPr>
        <p:blipFill>
          <a:blip r:embed="rId4"/>
          <a:stretch>
            <a:fillRect/>
          </a:stretch>
        </p:blipFill>
        <p:spPr>
          <a:xfrm>
            <a:off x="7992108" y="1115979"/>
            <a:ext cx="4197941" cy="2780231"/>
          </a:xfrm>
          <a:prstGeom prst="rect">
            <a:avLst/>
          </a:prstGeom>
        </p:spPr>
      </p:pic>
      <p:sp>
        <p:nvSpPr>
          <p:cNvPr id="6" name="Rectangle 5"/>
          <p:cNvSpPr/>
          <p:nvPr/>
        </p:nvSpPr>
        <p:spPr>
          <a:xfrm>
            <a:off x="193744" y="242169"/>
            <a:ext cx="5893157"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err="1" smtClean="0">
                <a:solidFill>
                  <a:srgbClr val="FF0000"/>
                </a:solidFill>
                <a:latin typeface="Times" pitchFamily="18" charset="0"/>
                <a:ea typeface="Arial" panose="020B0604020202020204" pitchFamily="34" charset="0"/>
                <a:cs typeface="Times" pitchFamily="18" charset="0"/>
              </a:rPr>
              <a:t>Trò</a:t>
            </a:r>
            <a:r>
              <a:rPr lang="en-US" sz="3600" b="1" dirty="0" smtClean="0">
                <a:solidFill>
                  <a:srgbClr val="FF0000"/>
                </a:solidFill>
                <a:latin typeface="Times" pitchFamily="18" charset="0"/>
                <a:ea typeface="Arial" panose="020B0604020202020204" pitchFamily="34" charset="0"/>
                <a:cs typeface="Times" pitchFamily="18" charset="0"/>
              </a:rPr>
              <a:t> </a:t>
            </a:r>
            <a:r>
              <a:rPr lang="en-US" sz="3600" b="1" dirty="0" err="1" smtClean="0">
                <a:solidFill>
                  <a:srgbClr val="FF0000"/>
                </a:solidFill>
                <a:latin typeface="Times" pitchFamily="18" charset="0"/>
                <a:ea typeface="Arial" panose="020B0604020202020204" pitchFamily="34" charset="0"/>
                <a:cs typeface="Times" pitchFamily="18" charset="0"/>
              </a:rPr>
              <a:t>chơi</a:t>
            </a:r>
            <a:r>
              <a:rPr lang="en-US" sz="3600" b="1" dirty="0" smtClean="0">
                <a:solidFill>
                  <a:srgbClr val="FF0000"/>
                </a:solidFill>
                <a:latin typeface="Times" pitchFamily="18" charset="0"/>
                <a:ea typeface="Arial" panose="020B0604020202020204" pitchFamily="34" charset="0"/>
                <a:cs typeface="Times" pitchFamily="18" charset="0"/>
              </a:rPr>
              <a:t>: </a:t>
            </a:r>
            <a:r>
              <a:rPr lang="en-US" sz="3600" b="1" dirty="0" err="1" smtClean="0">
                <a:solidFill>
                  <a:srgbClr val="FF0000"/>
                </a:solidFill>
                <a:latin typeface="Times" pitchFamily="18" charset="0"/>
                <a:ea typeface="Arial" panose="020B0604020202020204" pitchFamily="34" charset="0"/>
                <a:cs typeface="Times" pitchFamily="18" charset="0"/>
              </a:rPr>
              <a:t>Thử</a:t>
            </a:r>
            <a:r>
              <a:rPr lang="en-US" sz="3600" b="1" dirty="0" smtClean="0">
                <a:solidFill>
                  <a:srgbClr val="FF0000"/>
                </a:solidFill>
                <a:latin typeface="Times" pitchFamily="18" charset="0"/>
                <a:ea typeface="Arial" panose="020B0604020202020204" pitchFamily="34" charset="0"/>
                <a:cs typeface="Times" pitchFamily="18" charset="0"/>
              </a:rPr>
              <a:t> </a:t>
            </a:r>
            <a:r>
              <a:rPr lang="en-US" sz="3600" b="1" dirty="0" err="1" smtClean="0">
                <a:solidFill>
                  <a:srgbClr val="FF0000"/>
                </a:solidFill>
                <a:latin typeface="Times" pitchFamily="18" charset="0"/>
                <a:ea typeface="Arial" panose="020B0604020202020204" pitchFamily="34" charset="0"/>
                <a:cs typeface="Times" pitchFamily="18" charset="0"/>
              </a:rPr>
              <a:t>tài</a:t>
            </a:r>
            <a:r>
              <a:rPr lang="en-US" sz="3600" b="1" dirty="0" smtClean="0">
                <a:solidFill>
                  <a:srgbClr val="FF0000"/>
                </a:solidFill>
                <a:latin typeface="Times" pitchFamily="18" charset="0"/>
                <a:ea typeface="Arial" panose="020B0604020202020204" pitchFamily="34" charset="0"/>
                <a:cs typeface="Times" pitchFamily="18" charset="0"/>
              </a:rPr>
              <a:t> </a:t>
            </a:r>
            <a:r>
              <a:rPr lang="en-US" sz="3600" b="1" dirty="0" err="1" smtClean="0">
                <a:solidFill>
                  <a:srgbClr val="FF0000"/>
                </a:solidFill>
                <a:latin typeface="Times" pitchFamily="18" charset="0"/>
                <a:ea typeface="Arial" panose="020B0604020202020204" pitchFamily="34" charset="0"/>
                <a:cs typeface="Times" pitchFamily="18" charset="0"/>
              </a:rPr>
              <a:t>hiểu</a:t>
            </a:r>
            <a:r>
              <a:rPr lang="en-US" sz="3600" b="1" dirty="0" smtClean="0">
                <a:solidFill>
                  <a:srgbClr val="FF0000"/>
                </a:solidFill>
                <a:latin typeface="Times" pitchFamily="18" charset="0"/>
                <a:ea typeface="Arial" panose="020B0604020202020204" pitchFamily="34" charset="0"/>
                <a:cs typeface="Times" pitchFamily="18" charset="0"/>
              </a:rPr>
              <a:t> </a:t>
            </a:r>
            <a:r>
              <a:rPr lang="en-US" sz="3600" b="1" dirty="0" err="1" smtClean="0">
                <a:solidFill>
                  <a:srgbClr val="FF0000"/>
                </a:solidFill>
                <a:latin typeface="Times" pitchFamily="18" charset="0"/>
                <a:ea typeface="Arial" panose="020B0604020202020204" pitchFamily="34" charset="0"/>
                <a:cs typeface="Times" pitchFamily="18" charset="0"/>
              </a:rPr>
              <a:t>biết</a:t>
            </a:r>
            <a:r>
              <a:rPr lang="vi-VN" sz="3600" b="1" dirty="0" smtClean="0">
                <a:solidFill>
                  <a:srgbClr val="FF0000"/>
                </a:solidFill>
                <a:latin typeface="Times" pitchFamily="18" charset="0"/>
                <a:ea typeface="Arial" panose="020B0604020202020204" pitchFamily="34" charset="0"/>
                <a:cs typeface="Times" pitchFamily="18" charset="0"/>
              </a:rPr>
              <a:t> </a:t>
            </a:r>
            <a:endParaRPr lang="en-US" sz="3600" b="1" dirty="0" smtClean="0">
              <a:solidFill>
                <a:srgbClr val="FF0000"/>
              </a:solidFill>
              <a:latin typeface="Times" pitchFamily="18" charset="0"/>
              <a:ea typeface="Arial" panose="020B0604020202020204" pitchFamily="34" charset="0"/>
              <a:cs typeface="Times" pitchFamily="18" charset="0"/>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600">
              <a:latin typeface="Times" pitchFamily="18" charset="0"/>
              <a:cs typeface="Times" pitchFamily="18" charset="0"/>
            </a:endParaRPr>
          </a:p>
        </p:txBody>
      </p:sp>
      <p:pic>
        <p:nvPicPr>
          <p:cNvPr id="7" name="Picture 6"/>
          <p:cNvPicPr>
            <a:picLocks noChangeAspect="1"/>
          </p:cNvPicPr>
          <p:nvPr/>
        </p:nvPicPr>
        <p:blipFill>
          <a:blip r:embed="rId5"/>
          <a:stretch>
            <a:fillRect/>
          </a:stretch>
        </p:blipFill>
        <p:spPr>
          <a:xfrm>
            <a:off x="307975" y="4325305"/>
            <a:ext cx="3697198" cy="2532696"/>
          </a:xfrm>
          <a:prstGeom prst="rect">
            <a:avLst/>
          </a:prstGeom>
        </p:spPr>
      </p:pic>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600">
              <a:latin typeface="Times" pitchFamily="18" charset="0"/>
              <a:cs typeface="Times" pitchFamily="18" charset="0"/>
            </a:endParaRPr>
          </a:p>
        </p:txBody>
      </p:sp>
      <p:pic>
        <p:nvPicPr>
          <p:cNvPr id="9" name="Picture 8"/>
          <p:cNvPicPr>
            <a:picLocks noChangeAspect="1"/>
          </p:cNvPicPr>
          <p:nvPr/>
        </p:nvPicPr>
        <p:blipFill>
          <a:blip r:embed="rId6"/>
          <a:stretch>
            <a:fillRect/>
          </a:stretch>
        </p:blipFill>
        <p:spPr>
          <a:xfrm>
            <a:off x="4715691" y="4260226"/>
            <a:ext cx="3435531" cy="2601124"/>
          </a:xfrm>
          <a:prstGeom prst="rect">
            <a:avLst/>
          </a:prstGeom>
        </p:spPr>
      </p:pic>
      <p:pic>
        <p:nvPicPr>
          <p:cNvPr id="3078" name="Picture 6" descr="Chủ tịch Quốc hội Nguyễn Thị Kim Ngân dự và phát biểu tại Chương trì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0253" y="4036423"/>
            <a:ext cx="3318387" cy="24950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645235" y="65197"/>
            <a:ext cx="6030036" cy="1083374"/>
          </a:xfrm>
          <a:prstGeom prst="rect">
            <a:avLst/>
          </a:prstGeom>
        </p:spPr>
        <p:txBody>
          <a:bodyPr wrap="square">
            <a:spAutoFit/>
          </a:bodyPr>
          <a:lstStyle/>
          <a:p>
            <a:pPr marL="1054100" marR="0" indent="38100" algn="just">
              <a:lnSpc>
                <a:spcPct val="115000"/>
              </a:lnSpc>
              <a:spcBef>
                <a:spcPts val="0"/>
              </a:spcBef>
              <a:spcAft>
                <a:spcPts val="600"/>
              </a:spcAft>
            </a:pPr>
            <a:r>
              <a:rPr lang="en-US" sz="2800" b="1" dirty="0" err="1" smtClean="0">
                <a:solidFill>
                  <a:srgbClr val="1D02DA"/>
                </a:solidFill>
                <a:latin typeface="Times" pitchFamily="18" charset="0"/>
                <a:ea typeface="Arial" panose="020B0604020202020204" pitchFamily="34" charset="0"/>
                <a:cs typeface="Times" pitchFamily="18" charset="0"/>
              </a:rPr>
              <a:t>Kể</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tên</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các</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chương</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trình</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nhân</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ái</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trên</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truyền</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hình</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mà</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em</a:t>
            </a:r>
            <a:r>
              <a:rPr lang="en-US" sz="2800" b="1" dirty="0" smtClean="0">
                <a:solidFill>
                  <a:srgbClr val="1D02DA"/>
                </a:solidFill>
                <a:latin typeface="Times" pitchFamily="18" charset="0"/>
                <a:ea typeface="Arial" panose="020B0604020202020204" pitchFamily="34" charset="0"/>
                <a:cs typeface="Times" pitchFamily="18" charset="0"/>
              </a:rPr>
              <a:t> </a:t>
            </a:r>
            <a:r>
              <a:rPr lang="en-US" sz="2800" b="1" dirty="0" err="1" smtClean="0">
                <a:solidFill>
                  <a:srgbClr val="1D02DA"/>
                </a:solidFill>
                <a:latin typeface="Times" pitchFamily="18" charset="0"/>
                <a:ea typeface="Arial" panose="020B0604020202020204" pitchFamily="34" charset="0"/>
                <a:cs typeface="Times" pitchFamily="18" charset="0"/>
              </a:rPr>
              <a:t>biết</a:t>
            </a:r>
            <a:endParaRPr lang="en-US" sz="2800" b="1" dirty="0">
              <a:effectLst/>
              <a:latin typeface="Times" pitchFamily="18" charset="0"/>
              <a:ea typeface="Arial" panose="020B0604020202020204" pitchFamily="34" charset="0"/>
              <a:cs typeface="Times" pitchFamily="18" charset="0"/>
            </a:endParaRPr>
          </a:p>
        </p:txBody>
      </p:sp>
    </p:spTree>
    <p:extLst>
      <p:ext uri="{BB962C8B-B14F-4D97-AF65-F5344CB8AC3E}">
        <p14:creationId xmlns:p14="http://schemas.microsoft.com/office/powerpoint/2010/main"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569988" y="670008"/>
            <a:ext cx="14499771" cy="6436397"/>
          </a:xfrm>
          <a:prstGeom prst="rect">
            <a:avLst/>
          </a:prstGeom>
          <a:noFill/>
          <a:ln>
            <a:noFill/>
          </a:ln>
        </p:spPr>
      </p:pic>
      <p:sp>
        <p:nvSpPr>
          <p:cNvPr id="3" name="Snip Diagonal Corner Rectangle 2"/>
          <p:cNvSpPr/>
          <p:nvPr/>
        </p:nvSpPr>
        <p:spPr>
          <a:xfrm>
            <a:off x="122830" y="310347"/>
            <a:ext cx="4492482" cy="71932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New Roman" panose="02020603050405020304" pitchFamily="18" charset="0"/>
                <a:cs typeface="Times New Roman" panose="02020603050405020304" pitchFamily="18" charset="0"/>
              </a:rPr>
              <a:t>Đọc</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thông</a:t>
            </a:r>
            <a:r>
              <a:rPr lang="en-US" sz="2400" b="1" kern="0" dirty="0" smtClean="0">
                <a:solidFill>
                  <a:prstClr val="black"/>
                </a:solidFill>
                <a:latin typeface="Times New Roman" panose="02020603050405020304" pitchFamily="18" charset="0"/>
                <a:cs typeface="Times New Roman" panose="02020603050405020304" pitchFamily="18" charset="0"/>
              </a:rPr>
              <a:t> tin </a:t>
            </a:r>
            <a:r>
              <a:rPr lang="en-US" sz="2400" b="1" kern="0" dirty="0" err="1" smtClean="0">
                <a:solidFill>
                  <a:prstClr val="black"/>
                </a:solidFill>
                <a:latin typeface="Times New Roman" panose="02020603050405020304" pitchFamily="18" charset="0"/>
                <a:cs typeface="Times New Roman" panose="02020603050405020304" pitchFamily="18" charset="0"/>
              </a:rPr>
              <a:t>và</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65131" y="1453922"/>
            <a:ext cx="10584420" cy="4893647"/>
          </a:xfrm>
          <a:prstGeom prst="rect">
            <a:avLst/>
          </a:prstGeom>
          <a:noFill/>
        </p:spPr>
        <p:txBody>
          <a:bodyPr wrap="square" rtlCol="0">
            <a:spAutoFit/>
          </a:bodyPr>
          <a:lstStyle/>
          <a:p>
            <a:pPr algn="just"/>
            <a:r>
              <a:rPr lang="en-US" sz="2400" i="1" dirty="0" smtClean="0">
                <a:latin typeface="Times New Roman" pitchFamily="18" charset="0"/>
                <a:cs typeface="Times New Roman" pitchFamily="18" charset="0"/>
              </a:rPr>
              <a:t>    </a:t>
            </a:r>
            <a:r>
              <a:rPr lang="vi-VN" sz="2400" i="1" dirty="0" smtClean="0">
                <a:latin typeface="Times New Roman" pitchFamily="18" charset="0"/>
                <a:cs typeface="Times New Roman" pitchFamily="18" charset="0"/>
              </a:rPr>
              <a:t>Các</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chương trình nhân ái trên truyền hình như những nh</a:t>
            </a:r>
            <a:r>
              <a:rPr lang="en-US" sz="2400" dirty="0">
                <a:latin typeface="Times New Roman" pitchFamily="18" charset="0"/>
                <a:cs typeface="Times New Roman" pitchFamily="18" charset="0"/>
              </a:rPr>
              <a:t>ị</a:t>
            </a:r>
            <a:r>
              <a:rPr lang="vi-VN" sz="2400" dirty="0">
                <a:latin typeface="Times New Roman" pitchFamily="18" charset="0"/>
                <a:cs typeface="Times New Roman" pitchFamily="18" charset="0"/>
              </a:rPr>
              <a:t>p cầu, mang phép màu đến v</a:t>
            </a:r>
            <a:r>
              <a:rPr lang="en-US" sz="2400" dirty="0">
                <a:latin typeface="Times New Roman" pitchFamily="18" charset="0"/>
                <a:cs typeface="Times New Roman" pitchFamily="18" charset="0"/>
              </a:rPr>
              <a:t>ớ</a:t>
            </a:r>
            <a:r>
              <a:rPr lang="vi-VN" sz="2400" dirty="0">
                <a:latin typeface="Times New Roman" pitchFamily="18" charset="0"/>
                <a:cs typeface="Times New Roman" pitchFamily="18" charset="0"/>
              </a:rPr>
              <a:t>i những người nghèo khổ, bất h</a:t>
            </a:r>
            <a:r>
              <a:rPr lang="en-US" sz="2400" dirty="0">
                <a:latin typeface="Times New Roman" pitchFamily="18" charset="0"/>
                <a:cs typeface="Times New Roman" pitchFamily="18" charset="0"/>
              </a:rPr>
              <a:t>ạ</a:t>
            </a:r>
            <a:r>
              <a:rPr lang="vi-VN" sz="2400" dirty="0">
                <a:latin typeface="Times New Roman" pitchFamily="18" charset="0"/>
                <a:cs typeface="Times New Roman" pitchFamily="18" charset="0"/>
              </a:rPr>
              <a:t>nh. </a:t>
            </a:r>
            <a:r>
              <a:rPr lang="en-US" sz="2400" dirty="0">
                <a:latin typeface="Times New Roman" pitchFamily="18" charset="0"/>
                <a:cs typeface="Times New Roman" pitchFamily="18" charset="0"/>
              </a:rPr>
              <a:t>Đ</a:t>
            </a:r>
            <a:r>
              <a:rPr lang="vi-VN" sz="2400" dirty="0">
                <a:latin typeface="Times New Roman" pitchFamily="18" charset="0"/>
                <a:cs typeface="Times New Roman" pitchFamily="18" charset="0"/>
              </a:rPr>
              <a:t>ó là thông điệp của lòng yêu thương lan toả t</a:t>
            </a:r>
            <a:r>
              <a:rPr lang="en-US" sz="2400" dirty="0">
                <a:latin typeface="Times New Roman" pitchFamily="18" charset="0"/>
                <a:cs typeface="Times New Roman" pitchFamily="18" charset="0"/>
              </a:rPr>
              <a:t>ớ</a:t>
            </a:r>
            <a:r>
              <a:rPr lang="vi-VN" sz="2400" dirty="0">
                <a:latin typeface="Times New Roman" pitchFamily="18" charset="0"/>
                <a:cs typeface="Times New Roman" pitchFamily="18" charset="0"/>
              </a:rPr>
              <a:t>i những trái tim biết rung cảm, thấu hiểu và chia </a:t>
            </a:r>
            <a:r>
              <a:rPr lang="vi-VN" sz="2400" i="1" dirty="0">
                <a:latin typeface="Times New Roman" pitchFamily="18" charset="0"/>
                <a:cs typeface="Times New Roman" pitchFamily="18" charset="0"/>
              </a:rPr>
              <a:t>sẻ</a:t>
            </a:r>
            <a:r>
              <a:rPr lang="vi-VN" sz="2400" dirty="0">
                <a:latin typeface="Times New Roman" pitchFamily="18" charset="0"/>
                <a:cs typeface="Times New Roman" pitchFamily="18" charset="0"/>
              </a:rPr>
              <a:t> v</a:t>
            </a:r>
            <a:r>
              <a:rPr lang="en-US" sz="2400" dirty="0">
                <a:latin typeface="Times New Roman" pitchFamily="18" charset="0"/>
                <a:cs typeface="Times New Roman" pitchFamily="18" charset="0"/>
              </a:rPr>
              <a:t>ớ</a:t>
            </a:r>
            <a:r>
              <a:rPr lang="vi-VN" sz="2400" dirty="0">
                <a:latin typeface="Times New Roman" pitchFamily="18" charset="0"/>
                <a:cs typeface="Times New Roman" pitchFamily="18" charset="0"/>
              </a:rPr>
              <a:t>i những mảnh đời khốn khó.</a:t>
            </a:r>
            <a:endParaRPr lang="en-US" sz="2400" dirty="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Chương </a:t>
            </a:r>
            <a:r>
              <a:rPr lang="vi-VN" sz="2400" dirty="0">
                <a:latin typeface="Times New Roman" pitchFamily="18" charset="0"/>
                <a:cs typeface="Times New Roman" pitchFamily="18" charset="0"/>
              </a:rPr>
              <a:t>trình </a:t>
            </a:r>
            <a:r>
              <a:rPr lang="vi-VN" sz="2400" i="1" dirty="0">
                <a:latin typeface="Times New Roman" pitchFamily="18" charset="0"/>
                <a:cs typeface="Times New Roman" pitchFamily="18" charset="0"/>
              </a:rPr>
              <a:t>C</a:t>
            </a:r>
            <a:r>
              <a:rPr lang="en-US" sz="2400" i="1" dirty="0">
                <a:latin typeface="Times New Roman" pitchFamily="18" charset="0"/>
                <a:cs typeface="Times New Roman" pitchFamily="18" charset="0"/>
              </a:rPr>
              <a:t>ặ</a:t>
            </a:r>
            <a:r>
              <a:rPr lang="vi-VN" sz="2400" i="1" dirty="0">
                <a:latin typeface="Times New Roman" pitchFamily="18" charset="0"/>
                <a:cs typeface="Times New Roman" pitchFamily="18" charset="0"/>
              </a:rPr>
              <a:t>p lá yêu thương</a:t>
            </a:r>
            <a:r>
              <a:rPr lang="vi-VN" sz="2400" dirty="0">
                <a:latin typeface="Times New Roman" pitchFamily="18" charset="0"/>
                <a:cs typeface="Times New Roman" pitchFamily="18" charset="0"/>
              </a:rPr>
              <a:t> là dự án hỗ trợ các em học sinh có hoàn cảnh khó kh</a:t>
            </a:r>
            <a:r>
              <a:rPr lang="en-US" sz="2400" dirty="0">
                <a:latin typeface="Times New Roman" pitchFamily="18" charset="0"/>
                <a:cs typeface="Times New Roman" pitchFamily="18" charset="0"/>
              </a:rPr>
              <a:t>ă</a:t>
            </a:r>
            <a:r>
              <a:rPr lang="vi-VN" sz="2400" dirty="0">
                <a:latin typeface="Times New Roman" pitchFamily="18" charset="0"/>
                <a:cs typeface="Times New Roman" pitchFamily="18" charset="0"/>
              </a:rPr>
              <a:t>n, vươn lên trong cuộc sống để tiếp tục t</a:t>
            </a:r>
            <a:r>
              <a:rPr lang="en-US" sz="2400" dirty="0">
                <a:latin typeface="Times New Roman" pitchFamily="18" charset="0"/>
                <a:cs typeface="Times New Roman" pitchFamily="18" charset="0"/>
              </a:rPr>
              <a:t>ớ</a:t>
            </a:r>
            <a:r>
              <a:rPr lang="vi-VN" sz="2400" dirty="0">
                <a:latin typeface="Times New Roman" pitchFamily="18" charset="0"/>
                <a:cs typeface="Times New Roman" pitchFamily="18" charset="0"/>
              </a:rPr>
              <a:t>i trường. Chương trình </a:t>
            </a:r>
            <a:r>
              <a:rPr lang="vi-VN" sz="2400" i="1" dirty="0">
                <a:latin typeface="Times New Roman" pitchFamily="18" charset="0"/>
                <a:cs typeface="Times New Roman" pitchFamily="18" charset="0"/>
              </a:rPr>
              <a:t>Xin chào cuộc s</a:t>
            </a:r>
            <a:r>
              <a:rPr lang="en-US" sz="2400" i="1" dirty="0">
                <a:latin typeface="Times New Roman" pitchFamily="18" charset="0"/>
                <a:cs typeface="Times New Roman" pitchFamily="18" charset="0"/>
              </a:rPr>
              <a:t>ố</a:t>
            </a:r>
            <a:r>
              <a:rPr lang="vi-VN" sz="2400" i="1" dirty="0">
                <a:latin typeface="Times New Roman" pitchFamily="18" charset="0"/>
                <a:cs typeface="Times New Roman" pitchFamily="18" charset="0"/>
              </a:rPr>
              <a:t>ng</a:t>
            </a:r>
            <a:r>
              <a:rPr lang="vi-VN" sz="2400" dirty="0">
                <a:latin typeface="Times New Roman" pitchFamily="18" charset="0"/>
                <a:cs typeface="Times New Roman" pitchFamily="18" charset="0"/>
              </a:rPr>
              <a:t> chữa lành những vết thương bằng chính tình yêu thương dành cho những em bé khuyết t</a:t>
            </a:r>
            <a:r>
              <a:rPr lang="en-US" sz="2400" dirty="0" err="1">
                <a:latin typeface="Times New Roman" pitchFamily="18" charset="0"/>
                <a:cs typeface="Times New Roman" pitchFamily="18" charset="0"/>
              </a:rPr>
              <a:t>ật</a:t>
            </a:r>
            <a:r>
              <a:rPr lang="vi-VN" sz="2400" dirty="0">
                <a:latin typeface="Times New Roman" pitchFamily="18" charset="0"/>
                <a:cs typeface="Times New Roman" pitchFamily="18" charset="0"/>
              </a:rPr>
              <a:t>. Sau mỗi ca phẫu thuật giúp các em bước ra khỏi nỗi bất h</a:t>
            </a:r>
            <a:r>
              <a:rPr lang="en-US" sz="2400" dirty="0">
                <a:latin typeface="Times New Roman" pitchFamily="18" charset="0"/>
                <a:cs typeface="Times New Roman" pitchFamily="18" charset="0"/>
              </a:rPr>
              <a:t>ạ</a:t>
            </a:r>
            <a:r>
              <a:rPr lang="vi-VN" sz="2400" dirty="0">
                <a:latin typeface="Times New Roman" pitchFamily="18" charset="0"/>
                <a:cs typeface="Times New Roman" pitchFamily="18" charset="0"/>
              </a:rPr>
              <a:t>nh, tr</a:t>
            </a:r>
            <a:r>
              <a:rPr lang="en-US" sz="2400" dirty="0">
                <a:latin typeface="Times New Roman" pitchFamily="18" charset="0"/>
                <a:cs typeface="Times New Roman" pitchFamily="18" charset="0"/>
              </a:rPr>
              <a:t>ở</a:t>
            </a:r>
            <a:r>
              <a:rPr lang="vi-VN" sz="2400" dirty="0">
                <a:latin typeface="Times New Roman" pitchFamily="18" charset="0"/>
                <a:cs typeface="Times New Roman" pitchFamily="18" charset="0"/>
              </a:rPr>
              <a:t> về vói tuổi thơ bình thường như các em đáng được hưởng. Chương trình </a:t>
            </a:r>
            <a:r>
              <a:rPr lang="vi-VN" sz="2400" i="1" dirty="0">
                <a:latin typeface="Times New Roman" pitchFamily="18" charset="0"/>
                <a:cs typeface="Times New Roman" pitchFamily="18" charset="0"/>
              </a:rPr>
              <a:t>Cùng xây mơ ước</a:t>
            </a:r>
            <a:r>
              <a:rPr lang="vi-VN" sz="2400" dirty="0">
                <a:latin typeface="Times New Roman" pitchFamily="18" charset="0"/>
                <a:cs typeface="Times New Roman" pitchFamily="18" charset="0"/>
              </a:rPr>
              <a:t> giúp giảm b</a:t>
            </a:r>
            <a:r>
              <a:rPr lang="en-US" sz="2400" dirty="0">
                <a:latin typeface="Times New Roman" pitchFamily="18" charset="0"/>
                <a:cs typeface="Times New Roman" pitchFamily="18" charset="0"/>
              </a:rPr>
              <a:t>ớ</a:t>
            </a:r>
            <a:r>
              <a:rPr lang="vi-VN" sz="2400" dirty="0">
                <a:latin typeface="Times New Roman" pitchFamily="18" charset="0"/>
                <a:cs typeface="Times New Roman" pitchFamily="18" charset="0"/>
              </a:rPr>
              <a:t>t những c</a:t>
            </a:r>
            <a:r>
              <a:rPr lang="en-US" sz="2400" dirty="0">
                <a:latin typeface="Times New Roman" pitchFamily="18" charset="0"/>
                <a:cs typeface="Times New Roman" pitchFamily="18" charset="0"/>
              </a:rPr>
              <a:t>ă</a:t>
            </a:r>
            <a:r>
              <a:rPr lang="vi-VN" sz="2400" dirty="0">
                <a:latin typeface="Times New Roman" pitchFamily="18" charset="0"/>
                <a:cs typeface="Times New Roman" pitchFamily="18" charset="0"/>
              </a:rPr>
              <a:t>n nhà dột nát, xiêu vẹo. Trên mảnh đất ấy, sẽ là những ngôi nhà m</a:t>
            </a:r>
            <a:r>
              <a:rPr lang="en-US" sz="2400" dirty="0">
                <a:latin typeface="Times New Roman" pitchFamily="18" charset="0"/>
                <a:cs typeface="Times New Roman" pitchFamily="18" charset="0"/>
              </a:rPr>
              <a:t>ớ</a:t>
            </a:r>
            <a:r>
              <a:rPr lang="vi-VN" sz="2400" dirty="0">
                <a:latin typeface="Times New Roman" pitchFamily="18" charset="0"/>
                <a:cs typeface="Times New Roman" pitchFamily="18" charset="0"/>
              </a:rPr>
              <a:t>i khang trang được dụng lên từ những viên g</a:t>
            </a:r>
            <a:r>
              <a:rPr lang="en-US" sz="2400" dirty="0" err="1">
                <a:latin typeface="Times New Roman" pitchFamily="18" charset="0"/>
                <a:cs typeface="Times New Roman" pitchFamily="18" charset="0"/>
              </a:rPr>
              <a:t>ạch</a:t>
            </a:r>
            <a:r>
              <a:rPr lang="vi-VN" sz="2400" dirty="0">
                <a:latin typeface="Times New Roman" pitchFamily="18" charset="0"/>
                <a:cs typeface="Times New Roman" pitchFamily="18" charset="0"/>
              </a:rPr>
              <a:t> tình nghĩa, từ bàn tay, khối óc và tấm lòng của tất cả cộng đồng,... để mỗi ngôi nhà th</a:t>
            </a:r>
            <a:r>
              <a:rPr lang="en-US" sz="2400" dirty="0" err="1">
                <a:latin typeface="Times New Roman" pitchFamily="18" charset="0"/>
                <a:cs typeface="Times New Roman" pitchFamily="18" charset="0"/>
              </a:rPr>
              <a:t>ật</a:t>
            </a:r>
            <a:r>
              <a:rPr lang="vi-VN" sz="2400" dirty="0">
                <a:latin typeface="Times New Roman" pitchFamily="18" charset="0"/>
                <a:cs typeface="Times New Roman" pitchFamily="18" charset="0"/>
              </a:rPr>
              <a:t> sự tr</a:t>
            </a:r>
            <a:r>
              <a:rPr lang="en-US" sz="2400" dirty="0">
                <a:latin typeface="Times New Roman" pitchFamily="18" charset="0"/>
                <a:cs typeface="Times New Roman" pitchFamily="18" charset="0"/>
              </a:rPr>
              <a:t>ở</a:t>
            </a:r>
            <a:r>
              <a:rPr lang="vi-VN" sz="2400" dirty="0">
                <a:latin typeface="Times New Roman" pitchFamily="18" charset="0"/>
                <a:cs typeface="Times New Roman" pitchFamily="18" charset="0"/>
              </a:rPr>
              <a:t> thành một mái ấm, một chốn an cư, ươm mầm cho một cuộc đời m</a:t>
            </a:r>
            <a:r>
              <a:rPr lang="en-US" sz="2400" dirty="0">
                <a:latin typeface="Times New Roman" pitchFamily="18" charset="0"/>
                <a:cs typeface="Times New Roman" pitchFamily="18" charset="0"/>
              </a:rPr>
              <a:t>ớ</a:t>
            </a:r>
            <a:r>
              <a:rPr lang="vi-VN" sz="2400" dirty="0">
                <a:latin typeface="Times New Roman" pitchFamily="18" charset="0"/>
                <a:cs typeface="Times New Roman" pitchFamily="18" charset="0"/>
              </a:rPr>
              <a:t>i tươi sáng và ấm áp hơn.</a:t>
            </a:r>
            <a:endParaRPr lang="en-US" sz="2400" dirty="0">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sp>
        <p:nvSpPr>
          <p:cNvPr id="8" name="Rectangle 7"/>
          <p:cNvSpPr/>
          <p:nvPr/>
        </p:nvSpPr>
        <p:spPr>
          <a:xfrm>
            <a:off x="4862137" y="146018"/>
            <a:ext cx="6487414" cy="1047979"/>
          </a:xfrm>
          <a:prstGeom prst="rect">
            <a:avLst/>
          </a:prstGeom>
        </p:spPr>
        <p:txBody>
          <a:bodyPr wrap="square">
            <a:spAutoFit/>
          </a:bodyPr>
          <a:lstStyle/>
          <a:p>
            <a:pPr marL="1054100" marR="0" indent="38100" algn="just">
              <a:lnSpc>
                <a:spcPct val="115000"/>
              </a:lnSpc>
              <a:spcBef>
                <a:spcPts val="0"/>
              </a:spcBef>
              <a:spcAft>
                <a:spcPts val="600"/>
              </a:spcAft>
            </a:pPr>
            <a:r>
              <a:rPr lang="vi-VN" b="1" dirty="0">
                <a:solidFill>
                  <a:srgbClr val="1D02DA"/>
                </a:solidFill>
                <a:latin typeface="+mj-lt"/>
                <a:ea typeface="Arial" panose="020B0604020202020204" pitchFamily="34" charset="0"/>
              </a:rPr>
              <a:t>Theo em, tình yêu thương con người có ý </a:t>
            </a:r>
            <a:r>
              <a:rPr lang="vi-VN" b="1">
                <a:solidFill>
                  <a:srgbClr val="1D02DA"/>
                </a:solidFill>
                <a:latin typeface="+mj-lt"/>
                <a:ea typeface="Arial" panose="020B0604020202020204" pitchFamily="34" charset="0"/>
              </a:rPr>
              <a:t>nghĩa </a:t>
            </a:r>
            <a:r>
              <a:rPr lang="vi-VN" b="1" smtClean="0">
                <a:solidFill>
                  <a:srgbClr val="1D02DA"/>
                </a:solidFill>
                <a:latin typeface="+mj-lt"/>
                <a:ea typeface="Arial" panose="020B0604020202020204" pitchFamily="34" charset="0"/>
              </a:rPr>
              <a:t>như</a:t>
            </a:r>
            <a:r>
              <a:rPr lang="en-US" b="1" smtClean="0">
                <a:solidFill>
                  <a:srgbClr val="1D02DA"/>
                </a:solidFill>
                <a:latin typeface="+mj-lt"/>
                <a:ea typeface="Arial" panose="020B0604020202020204" pitchFamily="34" charset="0"/>
              </a:rPr>
              <a:t> </a:t>
            </a:r>
            <a:r>
              <a:rPr lang="vi-VN" b="1" smtClean="0">
                <a:solidFill>
                  <a:srgbClr val="1D02DA"/>
                </a:solidFill>
                <a:latin typeface="+mj-lt"/>
                <a:ea typeface="Arial" panose="020B0604020202020204" pitchFamily="34" charset="0"/>
              </a:rPr>
              <a:t>thế </a:t>
            </a:r>
            <a:r>
              <a:rPr lang="vi-VN" b="1" dirty="0">
                <a:solidFill>
                  <a:srgbClr val="1D02DA"/>
                </a:solidFill>
                <a:latin typeface="+mj-lt"/>
                <a:ea typeface="Arial" panose="020B0604020202020204" pitchFamily="34" charset="0"/>
              </a:rPr>
              <a:t>nào đối với người được nhận tình yêu thương và người </a:t>
            </a:r>
            <a:r>
              <a:rPr lang="vi-VN" b="1" dirty="0" smtClean="0">
                <a:solidFill>
                  <a:srgbClr val="1D02DA"/>
                </a:solidFill>
                <a:latin typeface="+mj-lt"/>
                <a:ea typeface="Arial" panose="020B0604020202020204" pitchFamily="34" charset="0"/>
              </a:rPr>
              <a:t>th</a:t>
            </a:r>
            <a:r>
              <a:rPr lang="en-US" b="1" dirty="0" smtClean="0">
                <a:solidFill>
                  <a:srgbClr val="1D02DA"/>
                </a:solidFill>
                <a:latin typeface="+mj-lt"/>
                <a:ea typeface="Arial" panose="020B0604020202020204" pitchFamily="34" charset="0"/>
              </a:rPr>
              <a:t>ể</a:t>
            </a:r>
            <a:r>
              <a:rPr lang="vi-VN" b="1" dirty="0" smtClean="0">
                <a:solidFill>
                  <a:srgbClr val="1D02DA"/>
                </a:solidFill>
                <a:latin typeface="+mj-lt"/>
                <a:ea typeface="Arial" panose="020B0604020202020204" pitchFamily="34" charset="0"/>
              </a:rPr>
              <a:t> </a:t>
            </a:r>
            <a:r>
              <a:rPr lang="vi-VN" b="1" dirty="0">
                <a:solidFill>
                  <a:srgbClr val="1D02DA"/>
                </a:solidFill>
                <a:latin typeface="+mj-lt"/>
                <a:ea typeface="Arial" panose="020B0604020202020204" pitchFamily="34" charset="0"/>
              </a:rPr>
              <a:t>hiện tình yêu thương với người khác?</a:t>
            </a:r>
            <a:endParaRPr lang="en-US" b="1" dirty="0">
              <a:effectLst/>
              <a:latin typeface="+mj-lt"/>
              <a:ea typeface="Arial" panose="020B0604020202020204" pitchFamily="34" charset="0"/>
            </a:endParaRPr>
          </a:p>
        </p:txBody>
      </p:sp>
    </p:spTree>
    <p:extLst>
      <p:ext uri="{BB962C8B-B14F-4D97-AF65-F5344CB8AC3E}">
        <p14:creationId xmlns:p14="http://schemas.microsoft.com/office/powerpoint/2010/main" val="6464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oogle Shape;154;p8"/>
          <p:cNvPicPr preferRelativeResize="0"/>
          <p:nvPr/>
        </p:nvPicPr>
        <p:blipFill rotWithShape="1">
          <a:blip r:embed="rId2">
            <a:alphaModFix/>
          </a:blip>
          <a:srcRect l="16992" t="-937" r="50159" b="17086"/>
          <a:stretch/>
        </p:blipFill>
        <p:spPr>
          <a:xfrm>
            <a:off x="155574" y="283076"/>
            <a:ext cx="10681453" cy="7106855"/>
          </a:xfrm>
          <a:prstGeom prst="rect">
            <a:avLst/>
          </a:prstGeom>
          <a:noFill/>
          <a:ln>
            <a:noFill/>
          </a:ln>
        </p:spPr>
      </p:pic>
      <p:pic>
        <p:nvPicPr>
          <p:cNvPr id="8" name="Picture 7"/>
          <p:cNvPicPr>
            <a:picLocks noChangeAspect="1"/>
          </p:cNvPicPr>
          <p:nvPr/>
        </p:nvPicPr>
        <p:blipFill>
          <a:blip r:embed="rId3"/>
          <a:stretch>
            <a:fillRect/>
          </a:stretch>
        </p:blipFill>
        <p:spPr>
          <a:xfrm>
            <a:off x="3895142" y="-144463"/>
            <a:ext cx="2584200" cy="1971579"/>
          </a:xfrm>
          <a:prstGeom prst="ellipse">
            <a:avLst/>
          </a:prstGeom>
          <a:ln>
            <a:noFill/>
          </a:ln>
          <a:effectLst>
            <a:softEdge rad="112500"/>
          </a:effectLst>
        </p:spPr>
      </p:pic>
      <p:pic>
        <p:nvPicPr>
          <p:cNvPr id="10" name="Picture 9"/>
          <p:cNvPicPr>
            <a:picLocks noChangeAspect="1"/>
          </p:cNvPicPr>
          <p:nvPr/>
        </p:nvPicPr>
        <p:blipFill>
          <a:blip r:embed="rId4"/>
          <a:stretch>
            <a:fillRect/>
          </a:stretch>
        </p:blipFill>
        <p:spPr>
          <a:xfrm>
            <a:off x="9707417" y="2463890"/>
            <a:ext cx="2900751" cy="4359018"/>
          </a:xfrm>
          <a:prstGeom prst="rect">
            <a:avLst/>
          </a:prstGeom>
        </p:spPr>
      </p:pic>
      <p:sp>
        <p:nvSpPr>
          <p:cNvPr id="12" name="Text Box 5"/>
          <p:cNvSpPr txBox="1">
            <a:spLocks noChangeArrowheads="1"/>
          </p:cNvSpPr>
          <p:nvPr/>
        </p:nvSpPr>
        <p:spPr bwMode="auto">
          <a:xfrm>
            <a:off x="901101" y="2141230"/>
            <a:ext cx="8945263" cy="422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vi-VN" b="1" i="1" dirty="0">
                <a:solidFill>
                  <a:srgbClr val="0000FF"/>
                </a:solidFill>
                <a:latin typeface="+mj-lt"/>
              </a:rPr>
              <a:t>* </a:t>
            </a:r>
            <a:r>
              <a:rPr lang="en-US" b="1" i="1" dirty="0" smtClean="0">
                <a:solidFill>
                  <a:srgbClr val="0000FF"/>
                </a:solidFill>
                <a:latin typeface="+mj-lt"/>
              </a:rPr>
              <a:t>Ý </a:t>
            </a:r>
            <a:r>
              <a:rPr lang="en-US" b="1" i="1" dirty="0" err="1" smtClean="0">
                <a:solidFill>
                  <a:srgbClr val="0000FF"/>
                </a:solidFill>
                <a:latin typeface="+mj-lt"/>
              </a:rPr>
              <a:t>nghĩa</a:t>
            </a:r>
            <a:r>
              <a:rPr lang="en-US" b="1" i="1" dirty="0" smtClean="0">
                <a:solidFill>
                  <a:srgbClr val="0000FF"/>
                </a:solidFill>
                <a:latin typeface="+mj-lt"/>
              </a:rPr>
              <a:t> </a:t>
            </a:r>
            <a:r>
              <a:rPr lang="vi-VN" b="1" i="1" dirty="0" smtClean="0">
                <a:solidFill>
                  <a:srgbClr val="0000FF"/>
                </a:solidFill>
                <a:latin typeface="+mj-lt"/>
              </a:rPr>
              <a:t>của </a:t>
            </a:r>
            <a:r>
              <a:rPr lang="vi-VN" b="1" i="1" dirty="0">
                <a:solidFill>
                  <a:srgbClr val="0000FF"/>
                </a:solidFill>
                <a:latin typeface="+mj-lt"/>
              </a:rPr>
              <a:t>yêu thương con người</a:t>
            </a:r>
            <a:endParaRPr lang="en-US" b="1" dirty="0">
              <a:solidFill>
                <a:srgbClr val="0000FF"/>
              </a:solidFill>
              <a:latin typeface="+mj-lt"/>
            </a:endParaRPr>
          </a:p>
          <a:p>
            <a:pPr lvl="0">
              <a:buNone/>
            </a:pPr>
            <a:r>
              <a:rPr lang="en-US" dirty="0" smtClean="0">
                <a:latin typeface="#9Slide07 Marbelia Regular" panose="02000500000000000000" pitchFamily="2" charset="0"/>
              </a:rPr>
              <a:t>-</a:t>
            </a:r>
            <a:r>
              <a:rPr lang="vi-VN" dirty="0" smtClean="0">
                <a:latin typeface="+mj-lt"/>
              </a:rPr>
              <a:t>Tình </a:t>
            </a:r>
            <a:r>
              <a:rPr lang="vi-VN" dirty="0">
                <a:latin typeface="+mj-lt"/>
              </a:rPr>
              <a:t>yêu thương con người mang lại niềm vui, sự tin tưởng vào bản thân và cuộc sống; giúp con người có thêm sức mạnh vượt qua khó khăn, hoạn nạn; làm cho mối quan hệ giữa con người với con người thêm gần gũi, gắn bó; góp phần xây dựng cộng đồng an toàn, lành mạnh và tốt đẹp hơn. </a:t>
            </a:r>
            <a:endParaRPr lang="en-US" dirty="0" smtClean="0">
              <a:latin typeface="+mj-lt"/>
            </a:endParaRPr>
          </a:p>
          <a:p>
            <a:pPr lvl="0">
              <a:buNone/>
            </a:pPr>
            <a:r>
              <a:rPr lang="en-US" dirty="0">
                <a:latin typeface="+mj-lt"/>
              </a:rPr>
              <a:t>-</a:t>
            </a:r>
            <a:r>
              <a:rPr lang="vi-VN" dirty="0" smtClean="0">
                <a:latin typeface="+mj-lt"/>
              </a:rPr>
              <a:t>Người </a:t>
            </a:r>
            <a:r>
              <a:rPr lang="vi-VN" dirty="0">
                <a:latin typeface="+mj-lt"/>
              </a:rPr>
              <a:t>biết yêu thương con người sẽ được mọi người yêu quý và kính trọng. Yêu thương con người là truyền thống quý báu của dân tộc, cần được giữ gìn và phát huy</a:t>
            </a:r>
            <a:r>
              <a:rPr lang="vi-VN" dirty="0" smtClean="0">
                <a:latin typeface="+mj-lt"/>
              </a:rPr>
              <a:t>.</a:t>
            </a:r>
            <a:r>
              <a:rPr lang="vi-VN" dirty="0">
                <a:latin typeface="+mj-lt"/>
              </a:rPr>
              <a:t/>
            </a:r>
            <a:br>
              <a:rPr lang="vi-VN" dirty="0">
                <a:latin typeface="+mj-lt"/>
              </a:rPr>
            </a:br>
            <a:endParaRPr lang="en-US" b="1" dirty="0">
              <a:latin typeface="+mj-lt"/>
            </a:endParaRPr>
          </a:p>
        </p:txBody>
      </p:sp>
    </p:spTree>
    <p:extLst>
      <p:ext uri="{BB962C8B-B14F-4D97-AF65-F5344CB8AC3E}">
        <p14:creationId xmlns:p14="http://schemas.microsoft.com/office/powerpoint/2010/main"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59554"/>
            <a:ext cx="8182303" cy="7599475"/>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450134" y="1826606"/>
            <a:ext cx="6721739" cy="3427157"/>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b="1" dirty="0" smtClean="0">
                <a:solidFill>
                  <a:prstClr val="black"/>
                </a:solidFill>
                <a:latin typeface="+mj-lt"/>
                <a:ea typeface="Cambria" panose="02040503050406030204" pitchFamily="18" charset="0"/>
                <a:cs typeface="Cambria" panose="02040503050406030204" pitchFamily="18" charset="0"/>
              </a:rPr>
              <a:t>Em </a:t>
            </a:r>
            <a:r>
              <a:rPr lang="vi-VN" sz="2800" b="1" dirty="0">
                <a:solidFill>
                  <a:prstClr val="black"/>
                </a:solidFill>
                <a:latin typeface="+mj-lt"/>
                <a:ea typeface="Cambria" panose="02040503050406030204" pitchFamily="18" charset="0"/>
                <a:cs typeface="Cambria" panose="02040503050406030204" pitchFamily="18" charset="0"/>
              </a:rPr>
              <a:t>hãy thực hiện một việc làm thể hiện tình yêu thương đối với người thân trong gia đình và chia sẻ trước lớp.</a:t>
            </a:r>
            <a:endParaRPr lang="en-US" sz="2800" b="1" dirty="0">
              <a:solidFill>
                <a:prstClr val="black"/>
              </a:solidFill>
              <a:latin typeface="+mj-lt"/>
              <a:ea typeface="Cambria" panose="02040503050406030204" pitchFamily="18" charset="0"/>
              <a:cs typeface="Cambria" panose="02040503050406030204"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b="1" dirty="0">
                <a:solidFill>
                  <a:prstClr val="black"/>
                </a:solidFill>
                <a:latin typeface="+mj-lt"/>
                <a:ea typeface="Cambria" panose="02040503050406030204" pitchFamily="18" charset="0"/>
                <a:cs typeface="Cambria" panose="02040503050406030204" pitchFamily="18" charset="0"/>
              </a:rPr>
              <a:t>Em hãy thực hiện một hành động hay một lời nói cụ thể thể hiện tình yêu thương với bạn bè, thầy cô trong lớp em.</a:t>
            </a:r>
            <a:endParaRPr lang="en-US" sz="2800" b="1" dirty="0">
              <a:solidFill>
                <a:prstClr val="black"/>
              </a:solidFill>
              <a:latin typeface="+mj-lt"/>
              <a:ea typeface="Cambria" panose="02040503050406030204" pitchFamily="18" charset="0"/>
              <a:cs typeface="Cambria" panose="02040503050406030204" pitchFamily="18" charset="0"/>
            </a:endParaRPr>
          </a:p>
        </p:txBody>
      </p:sp>
      <p:pic>
        <p:nvPicPr>
          <p:cNvPr id="9" name="Shape 95"/>
          <p:cNvPicPr/>
          <p:nvPr/>
        </p:nvPicPr>
        <p:blipFill>
          <a:blip r:embed="rId4"/>
          <a:stretch/>
        </p:blipFill>
        <p:spPr>
          <a:xfrm>
            <a:off x="7635766" y="1040525"/>
            <a:ext cx="4401559" cy="5414866"/>
          </a:xfrm>
          <a:prstGeom prst="rect">
            <a:avLst/>
          </a:prstGeom>
        </p:spPr>
      </p:pic>
      <p:sp>
        <p:nvSpPr>
          <p:cNvPr id="11" name="Rectangle: Rounded Corners 1">
            <a:extLst>
              <a:ext uri="{FF2B5EF4-FFF2-40B4-BE49-F238E27FC236}">
                <a16:creationId xmlns="" xmlns:a16="http://schemas.microsoft.com/office/drawing/2014/main" id="{49368C2B-08BB-4567-BA27-2402FAA3C31F}"/>
              </a:ext>
            </a:extLst>
          </p:cNvPr>
          <p:cNvSpPr/>
          <p:nvPr/>
        </p:nvSpPr>
        <p:spPr>
          <a:xfrm>
            <a:off x="1969641" y="276279"/>
            <a:ext cx="8511837"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smtClean="0">
              <a:solidFill>
                <a:srgbClr val="FF0000"/>
              </a:solidFill>
              <a:latin typeface="Times New Roman" pitchFamily="18" charset="0"/>
              <a:ea typeface="Times New Roman" panose="02020603050405020304" pitchFamily="18" charset="0"/>
              <a:cs typeface="Times New Roman" pitchFamily="18" charset="0"/>
            </a:endParaRPr>
          </a:p>
          <a:p>
            <a:pPr lvl="0" indent="165100" algn="just">
              <a:lnSpc>
                <a:spcPct val="130000"/>
              </a:lnSpc>
              <a:spcAft>
                <a:spcPts val="200"/>
              </a:spcAft>
            </a:pPr>
            <a:r>
              <a:rPr lang="en-US" sz="3200" b="1" dirty="0" err="1" smtClean="0">
                <a:solidFill>
                  <a:srgbClr val="FF0000"/>
                </a:solidFill>
                <a:latin typeface="Times New Roman" pitchFamily="18" charset="0"/>
                <a:ea typeface="Times New Roman" panose="02020603050405020304" pitchFamily="18" charset="0"/>
                <a:cs typeface="Times New Roman" pitchFamily="18" charset="0"/>
              </a:rPr>
              <a:t>Hoạt</a:t>
            </a:r>
            <a:r>
              <a:rPr lang="en-US" sz="3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3200" b="1" dirty="0" err="1" smtClean="0">
                <a:solidFill>
                  <a:srgbClr val="FF0000"/>
                </a:solidFill>
                <a:latin typeface="Times New Roman" pitchFamily="18" charset="0"/>
                <a:ea typeface="Times New Roman" panose="02020603050405020304" pitchFamily="18" charset="0"/>
                <a:cs typeface="Times New Roman" pitchFamily="18" charset="0"/>
              </a:rPr>
              <a:t>động</a:t>
            </a:r>
            <a:r>
              <a:rPr lang="en-US" sz="3200" b="1" dirty="0" smtClean="0">
                <a:solidFill>
                  <a:srgbClr val="FF0000"/>
                </a:solidFill>
                <a:latin typeface="Times New Roman" pitchFamily="18" charset="0"/>
                <a:ea typeface="Times New Roman" panose="02020603050405020304" pitchFamily="18" charset="0"/>
                <a:cs typeface="Times New Roman" pitchFamily="18" charset="0"/>
              </a:rPr>
              <a:t>: </a:t>
            </a:r>
            <a:r>
              <a:rPr lang="vi-VN" sz="3200" b="1" dirty="0">
                <a:solidFill>
                  <a:srgbClr val="FF0000"/>
                </a:solidFill>
                <a:latin typeface="Times New Roman" pitchFamily="18" charset="0"/>
                <a:ea typeface="Arial" panose="020B0604020202020204" pitchFamily="34" charset="0"/>
                <a:cs typeface="Times New Roman" pitchFamily="18" charset="0"/>
              </a:rPr>
              <a:t>Thực hiện hành động yêu thương.</a:t>
            </a:r>
            <a:endParaRPr lang="en-US" sz="3200" b="1" dirty="0">
              <a:solidFill>
                <a:srgbClr val="FF0000"/>
              </a:solidFill>
              <a:latin typeface="Times New Roman" pitchFamily="18" charset="0"/>
              <a:ea typeface="Arial" panose="020B0604020202020204" pitchFamily="34" charset="0"/>
              <a:cs typeface="Times New Roman" pitchFamily="18" charset="0"/>
            </a:endParaRPr>
          </a:p>
          <a:p>
            <a:pPr algn="ctr"/>
            <a:endParaRPr lang="en-US" sz="3200" b="1" dirty="0" smtClean="0">
              <a:solidFill>
                <a:srgbClr val="FF0000"/>
              </a:solidFill>
              <a:latin typeface="Times New Roman" pitchFamily="18" charset="0"/>
              <a:ea typeface="Times New Roman" panose="02020603050405020304" pitchFamily="18" charset="0"/>
              <a:cs typeface="Times New Roman" pitchFamily="18" charset="0"/>
            </a:endParaRPr>
          </a:p>
          <a:p>
            <a:pPr algn="ctr"/>
            <a:r>
              <a:rPr lang="en-US" dirty="0">
                <a:solidFill>
                  <a:prstClr val="white"/>
                </a:solidFill>
                <a:latin typeface="Times New Roman" panose="02020603050405020304" pitchFamily="18"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pitchFamily="18" charset="0"/>
                <a:ea typeface="华康海报体W12" panose="040B0C09000000000000" pitchFamily="81" charset="-122"/>
                <a:cs typeface="Times" pitchFamily="18" charset="0"/>
              </a:rPr>
              <a:t>I.</a:t>
            </a:r>
          </a:p>
          <a:p>
            <a:pPr algn="ctr" defTabSz="457200"/>
            <a:r>
              <a:rPr lang="en-US" altLang="zh-CN" sz="6600" b="1" dirty="0" err="1" smtClean="0">
                <a:solidFill>
                  <a:srgbClr val="FF0000"/>
                </a:solidFill>
                <a:latin typeface="Times" pitchFamily="18" charset="0"/>
                <a:ea typeface="华康海报体W12" panose="040B0C09000000000000" pitchFamily="81" charset="-122"/>
                <a:cs typeface="Times" pitchFamily="18" charset="0"/>
              </a:rPr>
              <a:t>Khởi</a:t>
            </a:r>
            <a:r>
              <a:rPr lang="en-US" altLang="zh-CN" sz="6600" b="1" dirty="0" smtClean="0">
                <a:solidFill>
                  <a:srgbClr val="FF0000"/>
                </a:solidFill>
                <a:latin typeface="Times" pitchFamily="18" charset="0"/>
                <a:ea typeface="华康海报体W12" panose="040B0C09000000000000" pitchFamily="81" charset="-122"/>
                <a:cs typeface="Times" pitchFamily="18" charset="0"/>
              </a:rPr>
              <a:t> </a:t>
            </a:r>
            <a:r>
              <a:rPr lang="en-US" altLang="zh-CN" sz="6600" b="1" dirty="0" err="1" smtClean="0">
                <a:solidFill>
                  <a:srgbClr val="FF0000"/>
                </a:solidFill>
                <a:latin typeface="Times" pitchFamily="18" charset="0"/>
                <a:ea typeface="华康海报体W12" panose="040B0C09000000000000" pitchFamily="81" charset="-122"/>
                <a:cs typeface="Times" pitchFamily="18" charset="0"/>
              </a:rPr>
              <a:t>động</a:t>
            </a:r>
            <a:endParaRPr lang="zh-CN" altLang="en-US" sz="66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94887" y="1288202"/>
              <a:ext cx="4149384" cy="4040543"/>
            </a:xfrm>
            <a:prstGeom prst="rect">
              <a:avLst/>
            </a:prstGeom>
          </p:spPr>
        </p:pic>
        <p:sp>
          <p:nvSpPr>
            <p:cNvPr id="10" name="Rectangle 9"/>
            <p:cNvSpPr>
              <a:spLocks noChangeArrowheads="1"/>
            </p:cNvSpPr>
            <p:nvPr/>
          </p:nvSpPr>
          <p:spPr bwMode="auto">
            <a:xfrm>
              <a:off x="1334021" y="1685208"/>
              <a:ext cx="3662982"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000" b="1" dirty="0" err="1" smtClean="0">
                  <a:solidFill>
                    <a:srgbClr val="0000FF"/>
                  </a:solidFill>
                  <a:latin typeface="Times" pitchFamily="18" charset="0"/>
                  <a:ea typeface="Helvetica Neue"/>
                  <a:cs typeface="Times" pitchFamily="18" charset="0"/>
                </a:rPr>
                <a:t>Bài</a:t>
              </a:r>
              <a:r>
                <a:rPr lang="en-US" altLang="en-US" sz="2000" b="1" dirty="0" smtClean="0">
                  <a:solidFill>
                    <a:srgbClr val="0000FF"/>
                  </a:solidFill>
                  <a:latin typeface="Times" pitchFamily="18" charset="0"/>
                  <a:ea typeface="Helvetica Neue"/>
                  <a:cs typeface="Times" pitchFamily="18" charset="0"/>
                </a:rPr>
                <a:t> 2:</a:t>
              </a:r>
              <a:r>
                <a:rPr lang="en-US" altLang="en-US" sz="2000" b="1" dirty="0" smtClean="0">
                  <a:solidFill>
                    <a:srgbClr val="FF0000"/>
                  </a:solidFill>
                  <a:latin typeface="Times" pitchFamily="18" charset="0"/>
                  <a:ea typeface="Helvetica Neue"/>
                  <a:cs typeface="Times" pitchFamily="18" charset="0"/>
                </a:rPr>
                <a:t> </a:t>
              </a:r>
            </a:p>
            <a:p>
              <a:pPr algn="ctr" eaLnBrk="0" fontAlgn="base" hangingPunct="0">
                <a:spcBef>
                  <a:spcPct val="0"/>
                </a:spcBef>
                <a:spcAft>
                  <a:spcPct val="0"/>
                </a:spcAft>
              </a:pPr>
              <a:r>
                <a:rPr lang="en-US" altLang="en-US" sz="4000" b="1" dirty="0" smtClean="0">
                  <a:solidFill>
                    <a:srgbClr val="FF0000"/>
                  </a:solidFill>
                  <a:latin typeface="Times" pitchFamily="18" charset="0"/>
                  <a:ea typeface="Helvetica Neue"/>
                  <a:cs typeface="Times" pitchFamily="18" charset="0"/>
                </a:rPr>
                <a:t>YÊU THƯƠNG CON NGƯỜI </a:t>
              </a:r>
            </a:p>
            <a:p>
              <a:pPr algn="ctr" eaLnBrk="0" fontAlgn="base" hangingPunct="0">
                <a:spcBef>
                  <a:spcPct val="0"/>
                </a:spcBef>
                <a:spcAft>
                  <a:spcPct val="0"/>
                </a:spcAft>
              </a:pPr>
              <a:endParaRPr lang="en-US" altLang="en-US" sz="4400" b="1" dirty="0">
                <a:solidFill>
                  <a:srgbClr val="FF0000"/>
                </a:solidFill>
                <a:latin typeface="Times" pitchFamily="18" charset="0"/>
                <a:ea typeface="Helvetica Neue"/>
                <a:cs typeface="Times" pitchFamily="18" charset="0"/>
              </a:endParaRPr>
            </a:p>
            <a:p>
              <a:pPr algn="ctr" eaLnBrk="0" fontAlgn="base" hangingPunct="0">
                <a:spcBef>
                  <a:spcPct val="0"/>
                </a:spcBef>
                <a:spcAft>
                  <a:spcPct val="0"/>
                </a:spcAft>
              </a:pPr>
              <a:endParaRPr lang="en-US" altLang="en-US" sz="4400" b="1" dirty="0" smtClean="0">
                <a:solidFill>
                  <a:srgbClr val="0000FF"/>
                </a:solidFill>
                <a:latin typeface="Times" pitchFamily="18" charset="0"/>
                <a:ea typeface="Helvetica Neue"/>
                <a:cs typeface="Times" pitchFamily="18" charset="0"/>
              </a:endParaRPr>
            </a:p>
          </p:txBody>
        </p:sp>
      </p:grpSp>
    </p:spTree>
    <p:extLst>
      <p:ext uri="{BB962C8B-B14F-4D97-AF65-F5344CB8AC3E}">
        <p14:creationId xmlns:p14="http://schemas.microsoft.com/office/powerpoint/2010/main" val="129473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5843588"/>
            <a:ext cx="34290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4" y="5832475"/>
            <a:ext cx="4746625" cy="706438"/>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5551489"/>
            <a:ext cx="34290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39" y="5105401"/>
            <a:ext cx="4949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2827339"/>
            <a:ext cx="2552700" cy="336867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4" y="4140200"/>
            <a:ext cx="529748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63" y="4002088"/>
            <a:ext cx="5270500" cy="63341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8026" y="3538538"/>
            <a:ext cx="541972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8750" y="2822575"/>
            <a:ext cx="2084388" cy="167005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833688"/>
            <a:ext cx="2051050" cy="84296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2795588"/>
            <a:ext cx="2078038" cy="5842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9713" y="2486025"/>
            <a:ext cx="335756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8688" y="2012950"/>
            <a:ext cx="2012950" cy="12398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8275" y="1339851"/>
            <a:ext cx="3297238"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8275" y="1333500"/>
            <a:ext cx="32972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8276" y="1201739"/>
            <a:ext cx="3186113" cy="5349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2388" y="804863"/>
            <a:ext cx="3357562" cy="6778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9050" y="463551"/>
            <a:ext cx="3390900"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3113" y="1146176"/>
            <a:ext cx="205581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98751" y="1841500"/>
            <a:ext cx="21558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59063" y="1"/>
            <a:ext cx="710565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5394" y="2481264"/>
            <a:ext cx="2769646" cy="1658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4"/>
          <a:stretch>
            <a:fillRect/>
          </a:stretch>
        </p:blipFill>
        <p:spPr>
          <a:xfrm>
            <a:off x="9842864" y="2498982"/>
            <a:ext cx="2516829" cy="4359018"/>
          </a:xfrm>
          <a:prstGeom prst="rect">
            <a:avLst/>
          </a:prstGeom>
        </p:spPr>
      </p:pic>
      <p:pic>
        <p:nvPicPr>
          <p:cNvPr id="27" name="图片 1"/>
          <p:cNvPicPr>
            <a:picLocks noChangeAspect="1"/>
          </p:cNvPicPr>
          <p:nvPr/>
        </p:nvPicPr>
        <p:blipFill rotWithShape="1">
          <a:blip r:embed="rId25" cstate="print">
            <a:extLst>
              <a:ext uri="{28A0092B-C50C-407E-A947-70E740481C1C}">
                <a14:useLocalDpi xmlns:a14="http://schemas.microsoft.com/office/drawing/2010/main" val="0"/>
              </a:ext>
            </a:extLst>
          </a:blip>
          <a:srcRect l="32760" r="8347"/>
          <a:stretch>
            <a:fillRect/>
          </a:stretch>
        </p:blipFill>
        <p:spPr>
          <a:xfrm flipH="1">
            <a:off x="-160098" y="398193"/>
            <a:ext cx="2150029" cy="2112622"/>
          </a:xfrm>
          <a:prstGeom prst="rect">
            <a:avLst/>
          </a:prstGeom>
        </p:spPr>
      </p:pic>
    </p:spTree>
    <p:extLst>
      <p:ext uri="{BB962C8B-B14F-4D97-AF65-F5344CB8AC3E}">
        <p14:creationId xmlns:p14="http://schemas.microsoft.com/office/powerpoint/2010/main" val="386107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III.</a:t>
            </a: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Luyện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tập</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682389" y="578106"/>
            <a:ext cx="5222009" cy="5604731"/>
            <a:chOff x="682389" y="578106"/>
            <a:chExt cx="5222009"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682389" y="769385"/>
              <a:ext cx="5084628" cy="5181039"/>
            </a:xfrm>
            <a:prstGeom prst="rect">
              <a:avLst/>
            </a:prstGeom>
          </p:spPr>
        </p:pic>
        <p:sp>
          <p:nvSpPr>
            <p:cNvPr id="10" name="Rectangle 9"/>
            <p:cNvSpPr>
              <a:spLocks noChangeArrowheads="1"/>
            </p:cNvSpPr>
            <p:nvPr/>
          </p:nvSpPr>
          <p:spPr bwMode="auto">
            <a:xfrm>
              <a:off x="1410628" y="1594131"/>
              <a:ext cx="371796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itchFamily="18" charset="0"/>
                  <a:ea typeface="Helvetica Neue"/>
                  <a:cs typeface="Times New Roman" pitchFamily="18" charset="0"/>
                </a:rPr>
                <a:t>Bài</a:t>
              </a:r>
              <a:r>
                <a:rPr lang="en-US" altLang="en-US" sz="4400" b="1" dirty="0" smtClean="0">
                  <a:solidFill>
                    <a:srgbClr val="0000FF"/>
                  </a:solidFill>
                  <a:latin typeface="Times New Roman" pitchFamily="18" charset="0"/>
                  <a:ea typeface="Helvetica Neue"/>
                  <a:cs typeface="Times New Roman" pitchFamily="18" charset="0"/>
                </a:rPr>
                <a:t> 2:</a:t>
              </a:r>
              <a:r>
                <a:rPr lang="en-US" altLang="en-US" sz="44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400" b="1" dirty="0" smtClean="0">
                  <a:solidFill>
                    <a:srgbClr val="FF0000"/>
                  </a:solidFill>
                  <a:latin typeface="Times New Roman" pitchFamily="18" charset="0"/>
                  <a:ea typeface="Helvetica Neue"/>
                  <a:cs typeface="Times New Roman" pitchFamily="18" charset="0"/>
                </a:rPr>
                <a:t>YÊU THƯƠNG </a:t>
              </a:r>
              <a:r>
                <a:rPr lang="en-US" altLang="en-US" sz="4400" b="1" smtClean="0">
                  <a:solidFill>
                    <a:srgbClr val="FF0000"/>
                  </a:solidFill>
                  <a:latin typeface="Times New Roman" pitchFamily="18" charset="0"/>
                  <a:ea typeface="Helvetica Neue"/>
                  <a:cs typeface="Times New Roman" pitchFamily="18" charset="0"/>
                </a:rPr>
                <a:t>CON NGƯỜI</a:t>
              </a:r>
              <a:endParaRPr lang="en-SG" altLang="en-US" sz="4400" b="1" dirty="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94513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15161" y="2135998"/>
            <a:ext cx="3274783" cy="3175398"/>
          </a:xfrm>
          <a:prstGeom prst="rect">
            <a:avLst/>
          </a:prstGeom>
          <a:noFill/>
          <a:ln w="9525">
            <a:noFill/>
            <a:miter lim="800000"/>
            <a:headEnd/>
            <a:tailEnd/>
          </a:ln>
        </p:spPr>
      </p:pic>
      <p:sp>
        <p:nvSpPr>
          <p:cNvPr id="3" name="Rectangle 189"/>
          <p:cNvSpPr>
            <a:spLocks noChangeArrowheads="1"/>
          </p:cNvSpPr>
          <p:nvPr/>
        </p:nvSpPr>
        <p:spPr bwMode="auto">
          <a:xfrm>
            <a:off x="477794" y="3435577"/>
            <a:ext cx="2667000" cy="830997"/>
          </a:xfrm>
          <a:prstGeom prst="rect">
            <a:avLst/>
          </a:prstGeom>
          <a:noFill/>
          <a:ln>
            <a:noFill/>
          </a:ln>
          <a:effectLst/>
          <a:extLst/>
        </p:spPr>
        <p:txBody>
          <a:bodyPr anchor="ctr">
            <a:spAutoFit/>
          </a:bodyPr>
          <a:lstStyle/>
          <a:p>
            <a:pPr algn="ctr">
              <a:defRPr/>
            </a:pP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Hoạt</a:t>
            </a:r>
            <a:r>
              <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động</a:t>
            </a:r>
            <a:endPar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endParaRPr>
          </a:p>
          <a:p>
            <a:pPr algn="ctr">
              <a:defRPr/>
            </a:pPr>
            <a:r>
              <a:rPr lang="en-US" altLang="zh-CN" sz="2400" b="1" kern="0" dirty="0" smtClean="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smtClean="0">
                <a:solidFill>
                  <a:prstClr val="black">
                    <a:lumMod val="75000"/>
                    <a:lumOff val="25000"/>
                  </a:prstClr>
                </a:solidFill>
                <a:latin typeface="Times New Roman" pitchFamily="18" charset="0"/>
                <a:ea typeface="微软雅黑" pitchFamily="34" charset="-122"/>
                <a:cs typeface="Times New Roman" pitchFamily="18" charset="0"/>
              </a:rPr>
              <a:t>nhóm</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1752551" y="44454"/>
            <a:ext cx="9711567" cy="1879893"/>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Trò chơi </a:t>
            </a:r>
            <a:endParaRPr lang="en-US" sz="3600" b="1" i="1" kern="10" dirty="0" smtClean="0">
              <a:ln w="9525">
                <a:solidFill>
                  <a:srgbClr val="000000"/>
                </a:solidFill>
                <a:round/>
                <a:headEnd/>
                <a:tailEnd/>
              </a:ln>
              <a:solidFill>
                <a:srgbClr val="0000FF"/>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endParaRPr>
          </a:p>
          <a:p>
            <a:pPr algn="ctr" eaLnBrk="0" fontAlgn="base" hangingPunct="0">
              <a:spcBef>
                <a:spcPct val="0"/>
              </a:spcBef>
              <a:spcAft>
                <a:spcPct val="0"/>
              </a:spcAft>
            </a:pP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Tiếp</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 </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sức</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 </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đồng</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 </a:t>
            </a:r>
            <a:r>
              <a:rPr lang="en-US" sz="3600" b="1" i="1" kern="10" dirty="0" err="1"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đội</a:t>
            </a: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  </a:t>
            </a:r>
            <a:endPar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endParaRPr>
          </a:p>
        </p:txBody>
      </p:sp>
      <p:sp>
        <p:nvSpPr>
          <p:cNvPr id="5" name="Text Box 33"/>
          <p:cNvSpPr txBox="1">
            <a:spLocks noChangeArrowheads="1"/>
          </p:cNvSpPr>
          <p:nvPr/>
        </p:nvSpPr>
        <p:spPr bwMode="auto">
          <a:xfrm>
            <a:off x="3535681" y="2062462"/>
            <a:ext cx="6563662" cy="1938992"/>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Times New Roman" pitchFamily="18" charset="0"/>
                <a:cs typeface="Times New Roman" pitchFamily="18" charset="0"/>
              </a:rPr>
              <a:t>Tìm</a:t>
            </a:r>
            <a:r>
              <a:rPr lang="en-US" altLang="en-US" sz="4000" b="1" dirty="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những</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biểu</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hiện</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yêu</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thương</a:t>
            </a:r>
            <a:r>
              <a:rPr lang="en-US" altLang="en-US" sz="4000" b="1" dirty="0" smtClean="0">
                <a:solidFill>
                  <a:srgbClr val="FF00FF"/>
                </a:solidFill>
                <a:latin typeface="Times New Roman" pitchFamily="18" charset="0"/>
                <a:cs typeface="Times New Roman" pitchFamily="18" charset="0"/>
              </a:rPr>
              <a:t> con </a:t>
            </a:r>
            <a:r>
              <a:rPr lang="en-US" altLang="en-US" sz="4000" b="1" dirty="0" err="1" smtClean="0">
                <a:solidFill>
                  <a:srgbClr val="FF00FF"/>
                </a:solidFill>
                <a:latin typeface="Times New Roman" pitchFamily="18" charset="0"/>
                <a:cs typeface="Times New Roman" pitchFamily="18" charset="0"/>
              </a:rPr>
              <a:t>người</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và</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trái</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với</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yêu</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thương</a:t>
            </a:r>
            <a:r>
              <a:rPr lang="en-US" altLang="en-US" sz="4000" b="1" dirty="0" smtClean="0">
                <a:solidFill>
                  <a:srgbClr val="FF00FF"/>
                </a:solidFill>
                <a:latin typeface="Times New Roman" pitchFamily="18" charset="0"/>
                <a:cs typeface="Times New Roman" pitchFamily="18" charset="0"/>
              </a:rPr>
              <a:t> con </a:t>
            </a:r>
            <a:r>
              <a:rPr lang="en-US" altLang="en-US" sz="4000" b="1" dirty="0" err="1" smtClean="0">
                <a:solidFill>
                  <a:srgbClr val="FF00FF"/>
                </a:solidFill>
                <a:latin typeface="Times New Roman" pitchFamily="18" charset="0"/>
                <a:cs typeface="Times New Roman" pitchFamily="18" charset="0"/>
              </a:rPr>
              <a:t>người</a:t>
            </a:r>
            <a:endParaRPr lang="en-US" altLang="en-US" sz="4000" b="1" dirty="0">
              <a:solidFill>
                <a:srgbClr val="FF00FF"/>
              </a:solidFill>
              <a:latin typeface="Times New Roman" pitchFamily="18" charset="0"/>
              <a:cs typeface="Times New Roman" pitchFamily="18" charset="0"/>
            </a:endParaRPr>
          </a:p>
        </p:txBody>
      </p:sp>
      <p:sp>
        <p:nvSpPr>
          <p:cNvPr id="6" name="Rectangle 5"/>
          <p:cNvSpPr/>
          <p:nvPr/>
        </p:nvSpPr>
        <p:spPr>
          <a:xfrm>
            <a:off x="3295377" y="4157234"/>
            <a:ext cx="7404468" cy="2308324"/>
          </a:xfrm>
          <a:prstGeom prst="rect">
            <a:avLst/>
          </a:prstGeom>
        </p:spPr>
        <p:txBody>
          <a:bodyPr wrap="square">
            <a:spAutoFit/>
          </a:bodyPr>
          <a:lstStyle/>
          <a:p>
            <a:r>
              <a:rPr lang="en-US" sz="2400" b="1" dirty="0">
                <a:solidFill>
                  <a:prstClr val="black"/>
                </a:solidFill>
                <a:latin typeface="Times New Roman"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Số</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người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tham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cả</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lớp</a:t>
            </a:r>
            <a:endParaRPr lang="en-US" sz="2400" b="1" dirty="0" smtClean="0">
              <a:solidFill>
                <a:prstClr val="black"/>
              </a:solidFill>
              <a:latin typeface="Times New Roman" pitchFamily="18" charset="0"/>
              <a:cs typeface="Times New Roman" pitchFamily="18" charset="0"/>
            </a:endParaRPr>
          </a:p>
          <a:p>
            <a:pPr marL="342900" indent="-342900">
              <a:buFontTx/>
              <a:buChar char="-"/>
            </a:pPr>
            <a:r>
              <a:rPr lang="en-US" sz="2400" b="1" dirty="0" err="1" smtClean="0">
                <a:solidFill>
                  <a:prstClr val="black"/>
                </a:solidFill>
                <a:latin typeface="Times New Roman" pitchFamily="18" charset="0"/>
                <a:cs typeface="Times New Roman" pitchFamily="18" charset="0"/>
              </a:rPr>
              <a:t>Cách</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thức</a:t>
            </a:r>
            <a:r>
              <a:rPr lang="en-US" sz="2400" b="1" dirty="0" smtClean="0">
                <a:solidFill>
                  <a:prstClr val="black"/>
                </a:solidFill>
                <a:latin typeface="Times New Roman" pitchFamily="18" charset="0"/>
                <a:cs typeface="Times New Roman" pitchFamily="18" charset="0"/>
              </a:rPr>
              <a:t>: Chia </a:t>
            </a:r>
            <a:r>
              <a:rPr lang="en-US" sz="2400" b="1" dirty="0" err="1" smtClean="0">
                <a:solidFill>
                  <a:prstClr val="black"/>
                </a:solidFill>
                <a:latin typeface="Times New Roman" pitchFamily="18" charset="0"/>
                <a:cs typeface="Times New Roman" pitchFamily="18" charset="0"/>
              </a:rPr>
              <a:t>lớp</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làm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hai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đội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theo</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dãy</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bàn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Mỗi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dãy</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cử</a:t>
            </a:r>
            <a:r>
              <a:rPr lang="en-US" sz="2400" b="1" dirty="0" smtClean="0">
                <a:solidFill>
                  <a:prstClr val="black"/>
                </a:solidFill>
                <a:latin typeface="Times New Roman" pitchFamily="18" charset="0"/>
                <a:cs typeface="Times New Roman" pitchFamily="18" charset="0"/>
              </a:rPr>
              <a:t> 5 </a:t>
            </a:r>
            <a:r>
              <a:rPr lang="en-US" sz="2400" b="1" dirty="0" err="1" smtClean="0">
                <a:solidFill>
                  <a:prstClr val="black"/>
                </a:solidFill>
                <a:latin typeface="Times New Roman" pitchFamily="18" charset="0"/>
                <a:cs typeface="Times New Roman" pitchFamily="18" charset="0"/>
              </a:rPr>
              <a:t>bạn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đạị</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diện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Lần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lượt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viết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biểu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hiện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Không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được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đọc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lặp</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lại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của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người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khác</a:t>
            </a:r>
            <a:r>
              <a:rPr lang="en-US" sz="2400" b="1" dirty="0" smtClean="0">
                <a:solidFill>
                  <a:prstClr val="black"/>
                </a:solidFill>
                <a:latin typeface="Times New Roman" pitchFamily="18" charset="0"/>
                <a:cs typeface="Times New Roman" pitchFamily="18" charset="0"/>
              </a:rPr>
              <a:t>.) </a:t>
            </a:r>
          </a:p>
          <a:p>
            <a:pPr marL="342900" indent="-342900">
              <a:buFontTx/>
              <a:buChar char="-"/>
            </a:pPr>
            <a:r>
              <a:rPr lang="en-US" sz="2400" b="1" dirty="0" err="1" smtClean="0">
                <a:solidFill>
                  <a:prstClr val="black"/>
                </a:solidFill>
                <a:latin typeface="Times New Roman" pitchFamily="18" charset="0"/>
                <a:cs typeface="Times New Roman" pitchFamily="18" charset="0"/>
              </a:rPr>
              <a:t>Thời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gian</a:t>
            </a:r>
            <a:r>
              <a:rPr lang="en-US" sz="2400" b="1" dirty="0" smtClean="0">
                <a:solidFill>
                  <a:prstClr val="black"/>
                </a:solidFill>
                <a:latin typeface="Times New Roman" pitchFamily="18" charset="0"/>
                <a:cs typeface="Times New Roman" pitchFamily="18" charset="0"/>
              </a:rPr>
              <a:t>: 5 </a:t>
            </a:r>
            <a:r>
              <a:rPr lang="en-US" sz="2400" b="1" dirty="0" err="1" smtClean="0">
                <a:solidFill>
                  <a:prstClr val="black"/>
                </a:solidFill>
                <a:latin typeface="Times New Roman" pitchFamily="18" charset="0"/>
                <a:cs typeface="Times New Roman" pitchFamily="18" charset="0"/>
              </a:rPr>
              <a:t>phút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thảo</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luận</a:t>
            </a:r>
            <a:r>
              <a:rPr lang="en-US" sz="2400" b="1" dirty="0" smtClean="0">
                <a:solidFill>
                  <a:prstClr val="black"/>
                </a:solidFill>
                <a:latin typeface="Times New Roman" pitchFamily="18" charset="0"/>
                <a:cs typeface="Times New Roman" pitchFamily="18" charset="0"/>
              </a:rPr>
              <a:t>, 3 </a:t>
            </a:r>
            <a:r>
              <a:rPr lang="en-US" sz="2400" b="1" dirty="0" err="1" smtClean="0">
                <a:solidFill>
                  <a:prstClr val="black"/>
                </a:solidFill>
                <a:latin typeface="Times New Roman" pitchFamily="18" charset="0"/>
                <a:cs typeface="Times New Roman" pitchFamily="18" charset="0"/>
              </a:rPr>
              <a:t>phút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viết</a:t>
            </a:r>
            <a:r>
              <a:rPr lang="en-US" sz="2400" b="1" dirty="0" smtClean="0">
                <a:solidFill>
                  <a:prstClr val="black"/>
                </a:solidFill>
                <a:latin typeface="Times New Roman" pitchFamily="18" charset="0"/>
                <a:cs typeface="Times New Roman" pitchFamily="18" charset="0"/>
              </a:rPr>
              <a:t>. </a:t>
            </a:r>
            <a:endParaRPr lang="en-US" sz="2400" b="1" dirty="0">
              <a:solidFill>
                <a:prstClr val="black"/>
              </a:solidFill>
              <a:latin typeface="Times New Roman" pitchFamily="18" charset="0"/>
              <a:cs typeface="Times New Roman" pitchFamily="18" charset="0"/>
            </a:endParaRPr>
          </a:p>
        </p:txBody>
      </p:sp>
      <p:pic>
        <p:nvPicPr>
          <p:cNvPr id="8" name="Picture 7"/>
          <p:cNvPicPr>
            <a:picLocks noChangeAspect="1"/>
          </p:cNvPicPr>
          <p:nvPr/>
        </p:nvPicPr>
        <p:blipFill>
          <a:blip r:embed="rId3"/>
          <a:stretch>
            <a:fillRect/>
          </a:stretch>
        </p:blipFill>
        <p:spPr>
          <a:xfrm>
            <a:off x="9790612" y="2498982"/>
            <a:ext cx="2516829" cy="4359018"/>
          </a:xfrm>
          <a:prstGeom prst="rect">
            <a:avLst/>
          </a:prstGeom>
        </p:spPr>
      </p:pic>
      <p:pic>
        <p:nvPicPr>
          <p:cNvPr id="9"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105" y="-189516"/>
            <a:ext cx="67404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Shape 77"/>
          <p:cNvPicPr/>
          <p:nvPr/>
        </p:nvPicPr>
        <p:blipFill>
          <a:blip r:embed="rId3"/>
          <a:stretch/>
        </p:blipFill>
        <p:spPr>
          <a:xfrm>
            <a:off x="141890" y="953484"/>
            <a:ext cx="3026099" cy="1673256"/>
          </a:xfrm>
          <a:prstGeom prst="rect">
            <a:avLst/>
          </a:prstGeom>
        </p:spPr>
      </p:pic>
      <p:sp>
        <p:nvSpPr>
          <p:cNvPr id="22" name="AutoShape 3"/>
          <p:cNvSpPr>
            <a:spLocks noChangeArrowheads="1"/>
          </p:cNvSpPr>
          <p:nvPr/>
        </p:nvSpPr>
        <p:spPr bwMode="gray">
          <a:xfrm>
            <a:off x="141890" y="72403"/>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smtClean="0">
                <a:solidFill>
                  <a:srgbClr val="FFFF00"/>
                </a:solidFill>
                <a:latin typeface="Times" pitchFamily="18" charset="0"/>
                <a:cs typeface="Times" pitchFamily="18" charset="0"/>
              </a:rPr>
              <a:t>Ai </a:t>
            </a:r>
            <a:r>
              <a:rPr lang="en-US" altLang="en-US" sz="2400" b="1" kern="0" dirty="0" err="1" smtClean="0">
                <a:solidFill>
                  <a:srgbClr val="FFFF00"/>
                </a:solidFill>
                <a:latin typeface="Times" pitchFamily="18" charset="0"/>
                <a:cs typeface="Times" pitchFamily="18" charset="0"/>
              </a:rPr>
              <a:t>nhanh</a:t>
            </a:r>
            <a:r>
              <a:rPr lang="en-US" altLang="en-US" sz="2400" b="1" kern="0" dirty="0" smtClean="0">
                <a:solidFill>
                  <a:srgbClr val="FFFF00"/>
                </a:solidFill>
                <a:latin typeface="Times" pitchFamily="18" charset="0"/>
                <a:cs typeface="Times" pitchFamily="18" charset="0"/>
              </a:rPr>
              <a:t> </a:t>
            </a:r>
            <a:r>
              <a:rPr lang="en-US" altLang="en-US" sz="2400" b="1" kern="0" dirty="0" err="1" smtClean="0">
                <a:solidFill>
                  <a:srgbClr val="FFFF00"/>
                </a:solidFill>
                <a:latin typeface="Times" pitchFamily="18" charset="0"/>
                <a:cs typeface="Times" pitchFamily="18" charset="0"/>
              </a:rPr>
              <a:t>hơn</a:t>
            </a:r>
            <a:endParaRPr lang="en-US" altLang="en-US" sz="2400" b="1" kern="0" dirty="0">
              <a:solidFill>
                <a:srgbClr val="FFFF00"/>
              </a:solidFill>
              <a:latin typeface="Times" pitchFamily="18" charset="0"/>
              <a:cs typeface="Times"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7565553"/>
              </p:ext>
            </p:extLst>
          </p:nvPr>
        </p:nvGraphicFramePr>
        <p:xfrm>
          <a:off x="3167989" y="1008830"/>
          <a:ext cx="8744960" cy="1402080"/>
        </p:xfrm>
        <a:graphic>
          <a:graphicData uri="http://schemas.openxmlformats.org/drawingml/2006/table">
            <a:tbl>
              <a:tblPr>
                <a:tableStyleId>{5C22544A-7EE6-4342-B048-85BDC9FD1C3A}</a:tableStyleId>
              </a:tblPr>
              <a:tblGrid>
                <a:gridCol w="8744960"/>
              </a:tblGrid>
              <a:tr h="815340">
                <a:tc>
                  <a:txBody>
                    <a:bodyPr/>
                    <a:lstStyle/>
                    <a:p>
                      <a:pPr marL="190500" marR="0" indent="-190500" algn="just">
                        <a:lnSpc>
                          <a:spcPct val="115000"/>
                        </a:lnSpc>
                        <a:spcBef>
                          <a:spcPts val="0"/>
                        </a:spcBef>
                        <a:spcAft>
                          <a:spcPts val="0"/>
                        </a:spcAft>
                      </a:pPr>
                      <a:r>
                        <a:rPr lang="vi-VN" sz="2000" dirty="0">
                          <a:effectLst/>
                          <a:latin typeface="+mj-lt"/>
                        </a:rPr>
                        <a:t>Gia đình Hà có bốn người: bố, mẹ, em trai và Hà. Để hai chị em Hà có nhiều thời gian học tập và vui chơi, mọi việc trong gia đình bố mẹ thường làm hết. Mấy hôm nay, mẹ bị ốm nên mọi việc đều do một mình bố xoay xở nhưng Hà vẫn mải chơi, không giúp đỡ bố cũng không hỏi han, động viên mẹ.</a:t>
                      </a:r>
                      <a:endParaRPr lang="en-US" sz="2000" dirty="0">
                        <a:effectLst/>
                        <a:latin typeface="+mj-lt"/>
                        <a:ea typeface="Arial" panose="020B0604020202020204" pitchFamily="34" charset="0"/>
                      </a:endParaRPr>
                    </a:p>
                  </a:txBody>
                  <a:tcPr marL="0" marR="0" marT="0" marB="0"/>
                </a:tc>
              </a:tr>
            </a:tbl>
          </a:graphicData>
        </a:graphic>
      </p:graphicFrame>
      <p:sp>
        <p:nvSpPr>
          <p:cNvPr id="3" name="Rectangle 1"/>
          <p:cNvSpPr>
            <a:spLocks noChangeArrowheads="1"/>
          </p:cNvSpPr>
          <p:nvPr/>
        </p:nvSpPr>
        <p:spPr bwMode="auto">
          <a:xfrm>
            <a:off x="3058976" y="1934518"/>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pitchFamily="18" charset="0"/>
                <a:cs typeface="Times" pitchFamily="18" charset="0"/>
              </a:rPr>
              <a:t/>
            </a:r>
            <a:br>
              <a:rPr kumimoji="0" lang="en-US" altLang="en-US" sz="1800" b="0" i="0" u="none" strike="noStrike" cap="none" normalizeH="0" baseline="0" smtClean="0">
                <a:ln>
                  <a:noFill/>
                </a:ln>
                <a:solidFill>
                  <a:schemeClr val="tx1"/>
                </a:solidFill>
                <a:effectLst/>
                <a:latin typeface="Times" pitchFamily="18" charset="0"/>
                <a:cs typeface="Times" pitchFamily="18" charset="0"/>
              </a:rPr>
            </a:br>
            <a:endParaRPr kumimoji="0" lang="en-US" altLang="en-US" sz="1800" b="0" i="0" u="none" strike="noStrike" cap="none" normalizeH="0" baseline="0" smtClean="0">
              <a:ln>
                <a:noFill/>
              </a:ln>
              <a:solidFill>
                <a:schemeClr val="tx1"/>
              </a:solidFill>
              <a:effectLst/>
              <a:latin typeface="Times" pitchFamily="18" charset="0"/>
              <a:cs typeface="Times"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0860659"/>
              </p:ext>
            </p:extLst>
          </p:nvPr>
        </p:nvGraphicFramePr>
        <p:xfrm>
          <a:off x="454228" y="2715592"/>
          <a:ext cx="8348968" cy="2103120"/>
        </p:xfrm>
        <a:graphic>
          <a:graphicData uri="http://schemas.openxmlformats.org/drawingml/2006/table">
            <a:tbl>
              <a:tblPr/>
              <a:tblGrid>
                <a:gridCol w="8348968"/>
              </a:tblGrid>
              <a:tr h="1848326">
                <a:tc>
                  <a:txBody>
                    <a:bodyPr/>
                    <a:lstStyle/>
                    <a:p>
                      <a:pPr marL="190500" marR="0" indent="-190500" algn="just">
                        <a:lnSpc>
                          <a:spcPct val="115000"/>
                        </a:lnSpc>
                        <a:spcBef>
                          <a:spcPts val="0"/>
                        </a:spcBef>
                        <a:spcAft>
                          <a:spcPts val="0"/>
                        </a:spcAft>
                      </a:pPr>
                      <a:r>
                        <a:rPr lang="vi-VN" sz="3000" b="1" dirty="0">
                          <a:solidFill>
                            <a:srgbClr val="0000FF"/>
                          </a:solidFill>
                          <a:effectLst/>
                          <a:latin typeface="+mj-lt"/>
                          <a:ea typeface="Arial" panose="020B0604020202020204" pitchFamily="34" charset="0"/>
                        </a:rPr>
                        <a:t>Lan là học sinh khuyết tật mới chuyển về lớp. Em thường ngồi một chỗ xem các bạn vui đùa, chạy nhảy. Thấy vậy, Mai đến trò chuyện và cùng chơi với </a:t>
                      </a:r>
                      <a:r>
                        <a:rPr lang="vi-VN" sz="3000" b="1" dirty="0" smtClean="0">
                          <a:solidFill>
                            <a:srgbClr val="0000FF"/>
                          </a:solidFill>
                          <a:effectLst/>
                          <a:latin typeface="+mj-lt"/>
                          <a:ea typeface="Arial" panose="020B0604020202020204" pitchFamily="34" charset="0"/>
                        </a:rPr>
                        <a:t>Lan</a:t>
                      </a:r>
                      <a:endParaRPr lang="en-US" sz="3000" b="1" dirty="0">
                        <a:solidFill>
                          <a:srgbClr val="0000FF"/>
                        </a:solidFill>
                        <a:effectLst/>
                        <a:latin typeface="+mj-lt"/>
                        <a:ea typeface="Arial" panose="020B0604020202020204" pitchFamily="34" charset="0"/>
                      </a:endParaRPr>
                    </a:p>
                  </a:txBody>
                  <a:tcPr marL="0" marR="0" marT="0" marB="0">
                    <a:lnL>
                      <a:noFill/>
                    </a:lnL>
                    <a:lnR>
                      <a:noFill/>
                    </a:lnR>
                    <a:lnT>
                      <a:noFill/>
                    </a:lnT>
                    <a:lnB>
                      <a:noFill/>
                    </a:lnB>
                    <a:solidFill>
                      <a:schemeClr val="accent6">
                        <a:lumMod val="20000"/>
                        <a:lumOff val="80000"/>
                      </a:schemeClr>
                    </a:solidFill>
                  </a:tcPr>
                </a:tc>
              </a:tr>
            </a:tbl>
          </a:graphicData>
        </a:graphic>
      </p:graphicFrame>
      <p:sp>
        <p:nvSpPr>
          <p:cNvPr id="5" name="Rectangle 2"/>
          <p:cNvSpPr>
            <a:spLocks noChangeArrowheads="1"/>
          </p:cNvSpPr>
          <p:nvPr/>
        </p:nvSpPr>
        <p:spPr bwMode="auto">
          <a:xfrm>
            <a:off x="5056188" y="309948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pitchFamily="18" charset="0"/>
                <a:cs typeface="Times" pitchFamily="18" charset="0"/>
              </a:rPr>
              <a:t/>
            </a:r>
            <a:br>
              <a:rPr kumimoji="0" lang="en-US" altLang="en-US" sz="1800" b="0" i="0" u="none" strike="noStrike" cap="none" normalizeH="0" baseline="0" smtClean="0">
                <a:ln>
                  <a:noFill/>
                </a:ln>
                <a:solidFill>
                  <a:schemeClr val="tx1"/>
                </a:solidFill>
                <a:effectLst/>
                <a:latin typeface="Times" pitchFamily="18" charset="0"/>
                <a:cs typeface="Times" pitchFamily="18" charset="0"/>
              </a:rPr>
            </a:br>
            <a:endParaRPr kumimoji="0" lang="en-US" altLang="en-US" sz="1800" b="0" i="0" u="none" strike="noStrike" cap="none" normalizeH="0" baseline="0" smtClean="0">
              <a:ln>
                <a:noFill/>
              </a:ln>
              <a:solidFill>
                <a:schemeClr val="tx1"/>
              </a:solidFill>
              <a:effectLst/>
              <a:latin typeface="Times" pitchFamily="18" charset="0"/>
              <a:cs typeface="Times" pitchFamily="18" charset="0"/>
            </a:endParaRPr>
          </a:p>
        </p:txBody>
      </p:sp>
      <p:pic>
        <p:nvPicPr>
          <p:cNvPr id="6" name="Picture 5"/>
          <p:cNvPicPr>
            <a:picLocks noChangeAspect="1"/>
          </p:cNvPicPr>
          <p:nvPr/>
        </p:nvPicPr>
        <p:blipFill>
          <a:blip r:embed="rId4"/>
          <a:stretch>
            <a:fillRect/>
          </a:stretch>
        </p:blipFill>
        <p:spPr>
          <a:xfrm>
            <a:off x="9154976" y="2656378"/>
            <a:ext cx="2947004" cy="1650456"/>
          </a:xfrm>
          <a:prstGeom prst="rect">
            <a:avLst/>
          </a:prstGeom>
        </p:spPr>
      </p:pic>
      <p:sp>
        <p:nvSpPr>
          <p:cNvPr id="7" name="Rectangle 6"/>
          <p:cNvSpPr/>
          <p:nvPr/>
        </p:nvSpPr>
        <p:spPr>
          <a:xfrm>
            <a:off x="4823948" y="4587617"/>
            <a:ext cx="6740433" cy="1938992"/>
          </a:xfrm>
          <a:prstGeom prst="rect">
            <a:avLst/>
          </a:prstGeom>
        </p:spPr>
        <p:txBody>
          <a:bodyPr wrap="square">
            <a:spAutoFit/>
          </a:bodyPr>
          <a:lstStyle/>
          <a:p>
            <a:pPr algn="just"/>
            <a:r>
              <a:rPr lang="vi-VN" sz="2400" b="1" dirty="0">
                <a:solidFill>
                  <a:srgbClr val="C00000"/>
                </a:solidFill>
                <a:latin typeface="Times" pitchFamily="18" charset="0"/>
                <a:ea typeface="Courier New" panose="02070309020205020404" pitchFamily="49" charset="0"/>
                <a:cs typeface="Times" pitchFamily="18" charset="0"/>
              </a:rPr>
              <a:t>Cạnh nhà Phúc có một bà cụ neo đơn. Phúc thường sang chơi với cụ mỗi khi rảnh rỗi. Cuối tuần được nghỉ, Phúc rủ các bạn hàng xóm sang quét dọn nhà cửa, nhổ cỏ vườn và nói chuyện để cụ đỡ buồn.</a:t>
            </a:r>
            <a:endParaRPr lang="en-US" sz="2400" b="1" dirty="0">
              <a:solidFill>
                <a:srgbClr val="C00000"/>
              </a:solidFill>
              <a:latin typeface="Times" pitchFamily="18" charset="0"/>
              <a:cs typeface="Times" pitchFamily="18" charset="0"/>
            </a:endParaRPr>
          </a:p>
        </p:txBody>
      </p:sp>
      <p:pic>
        <p:nvPicPr>
          <p:cNvPr id="4102" name="Picture 6" descr="Sóc Nhí - xem tranh - Họa sĩ nhí - Xem tranh - General hand protection  environmental because a planet green - clean - beautifu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785" y="4421875"/>
            <a:ext cx="4058649" cy="2330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778545749"/>
              </p:ext>
            </p:extLst>
          </p:nvPr>
        </p:nvGraphicFramePr>
        <p:xfrm>
          <a:off x="4454434" y="322548"/>
          <a:ext cx="6794831" cy="630936"/>
        </p:xfrm>
        <a:graphic>
          <a:graphicData uri="http://schemas.openxmlformats.org/drawingml/2006/table">
            <a:tbl>
              <a:tblPr>
                <a:tableStyleId>{5C22544A-7EE6-4342-B048-85BDC9FD1C3A}</a:tableStyleId>
              </a:tblPr>
              <a:tblGrid>
                <a:gridCol w="6794831"/>
              </a:tblGrid>
              <a:tr h="205740">
                <a:tc>
                  <a:txBody>
                    <a:bodyPr/>
                    <a:lstStyle/>
                    <a:p>
                      <a:pPr marL="0" marR="0" algn="ctr">
                        <a:lnSpc>
                          <a:spcPct val="115000"/>
                        </a:lnSpc>
                        <a:spcBef>
                          <a:spcPts val="0"/>
                        </a:spcBef>
                        <a:spcAft>
                          <a:spcPts val="0"/>
                        </a:spcAft>
                      </a:pPr>
                      <a:r>
                        <a:rPr lang="vi-VN" sz="1800" b="1" dirty="0">
                          <a:solidFill>
                            <a:srgbClr val="FF0000"/>
                          </a:solidFill>
                          <a:effectLst/>
                          <a:latin typeface="Times" pitchFamily="18" charset="0"/>
                          <a:cs typeface="Times" pitchFamily="18" charset="0"/>
                        </a:rPr>
                        <a:t>Em đồng tình hoặc không đồng tình với việc làm của bạn nào dưới đây? Vì sao?</a:t>
                      </a:r>
                      <a:endParaRPr lang="en-US" sz="1800" b="1" dirty="0">
                        <a:solidFill>
                          <a:srgbClr val="FF0000"/>
                        </a:solidFill>
                        <a:effectLst/>
                        <a:latin typeface="Times" pitchFamily="18" charset="0"/>
                        <a:ea typeface="Arial" panose="020B0604020202020204" pitchFamily="34" charset="0"/>
                        <a:cs typeface="Times" pitchFamily="18" charset="0"/>
                      </a:endParaRPr>
                    </a:p>
                  </a:txBody>
                  <a:tcPr marL="0" marR="0" marT="0" marB="0"/>
                </a:tc>
              </a:tr>
            </a:tbl>
          </a:graphicData>
        </a:graphic>
      </p:graphicFrame>
      <p:sp>
        <p:nvSpPr>
          <p:cNvPr id="10" name="Rectangle 7"/>
          <p:cNvSpPr>
            <a:spLocks noChangeArrowheads="1"/>
          </p:cNvSpPr>
          <p:nvPr/>
        </p:nvSpPr>
        <p:spPr bwMode="auto">
          <a:xfrm>
            <a:off x="3292475" y="35757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pitchFamily="18" charset="0"/>
                <a:cs typeface="Times" pitchFamily="18" charset="0"/>
              </a:rPr>
              <a:t/>
            </a:r>
            <a:br>
              <a:rPr kumimoji="0" lang="en-US" altLang="en-US" sz="1800" b="0" i="0" u="none" strike="noStrike" cap="none" normalizeH="0" baseline="0" smtClean="0">
                <a:ln>
                  <a:noFill/>
                </a:ln>
                <a:solidFill>
                  <a:schemeClr val="tx1"/>
                </a:solidFill>
                <a:effectLst/>
                <a:latin typeface="Times" pitchFamily="18" charset="0"/>
                <a:cs typeface="Times" pitchFamily="18" charset="0"/>
              </a:rPr>
            </a:br>
            <a:endParaRPr kumimoji="0" lang="en-US" altLang="en-US" sz="1800" b="0" i="0" u="none" strike="noStrike" cap="none" normalizeH="0" baseline="0" smtClean="0">
              <a:ln>
                <a:noFill/>
              </a:ln>
              <a:solidFill>
                <a:schemeClr val="tx1"/>
              </a:solidFill>
              <a:effectLst/>
              <a:latin typeface="Times" pitchFamily="18" charset="0"/>
              <a:cs typeface="Times" pitchFamily="18" charset="0"/>
            </a:endParaRPr>
          </a:p>
        </p:txBody>
      </p:sp>
    </p:spTree>
    <p:extLst>
      <p:ext uri="{BB962C8B-B14F-4D97-AF65-F5344CB8AC3E}">
        <p14:creationId xmlns:p14="http://schemas.microsoft.com/office/powerpoint/2010/main" val="18017800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8"/>
          <p:cNvPicPr preferRelativeResize="0"/>
          <p:nvPr/>
        </p:nvPicPr>
        <p:blipFill rotWithShape="1">
          <a:blip r:embed="rId2">
            <a:alphaModFix/>
          </a:blip>
          <a:srcRect l="16992" t="-937" r="50159" b="17086"/>
          <a:stretch/>
        </p:blipFill>
        <p:spPr>
          <a:xfrm>
            <a:off x="5983378" y="930519"/>
            <a:ext cx="6588568" cy="5306508"/>
          </a:xfrm>
          <a:prstGeom prst="rect">
            <a:avLst/>
          </a:prstGeom>
          <a:noFill/>
          <a:ln>
            <a:noFill/>
          </a:ln>
        </p:spPr>
      </p:pic>
      <p:pic>
        <p:nvPicPr>
          <p:cNvPr id="7" name="Google Shape;164;p9"/>
          <p:cNvPicPr preferRelativeResize="0"/>
          <p:nvPr/>
        </p:nvPicPr>
        <p:blipFill rotWithShape="1">
          <a:blip r:embed="rId3">
            <a:alphaModFix/>
          </a:blip>
          <a:srcRect l="15285" t="10430" r="46645" b="11190"/>
          <a:stretch/>
        </p:blipFill>
        <p:spPr>
          <a:xfrm>
            <a:off x="-416782" y="1626090"/>
            <a:ext cx="6800573" cy="4444222"/>
          </a:xfrm>
          <a:prstGeom prst="rect">
            <a:avLst/>
          </a:prstGeom>
          <a:noFill/>
          <a:ln>
            <a:noFill/>
          </a:ln>
        </p:spPr>
      </p:pic>
      <p:sp>
        <p:nvSpPr>
          <p:cNvPr id="8" name="Snip Diagonal Corner Rectangle 7"/>
          <p:cNvSpPr/>
          <p:nvPr/>
        </p:nvSpPr>
        <p:spPr>
          <a:xfrm>
            <a:off x="957492" y="1242892"/>
            <a:ext cx="3251200"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smtClean="0">
                <a:solidFill>
                  <a:prstClr val="black"/>
                </a:solidFill>
                <a:latin typeface="Times New Roman" panose="02020603050405020304" pitchFamily="18" charset="0"/>
                <a:cs typeface="Times New Roman" panose="02020603050405020304" pitchFamily="18" charset="0"/>
              </a:rPr>
              <a:t>TÌNH HUỐNG 1</a:t>
            </a:r>
          </a:p>
        </p:txBody>
      </p:sp>
      <p:sp>
        <p:nvSpPr>
          <p:cNvPr id="9" name="Snip Diagonal Corner Rectangle 8"/>
          <p:cNvSpPr/>
          <p:nvPr/>
        </p:nvSpPr>
        <p:spPr>
          <a:xfrm>
            <a:off x="7808857" y="1022548"/>
            <a:ext cx="3389746"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smtClean="0">
                <a:solidFill>
                  <a:prstClr val="black"/>
                </a:solidFill>
                <a:latin typeface="Times New Roman" panose="02020603050405020304" pitchFamily="18" charset="0"/>
                <a:cs typeface="Times New Roman" panose="02020603050405020304" pitchFamily="18" charset="0"/>
              </a:rPr>
              <a:t>TÌNH HUỐNG 2</a:t>
            </a:r>
          </a:p>
        </p:txBody>
      </p:sp>
      <p:pic>
        <p:nvPicPr>
          <p:cNvPr id="12" name="Picture 11"/>
          <p:cNvPicPr>
            <a:picLocks noChangeAspect="1"/>
          </p:cNvPicPr>
          <p:nvPr/>
        </p:nvPicPr>
        <p:blipFill>
          <a:blip r:embed="rId4"/>
          <a:stretch>
            <a:fillRect/>
          </a:stretch>
        </p:blipFill>
        <p:spPr>
          <a:xfrm>
            <a:off x="4111188" y="835237"/>
            <a:ext cx="2584200" cy="1344792"/>
          </a:xfrm>
          <a:prstGeom prst="ellipse">
            <a:avLst/>
          </a:prstGeom>
          <a:ln>
            <a:noFill/>
          </a:ln>
          <a:effectLst>
            <a:softEdge rad="112500"/>
          </a:effectLst>
        </p:spPr>
      </p:pic>
      <p:pic>
        <p:nvPicPr>
          <p:cNvPr id="13" name="Google Shape;155;p8"/>
          <p:cNvPicPr preferRelativeResize="0"/>
          <p:nvPr/>
        </p:nvPicPr>
        <p:blipFill rotWithShape="1">
          <a:blip r:embed="rId5">
            <a:alphaModFix/>
          </a:blip>
          <a:srcRect/>
          <a:stretch/>
        </p:blipFill>
        <p:spPr>
          <a:xfrm>
            <a:off x="3920376" y="3934786"/>
            <a:ext cx="1872954" cy="1719365"/>
          </a:xfrm>
          <a:prstGeom prst="rect">
            <a:avLst/>
          </a:prstGeom>
          <a:noFill/>
          <a:ln>
            <a:noFill/>
          </a:ln>
        </p:spPr>
      </p:pic>
      <p:pic>
        <p:nvPicPr>
          <p:cNvPr id="16" name="图片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XỬ LÍ 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59176968"/>
              </p:ext>
            </p:extLst>
          </p:nvPr>
        </p:nvGraphicFramePr>
        <p:xfrm>
          <a:off x="578436" y="2724622"/>
          <a:ext cx="4971951" cy="2103120"/>
        </p:xfrm>
        <a:graphic>
          <a:graphicData uri="http://schemas.openxmlformats.org/drawingml/2006/table">
            <a:tbl>
              <a:tblPr>
                <a:tableStyleId>{5C22544A-7EE6-4342-B048-85BDC9FD1C3A}</a:tableStyleId>
              </a:tblPr>
              <a:tblGrid>
                <a:gridCol w="4971951"/>
              </a:tblGrid>
              <a:tr h="990600">
                <a:tc>
                  <a:txBody>
                    <a:bodyPr/>
                    <a:lstStyle/>
                    <a:p>
                      <a:pPr marL="203200" marR="0" indent="-203200" algn="just">
                        <a:lnSpc>
                          <a:spcPct val="115000"/>
                        </a:lnSpc>
                        <a:spcBef>
                          <a:spcPts val="0"/>
                        </a:spcBef>
                        <a:spcAft>
                          <a:spcPts val="0"/>
                        </a:spcAft>
                      </a:pPr>
                      <a:r>
                        <a:rPr lang="vi-VN" sz="3000" dirty="0">
                          <a:solidFill>
                            <a:srgbClr val="0000FF"/>
                          </a:solidFill>
                          <a:effectLst/>
                          <a:latin typeface="+mj-lt"/>
                        </a:rPr>
                        <a:t>Bố mẹ cho em tiền ủng hộ những người có hoàn cảnh khó khăn nhưng bạn rủ em dùng số tiền đó để chơi điện tử.</a:t>
                      </a:r>
                      <a:endParaRPr lang="en-US" sz="3000" dirty="0">
                        <a:solidFill>
                          <a:srgbClr val="0000FF"/>
                        </a:solidFill>
                        <a:effectLst/>
                        <a:latin typeface="+mj-lt"/>
                        <a:ea typeface="Arial" panose="020B0604020202020204" pitchFamily="34" charset="0"/>
                      </a:endParaRPr>
                    </a:p>
                  </a:txBody>
                  <a:tcPr marL="0" marR="0" marT="0" marB="0">
                    <a:noFill/>
                  </a:tcPr>
                </a:tc>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70500635"/>
              </p:ext>
            </p:extLst>
          </p:nvPr>
        </p:nvGraphicFramePr>
        <p:xfrm>
          <a:off x="6531219" y="2517129"/>
          <a:ext cx="5211709" cy="2453640"/>
        </p:xfrm>
        <a:graphic>
          <a:graphicData uri="http://schemas.openxmlformats.org/drawingml/2006/table">
            <a:tbl>
              <a:tblPr/>
              <a:tblGrid>
                <a:gridCol w="5211709"/>
              </a:tblGrid>
              <a:tr h="960120">
                <a:tc>
                  <a:txBody>
                    <a:bodyPr/>
                    <a:lstStyle/>
                    <a:p>
                      <a:pPr marL="190500" marR="0" indent="-190500" algn="just">
                        <a:lnSpc>
                          <a:spcPct val="115000"/>
                        </a:lnSpc>
                        <a:spcBef>
                          <a:spcPts val="0"/>
                        </a:spcBef>
                        <a:spcAft>
                          <a:spcPts val="0"/>
                        </a:spcAft>
                      </a:pPr>
                      <a:r>
                        <a:rPr lang="vi-VN" sz="2800" b="1" dirty="0">
                          <a:effectLst/>
                          <a:latin typeface="+mj-lt"/>
                          <a:ea typeface="Arial" panose="020B0604020202020204" pitchFamily="34" charset="0"/>
                        </a:rPr>
                        <a:t>Gia đình bạn Hoa rất khó khăn, mẹ bạn bị bệnh hiểm nghèo. Lớp em tổ chức đi thăm, tặng quà, động viên Hoa nhưng một số bạn trong lớp không muốn tham gia.</a:t>
                      </a:r>
                      <a:endParaRPr lang="en-US" sz="2800" b="1" dirty="0">
                        <a:effectLst/>
                        <a:latin typeface="+mj-lt"/>
                        <a:ea typeface="Arial" panose="020B0604020202020204" pitchFamily="34" charset="0"/>
                      </a:endParaRPr>
                    </a:p>
                  </a:txBody>
                  <a:tcPr marL="0" marR="0" marT="0" marB="0">
                    <a:lnL>
                      <a:noFill/>
                    </a:lnL>
                    <a:lnR>
                      <a:noFill/>
                    </a:lnR>
                    <a:lnT>
                      <a:noFill/>
                    </a:lnT>
                    <a:lnB>
                      <a:noFill/>
                    </a:lnB>
                  </a:tcPr>
                </a:tc>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pitchFamily="18" charset="0"/>
                <a:ea typeface="华康海报体W12" panose="040B0C09000000000000" pitchFamily="81" charset="-122"/>
                <a:cs typeface="Times" pitchFamily="18" charset="0"/>
              </a:rPr>
              <a:t>IV.</a:t>
            </a:r>
          </a:p>
          <a:p>
            <a:pPr algn="ctr" defTabSz="457200"/>
            <a:r>
              <a:rPr lang="en-US" altLang="zh-CN" sz="6600" b="1" dirty="0" err="1" smtClean="0">
                <a:solidFill>
                  <a:srgbClr val="FF0000"/>
                </a:solidFill>
                <a:latin typeface="Times" pitchFamily="18" charset="0"/>
                <a:ea typeface="华康海报体W12" panose="040B0C09000000000000" pitchFamily="81" charset="-122"/>
                <a:cs typeface="Times" pitchFamily="18" charset="0"/>
              </a:rPr>
              <a:t>Vận</a:t>
            </a:r>
            <a:r>
              <a:rPr lang="en-US" altLang="zh-CN" sz="6600" b="1" dirty="0" smtClean="0">
                <a:solidFill>
                  <a:srgbClr val="FF0000"/>
                </a:solidFill>
                <a:latin typeface="Times" pitchFamily="18" charset="0"/>
                <a:ea typeface="华康海报体W12" panose="040B0C09000000000000" pitchFamily="81" charset="-122"/>
                <a:cs typeface="Times" pitchFamily="18" charset="0"/>
              </a:rPr>
              <a:t> </a:t>
            </a:r>
            <a:r>
              <a:rPr lang="en-US" altLang="zh-CN" sz="6600" b="1" dirty="0" err="1" smtClean="0">
                <a:solidFill>
                  <a:srgbClr val="FF0000"/>
                </a:solidFill>
                <a:latin typeface="Times" pitchFamily="18" charset="0"/>
                <a:ea typeface="华康海报体W12" panose="040B0C09000000000000" pitchFamily="81" charset="-122"/>
                <a:cs typeface="Times" pitchFamily="18" charset="0"/>
              </a:rPr>
              <a:t>dụng</a:t>
            </a:r>
            <a:endParaRPr lang="zh-CN" altLang="en-US" sz="66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28761" y="1163448"/>
              <a:ext cx="4769615" cy="4644505"/>
            </a:xfrm>
            <a:prstGeom prst="rect">
              <a:avLst/>
            </a:prstGeom>
          </p:spPr>
        </p:pic>
        <p:sp>
          <p:nvSpPr>
            <p:cNvPr id="10" name="Rectangle 9"/>
            <p:cNvSpPr>
              <a:spLocks noChangeArrowheads="1"/>
            </p:cNvSpPr>
            <p:nvPr/>
          </p:nvSpPr>
          <p:spPr bwMode="auto">
            <a:xfrm>
              <a:off x="1713979" y="1867086"/>
              <a:ext cx="33158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smtClean="0">
                  <a:solidFill>
                    <a:srgbClr val="0000FF"/>
                  </a:solidFill>
                  <a:latin typeface="Times" pitchFamily="18" charset="0"/>
                  <a:ea typeface="Helvetica Neue"/>
                  <a:cs typeface="Times" pitchFamily="18" charset="0"/>
                </a:rPr>
                <a:t>Bài</a:t>
              </a:r>
              <a:r>
                <a:rPr lang="en-US" altLang="en-US" sz="4000" b="1" dirty="0" smtClean="0">
                  <a:solidFill>
                    <a:srgbClr val="0000FF"/>
                  </a:solidFill>
                  <a:latin typeface="Times" pitchFamily="18" charset="0"/>
                  <a:ea typeface="Helvetica Neue"/>
                  <a:cs typeface="Times" pitchFamily="18" charset="0"/>
                </a:rPr>
                <a:t> 2:</a:t>
              </a:r>
              <a:r>
                <a:rPr lang="en-US" altLang="en-US" sz="4000" b="1" dirty="0" smtClean="0">
                  <a:solidFill>
                    <a:srgbClr val="FF0000"/>
                  </a:solidFill>
                  <a:latin typeface="Times" pitchFamily="18" charset="0"/>
                  <a:ea typeface="Helvetica Neue"/>
                  <a:cs typeface="Times" pitchFamily="18" charset="0"/>
                </a:rPr>
                <a:t> </a:t>
              </a:r>
            </a:p>
            <a:p>
              <a:pPr algn="ctr" eaLnBrk="0" fontAlgn="base" hangingPunct="0">
                <a:spcBef>
                  <a:spcPct val="0"/>
                </a:spcBef>
                <a:spcAft>
                  <a:spcPct val="0"/>
                </a:spcAft>
              </a:pPr>
              <a:r>
                <a:rPr lang="en-US" altLang="en-US" sz="4000" b="1" dirty="0" smtClean="0">
                  <a:solidFill>
                    <a:srgbClr val="FF0000"/>
                  </a:solidFill>
                  <a:latin typeface="Times" pitchFamily="18" charset="0"/>
                  <a:ea typeface="Helvetica Neue"/>
                  <a:cs typeface="Times" pitchFamily="18" charset="0"/>
                </a:rPr>
                <a:t>YÊU THƯƠNG </a:t>
              </a:r>
              <a:r>
                <a:rPr lang="en-US" altLang="en-US" sz="4000" b="1" smtClean="0">
                  <a:solidFill>
                    <a:srgbClr val="FF0000"/>
                  </a:solidFill>
                  <a:latin typeface="Times" pitchFamily="18" charset="0"/>
                  <a:ea typeface="Helvetica Neue"/>
                  <a:cs typeface="Times" pitchFamily="18" charset="0"/>
                </a:rPr>
                <a:t>CON NGƯỜI</a:t>
              </a:r>
              <a:endParaRPr lang="en-SG" altLang="en-US" sz="4000" b="1" dirty="0">
                <a:solidFill>
                  <a:srgbClr val="0000FF"/>
                </a:solidFill>
                <a:latin typeface="Times" pitchFamily="18" charset="0"/>
                <a:cs typeface="Times" pitchFamily="18" charset="0"/>
              </a:endParaRPr>
            </a:p>
          </p:txBody>
        </p:sp>
      </p:grpSp>
    </p:spTree>
    <p:extLst>
      <p:ext uri="{BB962C8B-B14F-4D97-AF65-F5344CB8AC3E}">
        <p14:creationId xmlns:p14="http://schemas.microsoft.com/office/powerpoint/2010/main" val="329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354842" y="1856905"/>
            <a:ext cx="6314807" cy="5001095"/>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7017810"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0196634"/>
              </p:ext>
            </p:extLst>
          </p:nvPr>
        </p:nvGraphicFramePr>
        <p:xfrm>
          <a:off x="1101655" y="3064276"/>
          <a:ext cx="4258492" cy="2740978"/>
        </p:xfrm>
        <a:graphic>
          <a:graphicData uri="http://schemas.openxmlformats.org/drawingml/2006/table">
            <a:tbl>
              <a:tblPr/>
              <a:tblGrid>
                <a:gridCol w="4258492"/>
              </a:tblGrid>
              <a:tr h="1214845">
                <a:tc>
                  <a:txBody>
                    <a:bodyPr/>
                    <a:lstStyle/>
                    <a:p>
                      <a:pPr marL="0" marR="0" lvl="0" indent="0" algn="l">
                        <a:lnSpc>
                          <a:spcPct val="109000"/>
                        </a:lnSpc>
                        <a:spcBef>
                          <a:spcPts val="0"/>
                        </a:spcBef>
                        <a:spcAft>
                          <a:spcPts val="500"/>
                        </a:spcAft>
                        <a:buClr>
                          <a:srgbClr val="000000"/>
                        </a:buClr>
                        <a:buSzPts val="1200"/>
                        <a:buFont typeface="+mj-lt"/>
                        <a:buNone/>
                        <a:tabLst>
                          <a:tab pos="259080" algn="l"/>
                        </a:tabLst>
                      </a:pPr>
                      <a:r>
                        <a:rPr lang="vi-VN" sz="3300" b="1" u="none" strike="noStrike" spc="0" dirty="0">
                          <a:solidFill>
                            <a:srgbClr val="0000FF"/>
                          </a:solidFill>
                          <a:effectLst/>
                          <a:latin typeface="+mj-lt"/>
                          <a:ea typeface="Arial" panose="020B0604020202020204" pitchFamily="34" charset="0"/>
                          <a:cs typeface="Arial" panose="020B0604020202020204" pitchFamily="34" charset="0"/>
                        </a:rPr>
                        <a:t>Em hãy vẽ một bức tranh mang thông điệp yêu thương con người đề giới thiệu với bạn bè trong nước và quốc tế.</a:t>
                      </a:r>
                      <a:endParaRPr lang="en-US" sz="3300" b="1" u="none" strike="noStrike" spc="0" dirty="0">
                        <a:solidFill>
                          <a:srgbClr val="0000FF"/>
                        </a:solidFill>
                        <a:effectLst/>
                        <a:latin typeface="+mj-lt"/>
                        <a:ea typeface="Arial" panose="020B0604020202020204" pitchFamily="34" charset="0"/>
                        <a:cs typeface="Arial" panose="020B0604020202020204" pitchFamily="34" charset="0"/>
                      </a:endParaRPr>
                    </a:p>
                  </a:txBody>
                  <a:tcPr marL="0" marR="0" marT="0" marB="0">
                    <a:lnL>
                      <a:noFill/>
                    </a:lnL>
                    <a:lnR>
                      <a:noFill/>
                    </a:lnR>
                    <a:lnT>
                      <a:noFill/>
                    </a:lnT>
                    <a:lnB>
                      <a:noFill/>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630112815"/>
              </p:ext>
            </p:extLst>
          </p:nvPr>
        </p:nvGraphicFramePr>
        <p:xfrm>
          <a:off x="5930376" y="2241270"/>
          <a:ext cx="4568292" cy="2907030"/>
        </p:xfrm>
        <a:graphic>
          <a:graphicData uri="http://schemas.openxmlformats.org/drawingml/2006/table">
            <a:tbl>
              <a:tblPr/>
              <a:tblGrid>
                <a:gridCol w="4568292"/>
              </a:tblGrid>
              <a:tr h="830580">
                <a:tc>
                  <a:txBody>
                    <a:bodyPr/>
                    <a:lstStyle/>
                    <a:p>
                      <a:pPr marL="0" marR="0" lvl="0" indent="0" algn="l">
                        <a:lnSpc>
                          <a:spcPct val="109000"/>
                        </a:lnSpc>
                        <a:spcBef>
                          <a:spcPts val="0"/>
                        </a:spcBef>
                        <a:spcAft>
                          <a:spcPts val="0"/>
                        </a:spcAft>
                        <a:buClr>
                          <a:srgbClr val="000000"/>
                        </a:buClr>
                        <a:buSzPts val="1200"/>
                        <a:buFont typeface="+mj-lt"/>
                        <a:buNone/>
                        <a:tabLst>
                          <a:tab pos="259080" algn="l"/>
                        </a:tabLst>
                      </a:pPr>
                      <a:r>
                        <a:rPr lang="vi-VN" sz="3500" b="1" u="none" strike="noStrike" spc="0" dirty="0">
                          <a:effectLst/>
                          <a:latin typeface="+mj-lt"/>
                          <a:ea typeface="Arial" panose="020B0604020202020204" pitchFamily="34" charset="0"/>
                          <a:cs typeface="Arial" panose="020B0604020202020204" pitchFamily="34" charset="0"/>
                        </a:rPr>
                        <a:t>Em hãy lập kế hoạch và thực hiện việc giúp đỡ một bạn trong lớp/ trường có hoàn cảnh khó khăn.</a:t>
                      </a:r>
                      <a:endParaRPr lang="en-US" sz="3500" b="1" u="none" strike="noStrike" spc="0" dirty="0">
                        <a:effectLst/>
                        <a:latin typeface="+mj-lt"/>
                        <a:ea typeface="Arial" panose="020B0604020202020204" pitchFamily="34" charset="0"/>
                        <a:cs typeface="Arial" panose="020B0604020202020204" pitchFamily="34" charset="0"/>
                      </a:endParaRPr>
                    </a:p>
                  </a:txBody>
                  <a:tcPr marL="0" marR="0" marT="0" marB="0">
                    <a:lnL>
                      <a:noFill/>
                    </a:lnL>
                    <a:lnR>
                      <a:noFill/>
                    </a:lnR>
                    <a:lnT>
                      <a:noFill/>
                    </a:lnT>
                    <a:lnB>
                      <a:noFill/>
                    </a:lnB>
                  </a:tcPr>
                </a:tc>
              </a:tr>
            </a:tbl>
          </a:graphicData>
        </a:graphic>
      </p:graphicFrame>
    </p:spTree>
    <p:extLst>
      <p:ext uri="{BB962C8B-B14F-4D97-AF65-F5344CB8AC3E}">
        <p14:creationId xmlns:p14="http://schemas.microsoft.com/office/powerpoint/2010/main" val="23122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280964" y="406362"/>
            <a:ext cx="5384164" cy="5948218"/>
          </a:xfrm>
          <a:prstGeom prst="rect">
            <a:avLst/>
          </a:prstGeom>
          <a:noFill/>
          <a:ln>
            <a:noFill/>
          </a:ln>
        </p:spPr>
      </p:pic>
      <p:sp>
        <p:nvSpPr>
          <p:cNvPr id="12" name="文本框 15"/>
          <p:cNvSpPr txBox="1"/>
          <p:nvPr/>
        </p:nvSpPr>
        <p:spPr>
          <a:xfrm>
            <a:off x="6354607" y="3361292"/>
            <a:ext cx="543325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707459" y="578106"/>
            <a:ext cx="5196939" cy="5604731"/>
            <a:chOff x="707459" y="578106"/>
            <a:chExt cx="5196939"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707459" y="1023582"/>
              <a:ext cx="5051895" cy="4919381"/>
            </a:xfrm>
            <a:prstGeom prst="rect">
              <a:avLst/>
            </a:prstGeom>
          </p:spPr>
        </p:pic>
        <p:sp>
          <p:nvSpPr>
            <p:cNvPr id="10" name="Rectangle 9"/>
            <p:cNvSpPr>
              <a:spLocks noChangeArrowheads="1"/>
            </p:cNvSpPr>
            <p:nvPr/>
          </p:nvSpPr>
          <p:spPr bwMode="auto">
            <a:xfrm>
              <a:off x="1436379" y="1594131"/>
              <a:ext cx="3871056"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itchFamily="18" charset="0"/>
                  <a:ea typeface="Helvetica Neue"/>
                  <a:cs typeface="Times New Roman" pitchFamily="18" charset="0"/>
                </a:rPr>
                <a:t>Bài</a:t>
              </a:r>
              <a:r>
                <a:rPr lang="en-US" altLang="en-US" sz="4400" b="1" dirty="0" smtClean="0">
                  <a:solidFill>
                    <a:srgbClr val="0000FF"/>
                  </a:solidFill>
                  <a:latin typeface="Times New Roman" pitchFamily="18" charset="0"/>
                  <a:ea typeface="Helvetica Neue"/>
                  <a:cs typeface="Times New Roman" pitchFamily="18" charset="0"/>
                </a:rPr>
                <a:t> 2:</a:t>
              </a:r>
              <a:r>
                <a:rPr lang="en-US" altLang="en-US" sz="44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400" b="1" dirty="0" smtClean="0">
                  <a:solidFill>
                    <a:srgbClr val="FF0000"/>
                  </a:solidFill>
                  <a:latin typeface="Times New Roman" pitchFamily="18" charset="0"/>
                  <a:ea typeface="Helvetica Neue"/>
                  <a:cs typeface="Times New Roman" pitchFamily="18" charset="0"/>
                </a:rPr>
                <a:t>YÊU THƯƠNG CON </a:t>
              </a:r>
              <a:r>
                <a:rPr lang="en-US" altLang="en-US" sz="4400" b="1" smtClean="0">
                  <a:solidFill>
                    <a:srgbClr val="FF0000"/>
                  </a:solidFill>
                  <a:latin typeface="Times New Roman" pitchFamily="18" charset="0"/>
                  <a:ea typeface="Helvetica Neue"/>
                  <a:cs typeface="Times New Roman" pitchFamily="18" charset="0"/>
                </a:rPr>
                <a:t>NGƯỜI </a:t>
              </a:r>
              <a:endParaRPr lang="en-SG" altLang="en-US" sz="4400" b="1" dirty="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5120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58149"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prstClr val="black"/>
              </a:solidFill>
              <a:effectLst/>
              <a:uLnTx/>
              <a:uFillTx/>
              <a:latin typeface="Times" pitchFamily="18" charset="0"/>
              <a:cs typeface="Times" pitchFamily="18" charset="0"/>
            </a:endParaRPr>
          </a:p>
        </p:txBody>
      </p:sp>
      <p:sp>
        <p:nvSpPr>
          <p:cNvPr id="12" name="TextBox 11"/>
          <p:cNvSpPr txBox="1">
            <a:spLocks noChangeArrowheads="1"/>
          </p:cNvSpPr>
          <p:nvPr/>
        </p:nvSpPr>
        <p:spPr bwMode="auto">
          <a:xfrm>
            <a:off x="84222" y="-274224"/>
            <a:ext cx="11515997" cy="200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pitchFamily="18" charset="0"/>
                <a:ea typeface="微软雅黑" panose="020B0503020204020204" pitchFamily="34" charset="-122"/>
                <a:cs typeface="Times" pitchFamily="18" charset="0"/>
              </a:rPr>
              <a:t>TRÒ CHƠI: </a:t>
            </a:r>
            <a:endParaRPr lang="en-US" altLang="en-US" sz="4400" b="1" dirty="0" smtClean="0">
              <a:solidFill>
                <a:srgbClr val="0070C0"/>
              </a:solidFill>
              <a:latin typeface="Times" pitchFamily="18" charset="0"/>
              <a:ea typeface="微软雅黑" panose="020B0503020204020204" pitchFamily="34" charset="-122"/>
              <a:cs typeface="Times" pitchFamily="18" charset="0"/>
            </a:endParaRPr>
          </a:p>
          <a:p>
            <a:pPr algn="ctr" fontAlgn="base">
              <a:lnSpc>
                <a:spcPct val="150000"/>
              </a:lnSpc>
              <a:spcBef>
                <a:spcPct val="0"/>
              </a:spcBef>
              <a:spcAft>
                <a:spcPct val="0"/>
              </a:spcAft>
              <a:buFontTx/>
              <a:buNone/>
            </a:pPr>
            <a:r>
              <a:rPr lang="en-US" altLang="en-US" sz="4400" b="1" dirty="0" smtClean="0">
                <a:solidFill>
                  <a:srgbClr val="FF0000"/>
                </a:solidFill>
                <a:latin typeface="Times" pitchFamily="18" charset="0"/>
                <a:ea typeface="微软雅黑" panose="020B0503020204020204" pitchFamily="34" charset="-122"/>
                <a:cs typeface="Times" pitchFamily="18" charset="0"/>
              </a:rPr>
              <a:t>THẨM THẤU ÂM NHẠC</a:t>
            </a:r>
            <a:endParaRPr lang="it-IT" altLang="en-US" sz="4400" b="1" dirty="0">
              <a:solidFill>
                <a:srgbClr val="FF0000"/>
              </a:solidFill>
              <a:latin typeface="Times" pitchFamily="18" charset="0"/>
              <a:ea typeface="微软雅黑" panose="020B0503020204020204" pitchFamily="34" charset="-122"/>
              <a:cs typeface="Times" pitchFamily="18" charset="0"/>
            </a:endParaRPr>
          </a:p>
        </p:txBody>
      </p:sp>
      <p:pic>
        <p:nvPicPr>
          <p:cNvPr id="7" name="Shape 51"/>
          <p:cNvPicPr/>
          <p:nvPr/>
        </p:nvPicPr>
        <p:blipFill>
          <a:blip r:embed="rId3"/>
          <a:stretch/>
        </p:blipFill>
        <p:spPr>
          <a:xfrm>
            <a:off x="2266122" y="1849434"/>
            <a:ext cx="7050156" cy="1980444"/>
          </a:xfrm>
          <a:prstGeom prst="rect">
            <a:avLst/>
          </a:prstGeom>
        </p:spPr>
      </p:pic>
      <p:sp>
        <p:nvSpPr>
          <p:cNvPr id="3" name="Rectangle 2"/>
          <p:cNvSpPr/>
          <p:nvPr/>
        </p:nvSpPr>
        <p:spPr>
          <a:xfrm>
            <a:off x="879502" y="3993263"/>
            <a:ext cx="10057260" cy="2556341"/>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800" dirty="0" err="1" smtClean="0">
                <a:solidFill>
                  <a:srgbClr val="1D02DA"/>
                </a:solidFill>
                <a:latin typeface="Times" pitchFamily="18" charset="0"/>
                <a:ea typeface="Arial" panose="020B0604020202020204" pitchFamily="34" charset="0"/>
                <a:cs typeface="Times" pitchFamily="18" charset="0"/>
              </a:rPr>
              <a:t>Xem</a:t>
            </a:r>
            <a:r>
              <a:rPr lang="en-US" sz="2800" dirty="0" smtClean="0">
                <a:solidFill>
                  <a:srgbClr val="1D02DA"/>
                </a:solidFill>
                <a:latin typeface="Times" pitchFamily="18" charset="0"/>
                <a:ea typeface="Arial" panose="020B0604020202020204" pitchFamily="34" charset="0"/>
                <a:cs typeface="Times" pitchFamily="18" charset="0"/>
              </a:rPr>
              <a:t> video “</a:t>
            </a:r>
            <a:r>
              <a:rPr lang="en-US" sz="2800" dirty="0" err="1" smtClean="0">
                <a:solidFill>
                  <a:srgbClr val="1D02DA"/>
                </a:solidFill>
                <a:latin typeface="Times" pitchFamily="18" charset="0"/>
                <a:ea typeface="Arial" panose="020B0604020202020204" pitchFamily="34" charset="0"/>
                <a:cs typeface="Times" pitchFamily="18" charset="0"/>
              </a:rPr>
              <a:t>Thương</a:t>
            </a:r>
            <a:r>
              <a:rPr lang="en-US" sz="2800" dirty="0" smtClean="0">
                <a:solidFill>
                  <a:srgbClr val="1D02DA"/>
                </a:solidFill>
                <a:latin typeface="Times" pitchFamily="18" charset="0"/>
                <a:ea typeface="Arial" panose="020B0604020202020204" pitchFamily="34" charset="0"/>
                <a:cs typeface="Times" pitchFamily="18" charset="0"/>
              </a:rPr>
              <a:t> </a:t>
            </a:r>
            <a:r>
              <a:rPr lang="en-US" sz="2800" dirty="0" err="1" smtClean="0">
                <a:solidFill>
                  <a:srgbClr val="1D02DA"/>
                </a:solidFill>
                <a:latin typeface="Times" pitchFamily="18" charset="0"/>
                <a:ea typeface="Arial" panose="020B0604020202020204" pitchFamily="34" charset="0"/>
                <a:cs typeface="Times" pitchFamily="18" charset="0"/>
              </a:rPr>
              <a:t>lắm</a:t>
            </a:r>
            <a:r>
              <a:rPr lang="en-US" sz="2800" dirty="0" smtClean="0">
                <a:solidFill>
                  <a:srgbClr val="1D02DA"/>
                </a:solidFill>
                <a:latin typeface="Times" pitchFamily="18" charset="0"/>
                <a:ea typeface="Arial" panose="020B0604020202020204" pitchFamily="34" charset="0"/>
                <a:cs typeface="Times" pitchFamily="18" charset="0"/>
              </a:rPr>
              <a:t> </a:t>
            </a:r>
            <a:r>
              <a:rPr lang="en-US" sz="2800" dirty="0" err="1" smtClean="0">
                <a:solidFill>
                  <a:srgbClr val="1D02DA"/>
                </a:solidFill>
                <a:latin typeface="Times" pitchFamily="18" charset="0"/>
                <a:ea typeface="Arial" panose="020B0604020202020204" pitchFamily="34" charset="0"/>
                <a:cs typeface="Times" pitchFamily="18" charset="0"/>
              </a:rPr>
              <a:t>miền</a:t>
            </a:r>
            <a:r>
              <a:rPr lang="en-US" sz="2800" dirty="0" smtClean="0">
                <a:solidFill>
                  <a:srgbClr val="1D02DA"/>
                </a:solidFill>
                <a:latin typeface="Times" pitchFamily="18" charset="0"/>
                <a:ea typeface="Arial" panose="020B0604020202020204" pitchFamily="34" charset="0"/>
                <a:cs typeface="Times" pitchFamily="18" charset="0"/>
              </a:rPr>
              <a:t> </a:t>
            </a:r>
            <a:r>
              <a:rPr lang="en-US" sz="2800" dirty="0" err="1" smtClean="0">
                <a:solidFill>
                  <a:srgbClr val="1D02DA"/>
                </a:solidFill>
                <a:latin typeface="Times" pitchFamily="18" charset="0"/>
                <a:ea typeface="Arial" panose="020B0604020202020204" pitchFamily="34" charset="0"/>
                <a:cs typeface="Times" pitchFamily="18" charset="0"/>
              </a:rPr>
              <a:t>Trung</a:t>
            </a:r>
            <a:r>
              <a:rPr lang="en-US" sz="2800" dirty="0" smtClean="0">
                <a:solidFill>
                  <a:srgbClr val="1D02DA"/>
                </a:solidFill>
                <a:latin typeface="Times" pitchFamily="18" charset="0"/>
                <a:ea typeface="Arial" panose="020B0604020202020204" pitchFamily="34" charset="0"/>
                <a:cs typeface="Times" pitchFamily="18" charset="0"/>
              </a:rPr>
              <a:t> </a:t>
            </a:r>
            <a:r>
              <a:rPr lang="en-US" sz="2800" dirty="0" err="1" smtClean="0">
                <a:solidFill>
                  <a:srgbClr val="1D02DA"/>
                </a:solidFill>
                <a:latin typeface="Times" pitchFamily="18" charset="0"/>
                <a:ea typeface="Arial" panose="020B0604020202020204" pitchFamily="34" charset="0"/>
                <a:cs typeface="Times" pitchFamily="18" charset="0"/>
              </a:rPr>
              <a:t>ơi</a:t>
            </a:r>
            <a:r>
              <a:rPr lang="en-US" sz="2800" dirty="0" smtClean="0">
                <a:solidFill>
                  <a:srgbClr val="1D02DA"/>
                </a:solidFill>
                <a:latin typeface="Times" pitchFamily="18" charset="0"/>
                <a:ea typeface="Arial" panose="020B0604020202020204" pitchFamily="34" charset="0"/>
                <a:cs typeface="Times" pitchFamily="18" charset="0"/>
              </a:rPr>
              <a:t>” </a:t>
            </a:r>
            <a:r>
              <a:rPr lang="en-US" sz="2800" dirty="0" err="1" smtClean="0">
                <a:solidFill>
                  <a:srgbClr val="1D02DA"/>
                </a:solidFill>
                <a:latin typeface="Times" pitchFamily="18" charset="0"/>
                <a:ea typeface="Arial" panose="020B0604020202020204" pitchFamily="34" charset="0"/>
                <a:cs typeface="Times" pitchFamily="18" charset="0"/>
              </a:rPr>
              <a:t>và</a:t>
            </a:r>
            <a:r>
              <a:rPr lang="en-US" sz="2800" dirty="0" smtClean="0">
                <a:solidFill>
                  <a:srgbClr val="1D02DA"/>
                </a:solidFill>
                <a:latin typeface="Times" pitchFamily="18" charset="0"/>
                <a:ea typeface="Arial" panose="020B0604020202020204" pitchFamily="34" charset="0"/>
                <a:cs typeface="Times" pitchFamily="18" charset="0"/>
              </a:rPr>
              <a:t> </a:t>
            </a:r>
            <a:r>
              <a:rPr lang="en-US" sz="2800" dirty="0" err="1" smtClean="0">
                <a:solidFill>
                  <a:srgbClr val="1D02DA"/>
                </a:solidFill>
                <a:latin typeface="Times" pitchFamily="18" charset="0"/>
                <a:ea typeface="Arial" panose="020B0604020202020204" pitchFamily="34" charset="0"/>
                <a:cs typeface="Times" pitchFamily="18" charset="0"/>
              </a:rPr>
              <a:t>trả</a:t>
            </a:r>
            <a:r>
              <a:rPr lang="en-US" sz="2800" dirty="0" smtClean="0">
                <a:solidFill>
                  <a:srgbClr val="1D02DA"/>
                </a:solidFill>
                <a:latin typeface="Times" pitchFamily="18" charset="0"/>
                <a:ea typeface="Arial" panose="020B0604020202020204" pitchFamily="34" charset="0"/>
                <a:cs typeface="Times" pitchFamily="18" charset="0"/>
              </a:rPr>
              <a:t> </a:t>
            </a:r>
            <a:r>
              <a:rPr lang="en-US" sz="2800" dirty="0" err="1" smtClean="0">
                <a:solidFill>
                  <a:srgbClr val="1D02DA"/>
                </a:solidFill>
                <a:latin typeface="Times" pitchFamily="18" charset="0"/>
                <a:ea typeface="Arial" panose="020B0604020202020204" pitchFamily="34" charset="0"/>
                <a:cs typeface="Times" pitchFamily="18" charset="0"/>
              </a:rPr>
              <a:t>lời</a:t>
            </a:r>
            <a:r>
              <a:rPr lang="en-US" sz="2800" dirty="0" smtClean="0">
                <a:solidFill>
                  <a:srgbClr val="1D02DA"/>
                </a:solidFill>
                <a:latin typeface="Times" pitchFamily="18" charset="0"/>
                <a:ea typeface="Arial" panose="020B0604020202020204" pitchFamily="34" charset="0"/>
                <a:cs typeface="Times" pitchFamily="18" charset="0"/>
              </a:rPr>
              <a:t> </a:t>
            </a:r>
            <a:r>
              <a:rPr lang="en-US" sz="2800" dirty="0" err="1" smtClean="0">
                <a:solidFill>
                  <a:srgbClr val="1D02DA"/>
                </a:solidFill>
                <a:latin typeface="Times" pitchFamily="18" charset="0"/>
                <a:ea typeface="Arial" panose="020B0604020202020204" pitchFamily="34" charset="0"/>
                <a:cs typeface="Times" pitchFamily="18" charset="0"/>
              </a:rPr>
              <a:t>câu</a:t>
            </a:r>
            <a:r>
              <a:rPr lang="en-US" sz="2800" dirty="0" smtClean="0">
                <a:solidFill>
                  <a:srgbClr val="1D02DA"/>
                </a:solidFill>
                <a:latin typeface="Times" pitchFamily="18" charset="0"/>
                <a:ea typeface="Arial" panose="020B0604020202020204" pitchFamily="34" charset="0"/>
                <a:cs typeface="Times" pitchFamily="18" charset="0"/>
              </a:rPr>
              <a:t> </a:t>
            </a:r>
            <a:r>
              <a:rPr lang="en-US" sz="2800" dirty="0" err="1" smtClean="0">
                <a:solidFill>
                  <a:srgbClr val="1D02DA"/>
                </a:solidFill>
                <a:latin typeface="Times" pitchFamily="18" charset="0"/>
                <a:ea typeface="Arial" panose="020B0604020202020204" pitchFamily="34" charset="0"/>
                <a:cs typeface="Times" pitchFamily="18" charset="0"/>
              </a:rPr>
              <a:t>hỏi</a:t>
            </a:r>
            <a:r>
              <a:rPr lang="en-US" sz="2800" dirty="0" smtClean="0">
                <a:solidFill>
                  <a:srgbClr val="1D02DA"/>
                </a:solidFill>
                <a:latin typeface="Times" pitchFamily="18" charset="0"/>
                <a:ea typeface="Arial" panose="020B0604020202020204" pitchFamily="34" charset="0"/>
                <a:cs typeface="Times" pitchFamily="18" charset="0"/>
              </a:rPr>
              <a:t>:</a:t>
            </a:r>
          </a:p>
          <a:p>
            <a:pPr marR="0" lvl="0" algn="just">
              <a:lnSpc>
                <a:spcPct val="112000"/>
              </a:lnSpc>
              <a:spcBef>
                <a:spcPts val="0"/>
              </a:spcBef>
              <a:spcAft>
                <a:spcPts val="200"/>
              </a:spcAft>
              <a:buClr>
                <a:srgbClr val="1D02DA"/>
              </a:buClr>
              <a:buSzPts val="1000"/>
              <a:tabLst>
                <a:tab pos="334645" algn="l"/>
              </a:tabLst>
            </a:pPr>
            <a:r>
              <a:rPr lang="en-US" sz="2800" dirty="0" smtClean="0">
                <a:solidFill>
                  <a:srgbClr val="1D02DA"/>
                </a:solidFill>
                <a:latin typeface="Times" pitchFamily="18" charset="0"/>
                <a:ea typeface="Arial" panose="020B0604020202020204" pitchFamily="34" charset="0"/>
                <a:cs typeface="Times" pitchFamily="18" charset="0"/>
              </a:rPr>
              <a:t>1. </a:t>
            </a:r>
            <a:r>
              <a:rPr lang="vi-VN" sz="2800" dirty="0" smtClean="0">
                <a:solidFill>
                  <a:srgbClr val="1D02DA"/>
                </a:solidFill>
                <a:latin typeface="Times" pitchFamily="18" charset="0"/>
                <a:ea typeface="Arial" panose="020B0604020202020204" pitchFamily="34" charset="0"/>
                <a:cs typeface="Times" pitchFamily="18" charset="0"/>
              </a:rPr>
              <a:t>Hình </a:t>
            </a:r>
            <a:r>
              <a:rPr lang="vi-VN" sz="2800" dirty="0">
                <a:solidFill>
                  <a:srgbClr val="1D02DA"/>
                </a:solidFill>
                <a:latin typeface="Times" pitchFamily="18" charset="0"/>
                <a:ea typeface="Arial" panose="020B0604020202020204" pitchFamily="34" charset="0"/>
                <a:cs typeface="Times" pitchFamily="18" charset="0"/>
              </a:rPr>
              <a:t>ảnh gợi em nhớ tới sự việc nào xảy ra ở nước ta?</a:t>
            </a:r>
            <a:endParaRPr lang="en-US" sz="2800" dirty="0">
              <a:latin typeface="Times" pitchFamily="18" charset="0"/>
              <a:ea typeface="Arial" panose="020B0604020202020204" pitchFamily="34" charset="0"/>
              <a:cs typeface="Times" pitchFamily="18" charset="0"/>
            </a:endParaRPr>
          </a:p>
          <a:p>
            <a:pPr marR="0" lvl="0" algn="just">
              <a:lnSpc>
                <a:spcPct val="115000"/>
              </a:lnSpc>
              <a:spcBef>
                <a:spcPts val="0"/>
              </a:spcBef>
              <a:spcAft>
                <a:spcPts val="200"/>
              </a:spcAft>
              <a:buClr>
                <a:srgbClr val="1D02DA"/>
              </a:buClr>
              <a:buSzPts val="1000"/>
              <a:tabLst>
                <a:tab pos="328930" algn="l"/>
              </a:tabLst>
            </a:pPr>
            <a:r>
              <a:rPr lang="en-US" sz="2800" dirty="0" smtClean="0">
                <a:solidFill>
                  <a:srgbClr val="1D02DA"/>
                </a:solidFill>
                <a:latin typeface="Times" pitchFamily="18" charset="0"/>
                <a:ea typeface="Arial" panose="020B0604020202020204" pitchFamily="34" charset="0"/>
                <a:cs typeface="Times" pitchFamily="18" charset="0"/>
              </a:rPr>
              <a:t>2. </a:t>
            </a:r>
            <a:r>
              <a:rPr lang="vi-VN" sz="2800" dirty="0" smtClean="0">
                <a:solidFill>
                  <a:srgbClr val="1D02DA"/>
                </a:solidFill>
                <a:latin typeface="Times" pitchFamily="18" charset="0"/>
                <a:ea typeface="Arial" panose="020B0604020202020204" pitchFamily="34" charset="0"/>
                <a:cs typeface="Times" pitchFamily="18" charset="0"/>
              </a:rPr>
              <a:t>Trước </a:t>
            </a:r>
            <a:r>
              <a:rPr lang="vi-VN" sz="2800" dirty="0">
                <a:solidFill>
                  <a:srgbClr val="1D02DA"/>
                </a:solidFill>
                <a:latin typeface="Times" pitchFamily="18" charset="0"/>
                <a:ea typeface="Arial" panose="020B0604020202020204" pitchFamily="34" charset="0"/>
                <a:cs typeface="Times" pitchFamily="18" charset="0"/>
              </a:rPr>
              <a:t>sự việc đó, Nhà nước và Nhân dân ta đã có những hành động gì?</a:t>
            </a:r>
            <a:endParaRPr lang="en-US" sz="2800" dirty="0">
              <a:latin typeface="Times" pitchFamily="18" charset="0"/>
              <a:ea typeface="Arial" panose="020B0604020202020204" pitchFamily="34" charset="0"/>
              <a:cs typeface="Times" pitchFamily="18" charset="0"/>
            </a:endParaRPr>
          </a:p>
          <a:p>
            <a:r>
              <a:rPr lang="en-US" sz="2800" dirty="0" smtClean="0">
                <a:solidFill>
                  <a:srgbClr val="1D02DA"/>
                </a:solidFill>
                <a:latin typeface="Times" pitchFamily="18" charset="0"/>
                <a:ea typeface="Courier New" panose="02070309020205020404" pitchFamily="49" charset="0"/>
                <a:cs typeface="Times" pitchFamily="18" charset="0"/>
              </a:rPr>
              <a:t>3. </a:t>
            </a:r>
            <a:r>
              <a:rPr lang="vi-VN" sz="2800" dirty="0" smtClean="0">
                <a:solidFill>
                  <a:srgbClr val="1D02DA"/>
                </a:solidFill>
                <a:latin typeface="Times" pitchFamily="18" charset="0"/>
                <a:ea typeface="Courier New" panose="02070309020205020404" pitchFamily="49" charset="0"/>
                <a:cs typeface="Times" pitchFamily="18" charset="0"/>
              </a:rPr>
              <a:t>Em </a:t>
            </a:r>
            <a:r>
              <a:rPr lang="vi-VN" sz="2800" dirty="0">
                <a:solidFill>
                  <a:srgbClr val="1D02DA"/>
                </a:solidFill>
                <a:latin typeface="Times" pitchFamily="18" charset="0"/>
                <a:ea typeface="Courier New" panose="02070309020205020404" pitchFamily="49" charset="0"/>
                <a:cs typeface="Times" pitchFamily="18" charset="0"/>
              </a:rPr>
              <a:t>hãy chia sẻ cảm xúc của mình trước những hành động </a:t>
            </a:r>
            <a:r>
              <a:rPr lang="vi-VN" sz="2800" dirty="0" smtClean="0">
                <a:solidFill>
                  <a:srgbClr val="1D02DA"/>
                </a:solidFill>
                <a:latin typeface="Times" pitchFamily="18" charset="0"/>
                <a:ea typeface="Courier New" panose="02070309020205020404" pitchFamily="49" charset="0"/>
                <a:cs typeface="Times" pitchFamily="18" charset="0"/>
              </a:rPr>
              <a:t>đó</a:t>
            </a:r>
            <a:r>
              <a:rPr lang="en-US" sz="2800" dirty="0" smtClean="0">
                <a:solidFill>
                  <a:srgbClr val="1D02DA"/>
                </a:solidFill>
                <a:latin typeface="Times" pitchFamily="18" charset="0"/>
                <a:ea typeface="Courier New" panose="02070309020205020404" pitchFamily="49" charset="0"/>
                <a:cs typeface="Times" pitchFamily="18" charset="0"/>
              </a:rPr>
              <a:t>.</a:t>
            </a:r>
            <a:endParaRPr lang="en-US" sz="2800" dirty="0">
              <a:latin typeface="Times" pitchFamily="18" charset="0"/>
              <a:cs typeface="Times" pitchFamily="18" charset="0"/>
            </a:endParaRPr>
          </a:p>
        </p:txBody>
      </p:sp>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xem mà RỚ...">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308" y="207818"/>
            <a:ext cx="9601383" cy="6000318"/>
          </a:xfr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38939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209406" y="2390404"/>
            <a:ext cx="5643466" cy="1818447"/>
          </a:xfrm>
          <a:prstGeom prst="rect">
            <a:avLst/>
          </a:prstGeom>
        </p:spPr>
        <p:txBody>
          <a:bodyPr wrap="square">
            <a:spAutoFit/>
          </a:bodyPr>
          <a:lstStyle/>
          <a:p>
            <a:pPr marR="0" lvl="0" algn="ctr">
              <a:spcBef>
                <a:spcPts val="0"/>
              </a:spcBef>
              <a:spcAft>
                <a:spcPts val="500"/>
              </a:spcAft>
              <a:buClr>
                <a:srgbClr val="000000"/>
              </a:buClr>
              <a:buSzPts val="1200"/>
              <a:tabLst>
                <a:tab pos="252730" algn="l"/>
              </a:tabLst>
            </a:pPr>
            <a:r>
              <a:rPr lang="en-US" sz="3600" b="1" dirty="0" smtClean="0">
                <a:solidFill>
                  <a:srgbClr val="FF0000"/>
                </a:solidFill>
                <a:latin typeface="Times" pitchFamily="18" charset="0"/>
                <a:ea typeface="Arial" panose="020B0604020202020204" pitchFamily="34" charset="0"/>
                <a:cs typeface="Times" pitchFamily="18" charset="0"/>
              </a:rPr>
              <a:t>1. </a:t>
            </a:r>
            <a:r>
              <a:rPr lang="vi-VN" sz="3600" b="1" dirty="0" smtClean="0">
                <a:solidFill>
                  <a:srgbClr val="FF0000"/>
                </a:solidFill>
                <a:latin typeface="Times" pitchFamily="18" charset="0"/>
                <a:ea typeface="Arial" panose="020B0604020202020204" pitchFamily="34" charset="0"/>
                <a:cs typeface="Times" pitchFamily="18" charset="0"/>
              </a:rPr>
              <a:t>Yêu </a:t>
            </a:r>
            <a:r>
              <a:rPr lang="vi-VN" sz="3600" b="1" dirty="0">
                <a:solidFill>
                  <a:srgbClr val="FF0000"/>
                </a:solidFill>
                <a:latin typeface="Times" pitchFamily="18" charset="0"/>
                <a:ea typeface="Arial" panose="020B0604020202020204" pitchFamily="34" charset="0"/>
                <a:cs typeface="Times" pitchFamily="18" charset="0"/>
              </a:rPr>
              <a:t>thương con người </a:t>
            </a:r>
            <a:endParaRPr lang="en-US" sz="3600" b="1" dirty="0" smtClean="0">
              <a:solidFill>
                <a:srgbClr val="FF0000"/>
              </a:solidFill>
              <a:latin typeface="Times" pitchFamily="18" charset="0"/>
              <a:ea typeface="Arial" panose="020B0604020202020204" pitchFamily="34" charset="0"/>
              <a:cs typeface="Times" pitchFamily="18" charset="0"/>
            </a:endParaRPr>
          </a:p>
          <a:p>
            <a:pPr marR="0" lvl="0" algn="ctr">
              <a:spcBef>
                <a:spcPts val="0"/>
              </a:spcBef>
              <a:spcAft>
                <a:spcPts val="500"/>
              </a:spcAft>
              <a:buClr>
                <a:srgbClr val="000000"/>
              </a:buClr>
              <a:buSzPts val="1200"/>
              <a:tabLst>
                <a:tab pos="252730" algn="l"/>
              </a:tabLst>
            </a:pPr>
            <a:r>
              <a:rPr lang="vi-VN" sz="3600" b="1" dirty="0" smtClean="0">
                <a:solidFill>
                  <a:srgbClr val="FF0000"/>
                </a:solidFill>
                <a:latin typeface="Times" pitchFamily="18" charset="0"/>
                <a:ea typeface="Arial" panose="020B0604020202020204" pitchFamily="34" charset="0"/>
                <a:cs typeface="Times" pitchFamily="18" charset="0"/>
              </a:rPr>
              <a:t>và </a:t>
            </a:r>
            <a:r>
              <a:rPr lang="vi-VN" sz="3600" b="1" dirty="0">
                <a:solidFill>
                  <a:srgbClr val="FF0000"/>
                </a:solidFill>
                <a:latin typeface="Times" pitchFamily="18" charset="0"/>
                <a:ea typeface="Arial" panose="020B0604020202020204" pitchFamily="34" charset="0"/>
                <a:cs typeface="Times" pitchFamily="18" charset="0"/>
              </a:rPr>
              <a:t>biểu hiện </a:t>
            </a:r>
            <a:r>
              <a:rPr lang="vi-VN" sz="3600" b="1" dirty="0" smtClean="0">
                <a:solidFill>
                  <a:srgbClr val="FF0000"/>
                </a:solidFill>
                <a:latin typeface="Times" pitchFamily="18" charset="0"/>
                <a:ea typeface="Arial" panose="020B0604020202020204" pitchFamily="34" charset="0"/>
                <a:cs typeface="Times" pitchFamily="18" charset="0"/>
              </a:rPr>
              <a:t>c</a:t>
            </a:r>
            <a:r>
              <a:rPr lang="en-US" sz="3600" b="1" dirty="0">
                <a:solidFill>
                  <a:srgbClr val="FF0000"/>
                </a:solidFill>
                <a:latin typeface="Times" pitchFamily="18" charset="0"/>
                <a:ea typeface="Arial" panose="020B0604020202020204" pitchFamily="34" charset="0"/>
                <a:cs typeface="Times" pitchFamily="18" charset="0"/>
              </a:rPr>
              <a:t>ủ</a:t>
            </a:r>
            <a:r>
              <a:rPr lang="vi-VN" sz="3600" b="1" dirty="0" smtClean="0">
                <a:solidFill>
                  <a:srgbClr val="FF0000"/>
                </a:solidFill>
                <a:latin typeface="Times" pitchFamily="18" charset="0"/>
                <a:ea typeface="Arial" panose="020B0604020202020204" pitchFamily="34" charset="0"/>
                <a:cs typeface="Times" pitchFamily="18" charset="0"/>
              </a:rPr>
              <a:t>a </a:t>
            </a:r>
            <a:r>
              <a:rPr lang="vi-VN" sz="3600" b="1" dirty="0">
                <a:solidFill>
                  <a:srgbClr val="FF0000"/>
                </a:solidFill>
                <a:latin typeface="Times" pitchFamily="18" charset="0"/>
                <a:ea typeface="Arial" panose="020B0604020202020204" pitchFamily="34" charset="0"/>
                <a:cs typeface="Times" pitchFamily="18" charset="0"/>
              </a:rPr>
              <a:t>yêu thương con người</a:t>
            </a:r>
            <a:endParaRPr lang="en-US" sz="3600" u="none" strike="noStrike" spc="0" dirty="0">
              <a:solidFill>
                <a:srgbClr val="FF0000"/>
              </a:solidFill>
              <a:effectLst/>
              <a:latin typeface="Times" pitchFamily="18" charset="0"/>
              <a:ea typeface="Arial" panose="020B0604020202020204" pitchFamily="34" charset="0"/>
              <a:cs typeface="Times" pitchFamily="18" charset="0"/>
            </a:endParaRPr>
          </a:p>
        </p:txBody>
      </p:sp>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102" y="-240688"/>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572441" y="211542"/>
            <a:ext cx="4152790" cy="4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000" b="1" dirty="0" smtClean="0">
                <a:solidFill>
                  <a:srgbClr val="0070C0"/>
                </a:solidFill>
                <a:latin typeface="Times" pitchFamily="18" charset="0"/>
                <a:cs typeface="Times" pitchFamily="18" charset="0"/>
              </a:rPr>
              <a:t>ĐỌC THÔNG TIN</a:t>
            </a:r>
            <a:endParaRPr lang="en-US" altLang="en-US" sz="2000" dirty="0">
              <a:solidFill>
                <a:srgbClr val="5F5F5F"/>
              </a:solidFill>
              <a:latin typeface="Times" pitchFamily="18" charset="0"/>
              <a:cs typeface="Times" pitchFamily="18" charset="0"/>
            </a:endParaRPr>
          </a:p>
        </p:txBody>
      </p:sp>
      <p:sp>
        <p:nvSpPr>
          <p:cNvPr id="2" name="Rectangle 1"/>
          <p:cNvSpPr/>
          <p:nvPr/>
        </p:nvSpPr>
        <p:spPr>
          <a:xfrm>
            <a:off x="503584" y="992568"/>
            <a:ext cx="11542642" cy="2272417"/>
          </a:xfrm>
          <a:prstGeom prst="rect">
            <a:avLst/>
          </a:prstGeom>
        </p:spPr>
        <p:txBody>
          <a:bodyPr wrap="square">
            <a:spAutoFit/>
          </a:bodyPr>
          <a:lstStyle/>
          <a:p>
            <a:pPr indent="342900" algn="just">
              <a:spcAft>
                <a:spcPts val="200"/>
              </a:spcAft>
            </a:pPr>
            <a:r>
              <a:rPr lang="vi-VN" sz="2000" dirty="0" smtClean="0">
                <a:latin typeface="Times" pitchFamily="18" charset="0"/>
                <a:ea typeface="Arial" panose="020B0604020202020204" pitchFamily="34" charset="0"/>
                <a:cs typeface="Times" pitchFamily="18" charset="0"/>
              </a:rPr>
              <a:t>Bé </a:t>
            </a:r>
            <a:r>
              <a:rPr lang="vi-VN" sz="2000" dirty="0">
                <a:latin typeface="Times" pitchFamily="18" charset="0"/>
                <a:ea typeface="Arial" panose="020B0604020202020204" pitchFamily="34" charset="0"/>
                <a:cs typeface="Times" pitchFamily="18" charset="0"/>
              </a:rPr>
              <a:t>Nguyễn Hải An, 7 tuổi bi </a:t>
            </a:r>
            <a:r>
              <a:rPr lang="vi-VN" sz="2000" dirty="0" smtClean="0">
                <a:latin typeface="Times" pitchFamily="18" charset="0"/>
                <a:ea typeface="Arial" panose="020B0604020202020204" pitchFamily="34" charset="0"/>
                <a:cs typeface="Times" pitchFamily="18" charset="0"/>
              </a:rPr>
              <a:t>c</a:t>
            </a:r>
            <a:r>
              <a:rPr lang="en-US" sz="2000" dirty="0">
                <a:latin typeface="Times" pitchFamily="18" charset="0"/>
                <a:ea typeface="Arial" panose="020B0604020202020204" pitchFamily="34" charset="0"/>
                <a:cs typeface="Times" pitchFamily="18" charset="0"/>
              </a:rPr>
              <a:t>ă</a:t>
            </a:r>
            <a:r>
              <a:rPr lang="vi-VN" sz="2000" dirty="0" smtClean="0">
                <a:latin typeface="Times" pitchFamily="18" charset="0"/>
                <a:ea typeface="Arial" panose="020B0604020202020204" pitchFamily="34" charset="0"/>
                <a:cs typeface="Times" pitchFamily="18" charset="0"/>
              </a:rPr>
              <a:t>n </a:t>
            </a:r>
            <a:r>
              <a:rPr lang="vi-VN" sz="2000" dirty="0">
                <a:latin typeface="Times" pitchFamily="18" charset="0"/>
                <a:ea typeface="Arial" panose="020B0604020202020204" pitchFamily="34" charset="0"/>
                <a:cs typeface="Times" pitchFamily="18" charset="0"/>
              </a:rPr>
              <a:t>bệnh u thần kinh đệm cầu não lan toả - một </a:t>
            </a:r>
            <a:r>
              <a:rPr lang="vi-VN" sz="2000" dirty="0" smtClean="0">
                <a:latin typeface="Times" pitchFamily="18" charset="0"/>
                <a:ea typeface="Arial" panose="020B0604020202020204" pitchFamily="34" charset="0"/>
                <a:cs typeface="Times" pitchFamily="18" charset="0"/>
              </a:rPr>
              <a:t>c</a:t>
            </a:r>
            <a:r>
              <a:rPr lang="en-US" sz="2000" dirty="0">
                <a:latin typeface="Times" pitchFamily="18" charset="0"/>
                <a:ea typeface="Arial" panose="020B0604020202020204" pitchFamily="34" charset="0"/>
                <a:cs typeface="Times" pitchFamily="18" charset="0"/>
              </a:rPr>
              <a:t>ă</a:t>
            </a:r>
            <a:r>
              <a:rPr lang="vi-VN" sz="2000" dirty="0" smtClean="0">
                <a:latin typeface="Times" pitchFamily="18" charset="0"/>
                <a:ea typeface="Arial" panose="020B0604020202020204" pitchFamily="34" charset="0"/>
                <a:cs typeface="Times" pitchFamily="18" charset="0"/>
              </a:rPr>
              <a:t>n </a:t>
            </a:r>
            <a:r>
              <a:rPr lang="vi-VN" sz="2000" dirty="0">
                <a:latin typeface="Times" pitchFamily="18" charset="0"/>
                <a:ea typeface="Arial" panose="020B0604020202020204" pitchFamily="34" charset="0"/>
                <a:cs typeface="Times" pitchFamily="18" charset="0"/>
              </a:rPr>
              <a:t>bệnh hiện </a:t>
            </a:r>
            <a:r>
              <a:rPr lang="vi-VN" sz="2000" dirty="0" smtClean="0">
                <a:latin typeface="Times" pitchFamily="18" charset="0"/>
                <a:ea typeface="Arial" panose="020B0604020202020204" pitchFamily="34" charset="0"/>
                <a:cs typeface="Times" pitchFamily="18" charset="0"/>
              </a:rPr>
              <a:t>t</a:t>
            </a:r>
            <a:r>
              <a:rPr lang="en-US" sz="2000" dirty="0" err="1" smtClean="0">
                <a:latin typeface="Times" pitchFamily="18" charset="0"/>
                <a:ea typeface="Arial" panose="020B0604020202020204" pitchFamily="34" charset="0"/>
                <a:cs typeface="Times" pitchFamily="18" charset="0"/>
              </a:rPr>
              <a:t>ại</a:t>
            </a:r>
            <a:r>
              <a:rPr lang="vi-VN" sz="2000" dirty="0" smtClean="0">
                <a:latin typeface="Times" pitchFamily="18" charset="0"/>
                <a:ea typeface="Arial" panose="020B0604020202020204" pitchFamily="34" charset="0"/>
                <a:cs typeface="Times" pitchFamily="18" charset="0"/>
              </a:rPr>
              <a:t> </a:t>
            </a:r>
            <a:r>
              <a:rPr lang="vi-VN" sz="2000" dirty="0">
                <a:latin typeface="Times" pitchFamily="18" charset="0"/>
                <a:ea typeface="Arial" panose="020B0604020202020204" pitchFamily="34" charset="0"/>
                <a:cs typeface="Times" pitchFamily="18" charset="0"/>
              </a:rPr>
              <a:t>chưa có phương pháp điều tri tối ưu. Thực hiện ưóc nguyện của bé khi còn sống, sau một thời gian điều tri </a:t>
            </a:r>
            <a:r>
              <a:rPr lang="vi-VN" sz="2000" dirty="0" smtClean="0">
                <a:latin typeface="Times" pitchFamily="18" charset="0"/>
                <a:ea typeface="Arial" panose="020B0604020202020204" pitchFamily="34" charset="0"/>
                <a:cs typeface="Times" pitchFamily="18" charset="0"/>
              </a:rPr>
              <a:t>t</a:t>
            </a:r>
            <a:r>
              <a:rPr lang="en-US" sz="2000" dirty="0" err="1" smtClean="0">
                <a:latin typeface="Times" pitchFamily="18" charset="0"/>
                <a:ea typeface="Arial" panose="020B0604020202020204" pitchFamily="34" charset="0"/>
                <a:cs typeface="Times" pitchFamily="18" charset="0"/>
              </a:rPr>
              <a:t>ại</a:t>
            </a:r>
            <a:r>
              <a:rPr lang="vi-VN" sz="2000" dirty="0" smtClean="0">
                <a:latin typeface="Times" pitchFamily="18" charset="0"/>
                <a:ea typeface="Arial" panose="020B0604020202020204" pitchFamily="34" charset="0"/>
                <a:cs typeface="Times" pitchFamily="18" charset="0"/>
              </a:rPr>
              <a:t> </a:t>
            </a:r>
            <a:r>
              <a:rPr lang="vi-VN" sz="2000" dirty="0">
                <a:latin typeface="Times" pitchFamily="18" charset="0"/>
                <a:ea typeface="Arial" panose="020B0604020202020204" pitchFamily="34" charset="0"/>
                <a:cs typeface="Times" pitchFamily="18" charset="0"/>
              </a:rPr>
              <a:t>bệnh viện nhưng không qua khỏi, mẹ bé và gia đình đã quyết định hiến </a:t>
            </a:r>
            <a:r>
              <a:rPr lang="vi-VN" sz="2000" dirty="0" smtClean="0">
                <a:latin typeface="Times" pitchFamily="18" charset="0"/>
                <a:ea typeface="Arial" panose="020B0604020202020204" pitchFamily="34" charset="0"/>
                <a:cs typeface="Times" pitchFamily="18" charset="0"/>
              </a:rPr>
              <a:t>t</a:t>
            </a:r>
            <a:r>
              <a:rPr lang="en-US" sz="2000" dirty="0">
                <a:latin typeface="Times" pitchFamily="18" charset="0"/>
                <a:ea typeface="Arial" panose="020B0604020202020204" pitchFamily="34" charset="0"/>
                <a:cs typeface="Times" pitchFamily="18" charset="0"/>
              </a:rPr>
              <a:t>ạ</a:t>
            </a:r>
            <a:r>
              <a:rPr lang="vi-VN" sz="2000" dirty="0" smtClean="0">
                <a:latin typeface="Times" pitchFamily="18" charset="0"/>
                <a:ea typeface="Arial" panose="020B0604020202020204" pitchFamily="34" charset="0"/>
                <a:cs typeface="Times" pitchFamily="18" charset="0"/>
              </a:rPr>
              <a:t>ng </a:t>
            </a:r>
            <a:r>
              <a:rPr lang="vi-VN" sz="2000" dirty="0">
                <a:latin typeface="Times" pitchFamily="18" charset="0"/>
                <a:ea typeface="Arial" panose="020B0604020202020204" pitchFamily="34" charset="0"/>
                <a:cs typeface="Times" pitchFamily="18" charset="0"/>
              </a:rPr>
              <a:t>giác </a:t>
            </a:r>
            <a:r>
              <a:rPr lang="vi-VN" sz="2000" dirty="0" smtClean="0">
                <a:latin typeface="Times" pitchFamily="18" charset="0"/>
                <a:ea typeface="Arial" panose="020B0604020202020204" pitchFamily="34" charset="0"/>
                <a:cs typeface="Times" pitchFamily="18" charset="0"/>
              </a:rPr>
              <a:t>m</a:t>
            </a:r>
            <a:r>
              <a:rPr lang="en-US" sz="2000" dirty="0">
                <a:latin typeface="Times" pitchFamily="18" charset="0"/>
                <a:ea typeface="Arial" panose="020B0604020202020204" pitchFamily="34" charset="0"/>
                <a:cs typeface="Times" pitchFamily="18" charset="0"/>
              </a:rPr>
              <a:t>ạ</a:t>
            </a:r>
            <a:r>
              <a:rPr lang="vi-VN" sz="2000" dirty="0" smtClean="0">
                <a:latin typeface="Times" pitchFamily="18" charset="0"/>
                <a:ea typeface="Arial" panose="020B0604020202020204" pitchFamily="34" charset="0"/>
                <a:cs typeface="Times" pitchFamily="18" charset="0"/>
              </a:rPr>
              <a:t>c </a:t>
            </a:r>
            <a:r>
              <a:rPr lang="vi-VN" sz="2000" dirty="0">
                <a:latin typeface="Times" pitchFamily="18" charset="0"/>
                <a:ea typeface="Arial" panose="020B0604020202020204" pitchFamily="34" charset="0"/>
                <a:cs typeface="Times" pitchFamily="18" charset="0"/>
              </a:rPr>
              <a:t>của bé. Hai giác </a:t>
            </a:r>
            <a:r>
              <a:rPr lang="vi-VN" sz="2000" dirty="0" smtClean="0">
                <a:latin typeface="Times" pitchFamily="18" charset="0"/>
                <a:ea typeface="Arial" panose="020B0604020202020204" pitchFamily="34" charset="0"/>
                <a:cs typeface="Times" pitchFamily="18" charset="0"/>
              </a:rPr>
              <a:t>m</a:t>
            </a:r>
            <a:r>
              <a:rPr lang="en-US" sz="2000" dirty="0">
                <a:latin typeface="Times" pitchFamily="18" charset="0"/>
                <a:ea typeface="Arial" panose="020B0604020202020204" pitchFamily="34" charset="0"/>
                <a:cs typeface="Times" pitchFamily="18" charset="0"/>
              </a:rPr>
              <a:t>ạ</a:t>
            </a:r>
            <a:r>
              <a:rPr lang="vi-VN" sz="2000" dirty="0" smtClean="0">
                <a:latin typeface="Times" pitchFamily="18" charset="0"/>
                <a:ea typeface="Arial" panose="020B0604020202020204" pitchFamily="34" charset="0"/>
                <a:cs typeface="Times" pitchFamily="18" charset="0"/>
              </a:rPr>
              <a:t>c </a:t>
            </a:r>
            <a:r>
              <a:rPr lang="vi-VN" sz="2000" dirty="0">
                <a:latin typeface="Times" pitchFamily="18" charset="0"/>
                <a:ea typeface="Arial" panose="020B0604020202020204" pitchFamily="34" charset="0"/>
                <a:cs typeface="Times" pitchFamily="18" charset="0"/>
              </a:rPr>
              <a:t>của bé sau đó đã được ghép cho một cụ bà 73 tuổi và một người đàn ông 42 tuổi.</a:t>
            </a:r>
            <a:endParaRPr lang="en-US" sz="2000" dirty="0">
              <a:latin typeface="Times" pitchFamily="18" charset="0"/>
              <a:ea typeface="Arial" panose="020B0604020202020204" pitchFamily="34" charset="0"/>
              <a:cs typeface="Times" pitchFamily="18" charset="0"/>
            </a:endParaRPr>
          </a:p>
          <a:p>
            <a:r>
              <a:rPr lang="en-US" sz="2000" dirty="0" smtClean="0">
                <a:solidFill>
                  <a:srgbClr val="000000"/>
                </a:solidFill>
                <a:latin typeface="Times" pitchFamily="18" charset="0"/>
                <a:ea typeface="Courier New" panose="02070309020205020404" pitchFamily="49" charset="0"/>
                <a:cs typeface="Times" pitchFamily="18" charset="0"/>
              </a:rPr>
              <a:t>  </a:t>
            </a:r>
            <a:r>
              <a:rPr lang="vi-VN" sz="2000" dirty="0" smtClean="0">
                <a:solidFill>
                  <a:srgbClr val="000000"/>
                </a:solidFill>
                <a:latin typeface="Times" pitchFamily="18" charset="0"/>
                <a:ea typeface="Courier New" panose="02070309020205020404" pitchFamily="49" charset="0"/>
                <a:cs typeface="Times" pitchFamily="18" charset="0"/>
              </a:rPr>
              <a:t>Việc </a:t>
            </a:r>
            <a:r>
              <a:rPr lang="vi-VN" sz="2000" dirty="0">
                <a:solidFill>
                  <a:srgbClr val="000000"/>
                </a:solidFill>
                <a:latin typeface="Times" pitchFamily="18" charset="0"/>
                <a:ea typeface="Courier New" panose="02070309020205020404" pitchFamily="49" charset="0"/>
                <a:cs typeface="Times" pitchFamily="18" charset="0"/>
              </a:rPr>
              <a:t>mẹ bé và gia đình đã cố gắng vượt qua nỗi đau, quyết định thực hiện di nguyện của bé là hiến </a:t>
            </a:r>
            <a:r>
              <a:rPr lang="en-US" sz="2000" dirty="0" err="1" smtClean="0">
                <a:solidFill>
                  <a:srgbClr val="000000"/>
                </a:solidFill>
                <a:latin typeface="Times" pitchFamily="18" charset="0"/>
                <a:ea typeface="Courier New" panose="02070309020205020404" pitchFamily="49" charset="0"/>
                <a:cs typeface="Times" pitchFamily="18" charset="0"/>
              </a:rPr>
              <a:t>tạ</a:t>
            </a:r>
            <a:r>
              <a:rPr lang="vi-VN" sz="2000" dirty="0" smtClean="0">
                <a:solidFill>
                  <a:srgbClr val="000000"/>
                </a:solidFill>
                <a:latin typeface="Times" pitchFamily="18" charset="0"/>
                <a:ea typeface="Courier New" panose="02070309020205020404" pitchFamily="49" charset="0"/>
                <a:cs typeface="Times" pitchFamily="18" charset="0"/>
              </a:rPr>
              <a:t>ng </a:t>
            </a:r>
            <a:r>
              <a:rPr lang="vi-VN" sz="2000" dirty="0">
                <a:solidFill>
                  <a:srgbClr val="000000"/>
                </a:solidFill>
                <a:latin typeface="Times" pitchFamily="18" charset="0"/>
                <a:ea typeface="Courier New" panose="02070309020205020404" pitchFamily="49" charset="0"/>
                <a:cs typeface="Times" pitchFamily="18" charset="0"/>
              </a:rPr>
              <a:t>giác mọc </a:t>
            </a:r>
            <a:r>
              <a:rPr lang="vi-VN" sz="2000" dirty="0" smtClean="0">
                <a:solidFill>
                  <a:srgbClr val="000000"/>
                </a:solidFill>
                <a:latin typeface="Times" pitchFamily="18" charset="0"/>
                <a:ea typeface="Courier New" panose="02070309020205020404" pitchFamily="49" charset="0"/>
                <a:cs typeface="Times" pitchFamily="18" charset="0"/>
              </a:rPr>
              <a:t>để</a:t>
            </a:r>
            <a:r>
              <a:rPr lang="en-US" sz="2000" dirty="0" smtClean="0">
                <a:solidFill>
                  <a:srgbClr val="000000"/>
                </a:solidFill>
                <a:latin typeface="Times" pitchFamily="18" charset="0"/>
                <a:ea typeface="Courier New" panose="02070309020205020404" pitchFamily="49" charset="0"/>
                <a:cs typeface="Times" pitchFamily="18" charset="0"/>
              </a:rPr>
              <a:t> t</a:t>
            </a:r>
            <a:r>
              <a:rPr lang="vi-VN" sz="2000" dirty="0" smtClean="0">
                <a:solidFill>
                  <a:srgbClr val="000000"/>
                </a:solidFill>
                <a:latin typeface="Times" pitchFamily="18" charset="0"/>
                <a:ea typeface="Courier New" panose="02070309020205020404" pitchFamily="49" charset="0"/>
                <a:cs typeface="Times" pitchFamily="18" charset="0"/>
              </a:rPr>
              <a:t>rao </a:t>
            </a:r>
            <a:r>
              <a:rPr lang="vi-VN" sz="2000" dirty="0">
                <a:solidFill>
                  <a:srgbClr val="000000"/>
                </a:solidFill>
                <a:latin typeface="Times" pitchFamily="18" charset="0"/>
                <a:ea typeface="Courier New" panose="02070309020205020404" pitchFamily="49" charset="0"/>
                <a:cs typeface="Times" pitchFamily="18" charset="0"/>
              </a:rPr>
              <a:t>ánh sáng cho người khác vói mục đích </a:t>
            </a:r>
            <a:r>
              <a:rPr lang="vi-VN" sz="2000" dirty="0" smtClean="0">
                <a:solidFill>
                  <a:srgbClr val="000000"/>
                </a:solidFill>
                <a:latin typeface="Times" pitchFamily="18" charset="0"/>
                <a:ea typeface="Courier New" panose="02070309020205020404" pitchFamily="49" charset="0"/>
                <a:cs typeface="Times" pitchFamily="18" charset="0"/>
              </a:rPr>
              <a:t>c</a:t>
            </a:r>
            <a:r>
              <a:rPr lang="en-US" sz="2000" dirty="0" smtClean="0">
                <a:solidFill>
                  <a:srgbClr val="000000"/>
                </a:solidFill>
                <a:latin typeface="Times" pitchFamily="18" charset="0"/>
                <a:ea typeface="Courier New" panose="02070309020205020404" pitchFamily="49" charset="0"/>
                <a:cs typeface="Times" pitchFamily="18" charset="0"/>
              </a:rPr>
              <a:t>ứ</a:t>
            </a:r>
            <a:r>
              <a:rPr lang="vi-VN" sz="2000" dirty="0" smtClean="0">
                <a:solidFill>
                  <a:srgbClr val="000000"/>
                </a:solidFill>
                <a:latin typeface="Times" pitchFamily="18" charset="0"/>
                <a:ea typeface="Courier New" panose="02070309020205020404" pitchFamily="49" charset="0"/>
                <a:cs typeface="Times" pitchFamily="18" charset="0"/>
              </a:rPr>
              <a:t>u </a:t>
            </a:r>
            <a:r>
              <a:rPr lang="vi-VN" sz="2000" dirty="0">
                <a:solidFill>
                  <a:srgbClr val="000000"/>
                </a:solidFill>
                <a:latin typeface="Times" pitchFamily="18" charset="0"/>
                <a:ea typeface="Courier New" panose="02070309020205020404" pitchFamily="49" charset="0"/>
                <a:cs typeface="Times" pitchFamily="18" charset="0"/>
              </a:rPr>
              <a:t>người, làm việc thiện </a:t>
            </a:r>
            <a:r>
              <a:rPr lang="vi-VN" sz="2000" dirty="0" smtClean="0">
                <a:solidFill>
                  <a:srgbClr val="000000"/>
                </a:solidFill>
                <a:latin typeface="Times" pitchFamily="18" charset="0"/>
                <a:ea typeface="Courier New" panose="02070309020205020404" pitchFamily="49" charset="0"/>
                <a:cs typeface="Times" pitchFamily="18" charset="0"/>
              </a:rPr>
              <a:t>đã</a:t>
            </a:r>
            <a:r>
              <a:rPr lang="en-US" sz="2000" dirty="0" smtClean="0">
                <a:solidFill>
                  <a:srgbClr val="000000"/>
                </a:solidFill>
                <a:latin typeface="Times" pitchFamily="18" charset="0"/>
                <a:ea typeface="Courier New" panose="02070309020205020404" pitchFamily="49" charset="0"/>
                <a:cs typeface="Times" pitchFamily="18" charset="0"/>
              </a:rPr>
              <a:t> </a:t>
            </a:r>
            <a:r>
              <a:rPr lang="vi-VN" sz="2000" dirty="0" smtClean="0">
                <a:solidFill>
                  <a:srgbClr val="000000"/>
                </a:solidFill>
                <a:latin typeface="Times" pitchFamily="18" charset="0"/>
                <a:ea typeface="Courier New" panose="02070309020205020404" pitchFamily="49" charset="0"/>
                <a:cs typeface="Times" pitchFamily="18" charset="0"/>
              </a:rPr>
              <a:t>viết </a:t>
            </a:r>
            <a:r>
              <a:rPr lang="vi-VN" sz="2000" dirty="0">
                <a:solidFill>
                  <a:srgbClr val="000000"/>
                </a:solidFill>
                <a:latin typeface="Times" pitchFamily="18" charset="0"/>
                <a:ea typeface="Courier New" panose="02070309020205020404" pitchFamily="49" charset="0"/>
                <a:cs typeface="Times" pitchFamily="18" charset="0"/>
              </a:rPr>
              <a:t>nên câu chuyện đẹp về lòng nhân ái, biết sống vì người khác, đem </a:t>
            </a:r>
            <a:r>
              <a:rPr lang="vi-VN" sz="2000" dirty="0" smtClean="0">
                <a:solidFill>
                  <a:srgbClr val="000000"/>
                </a:solidFill>
                <a:latin typeface="Times" pitchFamily="18" charset="0"/>
                <a:ea typeface="Courier New" panose="02070309020205020404" pitchFamily="49" charset="0"/>
                <a:cs typeface="Times" pitchFamily="18" charset="0"/>
              </a:rPr>
              <a:t>l</a:t>
            </a:r>
            <a:r>
              <a:rPr lang="en-US" sz="2000" dirty="0">
                <a:solidFill>
                  <a:srgbClr val="000000"/>
                </a:solidFill>
                <a:latin typeface="Times" pitchFamily="18" charset="0"/>
                <a:ea typeface="Courier New" panose="02070309020205020404" pitchFamily="49" charset="0"/>
                <a:cs typeface="Times" pitchFamily="18" charset="0"/>
              </a:rPr>
              <a:t>ạ</a:t>
            </a:r>
            <a:r>
              <a:rPr lang="vi-VN" sz="2000" dirty="0" smtClean="0">
                <a:solidFill>
                  <a:srgbClr val="000000"/>
                </a:solidFill>
                <a:latin typeface="Times" pitchFamily="18" charset="0"/>
                <a:ea typeface="Courier New" panose="02070309020205020404" pitchFamily="49" charset="0"/>
                <a:cs typeface="Times" pitchFamily="18" charset="0"/>
              </a:rPr>
              <a:t>i </a:t>
            </a:r>
            <a:r>
              <a:rPr lang="vi-VN" sz="2000" dirty="0">
                <a:solidFill>
                  <a:srgbClr val="000000"/>
                </a:solidFill>
                <a:latin typeface="Times" pitchFamily="18" charset="0"/>
                <a:ea typeface="Courier New" panose="02070309020205020404" pitchFamily="49" charset="0"/>
                <a:cs typeface="Times" pitchFamily="18" charset="0"/>
              </a:rPr>
              <a:t>họnh phúc cho người khác để sự sống mãi tiếp nối, trường </a:t>
            </a:r>
            <a:r>
              <a:rPr lang="vi-VN" sz="2000" dirty="0" smtClean="0">
                <a:solidFill>
                  <a:srgbClr val="000000"/>
                </a:solidFill>
                <a:latin typeface="Times" pitchFamily="18" charset="0"/>
                <a:ea typeface="Courier New" panose="02070309020205020404" pitchFamily="49" charset="0"/>
                <a:cs typeface="Times" pitchFamily="18" charset="0"/>
              </a:rPr>
              <a:t>tồn.</a:t>
            </a:r>
            <a:r>
              <a:rPr lang="vi-VN" sz="2000" i="1" dirty="0" smtClean="0">
                <a:solidFill>
                  <a:srgbClr val="000000"/>
                </a:solidFill>
                <a:latin typeface="Times" pitchFamily="18" charset="0"/>
                <a:ea typeface="Courier New" panose="02070309020205020404" pitchFamily="49" charset="0"/>
                <a:cs typeface="Times" pitchFamily="18" charset="0"/>
              </a:rPr>
              <a:t>.</a:t>
            </a:r>
            <a:endParaRPr lang="en-US" sz="2000" dirty="0">
              <a:latin typeface="Times" pitchFamily="18" charset="0"/>
              <a:cs typeface="Times" pitchFamily="18" charset="0"/>
            </a:endParaRPr>
          </a:p>
        </p:txBody>
      </p:sp>
      <p:sp>
        <p:nvSpPr>
          <p:cNvPr id="8" name="Rectangle 7"/>
          <p:cNvSpPr/>
          <p:nvPr/>
        </p:nvSpPr>
        <p:spPr>
          <a:xfrm>
            <a:off x="3618285" y="3959590"/>
            <a:ext cx="7818342" cy="1938992"/>
          </a:xfrm>
          <a:prstGeom prst="rect">
            <a:avLst/>
          </a:prstGeom>
        </p:spPr>
        <p:txBody>
          <a:bodyPr wrap="square">
            <a:spAutoFit/>
          </a:bodyPr>
          <a:lstStyle/>
          <a:p>
            <a:r>
              <a:rPr lang="vi-VN" sz="2000" dirty="0">
                <a:latin typeface="Times" pitchFamily="18" charset="0"/>
                <a:ea typeface="Arial" panose="020B0604020202020204" pitchFamily="34" charset="0"/>
                <a:cs typeface="Times" pitchFamily="18" charset="0"/>
              </a:rPr>
              <a:t>Cô Thuỳ Dương, mẹ của bé chia </a:t>
            </a:r>
            <a:r>
              <a:rPr lang="vi-VN" sz="2000" i="1" dirty="0">
                <a:latin typeface="Times" pitchFamily="18" charset="0"/>
                <a:ea typeface="Arial" panose="020B0604020202020204" pitchFamily="34" charset="0"/>
                <a:cs typeface="Times" pitchFamily="18" charset="0"/>
              </a:rPr>
              <a:t>sẻ: “Việc</a:t>
            </a:r>
            <a:r>
              <a:rPr lang="vi-VN" sz="2000" dirty="0">
                <a:latin typeface="Times" pitchFamily="18" charset="0"/>
                <a:ea typeface="Arial" panose="020B0604020202020204" pitchFamily="34" charset="0"/>
                <a:cs typeface="Times" pitchFamily="18" charset="0"/>
              </a:rPr>
              <a:t> hiến tọng nội </a:t>
            </a:r>
            <a:r>
              <a:rPr lang="vi-VN" sz="2000" dirty="0" smtClean="0">
                <a:latin typeface="Times" pitchFamily="18" charset="0"/>
                <a:ea typeface="Arial" panose="020B0604020202020204" pitchFamily="34" charset="0"/>
                <a:cs typeface="Times" pitchFamily="18" charset="0"/>
              </a:rPr>
              <a:t>t</a:t>
            </a:r>
            <a:r>
              <a:rPr lang="en-US" sz="2000" dirty="0">
                <a:latin typeface="Times" pitchFamily="18" charset="0"/>
                <a:ea typeface="Arial" panose="020B0604020202020204" pitchFamily="34" charset="0"/>
                <a:cs typeface="Times" pitchFamily="18" charset="0"/>
              </a:rPr>
              <a:t>ạ</a:t>
            </a:r>
            <a:r>
              <a:rPr lang="vi-VN" sz="2000" dirty="0" smtClean="0">
                <a:latin typeface="Times" pitchFamily="18" charset="0"/>
                <a:ea typeface="Arial" panose="020B0604020202020204" pitchFamily="34" charset="0"/>
                <a:cs typeface="Times" pitchFamily="18" charset="0"/>
              </a:rPr>
              <a:t>ng </a:t>
            </a:r>
            <a:r>
              <a:rPr lang="vi-VN" sz="2000" dirty="0">
                <a:latin typeface="Times" pitchFamily="18" charset="0"/>
                <a:ea typeface="Arial" panose="020B0604020202020204" pitchFamily="34" charset="0"/>
                <a:cs typeface="Times" pitchFamily="18" charset="0"/>
              </a:rPr>
              <a:t>là di nguyện của con. Lúc con còn </a:t>
            </a:r>
            <a:r>
              <a:rPr lang="vi-VN" sz="2000" dirty="0" smtClean="0">
                <a:latin typeface="Times" pitchFamily="18" charset="0"/>
                <a:ea typeface="Arial" panose="020B0604020202020204" pitchFamily="34" charset="0"/>
                <a:cs typeface="Times" pitchFamily="18" charset="0"/>
              </a:rPr>
              <a:t>t</a:t>
            </a:r>
            <a:r>
              <a:rPr lang="en-US" sz="2000" dirty="0">
                <a:latin typeface="Times" pitchFamily="18" charset="0"/>
                <a:ea typeface="Arial" panose="020B0604020202020204" pitchFamily="34" charset="0"/>
                <a:cs typeface="Times" pitchFamily="18" charset="0"/>
              </a:rPr>
              <a:t>ỉ</a:t>
            </a:r>
            <a:r>
              <a:rPr lang="vi-VN" sz="2000" dirty="0" smtClean="0">
                <a:latin typeface="Times" pitchFamily="18" charset="0"/>
                <a:ea typeface="Arial" panose="020B0604020202020204" pitchFamily="34" charset="0"/>
                <a:cs typeface="Times" pitchFamily="18" charset="0"/>
              </a:rPr>
              <a:t>nh </a:t>
            </a:r>
            <a:r>
              <a:rPr lang="vi-VN" sz="2000" dirty="0">
                <a:latin typeface="Times" pitchFamily="18" charset="0"/>
                <a:ea typeface="Arial" panose="020B0604020202020204" pitchFamily="34" charset="0"/>
                <a:cs typeface="Times" pitchFamily="18" charset="0"/>
              </a:rPr>
              <a:t>táo, hai mẹ con hay thủ </a:t>
            </a:r>
            <a:r>
              <a:rPr lang="en-US" sz="2000" dirty="0" err="1" smtClean="0">
                <a:latin typeface="Times" pitchFamily="18" charset="0"/>
                <a:ea typeface="Arial" panose="020B0604020202020204" pitchFamily="34" charset="0"/>
                <a:cs typeface="Times" pitchFamily="18" charset="0"/>
              </a:rPr>
              <a:t>thỉ</a:t>
            </a:r>
            <a:r>
              <a:rPr lang="en-US" sz="2000" dirty="0" smtClean="0">
                <a:latin typeface="Times" pitchFamily="18" charset="0"/>
                <a:ea typeface="Arial" panose="020B0604020202020204" pitchFamily="34" charset="0"/>
                <a:cs typeface="Times" pitchFamily="18" charset="0"/>
              </a:rPr>
              <a:t> </a:t>
            </a:r>
            <a:r>
              <a:rPr lang="vi-VN" sz="2000" dirty="0">
                <a:latin typeface="Times" pitchFamily="18" charset="0"/>
                <a:ea typeface="Arial" panose="020B0604020202020204" pitchFamily="34" charset="0"/>
                <a:cs typeface="Times" pitchFamily="18" charset="0"/>
              </a:rPr>
              <a:t>và bé đã nói ra mong muốn của mình về hiến </a:t>
            </a:r>
            <a:r>
              <a:rPr lang="vi-VN" sz="2000" dirty="0" smtClean="0">
                <a:latin typeface="Times" pitchFamily="18" charset="0"/>
                <a:ea typeface="Arial" panose="020B0604020202020204" pitchFamily="34" charset="0"/>
                <a:cs typeface="Times" pitchFamily="18" charset="0"/>
              </a:rPr>
              <a:t>t</a:t>
            </a:r>
            <a:r>
              <a:rPr lang="en-US" sz="2000" dirty="0">
                <a:latin typeface="Times" pitchFamily="18" charset="0"/>
                <a:ea typeface="Arial" panose="020B0604020202020204" pitchFamily="34" charset="0"/>
                <a:cs typeface="Times" pitchFamily="18" charset="0"/>
              </a:rPr>
              <a:t>ạ</a:t>
            </a:r>
            <a:r>
              <a:rPr lang="vi-VN" sz="2000" dirty="0" smtClean="0">
                <a:latin typeface="Times" pitchFamily="18" charset="0"/>
                <a:ea typeface="Arial" panose="020B0604020202020204" pitchFamily="34" charset="0"/>
                <a:cs typeface="Times" pitchFamily="18" charset="0"/>
              </a:rPr>
              <a:t>ng</a:t>
            </a:r>
            <a:r>
              <a:rPr lang="vi-VN" sz="2000" dirty="0">
                <a:latin typeface="Times" pitchFamily="18" charset="0"/>
                <a:ea typeface="Arial" panose="020B0604020202020204" pitchFamily="34" charset="0"/>
                <a:cs typeface="Times" pitchFamily="18" charset="0"/>
              </a:rPr>
              <a:t>, một phần là muốn cống hiến cho xã hội, giúp người; một phần là muốn mẹ tiếp tục sống tiếp vì con còn trên thế gian". Như một hiệu ứng kì diệu, sau khi biết nghĩa cử cao đẹp của bé Hải An, đã có hàng ngàn người trên cả nước đang kí hiến </a:t>
            </a:r>
            <a:r>
              <a:rPr lang="vi-VN" sz="2000" dirty="0" smtClean="0">
                <a:latin typeface="Times" pitchFamily="18" charset="0"/>
                <a:ea typeface="Arial" panose="020B0604020202020204" pitchFamily="34" charset="0"/>
                <a:cs typeface="Times" pitchFamily="18" charset="0"/>
              </a:rPr>
              <a:t>t</a:t>
            </a:r>
            <a:r>
              <a:rPr lang="en-US" sz="2000" dirty="0">
                <a:latin typeface="Times" pitchFamily="18" charset="0"/>
                <a:ea typeface="Arial" panose="020B0604020202020204" pitchFamily="34" charset="0"/>
                <a:cs typeface="Times" pitchFamily="18" charset="0"/>
              </a:rPr>
              <a:t>ạ</a:t>
            </a:r>
            <a:r>
              <a:rPr lang="vi-VN" sz="2000" dirty="0" smtClean="0">
                <a:latin typeface="Times" pitchFamily="18" charset="0"/>
                <a:ea typeface="Arial" panose="020B0604020202020204" pitchFamily="34" charset="0"/>
                <a:cs typeface="Times" pitchFamily="18" charset="0"/>
              </a:rPr>
              <a:t>ng </a:t>
            </a:r>
            <a:r>
              <a:rPr lang="vi-VN" sz="2000" dirty="0">
                <a:latin typeface="Times" pitchFamily="18" charset="0"/>
                <a:ea typeface="Arial" panose="020B0604020202020204" pitchFamily="34" charset="0"/>
                <a:cs typeface="Times" pitchFamily="18" charset="0"/>
              </a:rPr>
              <a:t>sau khi qua đời.</a:t>
            </a:r>
            <a:endParaRPr lang="en-US" sz="2000" dirty="0">
              <a:effectLst/>
              <a:latin typeface="Times" pitchFamily="18" charset="0"/>
              <a:ea typeface="Arial" panose="020B0604020202020204" pitchFamily="34" charset="0"/>
              <a:cs typeface="Times" pitchFamily="18" charset="0"/>
            </a:endParaRPr>
          </a:p>
        </p:txBody>
      </p:sp>
      <p:pic>
        <p:nvPicPr>
          <p:cNvPr id="13" name="Shape 53"/>
          <p:cNvPicPr/>
          <p:nvPr/>
        </p:nvPicPr>
        <p:blipFill>
          <a:blip r:embed="rId4"/>
          <a:stretch/>
        </p:blipFill>
        <p:spPr>
          <a:xfrm>
            <a:off x="238539" y="3387933"/>
            <a:ext cx="3379746" cy="3277909"/>
          </a:xfrm>
          <a:prstGeom prst="rect">
            <a:avLst/>
          </a:prstGeom>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1">
            <a:extLst>
              <a:ext uri="{FF2B5EF4-FFF2-40B4-BE49-F238E27FC236}">
                <a16:creationId xmlns=""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pitchFamily="18" charset="0"/>
                <a:ea typeface="Times New Roman" panose="02020603050405020304" pitchFamily="18" charset="0"/>
                <a:cs typeface="Times" pitchFamily="18" charset="0"/>
              </a:rPr>
              <a:t>PHIẾU BÀI TẬP</a:t>
            </a:r>
          </a:p>
          <a:p>
            <a:pPr algn="ctr"/>
            <a:r>
              <a:rPr lang="en-US" sz="3200" b="1" dirty="0">
                <a:solidFill>
                  <a:srgbClr val="FF0000"/>
                </a:solidFill>
                <a:latin typeface="Times" pitchFamily="18" charset="0"/>
                <a:ea typeface="Times New Roman" panose="02020603050405020304" pitchFamily="18" charset="0"/>
                <a:cs typeface="Times" pitchFamily="18" charset="0"/>
              </a:rPr>
              <a:t>(</a:t>
            </a:r>
            <a:r>
              <a:rPr lang="en-US" sz="3200" b="1" dirty="0" smtClean="0">
                <a:solidFill>
                  <a:srgbClr val="FF0000"/>
                </a:solidFill>
                <a:latin typeface="Times" pitchFamily="18" charset="0"/>
                <a:ea typeface="Times New Roman" panose="02020603050405020304" pitchFamily="18" charset="0"/>
                <a:cs typeface="Times" pitchFamily="18" charset="0"/>
              </a:rPr>
              <a:t>THẢO LUẬN NHÓM)</a:t>
            </a:r>
            <a:endParaRPr lang="en-US" sz="3200" b="1" dirty="0">
              <a:solidFill>
                <a:srgbClr val="FF0000"/>
              </a:solidFill>
              <a:latin typeface="Times" pitchFamily="18" charset="0"/>
              <a:ea typeface="Times New Roman" panose="02020603050405020304" pitchFamily="18" charset="0"/>
              <a:cs typeface="Times" pitchFamily="18" charset="0"/>
            </a:endParaRPr>
          </a:p>
          <a:p>
            <a:r>
              <a:rPr lang="en-US" dirty="0">
                <a:solidFill>
                  <a:prstClr val="white"/>
                </a:solidFill>
                <a:latin typeface="Times" pitchFamily="18" charset="0"/>
                <a:ea typeface="Times New Roman" panose="02020603050405020304" pitchFamily="18" charset="0"/>
                <a:cs typeface="Times" pitchFamily="18" charset="0"/>
              </a:rPr>
              <a:t> </a:t>
            </a:r>
          </a:p>
        </p:txBody>
      </p:sp>
      <p:sp>
        <p:nvSpPr>
          <p:cNvPr id="8" name="Rectangle: Rounded Corners 13">
            <a:extLst>
              <a:ext uri="{FF2B5EF4-FFF2-40B4-BE49-F238E27FC236}">
                <a16:creationId xmlns="" xmlns:a16="http://schemas.microsoft.com/office/drawing/2014/main"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prstClr val="black"/>
                </a:solidFill>
                <a:latin typeface="Times" pitchFamily="18" charset="0"/>
                <a:cs typeface="Times" pitchFamily="18" charset="0"/>
              </a:rPr>
              <a:t>1. </a:t>
            </a:r>
            <a:r>
              <a:rPr lang="en-US" sz="2400" b="1" dirty="0" err="1" smtClean="0">
                <a:solidFill>
                  <a:prstClr val="black"/>
                </a:solidFill>
                <a:latin typeface="Times" pitchFamily="18" charset="0"/>
                <a:cs typeface="Times" pitchFamily="18" charset="0"/>
              </a:rPr>
              <a:t>Bé</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Hải</a:t>
            </a:r>
            <a:r>
              <a:rPr lang="en-US" sz="2400" b="1" dirty="0" smtClean="0">
                <a:solidFill>
                  <a:prstClr val="black"/>
                </a:solidFill>
                <a:latin typeface="Times" pitchFamily="18" charset="0"/>
                <a:cs typeface="Times" pitchFamily="18" charset="0"/>
              </a:rPr>
              <a:t> An </a:t>
            </a:r>
            <a:r>
              <a:rPr lang="en-US" sz="2400" b="1" dirty="0" err="1" smtClean="0">
                <a:solidFill>
                  <a:prstClr val="black"/>
                </a:solidFill>
                <a:latin typeface="Times" pitchFamily="18" charset="0"/>
                <a:cs typeface="Times" pitchFamily="18" charset="0"/>
              </a:rPr>
              <a:t>có</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ước</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nguyện</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gì</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Ước</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nguyện</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đó</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mang</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lại</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điều</a:t>
            </a:r>
            <a:r>
              <a:rPr lang="en-US" sz="2400" b="1" dirty="0" smtClean="0">
                <a:solidFill>
                  <a:prstClr val="black"/>
                </a:solidFill>
                <a:latin typeface="Times" pitchFamily="18" charset="0"/>
                <a:cs typeface="Times" pitchFamily="18" charset="0"/>
              </a:rPr>
              <a:t> </a:t>
            </a:r>
            <a:r>
              <a:rPr lang="en-US" sz="2400" b="1" dirty="0" err="1" smtClean="0">
                <a:solidFill>
                  <a:prstClr val="black"/>
                </a:solidFill>
                <a:latin typeface="Times" pitchFamily="18" charset="0"/>
                <a:cs typeface="Times" pitchFamily="18" charset="0"/>
              </a:rPr>
              <a:t>gì</a:t>
            </a:r>
            <a:r>
              <a:rPr lang="en-US" sz="2400" b="1" dirty="0" smtClean="0">
                <a:solidFill>
                  <a:prstClr val="black"/>
                </a:solidFill>
                <a:latin typeface="Times" pitchFamily="18" charset="0"/>
                <a:cs typeface="Times" pitchFamily="18" charset="0"/>
              </a:rPr>
              <a:t>?</a:t>
            </a:r>
            <a:endParaRPr lang="en-US" sz="2400" dirty="0">
              <a:solidFill>
                <a:prstClr val="black"/>
              </a:solidFill>
              <a:latin typeface="Times" pitchFamily="18" charset="0"/>
              <a:cs typeface="Times"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7675497" y="2245883"/>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itchFamily="18" charset="0"/>
              <a:ea typeface="Times New Roman" panose="02020603050405020304" pitchFamily="18" charset="0"/>
              <a:cs typeface="Times" pitchFamily="18" charset="0"/>
            </a:endParaRPr>
          </a:p>
          <a:p>
            <a:r>
              <a:rPr lang="en-US" sz="2300" b="1" dirty="0" smtClean="0">
                <a:solidFill>
                  <a:prstClr val="black"/>
                </a:solidFill>
                <a:latin typeface="Times" pitchFamily="18" charset="0"/>
                <a:cs typeface="Times" pitchFamily="18" charset="0"/>
              </a:rPr>
              <a:t>2. </a:t>
            </a:r>
            <a:r>
              <a:rPr lang="en-US" sz="2300" b="1" dirty="0" err="1" smtClean="0">
                <a:solidFill>
                  <a:prstClr val="black"/>
                </a:solidFill>
                <a:latin typeface="Times" pitchFamily="18" charset="0"/>
                <a:cs typeface="Times" pitchFamily="18" charset="0"/>
              </a:rPr>
              <a:t>Nhận</a:t>
            </a:r>
            <a:r>
              <a:rPr lang="en-US" sz="2300" b="1" dirty="0" smtClean="0">
                <a:solidFill>
                  <a:prstClr val="black"/>
                </a:solidFill>
                <a:latin typeface="Times" pitchFamily="18" charset="0"/>
                <a:cs typeface="Times" pitchFamily="18" charset="0"/>
              </a:rPr>
              <a:t> </a:t>
            </a:r>
            <a:r>
              <a:rPr lang="en-US" sz="2300" b="1" dirty="0" err="1" smtClean="0">
                <a:solidFill>
                  <a:prstClr val="black"/>
                </a:solidFill>
                <a:latin typeface="Times" pitchFamily="18" charset="0"/>
                <a:cs typeface="Times" pitchFamily="18" charset="0"/>
              </a:rPr>
              <a:t>xét</a:t>
            </a:r>
            <a:r>
              <a:rPr lang="en-US" sz="2300" b="1" dirty="0" smtClean="0">
                <a:solidFill>
                  <a:prstClr val="black"/>
                </a:solidFill>
                <a:latin typeface="Times" pitchFamily="18" charset="0"/>
                <a:cs typeface="Times" pitchFamily="18" charset="0"/>
              </a:rPr>
              <a:t> </a:t>
            </a:r>
            <a:r>
              <a:rPr lang="en-US" sz="2300" b="1" dirty="0" err="1" smtClean="0">
                <a:solidFill>
                  <a:prstClr val="black"/>
                </a:solidFill>
                <a:latin typeface="Times" pitchFamily="18" charset="0"/>
                <a:cs typeface="Times" pitchFamily="18" charset="0"/>
              </a:rPr>
              <a:t>ước</a:t>
            </a:r>
            <a:r>
              <a:rPr lang="en-US" sz="2300" b="1" dirty="0" smtClean="0">
                <a:solidFill>
                  <a:prstClr val="black"/>
                </a:solidFill>
                <a:latin typeface="Times" pitchFamily="18" charset="0"/>
                <a:cs typeface="Times" pitchFamily="18" charset="0"/>
              </a:rPr>
              <a:t> </a:t>
            </a:r>
            <a:r>
              <a:rPr lang="en-US" sz="2300" b="1" dirty="0" err="1" smtClean="0">
                <a:solidFill>
                  <a:prstClr val="black"/>
                </a:solidFill>
                <a:latin typeface="Times" pitchFamily="18" charset="0"/>
                <a:cs typeface="Times" pitchFamily="18" charset="0"/>
              </a:rPr>
              <a:t>nguyện</a:t>
            </a:r>
            <a:r>
              <a:rPr lang="en-US" sz="2300" b="1" dirty="0" smtClean="0">
                <a:solidFill>
                  <a:prstClr val="black"/>
                </a:solidFill>
                <a:latin typeface="Times" pitchFamily="18" charset="0"/>
                <a:cs typeface="Times" pitchFamily="18" charset="0"/>
              </a:rPr>
              <a:t> </a:t>
            </a:r>
            <a:r>
              <a:rPr lang="en-US" sz="2300" b="1" dirty="0" err="1" smtClean="0">
                <a:solidFill>
                  <a:prstClr val="black"/>
                </a:solidFill>
                <a:latin typeface="Times" pitchFamily="18" charset="0"/>
                <a:cs typeface="Times" pitchFamily="18" charset="0"/>
              </a:rPr>
              <a:t>của</a:t>
            </a:r>
            <a:r>
              <a:rPr lang="en-US" sz="2300" b="1" dirty="0" smtClean="0">
                <a:solidFill>
                  <a:prstClr val="black"/>
                </a:solidFill>
                <a:latin typeface="Times" pitchFamily="18" charset="0"/>
                <a:cs typeface="Times" pitchFamily="18" charset="0"/>
              </a:rPr>
              <a:t> </a:t>
            </a:r>
            <a:r>
              <a:rPr lang="en-US" sz="2300" b="1" dirty="0" err="1" smtClean="0">
                <a:solidFill>
                  <a:prstClr val="black"/>
                </a:solidFill>
                <a:latin typeface="Times" pitchFamily="18" charset="0"/>
                <a:cs typeface="Times" pitchFamily="18" charset="0"/>
              </a:rPr>
              <a:t>Hải</a:t>
            </a:r>
            <a:r>
              <a:rPr lang="en-US" sz="2300" b="1" dirty="0" smtClean="0">
                <a:solidFill>
                  <a:prstClr val="black"/>
                </a:solidFill>
                <a:latin typeface="Times" pitchFamily="18" charset="0"/>
                <a:cs typeface="Times" pitchFamily="18" charset="0"/>
              </a:rPr>
              <a:t> An </a:t>
            </a:r>
            <a:r>
              <a:rPr lang="en-US" sz="2300" b="1" dirty="0" err="1" smtClean="0">
                <a:solidFill>
                  <a:prstClr val="black"/>
                </a:solidFill>
                <a:latin typeface="Times" pitchFamily="18" charset="0"/>
                <a:cs typeface="Times" pitchFamily="18" charset="0"/>
              </a:rPr>
              <a:t>và</a:t>
            </a:r>
            <a:r>
              <a:rPr lang="en-US" sz="2300" b="1" dirty="0" smtClean="0">
                <a:solidFill>
                  <a:prstClr val="black"/>
                </a:solidFill>
                <a:latin typeface="Times" pitchFamily="18" charset="0"/>
                <a:cs typeface="Times" pitchFamily="18" charset="0"/>
              </a:rPr>
              <a:t> </a:t>
            </a:r>
            <a:r>
              <a:rPr lang="en-US" sz="2300" b="1" dirty="0" err="1">
                <a:solidFill>
                  <a:prstClr val="black"/>
                </a:solidFill>
                <a:latin typeface="Times" pitchFamily="18" charset="0"/>
                <a:cs typeface="Times" pitchFamily="18" charset="0"/>
              </a:rPr>
              <a:t>việc</a:t>
            </a:r>
            <a:r>
              <a:rPr lang="en-US" sz="2300" b="1" dirty="0">
                <a:solidFill>
                  <a:prstClr val="black"/>
                </a:solidFill>
                <a:latin typeface="Times" pitchFamily="18" charset="0"/>
                <a:cs typeface="Times" pitchFamily="18" charset="0"/>
              </a:rPr>
              <a:t> </a:t>
            </a:r>
            <a:r>
              <a:rPr lang="en-US" sz="2300" b="1" dirty="0" err="1">
                <a:solidFill>
                  <a:prstClr val="black"/>
                </a:solidFill>
                <a:latin typeface="Times" pitchFamily="18" charset="0"/>
                <a:cs typeface="Times" pitchFamily="18" charset="0"/>
              </a:rPr>
              <a:t>làm</a:t>
            </a:r>
            <a:r>
              <a:rPr lang="en-US" sz="2300" b="1" dirty="0">
                <a:solidFill>
                  <a:prstClr val="black"/>
                </a:solidFill>
                <a:latin typeface="Times" pitchFamily="18" charset="0"/>
                <a:cs typeface="Times" pitchFamily="18" charset="0"/>
              </a:rPr>
              <a:t> </a:t>
            </a:r>
            <a:r>
              <a:rPr lang="en-US" sz="2300" b="1" dirty="0" err="1" smtClean="0">
                <a:solidFill>
                  <a:prstClr val="black"/>
                </a:solidFill>
                <a:latin typeface="Times" pitchFamily="18" charset="0"/>
                <a:cs typeface="Times" pitchFamily="18" charset="0"/>
              </a:rPr>
              <a:t>của</a:t>
            </a:r>
            <a:r>
              <a:rPr lang="en-US" sz="2300" b="1" dirty="0" smtClean="0">
                <a:solidFill>
                  <a:prstClr val="black"/>
                </a:solidFill>
                <a:latin typeface="Times" pitchFamily="18" charset="0"/>
                <a:cs typeface="Times" pitchFamily="18" charset="0"/>
              </a:rPr>
              <a:t> </a:t>
            </a:r>
            <a:r>
              <a:rPr lang="en-US" sz="2300" b="1" dirty="0" err="1" smtClean="0">
                <a:solidFill>
                  <a:prstClr val="black"/>
                </a:solidFill>
                <a:latin typeface="Times" pitchFamily="18" charset="0"/>
                <a:cs typeface="Times" pitchFamily="18" charset="0"/>
              </a:rPr>
              <a:t>gia</a:t>
            </a:r>
            <a:r>
              <a:rPr lang="en-US" sz="2300" b="1" dirty="0" smtClean="0">
                <a:solidFill>
                  <a:prstClr val="black"/>
                </a:solidFill>
                <a:latin typeface="Times" pitchFamily="18" charset="0"/>
                <a:cs typeface="Times" pitchFamily="18" charset="0"/>
              </a:rPr>
              <a:t> </a:t>
            </a:r>
            <a:r>
              <a:rPr lang="en-US" sz="2300" b="1" dirty="0" err="1" smtClean="0">
                <a:solidFill>
                  <a:prstClr val="black"/>
                </a:solidFill>
                <a:latin typeface="Times" pitchFamily="18" charset="0"/>
                <a:cs typeface="Times" pitchFamily="18" charset="0"/>
              </a:rPr>
              <a:t>đình</a:t>
            </a:r>
            <a:r>
              <a:rPr lang="en-US" sz="2300" b="1" dirty="0" smtClean="0">
                <a:solidFill>
                  <a:prstClr val="black"/>
                </a:solidFill>
                <a:latin typeface="Times" pitchFamily="18" charset="0"/>
                <a:cs typeface="Times" pitchFamily="18" charset="0"/>
              </a:rPr>
              <a:t> </a:t>
            </a:r>
            <a:r>
              <a:rPr lang="en-US" sz="2300" b="1" dirty="0" err="1" smtClean="0">
                <a:solidFill>
                  <a:prstClr val="black"/>
                </a:solidFill>
                <a:latin typeface="Times" pitchFamily="18" charset="0"/>
                <a:cs typeface="Times" pitchFamily="18" charset="0"/>
              </a:rPr>
              <a:t>bé</a:t>
            </a:r>
            <a:r>
              <a:rPr lang="en-US" sz="2300" b="1" dirty="0" smtClean="0">
                <a:solidFill>
                  <a:prstClr val="black"/>
                </a:solidFill>
                <a:latin typeface="Times" pitchFamily="18" charset="0"/>
                <a:cs typeface="Times" pitchFamily="18" charset="0"/>
              </a:rPr>
              <a:t>?</a:t>
            </a:r>
            <a:endParaRPr lang="en-US" sz="2300" b="1" dirty="0">
              <a:solidFill>
                <a:srgbClr val="000000"/>
              </a:solidFill>
              <a:latin typeface="Times" pitchFamily="18" charset="0"/>
              <a:ea typeface="Times New Roman" panose="02020603050405020304" pitchFamily="18" charset="0"/>
              <a:cs typeface="Times" pitchFamily="18" charset="0"/>
            </a:endParaRPr>
          </a:p>
          <a:p>
            <a:pPr algn="ctr"/>
            <a:endParaRPr lang="en-US" dirty="0">
              <a:solidFill>
                <a:prstClr val="white"/>
              </a:solidFill>
              <a:latin typeface="Times" pitchFamily="18" charset="0"/>
              <a:ea typeface="Times New Roman" panose="02020603050405020304" pitchFamily="18" charset="0"/>
              <a:cs typeface="Times" pitchFamily="18" charset="0"/>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715587" y="4536323"/>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smtClean="0">
                <a:solidFill>
                  <a:srgbClr val="000000"/>
                </a:solidFill>
                <a:latin typeface="Times" pitchFamily="18" charset="0"/>
                <a:ea typeface="Times New Roman" panose="02020603050405020304" pitchFamily="18" charset="0"/>
                <a:cs typeface="Times" pitchFamily="18" charset="0"/>
              </a:rPr>
              <a:t>.............................................................................................................................................................................................................................................................</a:t>
            </a:r>
            <a:endParaRPr lang="en-US" sz="2000" b="1" i="1" dirty="0" smtClean="0">
              <a:solidFill>
                <a:srgbClr val="000000"/>
              </a:solidFill>
              <a:latin typeface="Times" pitchFamily="18" charset="0"/>
              <a:ea typeface="Times New Roman" panose="02020603050405020304" pitchFamily="18" charset="0"/>
              <a:cs typeface="Times" pitchFamily="18" charset="0"/>
            </a:endParaRPr>
          </a:p>
        </p:txBody>
      </p:sp>
      <p:sp>
        <p:nvSpPr>
          <p:cNvPr id="12" name="Rectangle: Rounded Corners 24">
            <a:extLst>
              <a:ext uri="{FF2B5EF4-FFF2-40B4-BE49-F238E27FC236}">
                <a16:creationId xmlns="" xmlns:a16="http://schemas.microsoft.com/office/drawing/2014/main" id="{ED9BAAF3-BB42-469D-9A1D-E12DA3DD343C}"/>
              </a:ext>
            </a:extLst>
          </p:cNvPr>
          <p:cNvSpPr/>
          <p:nvPr/>
        </p:nvSpPr>
        <p:spPr>
          <a:xfrm>
            <a:off x="7525154" y="4597303"/>
            <a:ext cx="3629795" cy="20610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rgbClr val="000000"/>
                </a:solidFill>
                <a:latin typeface="Times" pitchFamily="18" charset="0"/>
                <a:ea typeface="Times New Roman" panose="02020603050405020304" pitchFamily="18" charset="0"/>
                <a:cs typeface="Times" pitchFamily="18" charset="0"/>
              </a:rPr>
              <a:t>........................................................................................................................................................................................................................................</a:t>
            </a:r>
            <a:endParaRPr lang="en-US" sz="2000" dirty="0">
              <a:solidFill>
                <a:prstClr val="white"/>
              </a:solidFill>
              <a:latin typeface="Times" pitchFamily="18" charset="0"/>
              <a:ea typeface="Times New Roman" panose="02020603050405020304" pitchFamily="18" charset="0"/>
              <a:cs typeface="Times"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3C8FB1BB-BF64-4C78-AACA-84C9F97ED11A}"/>
              </a:ext>
            </a:extLst>
          </p:cNvPr>
          <p:cNvCxnSpPr>
            <a:cxnSpLocks/>
          </p:cNvCxnSpPr>
          <p:nvPr/>
        </p:nvCxnSpPr>
        <p:spPr>
          <a:xfrm>
            <a:off x="6348383" y="1495368"/>
            <a:ext cx="2353542"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 xmlns:a16="http://schemas.microsoft.com/office/drawing/2014/main" id="{18EAD728-281A-4CBC-B6CB-AC46CE78C292}"/>
              </a:ext>
            </a:extLst>
          </p:cNvPr>
          <p:cNvCxnSpPr>
            <a:cxnSpLocks/>
          </p:cNvCxnSpPr>
          <p:nvPr/>
        </p:nvCxnSpPr>
        <p:spPr>
          <a:xfrm>
            <a:off x="9267441" y="4023883"/>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1">
            <a:extLst>
              <a:ext uri="{FF2B5EF4-FFF2-40B4-BE49-F238E27FC236}">
                <a16:creationId xmlns="" xmlns:a16="http://schemas.microsoft.com/office/drawing/2014/main"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pitchFamily="18" charset="0"/>
                <a:ea typeface="Times New Roman" panose="02020603050405020304" pitchFamily="18" charset="0"/>
                <a:cs typeface="Times" pitchFamily="18" charset="0"/>
              </a:rPr>
              <a:t>PHIẾU BÀI TẬP</a:t>
            </a:r>
          </a:p>
          <a:p>
            <a:pPr algn="ctr"/>
            <a:r>
              <a:rPr lang="en-US" sz="3200" b="1" dirty="0">
                <a:solidFill>
                  <a:srgbClr val="FF0000"/>
                </a:solidFill>
                <a:latin typeface="Times" pitchFamily="18" charset="0"/>
                <a:ea typeface="Times New Roman" panose="02020603050405020304" pitchFamily="18" charset="0"/>
                <a:cs typeface="Times" pitchFamily="18" charset="0"/>
              </a:rPr>
              <a:t>(</a:t>
            </a:r>
            <a:r>
              <a:rPr lang="en-US" sz="3200" b="1" dirty="0" smtClean="0">
                <a:solidFill>
                  <a:srgbClr val="FF0000"/>
                </a:solidFill>
                <a:latin typeface="Times" pitchFamily="18" charset="0"/>
                <a:ea typeface="Times New Roman" panose="02020603050405020304" pitchFamily="18" charset="0"/>
                <a:cs typeface="Times" pitchFamily="18" charset="0"/>
              </a:rPr>
              <a:t>THẢO LUẬN NHÓM)</a:t>
            </a:r>
            <a:endParaRPr lang="en-US" sz="3200" b="1" dirty="0">
              <a:solidFill>
                <a:srgbClr val="FF0000"/>
              </a:solidFill>
              <a:latin typeface="Times" pitchFamily="18" charset="0"/>
              <a:ea typeface="Times New Roman" panose="02020603050405020304" pitchFamily="18" charset="0"/>
              <a:cs typeface="Times" pitchFamily="18" charset="0"/>
            </a:endParaRPr>
          </a:p>
          <a:p>
            <a:r>
              <a:rPr lang="en-US" dirty="0">
                <a:solidFill>
                  <a:prstClr val="white"/>
                </a:solidFill>
                <a:latin typeface="Times" pitchFamily="18" charset="0"/>
                <a:ea typeface="Times New Roman" panose="02020603050405020304" pitchFamily="18" charset="0"/>
                <a:cs typeface="Times" pitchFamily="18" charset="0"/>
              </a:rPr>
              <a:t> </a:t>
            </a:r>
          </a:p>
        </p:txBody>
      </p:sp>
      <p:sp>
        <p:nvSpPr>
          <p:cNvPr id="8" name="Rectangle: Rounded Corners 13">
            <a:extLst>
              <a:ext uri="{FF2B5EF4-FFF2-40B4-BE49-F238E27FC236}">
                <a16:creationId xmlns="" xmlns:a16="http://schemas.microsoft.com/office/drawing/2014/main" id="{D57A15F4-FE97-4AD2-BA74-AA0DC8068413}"/>
              </a:ext>
            </a:extLst>
          </p:cNvPr>
          <p:cNvSpPr/>
          <p:nvPr/>
        </p:nvSpPr>
        <p:spPr>
          <a:xfrm>
            <a:off x="493807" y="2095269"/>
            <a:ext cx="4131174"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prstClr val="black"/>
                </a:solidFill>
                <a:latin typeface="Times" pitchFamily="18" charset="0"/>
                <a:cs typeface="Times" pitchFamily="18" charset="0"/>
              </a:rPr>
              <a:t>1. </a:t>
            </a:r>
            <a:r>
              <a:rPr lang="en-US" sz="2800" b="1" dirty="0" err="1" smtClean="0">
                <a:solidFill>
                  <a:prstClr val="black"/>
                </a:solidFill>
                <a:latin typeface="Times" pitchFamily="18" charset="0"/>
                <a:cs typeface="Times" pitchFamily="18" charset="0"/>
              </a:rPr>
              <a:t>Bé</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Hải</a:t>
            </a:r>
            <a:r>
              <a:rPr lang="en-US" sz="2800" b="1" dirty="0" smtClean="0">
                <a:solidFill>
                  <a:prstClr val="black"/>
                </a:solidFill>
                <a:latin typeface="Times" pitchFamily="18" charset="0"/>
                <a:cs typeface="Times" pitchFamily="18" charset="0"/>
              </a:rPr>
              <a:t> An </a:t>
            </a:r>
            <a:r>
              <a:rPr lang="en-US" sz="2800" b="1" dirty="0" err="1" smtClean="0">
                <a:solidFill>
                  <a:prstClr val="black"/>
                </a:solidFill>
                <a:latin typeface="Times" pitchFamily="18" charset="0"/>
                <a:cs typeface="Times" pitchFamily="18" charset="0"/>
              </a:rPr>
              <a:t>có</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ước</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nguyện</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gì</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Ước</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nguyện</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đó</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mang</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lại</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điều</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gì</a:t>
            </a:r>
            <a:r>
              <a:rPr lang="en-US" sz="2800" b="1" dirty="0" smtClean="0">
                <a:solidFill>
                  <a:prstClr val="black"/>
                </a:solidFill>
                <a:latin typeface="Times" pitchFamily="18" charset="0"/>
                <a:cs typeface="Times" pitchFamily="18" charset="0"/>
              </a:rPr>
              <a:t>?</a:t>
            </a:r>
            <a:endParaRPr lang="en-US" sz="2800" dirty="0">
              <a:solidFill>
                <a:prstClr val="black"/>
              </a:solidFill>
              <a:latin typeface="Times" pitchFamily="18" charset="0"/>
              <a:cs typeface="Times"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7269726" y="2095269"/>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itchFamily="18" charset="0"/>
              <a:ea typeface="Times New Roman" panose="02020603050405020304" pitchFamily="18" charset="0"/>
              <a:cs typeface="Times" pitchFamily="18" charset="0"/>
            </a:endParaRPr>
          </a:p>
          <a:p>
            <a:r>
              <a:rPr lang="en-US" sz="2800" b="1" dirty="0" smtClean="0">
                <a:solidFill>
                  <a:prstClr val="black"/>
                </a:solidFill>
                <a:latin typeface="Times" pitchFamily="18" charset="0"/>
                <a:cs typeface="Times" pitchFamily="18" charset="0"/>
              </a:rPr>
              <a:t>2. </a:t>
            </a:r>
            <a:r>
              <a:rPr lang="en-US" sz="2800" b="1" dirty="0" err="1" smtClean="0">
                <a:solidFill>
                  <a:prstClr val="black"/>
                </a:solidFill>
                <a:latin typeface="Times" pitchFamily="18" charset="0"/>
                <a:cs typeface="Times" pitchFamily="18" charset="0"/>
              </a:rPr>
              <a:t>Nhận</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xét</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ước</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nguyện</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của</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Hải</a:t>
            </a:r>
            <a:r>
              <a:rPr lang="en-US" sz="2800" b="1" dirty="0" smtClean="0">
                <a:solidFill>
                  <a:prstClr val="black"/>
                </a:solidFill>
                <a:latin typeface="Times" pitchFamily="18" charset="0"/>
                <a:cs typeface="Times" pitchFamily="18" charset="0"/>
              </a:rPr>
              <a:t> An </a:t>
            </a:r>
            <a:r>
              <a:rPr lang="en-US" sz="2800" b="1" dirty="0" err="1" smtClean="0">
                <a:solidFill>
                  <a:prstClr val="black"/>
                </a:solidFill>
                <a:latin typeface="Times" pitchFamily="18" charset="0"/>
                <a:cs typeface="Times" pitchFamily="18" charset="0"/>
              </a:rPr>
              <a:t>và</a:t>
            </a:r>
            <a:r>
              <a:rPr lang="en-US" sz="2800" b="1" dirty="0" smtClean="0">
                <a:solidFill>
                  <a:prstClr val="black"/>
                </a:solidFill>
                <a:latin typeface="Times" pitchFamily="18" charset="0"/>
                <a:cs typeface="Times" pitchFamily="18" charset="0"/>
              </a:rPr>
              <a:t> </a:t>
            </a:r>
            <a:r>
              <a:rPr lang="en-US" sz="2800" b="1" dirty="0" err="1">
                <a:solidFill>
                  <a:prstClr val="black"/>
                </a:solidFill>
                <a:latin typeface="Times" pitchFamily="18" charset="0"/>
                <a:cs typeface="Times" pitchFamily="18" charset="0"/>
              </a:rPr>
              <a:t>việc</a:t>
            </a:r>
            <a:r>
              <a:rPr lang="en-US" sz="2800" b="1" dirty="0">
                <a:solidFill>
                  <a:prstClr val="black"/>
                </a:solidFill>
                <a:latin typeface="Times" pitchFamily="18" charset="0"/>
                <a:cs typeface="Times" pitchFamily="18" charset="0"/>
              </a:rPr>
              <a:t> </a:t>
            </a:r>
            <a:r>
              <a:rPr lang="en-US" sz="2800" b="1" dirty="0" err="1">
                <a:solidFill>
                  <a:prstClr val="black"/>
                </a:solidFill>
                <a:latin typeface="Times" pitchFamily="18" charset="0"/>
                <a:cs typeface="Times" pitchFamily="18" charset="0"/>
              </a:rPr>
              <a:t>làm</a:t>
            </a:r>
            <a:r>
              <a:rPr lang="en-US" sz="2800" b="1" dirty="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của</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gia</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đình</a:t>
            </a:r>
            <a:r>
              <a:rPr lang="en-US" sz="2800" b="1" dirty="0" smtClean="0">
                <a:solidFill>
                  <a:prstClr val="black"/>
                </a:solidFill>
                <a:latin typeface="Times" pitchFamily="18" charset="0"/>
                <a:cs typeface="Times" pitchFamily="18" charset="0"/>
              </a:rPr>
              <a:t> </a:t>
            </a:r>
            <a:r>
              <a:rPr lang="en-US" sz="2800" b="1" dirty="0" err="1" smtClean="0">
                <a:solidFill>
                  <a:prstClr val="black"/>
                </a:solidFill>
                <a:latin typeface="Times" pitchFamily="18" charset="0"/>
                <a:cs typeface="Times" pitchFamily="18" charset="0"/>
              </a:rPr>
              <a:t>bé</a:t>
            </a:r>
            <a:r>
              <a:rPr lang="en-US" sz="2800" b="1" dirty="0" smtClean="0">
                <a:solidFill>
                  <a:prstClr val="black"/>
                </a:solidFill>
                <a:latin typeface="Times" pitchFamily="18" charset="0"/>
                <a:cs typeface="Times" pitchFamily="18" charset="0"/>
              </a:rPr>
              <a:t>?</a:t>
            </a:r>
            <a:endParaRPr lang="en-US" sz="2400" b="1" dirty="0">
              <a:solidFill>
                <a:srgbClr val="000000"/>
              </a:solidFill>
              <a:latin typeface="Times" pitchFamily="18" charset="0"/>
              <a:ea typeface="Times New Roman" panose="02020603050405020304" pitchFamily="18" charset="0"/>
              <a:cs typeface="Times" pitchFamily="18" charset="0"/>
            </a:endParaRPr>
          </a:p>
          <a:p>
            <a:pPr algn="ctr"/>
            <a:endParaRPr lang="en-US" dirty="0">
              <a:solidFill>
                <a:prstClr val="white"/>
              </a:solidFill>
              <a:latin typeface="Times" pitchFamily="18" charset="0"/>
              <a:ea typeface="Times New Roman" panose="02020603050405020304" pitchFamily="18" charset="0"/>
              <a:cs typeface="Times" pitchFamily="18" charset="0"/>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373487" y="4025974"/>
            <a:ext cx="4572000"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pitchFamily="18" charset="0"/>
              <a:ea typeface="Times New Roman" panose="02020603050405020304" pitchFamily="18" charset="0"/>
              <a:cs typeface="Times" pitchFamily="18" charset="0"/>
            </a:endParaRPr>
          </a:p>
        </p:txBody>
      </p:sp>
      <p:sp>
        <p:nvSpPr>
          <p:cNvPr id="12" name="Rectangle: Rounded Corners 24">
            <a:extLst>
              <a:ext uri="{FF2B5EF4-FFF2-40B4-BE49-F238E27FC236}">
                <a16:creationId xmlns="" xmlns:a16="http://schemas.microsoft.com/office/drawing/2014/main" id="{ED9BAAF3-BB42-469D-9A1D-E12DA3DD343C}"/>
              </a:ext>
            </a:extLst>
          </p:cNvPr>
          <p:cNvSpPr/>
          <p:nvPr/>
        </p:nvSpPr>
        <p:spPr>
          <a:xfrm>
            <a:off x="5567292" y="3966821"/>
            <a:ext cx="6142968"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pitchFamily="18" charset="0"/>
              <a:ea typeface="Times New Roman" panose="02020603050405020304" pitchFamily="18" charset="0"/>
              <a:cs typeface="Times"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3C8FB1BB-BF64-4C78-AACA-84C9F97ED11A}"/>
              </a:ext>
            </a:extLst>
          </p:cNvPr>
          <p:cNvCxnSpPr>
            <a:cxnSpLocks/>
            <a:stCxn id="6" idx="2"/>
            <a:endCxn id="9" idx="0"/>
          </p:cNvCxnSpPr>
          <p:nvPr/>
        </p:nvCxnSpPr>
        <p:spPr>
          <a:xfrm>
            <a:off x="6297584" y="1525971"/>
            <a:ext cx="2770332" cy="56929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93900" y="4168623"/>
            <a:ext cx="4131174" cy="2092881"/>
          </a:xfrm>
          <a:prstGeom prst="rect">
            <a:avLst/>
          </a:prstGeom>
        </p:spPr>
        <p:txBody>
          <a:bodyPr wrap="square">
            <a:spAutoFit/>
          </a:bodyPr>
          <a:lstStyle/>
          <a:p>
            <a:pPr marL="292100" marR="0" algn="just">
              <a:lnSpc>
                <a:spcPct val="125000"/>
              </a:lnSpc>
              <a:spcBef>
                <a:spcPts val="0"/>
              </a:spcBef>
              <a:spcAft>
                <a:spcPts val="0"/>
              </a:spcAft>
            </a:pPr>
            <a:r>
              <a:rPr lang="en-US" sz="2200" dirty="0">
                <a:solidFill>
                  <a:srgbClr val="353635"/>
                </a:solidFill>
                <a:latin typeface="Times" pitchFamily="18" charset="0"/>
                <a:ea typeface="Times New Roman" panose="02020603050405020304" pitchFamily="18" charset="0"/>
                <a:cs typeface="Times" pitchFamily="18" charset="0"/>
              </a:rPr>
              <a:t>Ư</a:t>
            </a:r>
            <a:r>
              <a:rPr lang="vi-VN" sz="2200" dirty="0" smtClean="0">
                <a:solidFill>
                  <a:srgbClr val="353635"/>
                </a:solidFill>
                <a:latin typeface="Times" pitchFamily="18" charset="0"/>
                <a:ea typeface="Times New Roman" panose="02020603050405020304" pitchFamily="18" charset="0"/>
                <a:cs typeface="Times" pitchFamily="18" charset="0"/>
              </a:rPr>
              <a:t>ớc </a:t>
            </a:r>
            <a:r>
              <a:rPr lang="vi-VN" sz="2200" dirty="0">
                <a:solidFill>
                  <a:srgbClr val="353635"/>
                </a:solidFill>
                <a:latin typeface="Times" pitchFamily="18" charset="0"/>
                <a:ea typeface="Times New Roman" panose="02020603050405020304" pitchFamily="18" charset="0"/>
                <a:cs typeface="Times" pitchFamily="18" charset="0"/>
              </a:rPr>
              <a:t>nguyện của bé Hải An và gia </a:t>
            </a:r>
            <a:r>
              <a:rPr lang="vi-VN" sz="2000" dirty="0">
                <a:solidFill>
                  <a:srgbClr val="353635"/>
                </a:solidFill>
                <a:latin typeface="Times" pitchFamily="18" charset="0"/>
                <a:ea typeface="Times New Roman" panose="02020603050405020304" pitchFamily="18" charset="0"/>
                <a:cs typeface="Times" pitchFamily="18" charset="0"/>
              </a:rPr>
              <a:t>đình bé đã hiến tặng giác mạc để trao ánh sáng cho người khác với mục đích cứu người, làm việc thiện.</a:t>
            </a:r>
            <a:endParaRPr lang="en-US" sz="2000" dirty="0">
              <a:solidFill>
                <a:srgbClr val="353635"/>
              </a:solidFill>
              <a:effectLst/>
              <a:latin typeface="Times" pitchFamily="18" charset="0"/>
              <a:ea typeface="Times New Roman" panose="02020603050405020304" pitchFamily="18" charset="0"/>
              <a:cs typeface="Times" pitchFamily="18" charset="0"/>
            </a:endParaRPr>
          </a:p>
        </p:txBody>
      </p:sp>
      <p:sp>
        <p:nvSpPr>
          <p:cNvPr id="3" name="Rectangle 2"/>
          <p:cNvSpPr/>
          <p:nvPr/>
        </p:nvSpPr>
        <p:spPr>
          <a:xfrm>
            <a:off x="5710151" y="4153415"/>
            <a:ext cx="5857250" cy="2246769"/>
          </a:xfrm>
          <a:prstGeom prst="rect">
            <a:avLst/>
          </a:prstGeom>
        </p:spPr>
        <p:txBody>
          <a:bodyPr wrap="square">
            <a:spAutoFit/>
          </a:bodyPr>
          <a:lstStyle/>
          <a:p>
            <a:pPr algn="just"/>
            <a:r>
              <a:rPr lang="vi-VN" sz="2000" dirty="0">
                <a:solidFill>
                  <a:srgbClr val="000000"/>
                </a:solidFill>
                <a:latin typeface="Times" pitchFamily="18" charset="0"/>
                <a:ea typeface="Courier New" panose="02070309020205020404" pitchFamily="49" charset="0"/>
                <a:cs typeface="Times" pitchFamily="18" charset="0"/>
              </a:rPr>
              <a:t>Ước nguyện đó thật cao cả, lớn lao và việc làm đó viết nên c</a:t>
            </a:r>
            <a:r>
              <a:rPr lang="en-US" sz="2000" dirty="0">
                <a:solidFill>
                  <a:srgbClr val="000000"/>
                </a:solidFill>
                <a:latin typeface="Times" pitchFamily="18" charset="0"/>
                <a:ea typeface="Courier New" panose="02070309020205020404" pitchFamily="49" charset="0"/>
                <a:cs typeface="Times" pitchFamily="18" charset="0"/>
              </a:rPr>
              <a:t>â</a:t>
            </a:r>
            <a:r>
              <a:rPr lang="vi-VN" sz="2000" dirty="0">
                <a:solidFill>
                  <a:srgbClr val="000000"/>
                </a:solidFill>
                <a:latin typeface="Times" pitchFamily="18" charset="0"/>
                <a:ea typeface="Courier New" panose="02070309020205020404" pitchFamily="49" charset="0"/>
                <a:cs typeface="Times" pitchFamily="18" charset="0"/>
              </a:rPr>
              <a:t>u 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sz="2000" dirty="0">
                <a:solidFill>
                  <a:srgbClr val="000000"/>
                </a:solidFill>
                <a:latin typeface="Times" pitchFamily="18" charset="0"/>
                <a:ea typeface="Courier New" panose="02070309020205020404" pitchFamily="49" charset="0"/>
                <a:cs typeface="Times" pitchFamily="18" charset="0"/>
              </a:rPr>
              <a:t>ề</a:t>
            </a:r>
            <a:r>
              <a:rPr lang="vi-VN" sz="2000" dirty="0">
                <a:solidFill>
                  <a:srgbClr val="000000"/>
                </a:solidFill>
                <a:latin typeface="Times" pitchFamily="18" charset="0"/>
                <a:ea typeface="Courier New" panose="02070309020205020404" pitchFamily="49" charset="0"/>
                <a:cs typeface="Times" pitchFamily="18" charset="0"/>
              </a:rPr>
              <a:t> tình yêu thương con người</a:t>
            </a:r>
            <a:endParaRPr lang="en-US" sz="2000" dirty="0">
              <a:latin typeface="Times" pitchFamily="18" charset="0"/>
              <a:cs typeface="Times" pitchFamily="18" charset="0"/>
            </a:endParaRPr>
          </a:p>
        </p:txBody>
      </p:sp>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arn(inVertical)">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7003</TotalTime>
  <Words>2479</Words>
  <Application>Microsoft Office PowerPoint</Application>
  <PresentationFormat>Widescreen</PresentationFormat>
  <Paragraphs>174</Paragraphs>
  <Slides>37</Slides>
  <Notes>7</Notes>
  <HiddenSlides>0</HiddenSlides>
  <MMClips>2</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37</vt:i4>
      </vt:variant>
    </vt:vector>
  </HeadingPairs>
  <TitlesOfParts>
    <vt:vector size="61" baseType="lpstr">
      <vt:lpstr>Arial Unicode MS</vt:lpstr>
      <vt:lpstr>微软雅黑</vt:lpstr>
      <vt:lpstr>宋体</vt:lpstr>
      <vt:lpstr>#9Slide03 Arima Madurai Black</vt:lpstr>
      <vt:lpstr>#9Slide03 Aturdida</vt:lpstr>
      <vt:lpstr>#9Slide07 Marbelia Regular</vt:lpstr>
      <vt:lpstr>Arial</vt:lpstr>
      <vt:lpstr>Calibri</vt:lpstr>
      <vt:lpstr>Calibri Light</vt:lpstr>
      <vt:lpstr>Cambria</vt:lpstr>
      <vt:lpstr>Courier New</vt:lpstr>
      <vt:lpstr>Helvetica Neue</vt:lpstr>
      <vt:lpstr>Symbol</vt:lpstr>
      <vt:lpstr>Times</vt:lpstr>
      <vt:lpstr>Times New Roman</vt:lpstr>
      <vt:lpstr>Trebuchet MS</vt:lpstr>
      <vt:lpstr>Verdana</vt:lpstr>
      <vt:lpstr>Wingdings 3</vt:lpstr>
      <vt:lpstr>华康海报体W12</vt:lpstr>
      <vt:lpstr>Office Theme</vt:lpstr>
      <vt:lpstr>1_Office Theme</vt:lpstr>
      <vt:lpstr>2_Office Theme</vt:lpstr>
      <vt:lpstr>24_Office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WIN10</cp:lastModifiedBy>
  <cp:revision>176</cp:revision>
  <dcterms:created xsi:type="dcterms:W3CDTF">2021-06-28T15:32:15Z</dcterms:created>
  <dcterms:modified xsi:type="dcterms:W3CDTF">2021-09-19T08:32:59Z</dcterms:modified>
</cp:coreProperties>
</file>