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1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2" r:id="rId25"/>
    <p:sldId id="326" r:id="rId26"/>
    <p:sldId id="378" r:id="rId27"/>
    <p:sldId id="403" r:id="rId28"/>
    <p:sldId id="404" r:id="rId29"/>
    <p:sldId id="380" r:id="rId30"/>
    <p:sldId id="4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9" d="100"/>
          <a:sy n="69" d="100"/>
        </p:scale>
        <p:origin x="47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4/3/2022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4/3/2022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4/3/2022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4/3/2022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4/3/2022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4/3/2022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4/3/2022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4/3/2022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4/3/2022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03-04-2022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4/3/2022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17.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12.emf"/><Relationship Id="rId5" Type="http://schemas.openxmlformats.org/officeDocument/2006/relationships/image" Target="../media/image1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pitchFamily="18" charset="0"/>
                <a:cs typeface="Times"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gridCol w="1267327"/>
                <a:gridCol w="2598821"/>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gridCol w="1122947"/>
                <a:gridCol w="6047874"/>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Nghĩa </a:t>
            </a:r>
            <a:r>
              <a:rPr lang="en-US" sz="4000" b="1">
                <a:solidFill>
                  <a:srgbClr val="0000FF"/>
                </a:solidFill>
                <a:latin typeface="Times New Roman" pitchFamily="18" charset="0"/>
                <a:cs typeface="Times New Roman" pitchFamily="18" charset="0"/>
              </a:rPr>
              <a:t>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a:t>
            </a:r>
            <a:r>
              <a:rPr lang="en-US" sz="4000" smtClean="0">
                <a:solidFill>
                  <a:srgbClr val="0000FF"/>
                </a:solidFill>
                <a:latin typeface="Times New Roman" pitchFamily="18" charset="0"/>
                <a:cs typeface="Times New Roman" pitchFamily="18" charset="0"/>
              </a:rPr>
              <a:t>luật.</a:t>
            </a:r>
            <a:endParaRPr lang="en-US" sz="400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smtClean="0">
                <a:solidFill>
                  <a:srgbClr val="0000FF"/>
                </a:solidFill>
                <a:latin typeface="Times" pitchFamily="18" charset="0"/>
                <a:ea typeface="Helvetica Neue"/>
                <a:cs typeface="Times" pitchFamily="18" charset="0"/>
              </a:rPr>
              <a:t>Tiết</a:t>
            </a:r>
            <a:r>
              <a:rPr lang="en-US" altLang="en-US" sz="5400" b="1" dirty="0" smtClean="0">
                <a:solidFill>
                  <a:srgbClr val="0000FF"/>
                </a:solidFill>
                <a:latin typeface="Times" pitchFamily="18" charset="0"/>
                <a:ea typeface="Helvetica Neue"/>
                <a:cs typeface="Times" pitchFamily="18" charset="0"/>
              </a:rPr>
              <a:t> 29,30 </a:t>
            </a:r>
            <a:r>
              <a:rPr lang="en-US" altLang="en-US" sz="5400" b="1" dirty="0" err="1" smtClean="0">
                <a:solidFill>
                  <a:srgbClr val="0000FF"/>
                </a:solidFill>
                <a:latin typeface="Times" pitchFamily="18" charset="0"/>
                <a:ea typeface="Helvetica Neue"/>
                <a:cs typeface="Times" pitchFamily="18" charset="0"/>
              </a:rPr>
              <a:t>Bài</a:t>
            </a:r>
            <a:r>
              <a:rPr lang="en-US" altLang="en-US" sz="5400" b="1" dirty="0" smtClean="0">
                <a:solidFill>
                  <a:srgbClr val="0000FF"/>
                </a:solidFill>
                <a:latin typeface="Times" pitchFamily="18" charset="0"/>
                <a:ea typeface="Helvetica Neue"/>
                <a:cs typeface="Times" pitchFamily="18" charset="0"/>
              </a:rPr>
              <a:t> 10: </a:t>
            </a:r>
            <a:r>
              <a:rPr lang="en-US" sz="5400" dirty="0" smtClean="0">
                <a:solidFill>
                  <a:srgbClr val="0000FF"/>
                </a:solidFill>
                <a:latin typeface="Times" pitchFamily="18" charset="0"/>
                <a:cs typeface="Times" pitchFamily="18" charset="0"/>
              </a:rPr>
              <a:t>QUYỀN </a:t>
            </a:r>
            <a:r>
              <a:rPr lang="en-US" sz="5400" dirty="0">
                <a:solidFill>
                  <a:srgbClr val="0000FF"/>
                </a:solidFill>
                <a:latin typeface="Times" pitchFamily="18" charset="0"/>
                <a:cs typeface="Times" pitchFamily="18" charset="0"/>
              </a:rPr>
              <a:t>VÀ NGHĨA VỤ CƠ BẢN CỦA CÔNG </a:t>
            </a:r>
            <a:r>
              <a:rPr lang="en-US" sz="5400" dirty="0" smtClean="0">
                <a:solidFill>
                  <a:srgbClr val="0000FF"/>
                </a:solidFill>
                <a:latin typeface="Times" pitchFamily="18" charset="0"/>
                <a:cs typeface="Times" pitchFamily="18" charset="0"/>
              </a:rPr>
              <a:t>DÂN (2 </a:t>
            </a:r>
            <a:r>
              <a:rPr lang="en-US" sz="5400" dirty="0" err="1" smtClean="0">
                <a:solidFill>
                  <a:srgbClr val="0000FF"/>
                </a:solidFill>
                <a:latin typeface="Times" pitchFamily="18" charset="0"/>
                <a:cs typeface="Times" pitchFamily="18" charset="0"/>
              </a:rPr>
              <a:t>tiết</a:t>
            </a:r>
            <a:r>
              <a:rPr lang="en-US" sz="5400" dirty="0" smtClean="0">
                <a:solidFill>
                  <a:srgbClr val="0000FF"/>
                </a:solidFill>
                <a:latin typeface="Times" pitchFamily="18" charset="0"/>
                <a:cs typeface="Times" pitchFamily="18" charset="0"/>
              </a:rPr>
              <a:t>)</a:t>
            </a:r>
            <a:endParaRPr lang="en-US" sz="5400" dirty="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5" name="Picutre 370"/>
          <p:cNvPicPr/>
          <p:nvPr/>
        </p:nvPicPr>
        <p:blipFill>
          <a:blip r:embed="rId2"/>
          <a:stretch/>
        </p:blipFill>
        <p:spPr>
          <a:xfrm>
            <a:off x="417096" y="206987"/>
            <a:ext cx="4588042" cy="2141332"/>
          </a:xfrm>
          <a:prstGeom prst="rect">
            <a:avLst/>
          </a:prstGeom>
        </p:spPr>
      </p:pic>
      <p:pic>
        <p:nvPicPr>
          <p:cNvPr id="16" name="Shape 371"/>
          <p:cNvPicPr/>
          <p:nvPr/>
        </p:nvPicPr>
        <p:blipFill>
          <a:blip r:embed="rId3"/>
          <a:stretch/>
        </p:blipFill>
        <p:spPr>
          <a:xfrm>
            <a:off x="7439284" y="0"/>
            <a:ext cx="4345434" cy="2358190"/>
          </a:xfrm>
          <a:prstGeom prst="rect">
            <a:avLst/>
          </a:prstGeom>
        </p:spPr>
      </p:pic>
      <p:pic>
        <p:nvPicPr>
          <p:cNvPr id="18" name="Shape 373"/>
          <p:cNvPicPr/>
          <p:nvPr/>
        </p:nvPicPr>
        <p:blipFill>
          <a:blip r:embed="rId4"/>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72184"/>
        </p:xfrm>
        <a:graphic>
          <a:graphicData uri="http://schemas.openxmlformats.org/drawingml/2006/table">
            <a:tbl>
              <a:tblPr>
                <a:tableStyleId>{5C22544A-7EE6-4342-B048-85BDC9FD1C3A}</a:tableStyleId>
              </a:tblPr>
              <a:tblGrid>
                <a:gridCol w="10310304"/>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72184"/>
        </p:xfrm>
        <a:graphic>
          <a:graphicData uri="http://schemas.openxmlformats.org/drawingml/2006/table">
            <a:tbl>
              <a:tblPr>
                <a:tableStyleId>{5C22544A-7EE6-4342-B048-85BDC9FD1C3A}</a:tableStyleId>
              </a:tblPr>
              <a:tblGrid>
                <a:gridCol w="6740435"/>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6" name="图片 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grpSp>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189915"/>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50981"/>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70497"/>
            <a:ext cx="10956898" cy="7109639"/>
          </a:xfrm>
          <a:prstGeom prst="rect">
            <a:avLst/>
          </a:prstGeom>
        </p:spPr>
        <p:txBody>
          <a:bodyPr wrap="square">
            <a:spAutoFit/>
          </a:bodyPr>
          <a:lstStyle/>
          <a:p>
            <a:pPr indent="342900" algn="just">
              <a:spcAft>
                <a:spcPts val="200"/>
              </a:spcAft>
            </a:pPr>
            <a:r>
              <a:rPr lang="en-US" sz="24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Nhóm</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quyền</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chính</a:t>
            </a:r>
            <a:r>
              <a:rPr lang="en-US" sz="2200" b="1" dirty="0">
                <a:solidFill>
                  <a:srgbClr val="0000FF"/>
                </a:solidFill>
                <a:latin typeface="Times New Roman" pitchFamily="18" charset="0"/>
                <a:cs typeface="Times New Roman" pitchFamily="18" charset="0"/>
              </a:rPr>
              <a:t> </a:t>
            </a:r>
            <a:r>
              <a:rPr lang="en-US" sz="2200" b="1" dirty="0" err="1">
                <a:solidFill>
                  <a:srgbClr val="0000FF"/>
                </a:solidFill>
                <a:latin typeface="Times New Roman" pitchFamily="18" charset="0"/>
                <a:cs typeface="Times New Roman" pitchFamily="18" charset="0"/>
              </a:rPr>
              <a:t>trị</a:t>
            </a:r>
            <a:r>
              <a:rPr lang="en-US" sz="2200" b="1" dirty="0">
                <a:solidFill>
                  <a:srgbClr val="0000FF"/>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27);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28);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ngôn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luận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báo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25); </a:t>
            </a:r>
            <a:r>
              <a:rPr lang="en-US" sz="2200" dirty="0" err="1">
                <a:latin typeface="Times New Roman" pitchFamily="18" charset="0"/>
                <a:cs typeface="Times New Roman" pitchFamily="18" charset="0"/>
              </a:rPr>
              <a:t>quyền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tự</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tín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ngưỡng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24</a:t>
            </a:r>
            <a:r>
              <a:rPr lang="en-US" sz="2200" dirty="0" smtClean="0">
                <a:latin typeface="Times New Roman" pitchFamily="18" charset="0"/>
                <a:cs typeface="Times New Roman" pitchFamily="18" charset="0"/>
              </a:rPr>
              <a:t>);...</a:t>
            </a:r>
          </a:p>
          <a:p>
            <a:pPr indent="342900" algn="just">
              <a:spcAft>
                <a:spcPts val="200"/>
              </a:spcAft>
            </a:pPr>
            <a:r>
              <a:rPr lang="en-US" sz="2200" b="1" dirty="0" smtClean="0">
                <a:solidFill>
                  <a:srgbClr val="0000FF"/>
                </a:solidFill>
                <a:latin typeface="Times New Roman" pitchFamily="18" charset="0"/>
                <a:cs typeface="Times New Roman" pitchFamily="18" charset="0"/>
              </a:rPr>
              <a:t>- </a:t>
            </a:r>
            <a:r>
              <a:rPr lang="vi-VN" sz="2200" b="1" dirty="0" smtClean="0">
                <a:solidFill>
                  <a:srgbClr val="0000FF"/>
                </a:solidFill>
                <a:latin typeface="Times New Roman" pitchFamily="18" charset="0"/>
                <a:cs typeface="Times New Roman" pitchFamily="18" charset="0"/>
              </a:rPr>
              <a:t>Nhóm </a:t>
            </a:r>
            <a:r>
              <a:rPr lang="vi-VN" sz="2200" b="1" dirty="0">
                <a:solidFill>
                  <a:srgbClr val="0000FF"/>
                </a:solidFill>
                <a:latin typeface="Times New Roman" pitchFamily="18" charset="0"/>
                <a:cs typeface="Times New Roman" pitchFamily="18" charset="0"/>
              </a:rPr>
              <a:t>quyền dân sự:</a:t>
            </a:r>
            <a:r>
              <a:rPr lang="vi-VN" sz="2200" dirty="0">
                <a:solidFill>
                  <a:srgbClr val="0000FF"/>
                </a:solidFill>
                <a:latin typeface="Times New Roman" pitchFamily="18" charset="0"/>
                <a:cs typeface="Times New Roman" pitchFamily="18" charset="0"/>
              </a:rPr>
              <a:t> </a:t>
            </a:r>
            <a:r>
              <a:rPr lang="vi-VN" sz="2200" dirty="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indent="342900" algn="just">
              <a:spcAft>
                <a:spcPts val="200"/>
              </a:spcAft>
            </a:pPr>
            <a:r>
              <a:rPr lang="en-US" sz="2200" b="1" dirty="0" smtClean="0">
                <a:solidFill>
                  <a:srgbClr val="0000FF"/>
                </a:solidFill>
                <a:latin typeface="Times New Roman" pitchFamily="18" charset="0"/>
                <a:cs typeface="Times New Roman" pitchFamily="18" charset="0"/>
              </a:rPr>
              <a:t>- </a:t>
            </a:r>
            <a:r>
              <a:rPr lang="vi-VN" sz="2200" b="1" dirty="0" smtClean="0">
                <a:solidFill>
                  <a:srgbClr val="0000FF"/>
                </a:solidFill>
                <a:latin typeface="Times New Roman" pitchFamily="18" charset="0"/>
                <a:cs typeface="Times New Roman" pitchFamily="18" charset="0"/>
              </a:rPr>
              <a:t>Nhóm </a:t>
            </a:r>
            <a:r>
              <a:rPr lang="vi-VN" sz="2200" b="1" dirty="0">
                <a:solidFill>
                  <a:srgbClr val="0000FF"/>
                </a:solidFill>
                <a:latin typeface="Times New Roman" pitchFamily="18" charset="0"/>
                <a:cs typeface="Times New Roman" pitchFamily="18" charset="0"/>
              </a:rPr>
              <a:t>quyền về kinh tế</a:t>
            </a:r>
            <a:r>
              <a:rPr lang="vi-VN" sz="2200" dirty="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dirty="0">
              <a:latin typeface="Times New Roman" pitchFamily="18" charset="0"/>
              <a:cs typeface="Times New Roman" pitchFamily="18" charset="0"/>
            </a:endParaRPr>
          </a:p>
          <a:p>
            <a:pPr indent="342900" algn="just">
              <a:spcAft>
                <a:spcPts val="200"/>
              </a:spcAft>
            </a:pPr>
            <a:r>
              <a:rPr lang="vi-VN" sz="2200" b="1" dirty="0">
                <a:solidFill>
                  <a:srgbClr val="0000FF"/>
                </a:solidFill>
                <a:latin typeface="Times New Roman" pitchFamily="18" charset="0"/>
                <a:cs typeface="Times New Roman" pitchFamily="18" charset="0"/>
              </a:rPr>
              <a:t>Nhóm quyền văn hoá, xã hội:</a:t>
            </a:r>
            <a:r>
              <a:rPr lang="vi-VN" sz="2200" dirty="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dirty="0">
              <a:latin typeface="Times New Roman" pitchFamily="18" charset="0"/>
              <a:cs typeface="Times New Roman" pitchFamily="18" charset="0"/>
            </a:endParaRPr>
          </a:p>
          <a:p>
            <a:pPr indent="342900" algn="just">
              <a:spcAft>
                <a:spcPts val="200"/>
              </a:spcAft>
            </a:pPr>
            <a:r>
              <a:rPr lang="vi-VN" sz="2200" b="1" dirty="0">
                <a:solidFill>
                  <a:srgbClr val="0000FF"/>
                </a:solidFill>
                <a:latin typeface="Times New Roman" pitchFamily="18" charset="0"/>
                <a:cs typeface="Times New Roman" pitchFamily="18" charset="0"/>
              </a:rPr>
              <a:t>Các nghĩa vụ cơ bản mà công dân phải thực hiện:</a:t>
            </a:r>
            <a:r>
              <a:rPr lang="vi-VN" sz="2200" dirty="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dirty="0">
              <a:latin typeface="Times New Roman" pitchFamily="18" charset="0"/>
              <a:cs typeface="Times New Roman" pitchFamily="18" charset="0"/>
            </a:endParaRPr>
          </a:p>
          <a:p>
            <a:pPr indent="342900" algn="just">
              <a:spcAft>
                <a:spcPts val="200"/>
              </a:spcAft>
            </a:pPr>
            <a:endParaRPr lang="en-US" sz="2400" dirty="0">
              <a:latin typeface="+mj-lt"/>
              <a:cs typeface="Times" pitchFamily="18" charset="0"/>
            </a:endParaRPr>
          </a:p>
          <a:p>
            <a:pPr indent="342900" algn="just">
              <a:spcAft>
                <a:spcPts val="200"/>
              </a:spcAft>
            </a:pPr>
            <a:endParaRPr lang="en-US" sz="2400" dirty="0">
              <a:latin typeface="+mj-lt"/>
            </a:endParaRPr>
          </a:p>
        </p:txBody>
      </p:sp>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7141</TotalTime>
  <Words>3082</Words>
  <Application>Microsoft Office PowerPoint</Application>
  <PresentationFormat>Widescreen</PresentationFormat>
  <Paragraphs>185</Paragraphs>
  <Slides>27</Slides>
  <Notes>5</Notes>
  <HiddenSlides>0</HiddenSlides>
  <MMClips>0</MMClips>
  <ScaleCrop>false</ScaleCrop>
  <HeadingPairs>
    <vt:vector size="6" baseType="variant">
      <vt:variant>
        <vt:lpstr>Fonts Used</vt:lpstr>
      </vt:variant>
      <vt:variant>
        <vt:i4>22</vt:i4>
      </vt:variant>
      <vt:variant>
        <vt:lpstr>Theme</vt:lpstr>
      </vt:variant>
      <vt:variant>
        <vt:i4>4</vt:i4>
      </vt:variant>
      <vt:variant>
        <vt:lpstr>Slide Titles</vt:lpstr>
      </vt:variant>
      <vt:variant>
        <vt:i4>27</vt:i4>
      </vt:variant>
    </vt:vector>
  </HeadingPairs>
  <TitlesOfParts>
    <vt:vector size="53" baseType="lpstr">
      <vt:lpstr>Arial Unicode MS</vt:lpstr>
      <vt:lpstr>Microsoft YaHei</vt:lpstr>
      <vt:lpstr>SimSun</vt:lpstr>
      <vt:lpstr>#9Slide05 Fourth</vt:lpstr>
      <vt:lpstr>#9Slide05 IcielSanelma</vt:lpstr>
      <vt:lpstr>#9Slide05 Israquella</vt:lpstr>
      <vt:lpstr>#9Slide05 SVNTradeMark</vt:lpstr>
      <vt:lpstr>.VnTime</vt:lpstr>
      <vt:lpstr>Arial</vt:lpstr>
      <vt:lpstr>Calibri</vt:lpstr>
      <vt:lpstr>Calibri Light</vt:lpstr>
      <vt:lpstr>Cambria</vt:lpstr>
      <vt:lpstr>Courier New</vt:lpstr>
      <vt:lpstr>Helvetica Neue</vt:lpstr>
      <vt:lpstr>SVN-Vanilla Daisy Pro</vt:lpstr>
      <vt:lpstr>Symbol</vt:lpstr>
      <vt:lpstr>Times</vt:lpstr>
      <vt:lpstr>Times New Roman</vt:lpstr>
      <vt:lpstr>Trebuchet MS</vt:lpstr>
      <vt:lpstr>Wingdings</vt:lpstr>
      <vt:lpstr>Wingdings 3</vt:lpstr>
      <vt:lpstr>华康海报体W12</vt:lpstr>
      <vt:lpstr>Office Theme</vt:lpstr>
      <vt:lpstr>1_Office Theme</vt:lpstr>
      <vt:lpstr>2_Office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H2</cp:lastModifiedBy>
  <cp:revision>219</cp:revision>
  <dcterms:created xsi:type="dcterms:W3CDTF">2021-06-28T15:32:15Z</dcterms:created>
  <dcterms:modified xsi:type="dcterms:W3CDTF">2022-04-03T12:28:44Z</dcterms:modified>
</cp:coreProperties>
</file>