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6" r:id="rId2"/>
  </p:sldMasterIdLst>
  <p:notesMasterIdLst>
    <p:notesMasterId r:id="rId34"/>
  </p:notesMasterIdLst>
  <p:sldIdLst>
    <p:sldId id="322" r:id="rId3"/>
    <p:sldId id="369" r:id="rId4"/>
    <p:sldId id="370" r:id="rId5"/>
    <p:sldId id="371" r:id="rId6"/>
    <p:sldId id="362" r:id="rId7"/>
    <p:sldId id="334" r:id="rId8"/>
    <p:sldId id="372" r:id="rId9"/>
    <p:sldId id="373" r:id="rId10"/>
    <p:sldId id="374" r:id="rId11"/>
    <p:sldId id="375" r:id="rId12"/>
    <p:sldId id="376" r:id="rId13"/>
    <p:sldId id="377" r:id="rId14"/>
    <p:sldId id="378" r:id="rId15"/>
    <p:sldId id="379" r:id="rId16"/>
    <p:sldId id="387" r:id="rId17"/>
    <p:sldId id="388" r:id="rId18"/>
    <p:sldId id="380" r:id="rId19"/>
    <p:sldId id="381" r:id="rId20"/>
    <p:sldId id="382" r:id="rId21"/>
    <p:sldId id="383" r:id="rId22"/>
    <p:sldId id="384" r:id="rId23"/>
    <p:sldId id="385" r:id="rId24"/>
    <p:sldId id="331" r:id="rId25"/>
    <p:sldId id="389" r:id="rId26"/>
    <p:sldId id="390" r:id="rId27"/>
    <p:sldId id="391" r:id="rId28"/>
    <p:sldId id="392" r:id="rId29"/>
    <p:sldId id="393" r:id="rId30"/>
    <p:sldId id="394" r:id="rId31"/>
    <p:sldId id="395" r:id="rId32"/>
    <p:sldId id="396"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Helvetica Neue Medium"/>
        <a:cs typeface="Helvetica Neue Medium"/>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Helvetica Neue Medium"/>
        <a:cs typeface="Helvetica Neue Medium"/>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Helvetica Neue Medium"/>
        <a:cs typeface="Helvetica Neue Medium"/>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Helvetica Neue Medium"/>
        <a:cs typeface="Helvetica Neue Medium"/>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Helvetica Neue Medium"/>
        <a:cs typeface="Helvetica Neue Medium"/>
      </a:defRPr>
    </a:lvl5pPr>
    <a:lvl6pPr marL="2286000" algn="l" defTabSz="914400" rtl="0" eaLnBrk="1" latinLnBrk="0" hangingPunct="1">
      <a:defRPr kern="1200">
        <a:solidFill>
          <a:schemeClr val="tx1"/>
        </a:solidFill>
        <a:latin typeface="Arial" panose="020B0604020202020204" pitchFamily="34" charset="0"/>
        <a:ea typeface="Helvetica Neue Medium"/>
        <a:cs typeface="Helvetica Neue Medium"/>
      </a:defRPr>
    </a:lvl6pPr>
    <a:lvl7pPr marL="2743200" algn="l" defTabSz="914400" rtl="0" eaLnBrk="1" latinLnBrk="0" hangingPunct="1">
      <a:defRPr kern="1200">
        <a:solidFill>
          <a:schemeClr val="tx1"/>
        </a:solidFill>
        <a:latin typeface="Arial" panose="020B0604020202020204" pitchFamily="34" charset="0"/>
        <a:ea typeface="Helvetica Neue Medium"/>
        <a:cs typeface="Helvetica Neue Medium"/>
      </a:defRPr>
    </a:lvl7pPr>
    <a:lvl8pPr marL="3200400" algn="l" defTabSz="914400" rtl="0" eaLnBrk="1" latinLnBrk="0" hangingPunct="1">
      <a:defRPr kern="1200">
        <a:solidFill>
          <a:schemeClr val="tx1"/>
        </a:solidFill>
        <a:latin typeface="Arial" panose="020B0604020202020204" pitchFamily="34" charset="0"/>
        <a:ea typeface="Helvetica Neue Medium"/>
        <a:cs typeface="Helvetica Neue Medium"/>
      </a:defRPr>
    </a:lvl8pPr>
    <a:lvl9pPr marL="3657600" algn="l" defTabSz="914400" rtl="0" eaLnBrk="1" latinLnBrk="0" hangingPunct="1">
      <a:defRPr kern="1200">
        <a:solidFill>
          <a:schemeClr val="tx1"/>
        </a:solidFill>
        <a:latin typeface="Arial" panose="020B0604020202020204" pitchFamily="34" charset="0"/>
        <a:ea typeface="Helvetica Neue Medium"/>
        <a:cs typeface="Helvetica Neue Medium"/>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895" autoAdjust="0"/>
  </p:normalViewPr>
  <p:slideViewPr>
    <p:cSldViewPr>
      <p:cViewPr varScale="1">
        <p:scale>
          <a:sx n="92" d="100"/>
          <a:sy n="92" d="100"/>
        </p:scale>
        <p:origin x="468"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mn-ea"/>
                <a:cs typeface="+mn-cs"/>
              </a:defRPr>
            </a:lvl1pPr>
          </a:lstStyle>
          <a:p>
            <a:pPr>
              <a:defRPr/>
            </a:pPr>
            <a:fld id="{65DB26B4-EB94-4C2F-82B2-403965F8D0E3}" type="datetimeFigureOut">
              <a:rPr lang="en-US"/>
              <a:pPr>
                <a:defRPr/>
              </a:pPr>
              <a:t>7/19/2023</a:t>
            </a:fld>
            <a:endParaRPr lang="en-US"/>
          </a:p>
        </p:txBody>
      </p:sp>
      <p:sp>
        <p:nvSpPr>
          <p:cNvPr id="4" name="Slide Image Placeholder 3">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9EEEF07-F786-4188-953F-C0B7B251144E}" type="slidenum">
              <a:rPr lang="en-US" altLang="en-US"/>
              <a:pPr>
                <a:defRPr/>
              </a:pPr>
              <a:t>‹#›</a:t>
            </a:fld>
            <a:endParaRPr lang="en-US" altLang="en-US"/>
          </a:p>
        </p:txBody>
      </p:sp>
    </p:spTree>
    <p:extLst>
      <p:ext uri="{BB962C8B-B14F-4D97-AF65-F5344CB8AC3E}">
        <p14:creationId xmlns:p14="http://schemas.microsoft.com/office/powerpoint/2010/main" val="649915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874" algn="l" defTabSz="914350" rtl="0" eaLnBrk="1" latinLnBrk="0" hangingPunct="1">
      <a:defRPr sz="1200" kern="1200">
        <a:solidFill>
          <a:schemeClr val="tx1"/>
        </a:solidFill>
        <a:latin typeface="+mn-lt"/>
        <a:ea typeface="+mn-ea"/>
        <a:cs typeface="+mn-cs"/>
      </a:defRPr>
    </a:lvl6pPr>
    <a:lvl7pPr marL="2743049" algn="l" defTabSz="914350" rtl="0" eaLnBrk="1" latinLnBrk="0" hangingPunct="1">
      <a:defRPr sz="1200" kern="1200">
        <a:solidFill>
          <a:schemeClr val="tx1"/>
        </a:solidFill>
        <a:latin typeface="+mn-lt"/>
        <a:ea typeface="+mn-ea"/>
        <a:cs typeface="+mn-cs"/>
      </a:defRPr>
    </a:lvl7pPr>
    <a:lvl8pPr marL="3200223" algn="l" defTabSz="914350" rtl="0" eaLnBrk="1" latinLnBrk="0" hangingPunct="1">
      <a:defRPr sz="1200" kern="1200">
        <a:solidFill>
          <a:schemeClr val="tx1"/>
        </a:solidFill>
        <a:latin typeface="+mn-lt"/>
        <a:ea typeface="+mn-ea"/>
        <a:cs typeface="+mn-cs"/>
      </a:defRPr>
    </a:lvl8pPr>
    <a:lvl9pPr marL="3657399" algn="l" defTabSz="9143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9CF63FE-C08C-4F99-9442-9C65E5694290}" type="slidenum">
              <a:rPr lang="en-US" altLang="en-US" smtClean="0"/>
              <a:pPr/>
              <a:t>12</a:t>
            </a:fld>
            <a:endParaRPr lang="en-US" altLang="en-US" smtClean="0"/>
          </a:p>
        </p:txBody>
      </p:sp>
    </p:spTree>
    <p:extLst>
      <p:ext uri="{BB962C8B-B14F-4D97-AF65-F5344CB8AC3E}">
        <p14:creationId xmlns:p14="http://schemas.microsoft.com/office/powerpoint/2010/main" val="767535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A">
    <p:spTree>
      <p:nvGrpSpPr>
        <p:cNvPr id="1" name=""/>
        <p:cNvGrpSpPr/>
        <p:nvPr/>
      </p:nvGrpSpPr>
      <p:grpSpPr>
        <a:xfrm>
          <a:off x="0" y="0"/>
          <a:ext cx="0" cy="0"/>
          <a:chOff x="0" y="0"/>
          <a:chExt cx="0" cy="0"/>
        </a:xfrm>
      </p:grpSpPr>
      <p:pic>
        <p:nvPicPr>
          <p:cNvPr id="4" name="05_Phong bi A4 25x34-02.png" descr="05_Phong bi A4 25x34-02.png"/>
          <p:cNvPicPr>
            <a:picLocks noChangeAspect="1"/>
          </p:cNvPicPr>
          <p:nvPr/>
        </p:nvPicPr>
        <p:blipFill>
          <a:blip r:embed="rId2">
            <a:extLst>
              <a:ext uri="{28A0092B-C50C-407E-A947-70E740481C1C}">
                <a14:useLocalDpi xmlns:a14="http://schemas.microsoft.com/office/drawing/2010/main" val="0"/>
              </a:ext>
            </a:extLst>
          </a:blip>
          <a:srcRect l="12500" r="1250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05_Phong bi A4 25x34-06.png" descr="05_Phong bi A4 25x34-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572000"/>
            <a:ext cx="3048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Logo_Archimedes_Final_24012019-08.png" descr="Logo_Archimedes_Final_24012019-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285422">
            <a:off x="336550" y="2225675"/>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 name="Title Text"/>
          <p:cNvSpPr txBox="1">
            <a:spLocks noGrp="1"/>
          </p:cNvSpPr>
          <p:nvPr>
            <p:ph type="title"/>
          </p:nvPr>
        </p:nvSpPr>
        <p:spPr>
          <a:xfrm>
            <a:off x="3048000" y="4"/>
            <a:ext cx="9144000" cy="4572001"/>
          </a:xfrm>
          <a:prstGeom prst="rect">
            <a:avLst/>
          </a:prstGeom>
        </p:spPr>
        <p:txBody>
          <a:bodyPr/>
          <a:lstStyle>
            <a:lvl1pPr algn="ctr"/>
          </a:lstStyle>
          <a:p>
            <a:r>
              <a:t>Title Text</a:t>
            </a:r>
          </a:p>
        </p:txBody>
      </p:sp>
      <p:sp>
        <p:nvSpPr>
          <p:cNvPr id="19" name="Body Level One…"/>
          <p:cNvSpPr txBox="1">
            <a:spLocks noGrp="1"/>
          </p:cNvSpPr>
          <p:nvPr>
            <p:ph type="body" sz="quarter" idx="1"/>
          </p:nvPr>
        </p:nvSpPr>
        <p:spPr>
          <a:xfrm>
            <a:off x="6096000" y="5715000"/>
            <a:ext cx="6096000" cy="1143000"/>
          </a:xfrm>
          <a:prstGeom prst="rect">
            <a:avLst/>
          </a:prstGeom>
        </p:spPr>
        <p:txBody>
          <a:bodyPr/>
          <a:lstStyle>
            <a:lvl1pPr marL="0" indent="0" algn="ctr">
              <a:spcBef>
                <a:spcPts val="0"/>
              </a:spcBef>
              <a:buSzTx/>
              <a:buNone/>
              <a:defRPr sz="2800">
                <a:solidFill>
                  <a:srgbClr val="FFFFFF"/>
                </a:solidFill>
              </a:defRPr>
            </a:lvl1pPr>
            <a:lvl2pPr marL="0" indent="0" algn="ctr">
              <a:spcBef>
                <a:spcPts val="0"/>
              </a:spcBef>
              <a:buSzTx/>
              <a:buNone/>
              <a:defRPr sz="2800">
                <a:solidFill>
                  <a:srgbClr val="FFFFFF"/>
                </a:solidFill>
              </a:defRPr>
            </a:lvl2pPr>
            <a:lvl3pPr marL="0" indent="0" algn="ctr">
              <a:spcBef>
                <a:spcPts val="0"/>
              </a:spcBef>
              <a:buSzTx/>
              <a:buNone/>
              <a:defRPr sz="2800">
                <a:solidFill>
                  <a:srgbClr val="FFFFFF"/>
                </a:solidFill>
              </a:defRPr>
            </a:lvl3pPr>
            <a:lvl4pPr marL="0" indent="0" algn="ctr">
              <a:spcBef>
                <a:spcPts val="0"/>
              </a:spcBef>
              <a:buSzTx/>
              <a:buNone/>
              <a:defRPr sz="2800">
                <a:solidFill>
                  <a:srgbClr val="FFFFFF"/>
                </a:solidFill>
              </a:defRPr>
            </a:lvl4pPr>
            <a:lvl5pPr marL="0" indent="0" algn="ctr">
              <a:spcBef>
                <a:spcPts val="0"/>
              </a:spcBef>
              <a:buSz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 name="Slide Number">
            <a:extLst/>
          </p:cNvPr>
          <p:cNvSpPr txBox="1">
            <a:spLocks noGrp="1"/>
          </p:cNvSpPr>
          <p:nvPr>
            <p:ph type="sldNum" sz="quarter" idx="10"/>
          </p:nvPr>
        </p:nvSpPr>
        <p:spPr>
          <a:ln w="12700">
            <a:miter lim="400000"/>
          </a:ln>
        </p:spPr>
        <p:txBody>
          <a:bodyPr/>
          <a:lstStyle>
            <a:lvl1pPr algn="l" defTabSz="914400" hangingPunct="1">
              <a:defRPr>
                <a:latin typeface="Helvetica Neue Thin"/>
                <a:ea typeface="Helvetica Neue Thin"/>
                <a:cs typeface="Helvetica Neue Thin"/>
                <a:sym typeface="Helvetica Neue Thin"/>
              </a:defRPr>
            </a:lvl1pPr>
          </a:lstStyle>
          <a:p>
            <a:pPr>
              <a:defRPr/>
            </a:pPr>
            <a:fld id="{E71E20FC-BF69-44F3-AFD5-C2BF0307148F}" type="slidenum">
              <a:rPr lang="en-US" altLang="en-US"/>
              <a:pPr>
                <a:defRPr/>
              </a:pPr>
              <a:t>‹#›</a:t>
            </a:fld>
            <a:endParaRPr lang="en-US" altLang="en-US"/>
          </a:p>
        </p:txBody>
      </p:sp>
    </p:spTree>
    <p:extLst>
      <p:ext uri="{BB962C8B-B14F-4D97-AF65-F5344CB8AC3E}">
        <p14:creationId xmlns:p14="http://schemas.microsoft.com/office/powerpoint/2010/main" val="33372111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A">
    <p:spTree>
      <p:nvGrpSpPr>
        <p:cNvPr id="1" name=""/>
        <p:cNvGrpSpPr/>
        <p:nvPr/>
      </p:nvGrpSpPr>
      <p:grpSpPr>
        <a:xfrm>
          <a:off x="0" y="0"/>
          <a:ext cx="0" cy="0"/>
          <a:chOff x="0" y="0"/>
          <a:chExt cx="0" cy="0"/>
        </a:xfrm>
      </p:grpSpPr>
      <p:pic>
        <p:nvPicPr>
          <p:cNvPr id="4" name="05_Phong bi A4 25x34-02.png" descr="05_Phong bi A4 25x34-02.png"/>
          <p:cNvPicPr>
            <a:picLocks noChangeAspect="1"/>
          </p:cNvPicPr>
          <p:nvPr/>
        </p:nvPicPr>
        <p:blipFill>
          <a:blip r:embed="rId2">
            <a:extLst>
              <a:ext uri="{28A0092B-C50C-407E-A947-70E740481C1C}">
                <a14:useLocalDpi xmlns:a14="http://schemas.microsoft.com/office/drawing/2010/main" val="0"/>
              </a:ext>
            </a:extLst>
          </a:blip>
          <a:srcRect l="12500" r="1250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05_Phong bi A4 25x34-06.png" descr="05_Phong bi A4 25x34-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572000"/>
            <a:ext cx="3048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Logo_Archimedes_Final_24012019-08.png" descr="Logo_Archimedes_Final_24012019-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285422">
            <a:off x="336550" y="2225675"/>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 name="Title Text"/>
          <p:cNvSpPr txBox="1">
            <a:spLocks noGrp="1"/>
          </p:cNvSpPr>
          <p:nvPr>
            <p:ph type="title"/>
          </p:nvPr>
        </p:nvSpPr>
        <p:spPr>
          <a:xfrm>
            <a:off x="3048000" y="2"/>
            <a:ext cx="9144000" cy="4572001"/>
          </a:xfrm>
          <a:prstGeom prst="rect">
            <a:avLst/>
          </a:prstGeom>
        </p:spPr>
        <p:txBody>
          <a:bodyPr/>
          <a:lstStyle>
            <a:lvl1pPr algn="ctr"/>
          </a:lstStyle>
          <a:p>
            <a:r>
              <a:t>Title Text</a:t>
            </a:r>
          </a:p>
        </p:txBody>
      </p:sp>
      <p:sp>
        <p:nvSpPr>
          <p:cNvPr id="19" name="Body Level One…"/>
          <p:cNvSpPr txBox="1">
            <a:spLocks noGrp="1"/>
          </p:cNvSpPr>
          <p:nvPr>
            <p:ph type="body" sz="quarter" idx="1"/>
          </p:nvPr>
        </p:nvSpPr>
        <p:spPr>
          <a:xfrm>
            <a:off x="6096000" y="5715000"/>
            <a:ext cx="6096000" cy="1143000"/>
          </a:xfrm>
          <a:prstGeom prst="rect">
            <a:avLst/>
          </a:prstGeom>
        </p:spPr>
        <p:txBody>
          <a:bodyPr/>
          <a:lstStyle>
            <a:lvl1pPr marL="0" indent="0" algn="ctr">
              <a:spcBef>
                <a:spcPts val="0"/>
              </a:spcBef>
              <a:buSzTx/>
              <a:buNone/>
              <a:defRPr sz="2800">
                <a:solidFill>
                  <a:srgbClr val="FFFFFF"/>
                </a:solidFill>
              </a:defRPr>
            </a:lvl1pPr>
            <a:lvl2pPr marL="0" indent="0" algn="ctr">
              <a:spcBef>
                <a:spcPts val="0"/>
              </a:spcBef>
              <a:buSzTx/>
              <a:buNone/>
              <a:defRPr sz="2800">
                <a:solidFill>
                  <a:srgbClr val="FFFFFF"/>
                </a:solidFill>
              </a:defRPr>
            </a:lvl2pPr>
            <a:lvl3pPr marL="0" indent="0" algn="ctr">
              <a:spcBef>
                <a:spcPts val="0"/>
              </a:spcBef>
              <a:buSzTx/>
              <a:buNone/>
              <a:defRPr sz="2800">
                <a:solidFill>
                  <a:srgbClr val="FFFFFF"/>
                </a:solidFill>
              </a:defRPr>
            </a:lvl3pPr>
            <a:lvl4pPr marL="0" indent="0" algn="ctr">
              <a:spcBef>
                <a:spcPts val="0"/>
              </a:spcBef>
              <a:buSzTx/>
              <a:buNone/>
              <a:defRPr sz="2800">
                <a:solidFill>
                  <a:srgbClr val="FFFFFF"/>
                </a:solidFill>
              </a:defRPr>
            </a:lvl4pPr>
            <a:lvl5pPr marL="0" indent="0" algn="ctr">
              <a:spcBef>
                <a:spcPts val="0"/>
              </a:spcBef>
              <a:buSz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 name="Slide Number">
            <a:extLst/>
          </p:cNvPr>
          <p:cNvSpPr txBox="1">
            <a:spLocks noGrp="1"/>
          </p:cNvSpPr>
          <p:nvPr>
            <p:ph type="sldNum" sz="quarter" idx="10"/>
          </p:nvPr>
        </p:nvSpPr>
        <p:spPr>
          <a:ln w="12700">
            <a:miter lim="400000"/>
          </a:ln>
        </p:spPr>
        <p:txBody>
          <a:bodyPr/>
          <a:lstStyle>
            <a:lvl1pPr algn="l" defTabSz="914400" hangingPunct="1">
              <a:defRPr>
                <a:latin typeface="Helvetica Neue Thin"/>
                <a:ea typeface="Helvetica Neue Thin"/>
                <a:cs typeface="Helvetica Neue Thin"/>
                <a:sym typeface="Helvetica Neue Thin"/>
              </a:defRPr>
            </a:lvl1pPr>
          </a:lstStyle>
          <a:p>
            <a:pPr>
              <a:defRPr/>
            </a:pPr>
            <a:fld id="{94DFC9CA-5F3F-484D-91F2-AF7BD9B30722}" type="slidenum">
              <a:rPr lang="en-US" altLang="en-US"/>
              <a:pPr>
                <a:defRPr/>
              </a:pPr>
              <a:t>‹#›</a:t>
            </a:fld>
            <a:endParaRPr lang="en-US" altLang="en-US"/>
          </a:p>
        </p:txBody>
      </p:sp>
    </p:spTree>
    <p:extLst>
      <p:ext uri="{BB962C8B-B14F-4D97-AF65-F5344CB8AC3E}">
        <p14:creationId xmlns:p14="http://schemas.microsoft.com/office/powerpoint/2010/main" val="265860513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B">
    <p:spTree>
      <p:nvGrpSpPr>
        <p:cNvPr id="1" name=""/>
        <p:cNvGrpSpPr/>
        <p:nvPr/>
      </p:nvGrpSpPr>
      <p:grpSpPr>
        <a:xfrm>
          <a:off x="0" y="0"/>
          <a:ext cx="0" cy="0"/>
          <a:chOff x="0" y="0"/>
          <a:chExt cx="0" cy="0"/>
        </a:xfrm>
      </p:grpSpPr>
      <p:pic>
        <p:nvPicPr>
          <p:cNvPr id="4" name="05_Phong bi A4 25x34-02.png" descr="05_Phong bi A4 25x34-02.png"/>
          <p:cNvPicPr>
            <a:picLocks noChangeAspect="1"/>
          </p:cNvPicPr>
          <p:nvPr/>
        </p:nvPicPr>
        <p:blipFill>
          <a:blip r:embed="rId2">
            <a:extLst>
              <a:ext uri="{28A0092B-C50C-407E-A947-70E740481C1C}">
                <a14:useLocalDpi xmlns:a14="http://schemas.microsoft.com/office/drawing/2010/main" val="0"/>
              </a:ext>
            </a:extLst>
          </a:blip>
          <a:srcRect l="12500" r="1250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05_Phong bi A4 25x34-06.png" descr="05_Phong bi A4 25x34-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86813" y="4572000"/>
            <a:ext cx="3048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Logo_Archimedes_Final_24012019-08.png" descr="Logo_Archimedes_Final_24012019-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288215">
            <a:off x="7313613" y="2225675"/>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 name="Title Text"/>
          <p:cNvSpPr txBox="1">
            <a:spLocks noGrp="1"/>
          </p:cNvSpPr>
          <p:nvPr>
            <p:ph type="title"/>
          </p:nvPr>
        </p:nvSpPr>
        <p:spPr>
          <a:xfrm>
            <a:off x="0" y="2"/>
            <a:ext cx="9144000" cy="4572001"/>
          </a:xfrm>
          <a:prstGeom prst="rect">
            <a:avLst/>
          </a:prstGeom>
        </p:spPr>
        <p:txBody>
          <a:bodyPr/>
          <a:lstStyle>
            <a:lvl1pPr algn="ctr"/>
          </a:lstStyle>
          <a:p>
            <a:r>
              <a:t>Title Text</a:t>
            </a:r>
          </a:p>
        </p:txBody>
      </p:sp>
      <p:sp>
        <p:nvSpPr>
          <p:cNvPr id="31" name="Body Level One…"/>
          <p:cNvSpPr txBox="1">
            <a:spLocks noGrp="1"/>
          </p:cNvSpPr>
          <p:nvPr>
            <p:ph type="body" sz="quarter" idx="1"/>
          </p:nvPr>
        </p:nvSpPr>
        <p:spPr>
          <a:xfrm>
            <a:off x="0" y="5715000"/>
            <a:ext cx="6096000" cy="1143000"/>
          </a:xfrm>
          <a:prstGeom prst="rect">
            <a:avLst/>
          </a:prstGeom>
        </p:spPr>
        <p:txBody>
          <a:bodyPr/>
          <a:lstStyle>
            <a:lvl1pPr marL="0" indent="0" algn="ctr">
              <a:spcBef>
                <a:spcPts val="0"/>
              </a:spcBef>
              <a:buSzTx/>
              <a:buNone/>
              <a:defRPr sz="2800">
                <a:solidFill>
                  <a:srgbClr val="FFFFFF"/>
                </a:solidFill>
              </a:defRPr>
            </a:lvl1pPr>
            <a:lvl2pPr marL="0" indent="0" algn="ctr">
              <a:spcBef>
                <a:spcPts val="0"/>
              </a:spcBef>
              <a:buSzTx/>
              <a:buNone/>
              <a:defRPr sz="2800">
                <a:solidFill>
                  <a:srgbClr val="FFFFFF"/>
                </a:solidFill>
              </a:defRPr>
            </a:lvl2pPr>
            <a:lvl3pPr marL="0" indent="0" algn="ctr">
              <a:spcBef>
                <a:spcPts val="0"/>
              </a:spcBef>
              <a:buSzTx/>
              <a:buNone/>
              <a:defRPr sz="2800">
                <a:solidFill>
                  <a:srgbClr val="FFFFFF"/>
                </a:solidFill>
              </a:defRPr>
            </a:lvl3pPr>
            <a:lvl4pPr marL="0" indent="0" algn="ctr">
              <a:spcBef>
                <a:spcPts val="0"/>
              </a:spcBef>
              <a:buSzTx/>
              <a:buNone/>
              <a:defRPr sz="2800">
                <a:solidFill>
                  <a:srgbClr val="FFFFFF"/>
                </a:solidFill>
              </a:defRPr>
            </a:lvl4pPr>
            <a:lvl5pPr marL="0" indent="0" algn="ctr">
              <a:spcBef>
                <a:spcPts val="0"/>
              </a:spcBef>
              <a:buSz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 name="Slide Number">
            <a:extLst/>
          </p:cNvPr>
          <p:cNvSpPr txBox="1">
            <a:spLocks noGrp="1"/>
          </p:cNvSpPr>
          <p:nvPr>
            <p:ph type="sldNum" sz="quarter" idx="10"/>
          </p:nvPr>
        </p:nvSpPr>
        <p:spPr>
          <a:ln w="12700">
            <a:miter lim="400000"/>
          </a:ln>
        </p:spPr>
        <p:txBody>
          <a:bodyPr/>
          <a:lstStyle>
            <a:lvl1pPr algn="l" defTabSz="914400" hangingPunct="1">
              <a:defRPr>
                <a:latin typeface="Helvetica Neue Thin"/>
                <a:ea typeface="Helvetica Neue Thin"/>
                <a:cs typeface="Helvetica Neue Thin"/>
                <a:sym typeface="Helvetica Neue Thin"/>
              </a:defRPr>
            </a:lvl1pPr>
          </a:lstStyle>
          <a:p>
            <a:pPr>
              <a:defRPr/>
            </a:pPr>
            <a:fld id="{63C9E381-2038-400E-B503-91B0F38E313F}" type="slidenum">
              <a:rPr lang="en-US" altLang="en-US"/>
              <a:pPr>
                <a:defRPr/>
              </a:pPr>
              <a:t>‹#›</a:t>
            </a:fld>
            <a:endParaRPr lang="en-US" altLang="en-US"/>
          </a:p>
        </p:txBody>
      </p:sp>
    </p:spTree>
    <p:extLst>
      <p:ext uri="{BB962C8B-B14F-4D97-AF65-F5344CB8AC3E}">
        <p14:creationId xmlns:p14="http://schemas.microsoft.com/office/powerpoint/2010/main" val="28098850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3A">
    <p:spTree>
      <p:nvGrpSpPr>
        <p:cNvPr id="1" name=""/>
        <p:cNvGrpSpPr/>
        <p:nvPr/>
      </p:nvGrpSpPr>
      <p:grpSpPr>
        <a:xfrm>
          <a:off x="0" y="0"/>
          <a:ext cx="0" cy="0"/>
          <a:chOff x="0" y="0"/>
          <a:chExt cx="0" cy="0"/>
        </a:xfrm>
      </p:grpSpPr>
      <p:sp>
        <p:nvSpPr>
          <p:cNvPr id="64" name="Title Text"/>
          <p:cNvSpPr txBox="1">
            <a:spLocks noGrp="1"/>
          </p:cNvSpPr>
          <p:nvPr>
            <p:ph type="title"/>
          </p:nvPr>
        </p:nvSpPr>
        <p:spPr>
          <a:prstGeom prst="rect">
            <a:avLst/>
          </a:prstGeom>
        </p:spPr>
        <p:txBody>
          <a:bodyPr/>
          <a:lstStyle/>
          <a:p>
            <a:r>
              <a:t>Title Text</a:t>
            </a:r>
          </a:p>
        </p:txBody>
      </p:sp>
      <p:sp>
        <p:nvSpPr>
          <p:cNvPr id="6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p:cNvPr>
          <p:cNvSpPr txBox="1">
            <a:spLocks noGrp="1"/>
          </p:cNvSpPr>
          <p:nvPr>
            <p:ph type="sldNum" sz="quarter" idx="10"/>
          </p:nvPr>
        </p:nvSpPr>
        <p:spPr>
          <a:ln w="12700">
            <a:miter lim="400000"/>
          </a:ln>
        </p:spPr>
        <p:txBody>
          <a:bodyPr/>
          <a:lstStyle>
            <a:lvl1pPr algn="l" defTabSz="914400" hangingPunct="1">
              <a:defRPr/>
            </a:lvl1pPr>
          </a:lstStyle>
          <a:p>
            <a:pPr>
              <a:defRPr/>
            </a:pPr>
            <a:fld id="{8E6EA646-5A29-4339-9BB4-2E7B60FB3FAA}" type="slidenum">
              <a:rPr lang="en-US" altLang="en-US"/>
              <a:pPr>
                <a:defRPr/>
              </a:pPr>
              <a:t>‹#›</a:t>
            </a:fld>
            <a:endParaRPr lang="en-US" altLang="en-US"/>
          </a:p>
        </p:txBody>
      </p:sp>
    </p:spTree>
    <p:extLst>
      <p:ext uri="{BB962C8B-B14F-4D97-AF65-F5344CB8AC3E}">
        <p14:creationId xmlns:p14="http://schemas.microsoft.com/office/powerpoint/2010/main" val="382495781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7FBFFBC-AD01-4CA5-9A90-B018C6D4F7B9}" type="slidenum">
              <a:rPr lang="en-US" altLang="en-US"/>
              <a:pPr/>
              <a:t>‹#›</a:t>
            </a:fld>
            <a:endParaRPr lang="en-US" altLang="en-US"/>
          </a:p>
        </p:txBody>
      </p:sp>
    </p:spTree>
    <p:extLst>
      <p:ext uri="{BB962C8B-B14F-4D97-AF65-F5344CB8AC3E}">
        <p14:creationId xmlns:p14="http://schemas.microsoft.com/office/powerpoint/2010/main" val="92355793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9B9BB6E-2491-4CBD-B65E-91E916D62D6C}" type="slidenum">
              <a:rPr lang="en-US" altLang="en-US"/>
              <a:pPr/>
              <a:t>‹#›</a:t>
            </a:fld>
            <a:endParaRPr lang="en-US" altLang="en-US"/>
          </a:p>
        </p:txBody>
      </p:sp>
    </p:spTree>
    <p:extLst>
      <p:ext uri="{BB962C8B-B14F-4D97-AF65-F5344CB8AC3E}">
        <p14:creationId xmlns:p14="http://schemas.microsoft.com/office/powerpoint/2010/main" val="95114928"/>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a:extLst/>
          </p:cNvPr>
          <p:cNvSpPr>
            <a:spLocks noChangeArrowheads="1"/>
          </p:cNvSpPr>
          <p:nvPr/>
        </p:nvSpPr>
        <p:spPr bwMode="auto">
          <a:xfrm>
            <a:off x="0" y="0"/>
            <a:ext cx="12192000" cy="1143000"/>
          </a:xfrm>
          <a:prstGeom prst="rect">
            <a:avLst/>
          </a:prstGeom>
          <a:solidFill>
            <a:srgbClr val="24459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9998" tIns="29998" rIns="29998" bIns="29998" anchor="ctr"/>
          <a:lstStyle>
            <a:lvl1pPr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1pPr>
            <a:lvl2pPr marL="742950" indent="-28575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2pPr>
            <a:lvl3pPr marL="11430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3pPr>
            <a:lvl4pPr marL="16002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4pPr>
            <a:lvl5pPr marL="20574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5pPr>
            <a:lvl6pPr marL="25146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6pPr>
            <a:lvl7pPr marL="29718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7pPr>
            <a:lvl8pPr marL="34290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8pPr>
            <a:lvl9pPr marL="38862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9pPr>
          </a:lstStyle>
          <a:p>
            <a:pPr algn="ctr" eaLnBrk="1">
              <a:defRPr/>
            </a:pPr>
            <a:endParaRPr lang="en-US" altLang="en-US" sz="1300">
              <a:solidFill>
                <a:srgbClr val="FFFFFF"/>
              </a:solidFill>
              <a:latin typeface="Helvetica Neue Medium" panose="02000503000000020004" pitchFamily="2" charset="0"/>
              <a:sym typeface="Helvetica Neue Medium" panose="02000503000000020004" pitchFamily="2" charset="0"/>
            </a:endParaRPr>
          </a:p>
        </p:txBody>
      </p:sp>
      <p:pic>
        <p:nvPicPr>
          <p:cNvPr id="1027" name="logo trang-06.png" descr="logo trang-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117475"/>
            <a:ext cx="1524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28" name="Rectangle">
            <a:extLst/>
          </p:cNvPr>
          <p:cNvSpPr>
            <a:spLocks noChangeArrowheads="1"/>
          </p:cNvSpPr>
          <p:nvPr/>
        </p:nvSpPr>
        <p:spPr bwMode="auto">
          <a:xfrm>
            <a:off x="2595563" y="144463"/>
            <a:ext cx="63500" cy="854075"/>
          </a:xfrm>
          <a:prstGeom prst="rect">
            <a:avLst/>
          </a:prstGeom>
          <a:solidFill>
            <a:srgbClr val="DC4F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9998" tIns="29998" rIns="29998" bIns="29998" anchor="ctr"/>
          <a:lstStyle>
            <a:lvl1pPr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1pPr>
            <a:lvl2pPr marL="742950" indent="-28575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2pPr>
            <a:lvl3pPr marL="11430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3pPr>
            <a:lvl4pPr marL="16002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4pPr>
            <a:lvl5pPr marL="20574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5pPr>
            <a:lvl6pPr marL="25146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6pPr>
            <a:lvl7pPr marL="29718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7pPr>
            <a:lvl8pPr marL="34290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8pPr>
            <a:lvl9pPr marL="38862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9pPr>
          </a:lstStyle>
          <a:p>
            <a:pPr algn="ctr" eaLnBrk="1">
              <a:defRPr/>
            </a:pPr>
            <a:endParaRPr lang="en-US" altLang="en-US" sz="1300">
              <a:solidFill>
                <a:srgbClr val="FFFFFF"/>
              </a:solidFill>
              <a:latin typeface="Helvetica Neue Medium" panose="02000503000000020004" pitchFamily="2" charset="0"/>
              <a:sym typeface="Helvetica Neue Medium" panose="02000503000000020004" pitchFamily="2" charset="0"/>
            </a:endParaRPr>
          </a:p>
        </p:txBody>
      </p:sp>
      <p:sp>
        <p:nvSpPr>
          <p:cNvPr id="1029" name="Title Text"/>
          <p:cNvSpPr txBox="1">
            <a:spLocks noGrp="1"/>
          </p:cNvSpPr>
          <p:nvPr>
            <p:ph type="title"/>
          </p:nvPr>
        </p:nvSpPr>
        <p:spPr bwMode="auto">
          <a:xfrm>
            <a:off x="28956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29998" tIns="29998" rIns="29998" bIns="29998" numCol="1" anchor="ctr" anchorCtr="0" compatLnSpc="1">
            <a:prstTxWarp prst="textNoShape">
              <a:avLst/>
            </a:prstTxWarp>
          </a:bodyPr>
          <a:lstStyle/>
          <a:p>
            <a:pPr lvl="0"/>
            <a:r>
              <a:rPr lang="en-US" altLang="en-US" smtClean="0">
                <a:sym typeface="SF Pro Display Bold"/>
              </a:rPr>
              <a:t>Title Text</a:t>
            </a:r>
          </a:p>
        </p:txBody>
      </p:sp>
      <p:sp>
        <p:nvSpPr>
          <p:cNvPr id="1030" name="Rectangle">
            <a:extLst/>
          </p:cNvPr>
          <p:cNvSpPr>
            <a:spLocks noChangeArrowheads="1"/>
          </p:cNvSpPr>
          <p:nvPr/>
        </p:nvSpPr>
        <p:spPr bwMode="auto">
          <a:xfrm>
            <a:off x="738188" y="6769100"/>
            <a:ext cx="10715625" cy="88900"/>
          </a:xfrm>
          <a:prstGeom prst="rect">
            <a:avLst/>
          </a:prstGeom>
          <a:solidFill>
            <a:srgbClr val="4EABE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9998" tIns="29998" rIns="29998" bIns="29998" anchor="ctr"/>
          <a:lstStyle>
            <a:lvl1pPr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1pPr>
            <a:lvl2pPr marL="742950" indent="-28575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2pPr>
            <a:lvl3pPr marL="11430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3pPr>
            <a:lvl4pPr marL="16002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4pPr>
            <a:lvl5pPr marL="20574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5pPr>
            <a:lvl6pPr marL="25146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6pPr>
            <a:lvl7pPr marL="29718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7pPr>
            <a:lvl8pPr marL="34290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8pPr>
            <a:lvl9pPr marL="38862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9pPr>
          </a:lstStyle>
          <a:p>
            <a:pPr algn="ctr" eaLnBrk="1">
              <a:defRPr/>
            </a:pPr>
            <a:endParaRPr lang="en-US" altLang="en-US" sz="1300">
              <a:solidFill>
                <a:srgbClr val="FFFFFF"/>
              </a:solidFill>
              <a:latin typeface="Helvetica Neue Medium" panose="02000503000000020004" pitchFamily="2" charset="0"/>
              <a:sym typeface="Helvetica Neue Medium" panose="02000503000000020004" pitchFamily="2" charset="0"/>
            </a:endParaRPr>
          </a:p>
        </p:txBody>
      </p:sp>
      <p:sp>
        <p:nvSpPr>
          <p:cNvPr id="1031" name="Body Level One…"/>
          <p:cNvSpPr txBox="1">
            <a:spLocks noGrp="1"/>
          </p:cNvSpPr>
          <p:nvPr>
            <p:ph type="body" idx="1"/>
          </p:nvPr>
        </p:nvSpPr>
        <p:spPr bwMode="auto">
          <a:xfrm>
            <a:off x="738188" y="1597025"/>
            <a:ext cx="10715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29998" tIns="29998" rIns="29998" bIns="29998" numCol="1" anchor="t" anchorCtr="0" compatLnSpc="1">
            <a:prstTxWarp prst="textNoShape">
              <a:avLst/>
            </a:prstTxWarp>
          </a:bodyPr>
          <a:lstStyle/>
          <a:p>
            <a:pPr lvl="0"/>
            <a:r>
              <a:rPr lang="en-US" altLang="en-US" smtClean="0">
                <a:sym typeface="SF Pro Display Regular"/>
              </a:rPr>
              <a:t>Body Level One</a:t>
            </a:r>
          </a:p>
          <a:p>
            <a:pPr lvl="1"/>
            <a:r>
              <a:rPr lang="en-US" altLang="en-US" smtClean="0">
                <a:sym typeface="SF Pro Display Regular"/>
              </a:rPr>
              <a:t>Body Level Two</a:t>
            </a:r>
          </a:p>
          <a:p>
            <a:pPr lvl="2"/>
            <a:r>
              <a:rPr lang="en-US" altLang="en-US" smtClean="0">
                <a:sym typeface="SF Pro Display Regular"/>
              </a:rPr>
              <a:t>Body Level Three</a:t>
            </a:r>
          </a:p>
          <a:p>
            <a:pPr lvl="3"/>
            <a:r>
              <a:rPr lang="en-US" altLang="en-US" smtClean="0">
                <a:sym typeface="SF Pro Display Regular"/>
              </a:rPr>
              <a:t>Body Level Four</a:t>
            </a:r>
          </a:p>
          <a:p>
            <a:pPr lvl="4"/>
            <a:r>
              <a:rPr lang="en-US" altLang="en-US" smtClean="0">
                <a:sym typeface="SF Pro Display Regular"/>
              </a:rPr>
              <a:t>Body Level Five</a:t>
            </a:r>
          </a:p>
        </p:txBody>
      </p:sp>
      <p:pic>
        <p:nvPicPr>
          <p:cNvPr id="1032" name="Logo_Archimedes_Final_24012019-09.png" descr="Logo_Archimedes_Final_24012019-0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6400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57" name="Slide Number">
            <a:extLst/>
          </p:cNvPr>
          <p:cNvSpPr txBox="1">
            <a:spLocks noGrp="1"/>
          </p:cNvSpPr>
          <p:nvPr>
            <p:ph type="sldNum" sz="quarter" idx="2"/>
          </p:nvPr>
        </p:nvSpPr>
        <p:spPr bwMode="auto">
          <a:xfrm>
            <a:off x="5929313" y="6537325"/>
            <a:ext cx="327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29998" tIns="29998" rIns="29998" bIns="29998" numCol="1" anchor="t" anchorCtr="0" compatLnSpc="1">
            <a:prstTxWarp prst="textNoShape">
              <a:avLst/>
            </a:prstTxWarp>
            <a:spAutoFit/>
          </a:bodyPr>
          <a:lstStyle>
            <a:lvl1pPr algn="ctr" defTabSz="344488" eaLnBrk="1">
              <a:defRPr sz="1700">
                <a:solidFill>
                  <a:srgbClr val="244598"/>
                </a:solidFill>
                <a:latin typeface="SF Pro Display Regular"/>
                <a:ea typeface="SF Pro Display Regular"/>
                <a:cs typeface="SF Pro Display Regular"/>
                <a:sym typeface="SF Pro Display Regular"/>
              </a:defRPr>
            </a:lvl1pPr>
          </a:lstStyle>
          <a:p>
            <a:pPr>
              <a:defRPr/>
            </a:pPr>
            <a:fld id="{E043D17F-4D99-465F-80E4-2C23CFE35F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97" r:id="rId1"/>
  </p:sldLayoutIdLst>
  <p:transition spd="med"/>
  <p:txStyles>
    <p:titleStyle>
      <a:lvl1pPr algn="l" defTabSz="344488" rtl="0" eaLnBrk="0" fontAlgn="base" hangingPunct="0">
        <a:spcBef>
          <a:spcPct val="0"/>
        </a:spcBef>
        <a:spcAft>
          <a:spcPct val="0"/>
        </a:spcAft>
        <a:defRPr sz="5000" b="1">
          <a:solidFill>
            <a:srgbClr val="FFFFFF"/>
          </a:solidFill>
          <a:latin typeface="Calibri" panose="020F0502020204030204" pitchFamily="34" charset="0"/>
          <a:ea typeface="+mj-ea"/>
          <a:cs typeface="Calibri" panose="020F0502020204030204" pitchFamily="34" charset="0"/>
          <a:sym typeface="SF Pro Display Bold"/>
        </a:defRPr>
      </a:lvl1pPr>
      <a:lvl2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2pPr>
      <a:lvl3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3pPr>
      <a:lvl4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4pPr>
      <a:lvl5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5pPr>
      <a:lvl6pPr marL="0" marR="0" indent="0" algn="l" defTabSz="344991"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6pPr>
      <a:lvl7pPr marL="0" marR="0" indent="0" algn="l" defTabSz="344991"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7pPr>
      <a:lvl8pPr marL="0" marR="0" indent="0" algn="l" defTabSz="344991"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8pPr>
      <a:lvl9pPr marL="0" marR="0" indent="0" algn="l" defTabSz="344991"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9pPr>
    </p:titleStyle>
    <p:bodyStyle>
      <a:lvl1pPr marL="261938" indent="-261938" algn="l" defTabSz="344488" rtl="0" eaLnBrk="0" fontAlgn="base" hangingPunct="0">
        <a:spcBef>
          <a:spcPts val="2475"/>
        </a:spcBef>
        <a:spcAft>
          <a:spcPct val="0"/>
        </a:spcAft>
        <a:buSzPct val="145000"/>
        <a:buChar char="•"/>
        <a:defRPr sz="3800">
          <a:solidFill>
            <a:srgbClr val="244598"/>
          </a:solidFill>
          <a:latin typeface="Calibri" panose="020F0502020204030204" pitchFamily="34" charset="0"/>
          <a:ea typeface="SF Pro Display Regular"/>
          <a:cs typeface="Calibri" panose="020F0502020204030204" pitchFamily="34" charset="0"/>
          <a:sym typeface="SF Pro Display Regular"/>
        </a:defRPr>
      </a:lvl1pPr>
      <a:lvl2pPr marL="787400" indent="-523875" algn="l" defTabSz="344488" rtl="0" eaLnBrk="0" fontAlgn="base" hangingPunct="0">
        <a:spcBef>
          <a:spcPts val="2475"/>
        </a:spcBef>
        <a:spcAft>
          <a:spcPct val="0"/>
        </a:spcAft>
        <a:buSzPct val="145000"/>
        <a:buChar char="•"/>
        <a:defRPr sz="3800">
          <a:solidFill>
            <a:srgbClr val="244598"/>
          </a:solidFill>
          <a:latin typeface="Calibri" panose="020F0502020204030204" pitchFamily="34" charset="0"/>
          <a:ea typeface="SF Pro Display Regular"/>
          <a:cs typeface="Calibri" panose="020F0502020204030204" pitchFamily="34" charset="0"/>
          <a:sym typeface="SF Pro Display Regular"/>
        </a:defRPr>
      </a:lvl2pPr>
      <a:lvl3pPr marL="1049338" indent="-523875" algn="l" defTabSz="344488" rtl="0" eaLnBrk="0" fontAlgn="base" hangingPunct="0">
        <a:spcBef>
          <a:spcPts val="2475"/>
        </a:spcBef>
        <a:spcAft>
          <a:spcPct val="0"/>
        </a:spcAft>
        <a:buSzPct val="145000"/>
        <a:buChar char="•"/>
        <a:defRPr sz="3800">
          <a:solidFill>
            <a:srgbClr val="244598"/>
          </a:solidFill>
          <a:latin typeface="Calibri" panose="020F0502020204030204" pitchFamily="34" charset="0"/>
          <a:ea typeface="SF Pro Display Regular"/>
          <a:cs typeface="Calibri" panose="020F0502020204030204" pitchFamily="34" charset="0"/>
          <a:sym typeface="SF Pro Display Regular"/>
        </a:defRPr>
      </a:lvl3pPr>
      <a:lvl4pPr marL="1311275" indent="-523875" algn="l" defTabSz="344488" rtl="0" eaLnBrk="0" fontAlgn="base" hangingPunct="0">
        <a:spcBef>
          <a:spcPts val="2475"/>
        </a:spcBef>
        <a:spcAft>
          <a:spcPct val="0"/>
        </a:spcAft>
        <a:buSzPct val="145000"/>
        <a:buChar char="•"/>
        <a:defRPr sz="3800">
          <a:solidFill>
            <a:srgbClr val="244598"/>
          </a:solidFill>
          <a:latin typeface="Calibri" panose="020F0502020204030204" pitchFamily="34" charset="0"/>
          <a:ea typeface="SF Pro Display Regular"/>
          <a:cs typeface="Calibri" panose="020F0502020204030204" pitchFamily="34" charset="0"/>
          <a:sym typeface="SF Pro Display Regular"/>
        </a:defRPr>
      </a:lvl4pPr>
      <a:lvl5pPr marL="1574800" indent="-523875" algn="l" defTabSz="344488" rtl="0" eaLnBrk="0" fontAlgn="base" hangingPunct="0">
        <a:spcBef>
          <a:spcPts val="2475"/>
        </a:spcBef>
        <a:spcAft>
          <a:spcPct val="0"/>
        </a:spcAft>
        <a:buSzPct val="145000"/>
        <a:buChar char="•"/>
        <a:defRPr sz="3800">
          <a:solidFill>
            <a:srgbClr val="244598"/>
          </a:solidFill>
          <a:latin typeface="Calibri" panose="020F0502020204030204" pitchFamily="34" charset="0"/>
          <a:ea typeface="SF Pro Display Regular"/>
          <a:cs typeface="Calibri" panose="020F0502020204030204" pitchFamily="34" charset="0"/>
          <a:sym typeface="SF Pro Display Regular"/>
        </a:defRPr>
      </a:lvl5pPr>
      <a:lvl6pPr marL="1837450" marR="0" indent="-524985" algn="l" defTabSz="344991" latinLnBrk="0">
        <a:lnSpc>
          <a:spcPct val="100000"/>
        </a:lnSpc>
        <a:spcBef>
          <a:spcPts val="2481"/>
        </a:spcBef>
        <a:spcAft>
          <a:spcPts val="0"/>
        </a:spcAft>
        <a:buClrTx/>
        <a:buSzPct val="145000"/>
        <a:buFontTx/>
        <a:buChar char="•"/>
        <a:tabLst/>
        <a:defRPr sz="3800" b="0" i="0" u="none" strike="noStrike" cap="none" spc="0" baseline="0">
          <a:ln>
            <a:noFill/>
          </a:ln>
          <a:solidFill>
            <a:srgbClr val="244598"/>
          </a:solidFill>
          <a:uFillTx/>
          <a:latin typeface="SF Pro Display Regular"/>
          <a:ea typeface="SF Pro Display Regular"/>
          <a:cs typeface="SF Pro Display Regular"/>
          <a:sym typeface="SF Pro Display Regular"/>
        </a:defRPr>
      </a:lvl6pPr>
      <a:lvl7pPr marL="2099942" marR="0" indent="-524985" algn="l" defTabSz="344991" latinLnBrk="0">
        <a:lnSpc>
          <a:spcPct val="100000"/>
        </a:lnSpc>
        <a:spcBef>
          <a:spcPts val="2481"/>
        </a:spcBef>
        <a:spcAft>
          <a:spcPts val="0"/>
        </a:spcAft>
        <a:buClrTx/>
        <a:buSzPct val="145000"/>
        <a:buFontTx/>
        <a:buChar char="•"/>
        <a:tabLst/>
        <a:defRPr sz="3800" b="0" i="0" u="none" strike="noStrike" cap="none" spc="0" baseline="0">
          <a:ln>
            <a:noFill/>
          </a:ln>
          <a:solidFill>
            <a:srgbClr val="244598"/>
          </a:solidFill>
          <a:uFillTx/>
          <a:latin typeface="SF Pro Display Regular"/>
          <a:ea typeface="SF Pro Display Regular"/>
          <a:cs typeface="SF Pro Display Regular"/>
          <a:sym typeface="SF Pro Display Regular"/>
        </a:defRPr>
      </a:lvl7pPr>
      <a:lvl8pPr marL="2362435" marR="0" indent="-524985" algn="l" defTabSz="344991" latinLnBrk="0">
        <a:lnSpc>
          <a:spcPct val="100000"/>
        </a:lnSpc>
        <a:spcBef>
          <a:spcPts val="2481"/>
        </a:spcBef>
        <a:spcAft>
          <a:spcPts val="0"/>
        </a:spcAft>
        <a:buClrTx/>
        <a:buSzPct val="145000"/>
        <a:buFontTx/>
        <a:buChar char="•"/>
        <a:tabLst/>
        <a:defRPr sz="3800" b="0" i="0" u="none" strike="noStrike" cap="none" spc="0" baseline="0">
          <a:ln>
            <a:noFill/>
          </a:ln>
          <a:solidFill>
            <a:srgbClr val="244598"/>
          </a:solidFill>
          <a:uFillTx/>
          <a:latin typeface="SF Pro Display Regular"/>
          <a:ea typeface="SF Pro Display Regular"/>
          <a:cs typeface="SF Pro Display Regular"/>
          <a:sym typeface="SF Pro Display Regular"/>
        </a:defRPr>
      </a:lvl8pPr>
      <a:lvl9pPr marL="2624927" marR="0" indent="-524985" algn="l" defTabSz="344991" latinLnBrk="0">
        <a:lnSpc>
          <a:spcPct val="100000"/>
        </a:lnSpc>
        <a:spcBef>
          <a:spcPts val="2481"/>
        </a:spcBef>
        <a:spcAft>
          <a:spcPts val="0"/>
        </a:spcAft>
        <a:buClrTx/>
        <a:buSzPct val="145000"/>
        <a:buFontTx/>
        <a:buChar char="•"/>
        <a:tabLst/>
        <a:defRPr sz="3800" b="0" i="0" u="none" strike="noStrike" cap="none" spc="0" baseline="0">
          <a:ln>
            <a:noFill/>
          </a:ln>
          <a:solidFill>
            <a:srgbClr val="244598"/>
          </a:solidFill>
          <a:uFillTx/>
          <a:latin typeface="SF Pro Display Regular"/>
          <a:ea typeface="SF Pro Display Regular"/>
          <a:cs typeface="SF Pro Display Regular"/>
          <a:sym typeface="SF Pro Display Regular"/>
        </a:defRPr>
      </a:lvl9pPr>
    </p:bodyStyle>
    <p:otherStyle>
      <a:lvl1pPr marL="0" marR="0" indent="0" algn="ctr" defTabSz="344991"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1pPr>
      <a:lvl2pPr marL="0" marR="0" indent="134996" algn="ctr" defTabSz="344991"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2pPr>
      <a:lvl3pPr marL="0" marR="0" indent="269992" algn="ctr" defTabSz="344991"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3pPr>
      <a:lvl4pPr marL="0" marR="0" indent="404987" algn="ctr" defTabSz="344991"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4pPr>
      <a:lvl5pPr marL="0" marR="0" indent="539985" algn="ctr" defTabSz="344991"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5pPr>
      <a:lvl6pPr marL="0" marR="0" indent="674982" algn="ctr" defTabSz="344991"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6pPr>
      <a:lvl7pPr marL="0" marR="0" indent="809977" algn="ctr" defTabSz="344991"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7pPr>
      <a:lvl8pPr marL="0" marR="0" indent="944974" algn="ctr" defTabSz="344991"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8pPr>
      <a:lvl9pPr marL="0" marR="0" indent="1079971" algn="ctr" defTabSz="344991"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a:extLst/>
          </p:cNvPr>
          <p:cNvSpPr>
            <a:spLocks noChangeArrowheads="1"/>
          </p:cNvSpPr>
          <p:nvPr/>
        </p:nvSpPr>
        <p:spPr bwMode="auto">
          <a:xfrm>
            <a:off x="0" y="0"/>
            <a:ext cx="12192000" cy="1143000"/>
          </a:xfrm>
          <a:prstGeom prst="rect">
            <a:avLst/>
          </a:prstGeom>
          <a:solidFill>
            <a:srgbClr val="24459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0002" tIns="30002" rIns="30002" bIns="30002" anchor="ctr"/>
          <a:lstStyle>
            <a:lvl1pPr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1pPr>
            <a:lvl2pPr marL="742950" indent="-28575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2pPr>
            <a:lvl3pPr marL="11430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3pPr>
            <a:lvl4pPr marL="16002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4pPr>
            <a:lvl5pPr marL="20574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5pPr>
            <a:lvl6pPr marL="25146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6pPr>
            <a:lvl7pPr marL="29718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7pPr>
            <a:lvl8pPr marL="34290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8pPr>
            <a:lvl9pPr marL="38862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9pPr>
          </a:lstStyle>
          <a:p>
            <a:pPr algn="ctr" eaLnBrk="1">
              <a:defRPr/>
            </a:pPr>
            <a:endParaRPr lang="en-US" altLang="en-US" sz="1300">
              <a:solidFill>
                <a:srgbClr val="FFFFFF"/>
              </a:solidFill>
              <a:latin typeface="Helvetica Neue Medium" panose="02000503000000020004" pitchFamily="2" charset="0"/>
              <a:sym typeface="Helvetica Neue Medium" panose="02000503000000020004" pitchFamily="2" charset="0"/>
            </a:endParaRPr>
          </a:p>
        </p:txBody>
      </p:sp>
      <p:pic>
        <p:nvPicPr>
          <p:cNvPr id="2051" name="logo trang-06.png" descr="logo trang-06.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3438" y="-117475"/>
            <a:ext cx="1524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52" name="Rectangle">
            <a:extLst/>
          </p:cNvPr>
          <p:cNvSpPr>
            <a:spLocks noChangeArrowheads="1"/>
          </p:cNvSpPr>
          <p:nvPr/>
        </p:nvSpPr>
        <p:spPr bwMode="auto">
          <a:xfrm>
            <a:off x="2595563" y="144463"/>
            <a:ext cx="63500" cy="854075"/>
          </a:xfrm>
          <a:prstGeom prst="rect">
            <a:avLst/>
          </a:prstGeom>
          <a:solidFill>
            <a:srgbClr val="DC4F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0002" tIns="30002" rIns="30002" bIns="30002" anchor="ctr"/>
          <a:lstStyle>
            <a:lvl1pPr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1pPr>
            <a:lvl2pPr marL="742950" indent="-28575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2pPr>
            <a:lvl3pPr marL="11430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3pPr>
            <a:lvl4pPr marL="16002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4pPr>
            <a:lvl5pPr marL="20574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5pPr>
            <a:lvl6pPr marL="25146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6pPr>
            <a:lvl7pPr marL="29718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7pPr>
            <a:lvl8pPr marL="34290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8pPr>
            <a:lvl9pPr marL="38862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9pPr>
          </a:lstStyle>
          <a:p>
            <a:pPr algn="ctr" eaLnBrk="1">
              <a:defRPr/>
            </a:pPr>
            <a:endParaRPr lang="en-US" altLang="en-US" sz="1300">
              <a:solidFill>
                <a:srgbClr val="FFFFFF"/>
              </a:solidFill>
              <a:latin typeface="Helvetica Neue Medium" panose="02000503000000020004" pitchFamily="2" charset="0"/>
              <a:sym typeface="Helvetica Neue Medium" panose="02000503000000020004" pitchFamily="2" charset="0"/>
            </a:endParaRPr>
          </a:p>
        </p:txBody>
      </p:sp>
      <p:sp>
        <p:nvSpPr>
          <p:cNvPr id="2053" name="Title Text"/>
          <p:cNvSpPr txBox="1">
            <a:spLocks noGrp="1"/>
          </p:cNvSpPr>
          <p:nvPr>
            <p:ph type="title"/>
          </p:nvPr>
        </p:nvSpPr>
        <p:spPr bwMode="auto">
          <a:xfrm>
            <a:off x="28956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0002" tIns="30002" rIns="30002" bIns="30002" numCol="1" anchor="ctr" anchorCtr="0" compatLnSpc="1">
            <a:prstTxWarp prst="textNoShape">
              <a:avLst/>
            </a:prstTxWarp>
          </a:bodyPr>
          <a:lstStyle/>
          <a:p>
            <a:pPr lvl="0"/>
            <a:r>
              <a:rPr lang="en-US" altLang="en-US" smtClean="0">
                <a:sym typeface="SF Pro Display Bold"/>
              </a:rPr>
              <a:t>Title Text</a:t>
            </a:r>
          </a:p>
        </p:txBody>
      </p:sp>
      <p:sp>
        <p:nvSpPr>
          <p:cNvPr id="2054" name="Rectangle">
            <a:extLst/>
          </p:cNvPr>
          <p:cNvSpPr>
            <a:spLocks noChangeArrowheads="1"/>
          </p:cNvSpPr>
          <p:nvPr/>
        </p:nvSpPr>
        <p:spPr bwMode="auto">
          <a:xfrm>
            <a:off x="738188" y="6769100"/>
            <a:ext cx="10715625" cy="88900"/>
          </a:xfrm>
          <a:prstGeom prst="rect">
            <a:avLst/>
          </a:prstGeom>
          <a:solidFill>
            <a:srgbClr val="4EABE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0002" tIns="30002" rIns="30002" bIns="30002" anchor="ctr"/>
          <a:lstStyle>
            <a:lvl1pPr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1pPr>
            <a:lvl2pPr marL="742950" indent="-28575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2pPr>
            <a:lvl3pPr marL="11430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3pPr>
            <a:lvl4pPr marL="16002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4pPr>
            <a:lvl5pPr marL="2057400" indent="-228600" defTabSz="344488" eaLnBrk="0" hangingPunct="0">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5pPr>
            <a:lvl6pPr marL="25146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6pPr>
            <a:lvl7pPr marL="29718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7pPr>
            <a:lvl8pPr marL="34290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8pPr>
            <a:lvl9pPr marL="3886200" indent="-228600" defTabSz="344488" eaLnBrk="0" fontAlgn="base" hangingPunct="0">
              <a:spcBef>
                <a:spcPct val="0"/>
              </a:spcBef>
              <a:spcAft>
                <a:spcPct val="0"/>
              </a:spcAft>
              <a:defRPr>
                <a:solidFill>
                  <a:schemeClr val="tx1"/>
                </a:solidFill>
                <a:latin typeface="Arial" panose="020B0604020202020204" pitchFamily="34" charset="0"/>
                <a:ea typeface="Helvetica Neue Medium" panose="02000503000000020004" pitchFamily="2" charset="0"/>
                <a:cs typeface="Helvetica Neue Medium" panose="02000503000000020004" pitchFamily="2" charset="0"/>
              </a:defRPr>
            </a:lvl9pPr>
          </a:lstStyle>
          <a:p>
            <a:pPr algn="ctr" eaLnBrk="1">
              <a:defRPr/>
            </a:pPr>
            <a:endParaRPr lang="en-US" altLang="en-US" sz="1300">
              <a:solidFill>
                <a:srgbClr val="FFFFFF"/>
              </a:solidFill>
              <a:latin typeface="Helvetica Neue Medium" panose="02000503000000020004" pitchFamily="2" charset="0"/>
              <a:sym typeface="Helvetica Neue Medium" panose="02000503000000020004" pitchFamily="2" charset="0"/>
            </a:endParaRPr>
          </a:p>
        </p:txBody>
      </p:sp>
      <p:sp>
        <p:nvSpPr>
          <p:cNvPr id="2055" name="Body Level One…"/>
          <p:cNvSpPr txBox="1">
            <a:spLocks noGrp="1"/>
          </p:cNvSpPr>
          <p:nvPr>
            <p:ph type="body" idx="1"/>
          </p:nvPr>
        </p:nvSpPr>
        <p:spPr bwMode="auto">
          <a:xfrm>
            <a:off x="738188" y="1597025"/>
            <a:ext cx="10715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0002" tIns="30002" rIns="30002" bIns="30002" numCol="1" anchor="t" anchorCtr="0" compatLnSpc="1">
            <a:prstTxWarp prst="textNoShape">
              <a:avLst/>
            </a:prstTxWarp>
          </a:bodyPr>
          <a:lstStyle/>
          <a:p>
            <a:pPr lvl="0"/>
            <a:r>
              <a:rPr lang="en-US" altLang="en-US" smtClean="0">
                <a:sym typeface="SF Pro Display Regular"/>
              </a:rPr>
              <a:t>Body Level One</a:t>
            </a:r>
          </a:p>
          <a:p>
            <a:pPr lvl="1"/>
            <a:r>
              <a:rPr lang="en-US" altLang="en-US" smtClean="0">
                <a:sym typeface="SF Pro Display Regular"/>
              </a:rPr>
              <a:t>Body Level Two</a:t>
            </a:r>
          </a:p>
          <a:p>
            <a:pPr lvl="2"/>
            <a:r>
              <a:rPr lang="en-US" altLang="en-US" smtClean="0">
                <a:sym typeface="SF Pro Display Regular"/>
              </a:rPr>
              <a:t>Body Level Three</a:t>
            </a:r>
          </a:p>
          <a:p>
            <a:pPr lvl="3"/>
            <a:r>
              <a:rPr lang="en-US" altLang="en-US" smtClean="0">
                <a:sym typeface="SF Pro Display Regular"/>
              </a:rPr>
              <a:t>Body Level Four</a:t>
            </a:r>
          </a:p>
          <a:p>
            <a:pPr lvl="4"/>
            <a:r>
              <a:rPr lang="en-US" altLang="en-US" smtClean="0">
                <a:sym typeface="SF Pro Display Regular"/>
              </a:rPr>
              <a:t>Body Level Five</a:t>
            </a:r>
          </a:p>
        </p:txBody>
      </p:sp>
      <p:pic>
        <p:nvPicPr>
          <p:cNvPr id="2056" name="Logo_Archimedes_Final_24012019-09.png" descr="Logo_Archimedes_Final_24012019-09.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0" y="6400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81" name="Slide Number">
            <a:extLst/>
          </p:cNvPr>
          <p:cNvSpPr txBox="1">
            <a:spLocks noGrp="1"/>
          </p:cNvSpPr>
          <p:nvPr>
            <p:ph type="sldNum" sz="quarter" idx="2"/>
          </p:nvPr>
        </p:nvSpPr>
        <p:spPr bwMode="auto">
          <a:xfrm>
            <a:off x="5929313" y="6537325"/>
            <a:ext cx="327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30002" tIns="30002" rIns="30002" bIns="30002" numCol="1" anchor="t" anchorCtr="0" compatLnSpc="1">
            <a:prstTxWarp prst="textNoShape">
              <a:avLst/>
            </a:prstTxWarp>
            <a:spAutoFit/>
          </a:bodyPr>
          <a:lstStyle>
            <a:lvl1pPr algn="ctr" defTabSz="344488" eaLnBrk="1">
              <a:defRPr sz="1700">
                <a:solidFill>
                  <a:srgbClr val="244598"/>
                </a:solidFill>
                <a:latin typeface="SF Pro Display Regular"/>
                <a:ea typeface="SF Pro Display Regular"/>
                <a:cs typeface="SF Pro Display Regular"/>
                <a:sym typeface="SF Pro Display Regular"/>
              </a:defRPr>
            </a:lvl1pPr>
          </a:lstStyle>
          <a:p>
            <a:pPr>
              <a:defRPr/>
            </a:pPr>
            <a:fld id="{3784F973-0C3C-4C41-AA31-1CA1E68F72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Lst>
  <p:transition spd="med"/>
  <p:txStyles>
    <p:titleStyle>
      <a:lvl1pPr algn="l" defTabSz="344488" rtl="0" eaLnBrk="0" fontAlgn="base" hangingPunct="0">
        <a:spcBef>
          <a:spcPct val="0"/>
        </a:spcBef>
        <a:spcAft>
          <a:spcPct val="0"/>
        </a:spcAft>
        <a:defRPr sz="5000" b="1">
          <a:solidFill>
            <a:srgbClr val="FFFFFF"/>
          </a:solidFill>
          <a:latin typeface="Calibri" panose="020F0502020204030204" pitchFamily="34" charset="0"/>
          <a:ea typeface="+mj-ea"/>
          <a:cs typeface="Calibri" panose="020F0502020204030204" pitchFamily="34" charset="0"/>
          <a:sym typeface="SF Pro Display Bold"/>
        </a:defRPr>
      </a:lvl1pPr>
      <a:lvl2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2pPr>
      <a:lvl3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3pPr>
      <a:lvl4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4pPr>
      <a:lvl5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5pPr>
      <a:lvl6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6pPr>
      <a:lvl7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7pPr>
      <a:lvl8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8pPr>
      <a:lvl9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9pPr>
    </p:titleStyle>
    <p:bodyStyle>
      <a:lvl1pPr marL="261938" indent="-261938" algn="l" defTabSz="344488" rtl="0" eaLnBrk="0" fontAlgn="base" hangingPunct="0">
        <a:spcBef>
          <a:spcPts val="2475"/>
        </a:spcBef>
        <a:spcAft>
          <a:spcPct val="0"/>
        </a:spcAft>
        <a:buSzPct val="145000"/>
        <a:buChar char="•"/>
        <a:defRPr sz="3800">
          <a:solidFill>
            <a:srgbClr val="244598"/>
          </a:solidFill>
          <a:latin typeface="Calibri" panose="020F0502020204030204" pitchFamily="34" charset="0"/>
          <a:ea typeface="SF Pro Display Regular"/>
          <a:cs typeface="Calibri" panose="020F0502020204030204" pitchFamily="34" charset="0"/>
          <a:sym typeface="SF Pro Display Regular"/>
        </a:defRPr>
      </a:lvl1pPr>
      <a:lvl2pPr marL="787400" indent="-523875" algn="l" defTabSz="344488" rtl="0" eaLnBrk="0" fontAlgn="base" hangingPunct="0">
        <a:spcBef>
          <a:spcPts val="2475"/>
        </a:spcBef>
        <a:spcAft>
          <a:spcPct val="0"/>
        </a:spcAft>
        <a:buSzPct val="145000"/>
        <a:buChar char="•"/>
        <a:defRPr sz="3800">
          <a:solidFill>
            <a:srgbClr val="244598"/>
          </a:solidFill>
          <a:latin typeface="Calibri" panose="020F0502020204030204" pitchFamily="34" charset="0"/>
          <a:ea typeface="SF Pro Display Regular"/>
          <a:cs typeface="Calibri" panose="020F0502020204030204" pitchFamily="34" charset="0"/>
          <a:sym typeface="SF Pro Display Regular"/>
        </a:defRPr>
      </a:lvl2pPr>
      <a:lvl3pPr marL="1049338" indent="-523875" algn="l" defTabSz="344488" rtl="0" eaLnBrk="0" fontAlgn="base" hangingPunct="0">
        <a:spcBef>
          <a:spcPts val="2475"/>
        </a:spcBef>
        <a:spcAft>
          <a:spcPct val="0"/>
        </a:spcAft>
        <a:buSzPct val="145000"/>
        <a:buChar char="•"/>
        <a:defRPr sz="3800">
          <a:solidFill>
            <a:srgbClr val="244598"/>
          </a:solidFill>
          <a:latin typeface="Calibri" panose="020F0502020204030204" pitchFamily="34" charset="0"/>
          <a:ea typeface="SF Pro Display Regular"/>
          <a:cs typeface="Calibri" panose="020F0502020204030204" pitchFamily="34" charset="0"/>
          <a:sym typeface="SF Pro Display Regular"/>
        </a:defRPr>
      </a:lvl3pPr>
      <a:lvl4pPr marL="1311275" indent="-523875" algn="l" defTabSz="344488" rtl="0" eaLnBrk="0" fontAlgn="base" hangingPunct="0">
        <a:spcBef>
          <a:spcPts val="2475"/>
        </a:spcBef>
        <a:spcAft>
          <a:spcPct val="0"/>
        </a:spcAft>
        <a:buSzPct val="145000"/>
        <a:buChar char="•"/>
        <a:defRPr sz="3800">
          <a:solidFill>
            <a:srgbClr val="244598"/>
          </a:solidFill>
          <a:latin typeface="Calibri" panose="020F0502020204030204" pitchFamily="34" charset="0"/>
          <a:ea typeface="SF Pro Display Regular"/>
          <a:cs typeface="Calibri" panose="020F0502020204030204" pitchFamily="34" charset="0"/>
          <a:sym typeface="SF Pro Display Regular"/>
        </a:defRPr>
      </a:lvl4pPr>
      <a:lvl5pPr marL="1574800" indent="-523875" algn="l" defTabSz="344488" rtl="0" eaLnBrk="0" fontAlgn="base" hangingPunct="0">
        <a:spcBef>
          <a:spcPts val="2475"/>
        </a:spcBef>
        <a:spcAft>
          <a:spcPct val="0"/>
        </a:spcAft>
        <a:buSzPct val="145000"/>
        <a:buChar char="•"/>
        <a:defRPr sz="3800">
          <a:solidFill>
            <a:srgbClr val="244598"/>
          </a:solidFill>
          <a:latin typeface="Calibri" panose="020F0502020204030204" pitchFamily="34" charset="0"/>
          <a:ea typeface="SF Pro Display Regular"/>
          <a:cs typeface="Calibri" panose="020F0502020204030204" pitchFamily="34" charset="0"/>
          <a:sym typeface="SF Pro Display Regular"/>
        </a:defRPr>
      </a:lvl5pPr>
      <a:lvl6pPr marL="1837652" marR="0" indent="-525043" algn="l" defTabSz="345029" latinLnBrk="0">
        <a:lnSpc>
          <a:spcPct val="100000"/>
        </a:lnSpc>
        <a:spcBef>
          <a:spcPts val="2481"/>
        </a:spcBef>
        <a:spcAft>
          <a:spcPts val="0"/>
        </a:spcAft>
        <a:buClrTx/>
        <a:buSzPct val="145000"/>
        <a:buFontTx/>
        <a:buChar char="•"/>
        <a:tabLst/>
        <a:defRPr sz="3800" b="0" i="0" u="none" strike="noStrike" cap="none" spc="0" baseline="0">
          <a:ln>
            <a:noFill/>
          </a:ln>
          <a:solidFill>
            <a:srgbClr val="244598"/>
          </a:solidFill>
          <a:uFillTx/>
          <a:latin typeface="SF Pro Display Regular"/>
          <a:ea typeface="SF Pro Display Regular"/>
          <a:cs typeface="SF Pro Display Regular"/>
          <a:sym typeface="SF Pro Display Regular"/>
        </a:defRPr>
      </a:lvl6pPr>
      <a:lvl7pPr marL="2100174" marR="0" indent="-525043" algn="l" defTabSz="345029" latinLnBrk="0">
        <a:lnSpc>
          <a:spcPct val="100000"/>
        </a:lnSpc>
        <a:spcBef>
          <a:spcPts val="2481"/>
        </a:spcBef>
        <a:spcAft>
          <a:spcPts val="0"/>
        </a:spcAft>
        <a:buClrTx/>
        <a:buSzPct val="145000"/>
        <a:buFontTx/>
        <a:buChar char="•"/>
        <a:tabLst/>
        <a:defRPr sz="3800" b="0" i="0" u="none" strike="noStrike" cap="none" spc="0" baseline="0">
          <a:ln>
            <a:noFill/>
          </a:ln>
          <a:solidFill>
            <a:srgbClr val="244598"/>
          </a:solidFill>
          <a:uFillTx/>
          <a:latin typeface="SF Pro Display Regular"/>
          <a:ea typeface="SF Pro Display Regular"/>
          <a:cs typeface="SF Pro Display Regular"/>
          <a:sym typeface="SF Pro Display Regular"/>
        </a:defRPr>
      </a:lvl7pPr>
      <a:lvl8pPr marL="2362695" marR="0" indent="-525043" algn="l" defTabSz="345029" latinLnBrk="0">
        <a:lnSpc>
          <a:spcPct val="100000"/>
        </a:lnSpc>
        <a:spcBef>
          <a:spcPts val="2481"/>
        </a:spcBef>
        <a:spcAft>
          <a:spcPts val="0"/>
        </a:spcAft>
        <a:buClrTx/>
        <a:buSzPct val="145000"/>
        <a:buFontTx/>
        <a:buChar char="•"/>
        <a:tabLst/>
        <a:defRPr sz="3800" b="0" i="0" u="none" strike="noStrike" cap="none" spc="0" baseline="0">
          <a:ln>
            <a:noFill/>
          </a:ln>
          <a:solidFill>
            <a:srgbClr val="244598"/>
          </a:solidFill>
          <a:uFillTx/>
          <a:latin typeface="SF Pro Display Regular"/>
          <a:ea typeface="SF Pro Display Regular"/>
          <a:cs typeface="SF Pro Display Regular"/>
          <a:sym typeface="SF Pro Display Regular"/>
        </a:defRPr>
      </a:lvl8pPr>
      <a:lvl9pPr marL="2625217" marR="0" indent="-525043" algn="l" defTabSz="345029" latinLnBrk="0">
        <a:lnSpc>
          <a:spcPct val="100000"/>
        </a:lnSpc>
        <a:spcBef>
          <a:spcPts val="2481"/>
        </a:spcBef>
        <a:spcAft>
          <a:spcPts val="0"/>
        </a:spcAft>
        <a:buClrTx/>
        <a:buSzPct val="145000"/>
        <a:buFontTx/>
        <a:buChar char="•"/>
        <a:tabLst/>
        <a:defRPr sz="3800" b="0" i="0" u="none" strike="noStrike" cap="none" spc="0" baseline="0">
          <a:ln>
            <a:noFill/>
          </a:ln>
          <a:solidFill>
            <a:srgbClr val="244598"/>
          </a:solidFill>
          <a:uFillTx/>
          <a:latin typeface="SF Pro Display Regular"/>
          <a:ea typeface="SF Pro Display Regular"/>
          <a:cs typeface="SF Pro Display Regular"/>
          <a:sym typeface="SF Pro Display Regular"/>
        </a:defRPr>
      </a:lvl9pPr>
    </p:bodyStyle>
    <p:otherStyle>
      <a:lvl1pPr marL="0" marR="0" indent="0" algn="ctr" defTabSz="345029"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1pPr>
      <a:lvl2pPr marL="0" marR="0" indent="135011" algn="ctr" defTabSz="345029"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2pPr>
      <a:lvl3pPr marL="0" marR="0" indent="270022" algn="ctr" defTabSz="345029"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3pPr>
      <a:lvl4pPr marL="0" marR="0" indent="405033" algn="ctr" defTabSz="345029"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4pPr>
      <a:lvl5pPr marL="0" marR="0" indent="540045" algn="ctr" defTabSz="345029"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5pPr>
      <a:lvl6pPr marL="0" marR="0" indent="675056" algn="ctr" defTabSz="345029"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6pPr>
      <a:lvl7pPr marL="0" marR="0" indent="810067" algn="ctr" defTabSz="345029"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7pPr>
      <a:lvl8pPr marL="0" marR="0" indent="945078" algn="ctr" defTabSz="345029"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8pPr>
      <a:lvl9pPr marL="0" marR="0" indent="1080089" algn="ctr" defTabSz="345029"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SF Pro Display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3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4.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noGrp="1"/>
          </p:cNvSpPr>
          <p:nvPr>
            <p:ph type="title"/>
          </p:nvPr>
        </p:nvSpPr>
        <p:spPr>
          <a:xfrm>
            <a:off x="3657600" y="1143000"/>
            <a:ext cx="7391400" cy="3124200"/>
          </a:xfrm>
        </p:spPr>
        <p:txBody>
          <a:bodyPr/>
          <a:lstStyle/>
          <a:p>
            <a:pPr>
              <a:lnSpc>
                <a:spcPct val="150000"/>
              </a:lnSpc>
            </a:pPr>
            <a:r>
              <a:rPr lang="vi-VN" altLang="en-US" sz="4800" smtClean="0"/>
              <a:t>TIẾT 29. </a:t>
            </a:r>
            <a:r>
              <a:rPr lang="en-US" altLang="en-US" sz="4800" smtClean="0"/>
              <a:t>BÀI 18</a:t>
            </a:r>
            <a:r>
              <a:rPr lang="en-US" altLang="en-US" sz="3600" smtClean="0"/>
              <a:t/>
            </a:r>
            <a:br>
              <a:rPr lang="en-US" altLang="en-US" sz="3600" smtClean="0"/>
            </a:br>
            <a:r>
              <a:rPr lang="en-US" altLang="en-US" sz="4400" smtClean="0">
                <a:solidFill>
                  <a:srgbClr val="FFFF00"/>
                </a:solidFill>
                <a:latin typeface="Constantia" panose="02030602050306030303" pitchFamily="18" charset="0"/>
              </a:rPr>
              <a:t>QUYỀN KHIẾU NẠI </a:t>
            </a:r>
            <a:br>
              <a:rPr lang="en-US" altLang="en-US" sz="4400" smtClean="0">
                <a:solidFill>
                  <a:srgbClr val="FFFF00"/>
                </a:solidFill>
                <a:latin typeface="Constantia" panose="02030602050306030303" pitchFamily="18" charset="0"/>
              </a:rPr>
            </a:br>
            <a:r>
              <a:rPr lang="en-US" altLang="en-US" sz="4400" smtClean="0">
                <a:solidFill>
                  <a:srgbClr val="FFFF00"/>
                </a:solidFill>
                <a:latin typeface="Constantia" panose="02030602050306030303" pitchFamily="18" charset="0"/>
              </a:rPr>
              <a:t>TỐ CÁO CỦA CÔNG DÂN</a:t>
            </a:r>
          </a:p>
        </p:txBody>
      </p:sp>
      <p:sp>
        <p:nvSpPr>
          <p:cNvPr id="4" name="TextBox 3"/>
          <p:cNvSpPr txBox="1"/>
          <p:nvPr/>
        </p:nvSpPr>
        <p:spPr>
          <a:xfrm>
            <a:off x="4334302" y="647730"/>
            <a:ext cx="49530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r>
              <a:rPr lang="en-US" sz="2400" b="1" smtClean="0">
                <a:solidFill>
                  <a:schemeClr val="bg1"/>
                </a:solidFill>
                <a:latin typeface="Helvetica Neue"/>
                <a:ea typeface="Helvetica Neue"/>
                <a:cs typeface="Helvetica Neue"/>
                <a:sym typeface="Helvetica Neue"/>
              </a:rPr>
              <a:t>GI</a:t>
            </a:r>
            <a:r>
              <a:rPr lang="en-US" sz="2400" b="1" smtClean="0">
                <a:solidFill>
                  <a:schemeClr val="bg1"/>
                </a:solidFill>
                <a:latin typeface="Helvetica Neue"/>
                <a:ea typeface="Helvetica Neue"/>
                <a:cs typeface="Helvetica Neue"/>
                <a:sym typeface="Helvetica Neue"/>
              </a:rPr>
              <a:t>ÁO </a:t>
            </a:r>
            <a:r>
              <a:rPr lang="en-US" sz="2400" b="1" dirty="0">
                <a:solidFill>
                  <a:schemeClr val="bg1"/>
                </a:solidFill>
                <a:latin typeface="Helvetica Neue"/>
                <a:ea typeface="Helvetica Neue"/>
                <a:cs typeface="Helvetica Neue"/>
                <a:sym typeface="Helvetica Neue"/>
              </a:rPr>
              <a:t>DỤC CÔNG DÂN LỚP 8</a:t>
            </a:r>
          </a:p>
        </p:txBody>
      </p:sp>
      <p:sp>
        <p:nvSpPr>
          <p:cNvPr id="2" name="TextBox 1"/>
          <p:cNvSpPr txBox="1"/>
          <p:nvPr/>
        </p:nvSpPr>
        <p:spPr>
          <a:xfrm>
            <a:off x="6019800" y="6142832"/>
            <a:ext cx="35814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r>
              <a:rPr lang="en-US" sz="2000" b="1" i="1" dirty="0" err="1">
                <a:solidFill>
                  <a:schemeClr val="bg1"/>
                </a:solidFill>
                <a:latin typeface="Helvetica Neue"/>
                <a:ea typeface="Helvetica Neue"/>
                <a:cs typeface="Helvetica Neue"/>
                <a:sym typeface="Helvetica Neue"/>
              </a:rPr>
              <a:t>Hà</a:t>
            </a:r>
            <a:r>
              <a:rPr lang="en-US" sz="2000" b="1" i="1" dirty="0">
                <a:solidFill>
                  <a:schemeClr val="bg1"/>
                </a:solidFill>
                <a:latin typeface="Helvetica Neue"/>
                <a:ea typeface="Helvetica Neue"/>
                <a:cs typeface="Helvetica Neue"/>
                <a:sym typeface="Helvetica Neue"/>
              </a:rPr>
              <a:t> </a:t>
            </a:r>
            <a:r>
              <a:rPr lang="en-US" sz="2000" b="1" i="1" dirty="0" err="1">
                <a:solidFill>
                  <a:schemeClr val="bg1"/>
                </a:solidFill>
                <a:latin typeface="Helvetica Neue"/>
                <a:ea typeface="Helvetica Neue"/>
                <a:cs typeface="Helvetica Neue"/>
                <a:sym typeface="Helvetica Neue"/>
              </a:rPr>
              <a:t>Nội</a:t>
            </a:r>
            <a:r>
              <a:rPr lang="en-US" sz="2000" b="1" i="1" dirty="0">
                <a:solidFill>
                  <a:schemeClr val="bg1"/>
                </a:solidFill>
                <a:latin typeface="Helvetica Neue"/>
                <a:ea typeface="Helvetica Neue"/>
                <a:cs typeface="Helvetica Neue"/>
                <a:sym typeface="Helvetica Neue"/>
              </a:rPr>
              <a:t>, </a:t>
            </a:r>
            <a:r>
              <a:rPr lang="en-US" sz="2000" b="1" i="1" dirty="0" err="1">
                <a:solidFill>
                  <a:schemeClr val="bg1"/>
                </a:solidFill>
                <a:latin typeface="Helvetica Neue"/>
                <a:ea typeface="Helvetica Neue"/>
                <a:cs typeface="Helvetica Neue"/>
                <a:sym typeface="Helvetica Neue"/>
              </a:rPr>
              <a:t>tháng</a:t>
            </a:r>
            <a:r>
              <a:rPr lang="en-US" sz="2000" b="1" i="1" dirty="0">
                <a:solidFill>
                  <a:schemeClr val="bg1"/>
                </a:solidFill>
                <a:latin typeface="Helvetica Neue"/>
                <a:ea typeface="Helvetica Neue"/>
                <a:cs typeface="Helvetica Neue"/>
                <a:sym typeface="Helvetica Neue"/>
              </a:rPr>
              <a:t> 3/2021</a:t>
            </a: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ến trình phát triển"/>
          <p:cNvSpPr txBox="1">
            <a:spLocks noGrp="1"/>
          </p:cNvSpPr>
          <p:nvPr>
            <p:ph type="title"/>
          </p:nvPr>
        </p:nvSpPr>
        <p:spPr/>
        <p:txBody>
          <a:bodyPr/>
          <a:lstStyle/>
          <a:p>
            <a:pPr eaLnBrk="1" hangingPunct="1"/>
            <a:r>
              <a:rPr lang="en-US" altLang="en-US" smtClean="0"/>
              <a:t>II. NỘI DUNG BÀI HỌC</a:t>
            </a:r>
          </a:p>
        </p:txBody>
      </p:sp>
      <p:grpSp>
        <p:nvGrpSpPr>
          <p:cNvPr id="17411" name="Group 2"/>
          <p:cNvGrpSpPr>
            <a:grpSpLocks/>
          </p:cNvGrpSpPr>
          <p:nvPr/>
        </p:nvGrpSpPr>
        <p:grpSpPr bwMode="auto">
          <a:xfrm>
            <a:off x="1752600" y="1219200"/>
            <a:ext cx="8382000" cy="1055688"/>
            <a:chOff x="0" y="1143000"/>
            <a:chExt cx="8382000" cy="1055688"/>
          </a:xfrm>
        </p:grpSpPr>
        <p:pic>
          <p:nvPicPr>
            <p:cNvPr id="17416" name="Picture 6" descr="E:\ARCHIMEDES ACADEMY\GDCD\GDCD 6\BÀI 1. TỰ CHĂM SÓC, RÈN LUYỆN THÂN THỂ\viết bà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1811338"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gray">
            <a:xfrm>
              <a:off x="1547813" y="1231900"/>
              <a:ext cx="6834187" cy="738188"/>
            </a:xfrm>
            <a:prstGeom prst="roundRect">
              <a:avLst>
                <a:gd name="adj" fmla="val 50000"/>
              </a:avLst>
            </a:prstGeom>
            <a:solidFill>
              <a:schemeClr val="accent3">
                <a:lumMod val="50000"/>
              </a:schemeClr>
            </a:solidFill>
            <a:ln w="28575" algn="ctr">
              <a:solidFill>
                <a:srgbClr val="F3DA7F"/>
              </a:solidFill>
              <a:round/>
              <a:headEnd/>
              <a:tailEnd/>
            </a:ln>
          </p:spPr>
          <p:txBody>
            <a:bodyPr wrap="none" anchor="ctr"/>
            <a:lstStyle/>
            <a:p>
              <a:pPr algn="ctr">
                <a:defRPr/>
              </a:pPr>
              <a:r>
                <a:rPr lang="en-US" sz="3200" b="1" dirty="0">
                  <a:solidFill>
                    <a:schemeClr val="bg1"/>
                  </a:solidFill>
                </a:rPr>
                <a:t>1. </a:t>
              </a:r>
              <a:r>
                <a:rPr lang="en-US" sz="3200" b="1" dirty="0" err="1">
                  <a:solidFill>
                    <a:schemeClr val="bg1"/>
                  </a:solidFill>
                </a:rPr>
                <a:t>Khái</a:t>
              </a:r>
              <a:r>
                <a:rPr lang="en-US" sz="3200" b="1" dirty="0">
                  <a:solidFill>
                    <a:schemeClr val="bg1"/>
                  </a:solidFill>
                </a:rPr>
                <a:t> </a:t>
              </a:r>
              <a:r>
                <a:rPr lang="en-US" sz="3200" b="1" dirty="0" err="1">
                  <a:solidFill>
                    <a:schemeClr val="bg1"/>
                  </a:solidFill>
                </a:rPr>
                <a:t>niệm</a:t>
              </a:r>
              <a:endParaRPr lang="en-US" sz="3200" b="1" dirty="0">
                <a:solidFill>
                  <a:schemeClr val="bg1"/>
                </a:solidFill>
              </a:endParaRPr>
            </a:p>
          </p:txBody>
        </p:sp>
      </p:grpSp>
      <p:grpSp>
        <p:nvGrpSpPr>
          <p:cNvPr id="7" name="Group 6"/>
          <p:cNvGrpSpPr>
            <a:grpSpLocks/>
          </p:cNvGrpSpPr>
          <p:nvPr/>
        </p:nvGrpSpPr>
        <p:grpSpPr bwMode="auto">
          <a:xfrm>
            <a:off x="304800" y="2704209"/>
            <a:ext cx="11125200" cy="3795911"/>
            <a:chOff x="210858" y="2687644"/>
            <a:chExt cx="8443334" cy="2190505"/>
          </a:xfrm>
        </p:grpSpPr>
        <p:sp>
          <p:nvSpPr>
            <p:cNvPr id="14" name="Right Arrow 13"/>
            <p:cNvSpPr/>
            <p:nvPr/>
          </p:nvSpPr>
          <p:spPr>
            <a:xfrm>
              <a:off x="210858" y="3460179"/>
              <a:ext cx="678686" cy="540979"/>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endParaRPr lang="en-US" sz="2400">
                <a:solidFill>
                  <a:srgbClr val="FFFFFF"/>
                </a:solidFill>
                <a:latin typeface="+mn-lt"/>
                <a:ea typeface="+mn-ea"/>
                <a:cs typeface="+mn-cs"/>
                <a:sym typeface="Helvetica Neue Medium"/>
              </a:endParaRPr>
            </a:p>
          </p:txBody>
        </p:sp>
        <p:sp>
          <p:nvSpPr>
            <p:cNvPr id="2" name="TextBox 1"/>
            <p:cNvSpPr txBox="1"/>
            <p:nvPr/>
          </p:nvSpPr>
          <p:spPr>
            <a:xfrm>
              <a:off x="962076" y="2687644"/>
              <a:ext cx="7692116" cy="21905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just" defTabSz="584200" fontAlgn="auto">
                <a:lnSpc>
                  <a:spcPct val="150000"/>
                </a:lnSpc>
                <a:spcBef>
                  <a:spcPts val="0"/>
                </a:spcBef>
                <a:spcAft>
                  <a:spcPts val="0"/>
                </a:spcAft>
                <a:defRPr/>
              </a:pPr>
              <a:r>
                <a:rPr lang="vi-VN" sz="3200" b="1" dirty="0">
                  <a:solidFill>
                    <a:srgbClr val="000000"/>
                  </a:solidFill>
                  <a:latin typeface="Helvetica Neue"/>
                  <a:ea typeface="Helvetica Neue"/>
                  <a:cs typeface="Helvetica Neue"/>
                  <a:sym typeface="Helvetica Neue"/>
                </a:rPr>
                <a:t>Là quyền của công dân </a:t>
              </a:r>
              <a:r>
                <a:rPr lang="vi-VN" sz="3200" b="1" u="sng" dirty="0">
                  <a:solidFill>
                    <a:srgbClr val="000000"/>
                  </a:solidFill>
                  <a:latin typeface="Helvetica Neue"/>
                  <a:ea typeface="Helvetica Neue"/>
                  <a:cs typeface="Helvetica Neue"/>
                  <a:sym typeface="Helvetica Neue"/>
                </a:rPr>
                <a:t>báo cho cơ quan, tổ chức</a:t>
              </a:r>
              <a:r>
                <a:rPr lang="vi-VN" sz="3200" b="1" dirty="0">
                  <a:solidFill>
                    <a:srgbClr val="000000"/>
                  </a:solidFill>
                  <a:latin typeface="Helvetica Neue"/>
                  <a:ea typeface="Helvetica Neue"/>
                  <a:cs typeface="Helvetica Neue"/>
                  <a:sym typeface="Helvetica Neue"/>
                </a:rPr>
                <a:t>, cá nhân có thẩm quyền biết về </a:t>
              </a:r>
              <a:r>
                <a:rPr lang="vi-VN" sz="3200" b="1" u="sng" dirty="0">
                  <a:solidFill>
                    <a:srgbClr val="000000"/>
                  </a:solidFill>
                  <a:latin typeface="Helvetica Neue"/>
                  <a:ea typeface="Helvetica Neue"/>
                  <a:cs typeface="Helvetica Neue"/>
                  <a:sym typeface="Helvetica Neue"/>
                </a:rPr>
                <a:t>một vụ, việc vi phạm pháp luật</a:t>
              </a:r>
              <a:r>
                <a:rPr lang="vi-VN" sz="3200" b="1" dirty="0">
                  <a:solidFill>
                    <a:srgbClr val="000000"/>
                  </a:solidFill>
                  <a:latin typeface="Helvetica Neue"/>
                  <a:ea typeface="Helvetica Neue"/>
                  <a:cs typeface="Helvetica Neue"/>
                  <a:sym typeface="Helvetica Neue"/>
                </a:rPr>
                <a:t> </a:t>
              </a:r>
              <a:r>
                <a:rPr lang="vi-VN" sz="3200" b="1" u="sng" dirty="0">
                  <a:solidFill>
                    <a:srgbClr val="000000"/>
                  </a:solidFill>
                  <a:latin typeface="Helvetica Neue"/>
                  <a:ea typeface="Helvetica Neue"/>
                  <a:cs typeface="Helvetica Neue"/>
                  <a:sym typeface="Helvetica Neue"/>
                </a:rPr>
                <a:t>gây thiệt hại đến lợi ích của Nhà nước</a:t>
              </a:r>
              <a:r>
                <a:rPr lang="vi-VN" sz="3200" b="1" dirty="0">
                  <a:solidFill>
                    <a:srgbClr val="000000"/>
                  </a:solidFill>
                  <a:latin typeface="Helvetica Neue"/>
                  <a:ea typeface="Helvetica Neue"/>
                  <a:cs typeface="Helvetica Neue"/>
                  <a:sym typeface="Helvetica Neue"/>
                </a:rPr>
                <a:t>, quyền, lợi ích hợp pháp </a:t>
              </a:r>
              <a:r>
                <a:rPr lang="vi-VN" sz="3200" b="1" u="sng" dirty="0">
                  <a:solidFill>
                    <a:srgbClr val="000000"/>
                  </a:solidFill>
                  <a:latin typeface="Helvetica Neue"/>
                  <a:ea typeface="Helvetica Neue"/>
                  <a:cs typeface="Helvetica Neue"/>
                  <a:sym typeface="Helvetica Neue"/>
                </a:rPr>
                <a:t>của công dân, cơ quan, tổ chức.</a:t>
              </a:r>
              <a:r>
                <a:rPr lang="vi-VN" sz="3200" b="1" dirty="0">
                  <a:solidFill>
                    <a:srgbClr val="000000"/>
                  </a:solidFill>
                  <a:latin typeface="Helvetica Neue"/>
                  <a:ea typeface="Helvetica Neue"/>
                  <a:cs typeface="Helvetica Neue"/>
                  <a:sym typeface="Helvetica Neue"/>
                </a:rPr>
                <a:t> </a:t>
              </a:r>
            </a:p>
          </p:txBody>
        </p:sp>
      </p:grpSp>
      <p:sp>
        <p:nvSpPr>
          <p:cNvPr id="3" name="Rounded Rectangle 2"/>
          <p:cNvSpPr/>
          <p:nvPr/>
        </p:nvSpPr>
        <p:spPr>
          <a:xfrm>
            <a:off x="4191000" y="2133601"/>
            <a:ext cx="4800600" cy="539155"/>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584200" fontAlgn="auto">
              <a:spcBef>
                <a:spcPts val="0"/>
              </a:spcBef>
              <a:spcAft>
                <a:spcPts val="0"/>
              </a:spcAft>
              <a:defRPr/>
            </a:pPr>
            <a:r>
              <a:rPr lang="en-US" sz="2500" b="1" dirty="0">
                <a:solidFill>
                  <a:srgbClr val="FFFFFF"/>
                </a:solidFill>
                <a:latin typeface="+mn-lt"/>
                <a:ea typeface="+mn-ea"/>
                <a:cs typeface="+mn-cs"/>
                <a:sym typeface="Helvetica Neue Medium"/>
              </a:rPr>
              <a:t>b. </a:t>
            </a:r>
            <a:r>
              <a:rPr lang="en-US" sz="2500" b="1" dirty="0" err="1">
                <a:solidFill>
                  <a:srgbClr val="FFFFFF"/>
                </a:solidFill>
                <a:latin typeface="+mn-lt"/>
                <a:ea typeface="+mn-ea"/>
                <a:cs typeface="+mn-cs"/>
                <a:sym typeface="Helvetica Neue Medium"/>
              </a:rPr>
              <a:t>Quyền</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tố</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cáo</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là</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gì</a:t>
            </a:r>
            <a:r>
              <a:rPr lang="en-US" sz="2500" b="1" dirty="0">
                <a:solidFill>
                  <a:srgbClr val="FFFFFF"/>
                </a:solidFill>
                <a:latin typeface="+mn-lt"/>
                <a:ea typeface="+mn-ea"/>
                <a:cs typeface="+mn-cs"/>
                <a:sym typeface="Helvetica Neue Medium"/>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ến trình phát triển"/>
          <p:cNvSpPr txBox="1">
            <a:spLocks noGrp="1"/>
          </p:cNvSpPr>
          <p:nvPr>
            <p:ph type="title"/>
          </p:nvPr>
        </p:nvSpPr>
        <p:spPr/>
        <p:txBody>
          <a:bodyPr/>
          <a:lstStyle/>
          <a:p>
            <a:pPr eaLnBrk="1" hangingPunct="1"/>
            <a:r>
              <a:rPr lang="en-US" altLang="en-US" smtClean="0"/>
              <a:t>II. NỘI DUNG BÀI HỌC</a:t>
            </a:r>
          </a:p>
        </p:txBody>
      </p:sp>
      <p:grpSp>
        <p:nvGrpSpPr>
          <p:cNvPr id="18435" name="Group 2"/>
          <p:cNvGrpSpPr>
            <a:grpSpLocks/>
          </p:cNvGrpSpPr>
          <p:nvPr/>
        </p:nvGrpSpPr>
        <p:grpSpPr bwMode="auto">
          <a:xfrm>
            <a:off x="152400" y="1219200"/>
            <a:ext cx="11582400" cy="1055688"/>
            <a:chOff x="0" y="1143000"/>
            <a:chExt cx="8382000" cy="1055688"/>
          </a:xfrm>
        </p:grpSpPr>
        <p:pic>
          <p:nvPicPr>
            <p:cNvPr id="18440" name="Picture 6" descr="E:\ARCHIMEDES ACADEMY\GDCD\GDCD 6\BÀI 1. TỰ CHĂM SÓC, RÈN LUYỆN THÂN THỂ\viết bà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14337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gray">
            <a:xfrm>
              <a:off x="1547813" y="1231900"/>
              <a:ext cx="6834187" cy="738188"/>
            </a:xfrm>
            <a:prstGeom prst="roundRect">
              <a:avLst>
                <a:gd name="adj" fmla="val 50000"/>
              </a:avLst>
            </a:prstGeom>
            <a:solidFill>
              <a:schemeClr val="accent3">
                <a:lumMod val="50000"/>
              </a:schemeClr>
            </a:solidFill>
            <a:ln w="28575" algn="ctr">
              <a:solidFill>
                <a:srgbClr val="F3DA7F"/>
              </a:solidFill>
              <a:round/>
              <a:headEnd/>
              <a:tailEnd/>
            </a:ln>
          </p:spPr>
          <p:txBody>
            <a:bodyPr wrap="none" anchor="ctr"/>
            <a:lstStyle/>
            <a:p>
              <a:pPr algn="ctr">
                <a:defRPr/>
              </a:pPr>
              <a:r>
                <a:rPr lang="en-US" sz="3200" b="1" dirty="0">
                  <a:solidFill>
                    <a:schemeClr val="bg1"/>
                  </a:solidFill>
                </a:rPr>
                <a:t>1. </a:t>
              </a:r>
              <a:r>
                <a:rPr lang="en-US" sz="3200" b="1" dirty="0" err="1">
                  <a:solidFill>
                    <a:schemeClr val="bg1"/>
                  </a:solidFill>
                </a:rPr>
                <a:t>Khái</a:t>
              </a:r>
              <a:r>
                <a:rPr lang="en-US" sz="3200" b="1" dirty="0">
                  <a:solidFill>
                    <a:schemeClr val="bg1"/>
                  </a:solidFill>
                </a:rPr>
                <a:t> </a:t>
              </a:r>
              <a:r>
                <a:rPr lang="en-US" sz="3200" b="1" dirty="0" err="1">
                  <a:solidFill>
                    <a:schemeClr val="bg1"/>
                  </a:solidFill>
                </a:rPr>
                <a:t>niệm</a:t>
              </a:r>
              <a:endParaRPr lang="en-US" sz="3200" b="1" dirty="0">
                <a:solidFill>
                  <a:schemeClr val="bg1"/>
                </a:solidFill>
              </a:endParaRPr>
            </a:p>
          </p:txBody>
        </p:sp>
      </p:grpSp>
      <p:sp>
        <p:nvSpPr>
          <p:cNvPr id="14" name="Right Arrow 13"/>
          <p:cNvSpPr/>
          <p:nvPr/>
        </p:nvSpPr>
        <p:spPr bwMode="auto">
          <a:xfrm>
            <a:off x="1180132" y="4690132"/>
            <a:ext cx="700762" cy="876320"/>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endParaRPr lang="en-US" sz="2200">
              <a:solidFill>
                <a:srgbClr val="FFFFFF"/>
              </a:solidFill>
              <a:latin typeface="+mn-lt"/>
              <a:ea typeface="+mn-ea"/>
              <a:cs typeface="+mn-cs"/>
              <a:sym typeface="Helvetica Neue Medium"/>
            </a:endParaRPr>
          </a:p>
        </p:txBody>
      </p:sp>
      <p:sp>
        <p:nvSpPr>
          <p:cNvPr id="2" name="TextBox 1"/>
          <p:cNvSpPr txBox="1"/>
          <p:nvPr/>
        </p:nvSpPr>
        <p:spPr bwMode="auto">
          <a:xfrm>
            <a:off x="2057400" y="2798676"/>
            <a:ext cx="9677399"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defTabSz="584200" fontAlgn="auto">
              <a:lnSpc>
                <a:spcPct val="150000"/>
              </a:lnSpc>
              <a:spcBef>
                <a:spcPts val="0"/>
              </a:spcBef>
              <a:spcAft>
                <a:spcPts val="0"/>
              </a:spcAft>
              <a:defRPr/>
            </a:pPr>
            <a:r>
              <a:rPr lang="en-US" sz="2800" b="1" dirty="0">
                <a:solidFill>
                  <a:srgbClr val="00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Người</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tố</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cáo</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có</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thể</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thực</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hiện</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bằng</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cách</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nào</a:t>
            </a:r>
            <a:r>
              <a:rPr lang="en-US" sz="2800" b="1" dirty="0">
                <a:solidFill>
                  <a:srgbClr val="FF0000"/>
                </a:solidFill>
                <a:latin typeface="Helvetica Neue"/>
                <a:ea typeface="Helvetica Neue"/>
                <a:cs typeface="Helvetica Neue"/>
                <a:sym typeface="Helvetica Neue"/>
              </a:rPr>
              <a:t>?</a:t>
            </a:r>
          </a:p>
          <a:p>
            <a:pPr algn="just" defTabSz="584200" fontAlgn="auto">
              <a:lnSpc>
                <a:spcPct val="150000"/>
              </a:lnSpc>
              <a:spcBef>
                <a:spcPts val="0"/>
              </a:spcBef>
              <a:spcAft>
                <a:spcPts val="0"/>
              </a:spcAft>
              <a:defRPr/>
            </a:pPr>
            <a:endParaRPr lang="en-US" sz="2800" b="1" dirty="0">
              <a:solidFill>
                <a:srgbClr val="000000"/>
              </a:solidFill>
              <a:latin typeface="Helvetica Neue"/>
              <a:ea typeface="Helvetica Neue"/>
              <a:cs typeface="Helvetica Neue"/>
              <a:sym typeface="Helvetica Neue"/>
            </a:endParaRPr>
          </a:p>
          <a:p>
            <a:pPr algn="just" defTabSz="584200" fontAlgn="auto">
              <a:lnSpc>
                <a:spcPct val="150000"/>
              </a:lnSpc>
              <a:spcBef>
                <a:spcPts val="0"/>
              </a:spcBef>
              <a:spcAft>
                <a:spcPts val="0"/>
              </a:spcAft>
              <a:defRPr/>
            </a:pPr>
            <a:r>
              <a:rPr lang="vi-VN" sz="2800" b="1" dirty="0">
                <a:solidFill>
                  <a:srgbClr val="000000"/>
                </a:solidFill>
                <a:latin typeface="Helvetica Neue"/>
                <a:ea typeface="Helvetica Neue"/>
                <a:cs typeface="Helvetica Neue"/>
                <a:sym typeface="Helvetica Neue"/>
              </a:rPr>
              <a:t>Người tố cáo có thể gửi đơn hoặc trực tiếp tố cáo hành vi vi phạm pháp luật với cơ quan, tổ chức, cá nhân có thẩm quyền.</a:t>
            </a:r>
          </a:p>
        </p:txBody>
      </p:sp>
      <p:sp>
        <p:nvSpPr>
          <p:cNvPr id="3" name="Rounded Rectangle 2"/>
          <p:cNvSpPr/>
          <p:nvPr/>
        </p:nvSpPr>
        <p:spPr>
          <a:xfrm>
            <a:off x="4495800" y="2133601"/>
            <a:ext cx="3886200" cy="539155"/>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r>
              <a:rPr lang="en-US" sz="2500" b="1" dirty="0">
                <a:solidFill>
                  <a:srgbClr val="FFFFFF"/>
                </a:solidFill>
                <a:latin typeface="+mn-lt"/>
                <a:ea typeface="+mn-ea"/>
                <a:cs typeface="+mn-cs"/>
                <a:sym typeface="Helvetica Neue Medium"/>
              </a:rPr>
              <a:t>b. </a:t>
            </a:r>
            <a:r>
              <a:rPr lang="en-US" sz="2500" b="1" dirty="0" err="1">
                <a:solidFill>
                  <a:srgbClr val="FFFFFF"/>
                </a:solidFill>
                <a:latin typeface="+mn-lt"/>
                <a:ea typeface="+mn-ea"/>
                <a:cs typeface="+mn-cs"/>
                <a:sym typeface="Helvetica Neue Medium"/>
              </a:rPr>
              <a:t>Quyền</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tố</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cáo</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là</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gì</a:t>
            </a:r>
            <a:r>
              <a:rPr lang="en-US" sz="2500" b="1" dirty="0">
                <a:solidFill>
                  <a:srgbClr val="FFFFFF"/>
                </a:solidFill>
                <a:latin typeface="+mn-lt"/>
                <a:ea typeface="+mn-ea"/>
                <a:cs typeface="+mn-cs"/>
                <a:sym typeface="Helvetica Neue Medium"/>
              </a:rPr>
              <a:t>?</a:t>
            </a:r>
          </a:p>
        </p:txBody>
      </p:sp>
      <p:sp>
        <p:nvSpPr>
          <p:cNvPr id="4" name="Action Button: Help 3">
            <a:hlinkClick r:id="" action="ppaction://noaction" highlightClick="1"/>
          </p:cNvPr>
          <p:cNvSpPr/>
          <p:nvPr/>
        </p:nvSpPr>
        <p:spPr>
          <a:xfrm>
            <a:off x="1054747" y="3041364"/>
            <a:ext cx="609600" cy="441146"/>
          </a:xfrm>
          <a:prstGeom prst="actionButtonHelp">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endParaRPr lang="en-US" sz="2200">
              <a:solidFill>
                <a:srgbClr val="FFFFFF"/>
              </a:solidFill>
              <a:latin typeface="+mn-lt"/>
              <a:ea typeface="+mn-ea"/>
              <a:cs typeface="+mn-cs"/>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
          <p:cNvGraphicFramePr>
            <a:graphicFrameLocks noGrp="1"/>
          </p:cNvGraphicFramePr>
          <p:nvPr>
            <p:extLst>
              <p:ext uri="{D42A27DB-BD31-4B8C-83A1-F6EECF244321}">
                <p14:modId xmlns:p14="http://schemas.microsoft.com/office/powerpoint/2010/main" val="2557225831"/>
              </p:ext>
            </p:extLst>
          </p:nvPr>
        </p:nvGraphicFramePr>
        <p:xfrm>
          <a:off x="254924" y="1814515"/>
          <a:ext cx="4038600" cy="4433885"/>
        </p:xfrm>
        <a:graphic>
          <a:graphicData uri="http://schemas.openxmlformats.org/drawingml/2006/table">
            <a:tbl>
              <a:tblPr/>
              <a:tblGrid>
                <a:gridCol w="1978090">
                  <a:extLst>
                    <a:ext uri="{9D8B030D-6E8A-4147-A177-3AD203B41FA5}">
                      <a16:colId xmlns:a16="http://schemas.microsoft.com/office/drawing/2014/main" xmlns="" val="3796541510"/>
                    </a:ext>
                  </a:extLst>
                </a:gridCol>
                <a:gridCol w="993710">
                  <a:extLst>
                    <a:ext uri="{9D8B030D-6E8A-4147-A177-3AD203B41FA5}">
                      <a16:colId xmlns:a16="http://schemas.microsoft.com/office/drawing/2014/main" xmlns="" val="3937291079"/>
                    </a:ext>
                  </a:extLst>
                </a:gridCol>
                <a:gridCol w="1066800">
                  <a:extLst>
                    <a:ext uri="{9D8B030D-6E8A-4147-A177-3AD203B41FA5}">
                      <a16:colId xmlns:a16="http://schemas.microsoft.com/office/drawing/2014/main" xmlns="" val="2872216000"/>
                    </a:ext>
                  </a:extLst>
                </a:gridCol>
              </a:tblGrid>
              <a:tr h="592138">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anose="02020603050405020304" pitchFamily="18" charset="0"/>
                      </a:endParaRPr>
                    </a:p>
                  </a:txBody>
                  <a:tcPr marL="91436" marR="91436"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Khiếu</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nại</a:t>
                      </a:r>
                      <a:endParaRPr kumimoji="0" lang="en-US" altLang="en-US" sz="2200" b="1" i="0" u="none" strike="noStrike" cap="none" normalizeH="0" baseline="0" dirty="0" smtClean="0">
                        <a:ln>
                          <a:noFill/>
                        </a:ln>
                        <a:solidFill>
                          <a:srgbClr val="FF3300"/>
                        </a:solidFill>
                        <a:effectLst/>
                        <a:latin typeface="Times New Roman" panose="02020603050405020304" pitchFamily="18" charset="0"/>
                      </a:endParaRP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Tố</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cáo</a:t>
                      </a:r>
                      <a:endParaRPr kumimoji="0" lang="en-US" altLang="en-US" sz="2200" b="1" i="0" u="none" strike="noStrike" cap="none" normalizeH="0" baseline="0" dirty="0" smtClean="0">
                        <a:ln>
                          <a:noFill/>
                        </a:ln>
                        <a:solidFill>
                          <a:srgbClr val="FF3300"/>
                        </a:solidFill>
                        <a:effectLst/>
                        <a:latin typeface="Times New Roman" panose="02020603050405020304" pitchFamily="18" charset="0"/>
                      </a:endParaRPr>
                    </a:p>
                  </a:txBody>
                  <a:tcPr marL="91436" marR="91436"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20850481"/>
                  </a:ext>
                </a:extLst>
              </a:tr>
              <a:tr h="801688">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Người</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thực</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hiện</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ai</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a:t>
                      </a:r>
                    </a:p>
                  </a:txBody>
                  <a:tcPr marL="91436" marR="91436"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smtClean="0">
                        <a:ln>
                          <a:noFill/>
                        </a:ln>
                        <a:solidFill>
                          <a:schemeClr val="tx1"/>
                        </a:solidFill>
                        <a:effectLst/>
                        <a:latin typeface=".VnArial Narrow" panose="020B7200000000000000" pitchFamily="34" charset="0"/>
                      </a:endParaRP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smtClean="0">
                        <a:ln>
                          <a:noFill/>
                        </a:ln>
                        <a:solidFill>
                          <a:schemeClr val="tx1"/>
                        </a:solidFill>
                        <a:effectLst/>
                        <a:latin typeface=".VnArial Narrow" panose="020B7200000000000000" pitchFamily="34" charset="0"/>
                      </a:endParaRPr>
                    </a:p>
                  </a:txBody>
                  <a:tcPr marL="91436" marR="91436"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31942145"/>
                  </a:ext>
                </a:extLst>
              </a:tr>
              <a:tr h="1035050">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Đối</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tượng</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Về</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vấn</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đề</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gì</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a:t>
                      </a:r>
                    </a:p>
                  </a:txBody>
                  <a:tcPr marL="91436" marR="91436"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VnArial Narrow" panose="020B7200000000000000" pitchFamily="34" charset="0"/>
                      </a:endParaRP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VnArial Narrow" panose="020B7200000000000000" pitchFamily="34" charset="0"/>
                      </a:endParaRPr>
                    </a:p>
                  </a:txBody>
                  <a:tcPr marL="91436" marR="91436"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78953578"/>
                  </a:ext>
                </a:extLst>
              </a:tr>
              <a:tr h="801688">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Cơ</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sở</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Vì</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sao</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a:t>
                      </a:r>
                    </a:p>
                  </a:txBody>
                  <a:tcPr marL="91436" marR="91436"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VnArial Narrow" panose="020B7200000000000000" pitchFamily="34" charset="0"/>
                      </a:endParaRP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smtClean="0">
                        <a:ln>
                          <a:noFill/>
                        </a:ln>
                        <a:solidFill>
                          <a:schemeClr val="tx1"/>
                        </a:solidFill>
                        <a:effectLst/>
                        <a:latin typeface=".VnArial Narrow" panose="020B7200000000000000" pitchFamily="34" charset="0"/>
                      </a:endParaRPr>
                    </a:p>
                  </a:txBody>
                  <a:tcPr marL="91436" marR="91436"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49806261"/>
                  </a:ext>
                </a:extLst>
              </a:tr>
              <a:tr h="1033463">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Mục</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đích</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Để</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làm</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2200" b="1" i="0" u="none" strike="noStrike" cap="none" normalizeH="0" baseline="0" dirty="0" err="1" smtClean="0">
                          <a:ln>
                            <a:noFill/>
                          </a:ln>
                          <a:solidFill>
                            <a:srgbClr val="FF3300"/>
                          </a:solidFill>
                          <a:effectLst/>
                          <a:latin typeface="Times New Roman" panose="02020603050405020304" pitchFamily="18" charset="0"/>
                        </a:rPr>
                        <a:t>gì</a:t>
                      </a:r>
                      <a:r>
                        <a:rPr kumimoji="0" lang="en-US" altLang="en-US" sz="2200" b="1" i="0" u="none" strike="noStrike" cap="none" normalizeH="0" baseline="0" dirty="0" smtClean="0">
                          <a:ln>
                            <a:noFill/>
                          </a:ln>
                          <a:solidFill>
                            <a:srgbClr val="FF3300"/>
                          </a:solidFill>
                          <a:effectLst/>
                          <a:latin typeface="Times New Roman" panose="02020603050405020304" pitchFamily="18" charset="0"/>
                        </a:rPr>
                        <a:t>?)</a:t>
                      </a:r>
                    </a:p>
                  </a:txBody>
                  <a:tcPr marL="91436" marR="91436"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smtClean="0">
                        <a:ln>
                          <a:noFill/>
                        </a:ln>
                        <a:solidFill>
                          <a:srgbClr val="FF3300"/>
                        </a:solidFill>
                        <a:effectLst/>
                        <a:latin typeface=".VnArial Narrow" panose="020B7200000000000000" pitchFamily="34" charset="0"/>
                      </a:endParaRP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VnArial Narrow" panose="020B7200000000000000" pitchFamily="34" charset="0"/>
                      </a:endParaRPr>
                    </a:p>
                  </a:txBody>
                  <a:tcPr marL="91436" marR="91436"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64205438"/>
                  </a:ext>
                </a:extLst>
              </a:tr>
            </a:tbl>
          </a:graphicData>
        </a:graphic>
      </p:graphicFrame>
      <p:sp>
        <p:nvSpPr>
          <p:cNvPr id="7" name="Rectangle 30"/>
          <p:cNvSpPr>
            <a:spLocks noChangeArrowheads="1"/>
          </p:cNvSpPr>
          <p:nvPr/>
        </p:nvSpPr>
        <p:spPr bwMode="auto">
          <a:xfrm>
            <a:off x="4343400" y="11430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marL="609600" indent="-609600">
              <a:defRPr>
                <a:solidFill>
                  <a:schemeClr val="tx1"/>
                </a:solidFill>
                <a:latin typeface="Arial" panose="020B0604020202020204" pitchFamily="34" charset="0"/>
                <a:ea typeface="Helvetica Neue Medium"/>
                <a:cs typeface="Helvetica Neue Medium"/>
              </a:defRPr>
            </a:lvl1pPr>
            <a:lvl2pPr marL="990600" indent="-533400">
              <a:defRPr>
                <a:solidFill>
                  <a:schemeClr val="tx1"/>
                </a:solidFill>
                <a:latin typeface="Arial" panose="020B0604020202020204" pitchFamily="34" charset="0"/>
                <a:ea typeface="Helvetica Neue Medium"/>
                <a:cs typeface="Helvetica Neue Medium"/>
              </a:defRPr>
            </a:lvl2pPr>
            <a:lvl3pPr marL="1371600" indent="-457200">
              <a:defRPr>
                <a:solidFill>
                  <a:schemeClr val="tx1"/>
                </a:solidFill>
                <a:latin typeface="Arial" panose="020B0604020202020204" pitchFamily="34" charset="0"/>
                <a:ea typeface="Helvetica Neue Medium"/>
                <a:cs typeface="Helvetica Neue Medium"/>
              </a:defRPr>
            </a:lvl3pPr>
            <a:lvl4pPr marL="1752600" indent="-381000">
              <a:defRPr>
                <a:solidFill>
                  <a:schemeClr val="tx1"/>
                </a:solidFill>
                <a:latin typeface="Arial" panose="020B0604020202020204" pitchFamily="34" charset="0"/>
                <a:ea typeface="Helvetica Neue Medium"/>
                <a:cs typeface="Helvetica Neue Medium"/>
              </a:defRPr>
            </a:lvl4pPr>
            <a:lvl5pPr marL="2209800" indent="-381000">
              <a:defRPr>
                <a:solidFill>
                  <a:schemeClr val="tx1"/>
                </a:solidFill>
                <a:latin typeface="Arial" panose="020B0604020202020204" pitchFamily="34" charset="0"/>
                <a:ea typeface="Helvetica Neue Medium"/>
                <a:cs typeface="Helvetica Neue Medium"/>
              </a:defRPr>
            </a:lvl5pPr>
            <a:lvl6pPr marL="2667000" indent="-3810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3124200" indent="-3810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581400" indent="-3810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4038600" indent="-3810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algn="just" eaLnBrk="1" hangingPunct="1"/>
            <a:r>
              <a:rPr lang="en-US" altLang="en-US" sz="2300" b="1" u="sng" dirty="0">
                <a:solidFill>
                  <a:srgbClr val="FF3300"/>
                </a:solidFill>
                <a:latin typeface="Times New Roman" panose="02020603050405020304" pitchFamily="18" charset="0"/>
              </a:rPr>
              <a:t>1. </a:t>
            </a:r>
            <a:r>
              <a:rPr lang="en-US" altLang="en-US" sz="2300" b="1" u="sng" dirty="0" err="1">
                <a:solidFill>
                  <a:srgbClr val="FF3300"/>
                </a:solidFill>
                <a:latin typeface="Times New Roman" panose="02020603050405020304" pitchFamily="18" charset="0"/>
              </a:rPr>
              <a:t>Người</a:t>
            </a:r>
            <a:r>
              <a:rPr lang="en-US" altLang="en-US" sz="2300" b="1" u="sng" dirty="0">
                <a:solidFill>
                  <a:srgbClr val="FF3300"/>
                </a:solidFill>
                <a:latin typeface="Times New Roman" panose="02020603050405020304" pitchFamily="18" charset="0"/>
              </a:rPr>
              <a:t> </a:t>
            </a:r>
            <a:r>
              <a:rPr lang="en-US" altLang="en-US" sz="2300" b="1" u="sng" dirty="0" err="1">
                <a:solidFill>
                  <a:srgbClr val="FF3300"/>
                </a:solidFill>
                <a:latin typeface="Times New Roman" panose="02020603050405020304" pitchFamily="18" charset="0"/>
              </a:rPr>
              <a:t>thực</a:t>
            </a:r>
            <a:r>
              <a:rPr lang="en-US" altLang="en-US" sz="2300" b="1" u="sng" dirty="0">
                <a:solidFill>
                  <a:srgbClr val="FF3300"/>
                </a:solidFill>
                <a:latin typeface="Times New Roman" panose="02020603050405020304" pitchFamily="18" charset="0"/>
              </a:rPr>
              <a:t> </a:t>
            </a:r>
            <a:r>
              <a:rPr lang="en-US" altLang="en-US" sz="2300" b="1" u="sng" dirty="0" err="1">
                <a:solidFill>
                  <a:srgbClr val="FF3300"/>
                </a:solidFill>
                <a:latin typeface="Times New Roman" panose="02020603050405020304" pitchFamily="18" charset="0"/>
              </a:rPr>
              <a:t>hiện</a:t>
            </a:r>
            <a:r>
              <a:rPr lang="en-US" altLang="en-US" sz="2300" b="1" u="sng" dirty="0">
                <a:solidFill>
                  <a:srgbClr val="FF3300"/>
                </a:solidFill>
                <a:latin typeface="Times New Roman" panose="02020603050405020304" pitchFamily="18" charset="0"/>
              </a:rPr>
              <a:t>:</a:t>
            </a:r>
          </a:p>
          <a:p>
            <a:pPr algn="just" eaLnBrk="1" hangingPunct="1"/>
            <a:r>
              <a:rPr lang="en-US" altLang="en-US" sz="2300" b="1" i="1" dirty="0">
                <a:solidFill>
                  <a:srgbClr val="3333FF"/>
                </a:solidFill>
                <a:latin typeface="Times New Roman" panose="02020603050405020304" pitchFamily="18" charset="0"/>
              </a:rPr>
              <a:t>a. </a:t>
            </a:r>
            <a:r>
              <a:rPr lang="en-US" altLang="en-US" sz="2300" b="1" i="1" dirty="0" err="1">
                <a:solidFill>
                  <a:srgbClr val="3333FF"/>
                </a:solidFill>
                <a:latin typeface="Times New Roman" panose="02020603050405020304" pitchFamily="18" charset="0"/>
              </a:rPr>
              <a:t>Mọi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công</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dân</a:t>
            </a:r>
            <a:r>
              <a:rPr lang="en-US" altLang="en-US" sz="2300" b="1" i="1" dirty="0">
                <a:solidFill>
                  <a:srgbClr val="3333FF"/>
                </a:solidFill>
                <a:latin typeface="Times New Roman" panose="02020603050405020304" pitchFamily="18" charset="0"/>
              </a:rPr>
              <a:t>.</a:t>
            </a:r>
          </a:p>
          <a:p>
            <a:pPr algn="just" eaLnBrk="1" hangingPunct="1"/>
            <a:r>
              <a:rPr lang="en-US" altLang="en-US" sz="2300" b="1" i="1" dirty="0">
                <a:solidFill>
                  <a:srgbClr val="3333FF"/>
                </a:solidFill>
                <a:latin typeface="Times New Roman" panose="02020603050405020304" pitchFamily="18" charset="0"/>
              </a:rPr>
              <a:t>b. </a:t>
            </a:r>
            <a:r>
              <a:rPr lang="en-US" altLang="en-US" sz="2300" b="1" i="1" dirty="0" err="1">
                <a:solidFill>
                  <a:srgbClr val="3333FF"/>
                </a:solidFill>
                <a:latin typeface="Times New Roman" panose="02020603050405020304" pitchFamily="18" charset="0"/>
              </a:rPr>
              <a:t>Công</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dân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có</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quyền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lợi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ích</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hợp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pháp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bị</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xâm</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phạm</a:t>
            </a:r>
            <a:r>
              <a:rPr lang="en-US" altLang="en-US" sz="2300" b="1" i="1" dirty="0">
                <a:solidFill>
                  <a:srgbClr val="3333FF"/>
                </a:solidFill>
                <a:latin typeface="Times New Roman" panose="02020603050405020304" pitchFamily="18" charset="0"/>
              </a:rPr>
              <a:t>.</a:t>
            </a:r>
          </a:p>
          <a:p>
            <a:pPr algn="just" eaLnBrk="1" hangingPunct="1"/>
            <a:r>
              <a:rPr lang="en-US" altLang="en-US" sz="2300" b="1" u="sng" dirty="0">
                <a:solidFill>
                  <a:srgbClr val="FF3300"/>
                </a:solidFill>
                <a:latin typeface="Times New Roman" panose="02020603050405020304" pitchFamily="18" charset="0"/>
              </a:rPr>
              <a:t>2. </a:t>
            </a:r>
            <a:r>
              <a:rPr lang="en-US" altLang="en-US" sz="2300" b="1" u="sng" dirty="0" err="1">
                <a:solidFill>
                  <a:srgbClr val="FF3300"/>
                </a:solidFill>
                <a:latin typeface="Times New Roman" panose="02020603050405020304" pitchFamily="18" charset="0"/>
              </a:rPr>
              <a:t>Đối</a:t>
            </a:r>
            <a:r>
              <a:rPr lang="en-US" altLang="en-US" sz="2300" b="1" u="sng" dirty="0">
                <a:solidFill>
                  <a:srgbClr val="FF3300"/>
                </a:solidFill>
                <a:latin typeface="Times New Roman" panose="02020603050405020304" pitchFamily="18" charset="0"/>
              </a:rPr>
              <a:t> </a:t>
            </a:r>
            <a:r>
              <a:rPr lang="en-US" altLang="en-US" sz="2300" b="1" u="sng" dirty="0" err="1">
                <a:solidFill>
                  <a:srgbClr val="FF3300"/>
                </a:solidFill>
                <a:latin typeface="Times New Roman" panose="02020603050405020304" pitchFamily="18" charset="0"/>
              </a:rPr>
              <a:t>tượng</a:t>
            </a:r>
            <a:r>
              <a:rPr lang="en-US" altLang="en-US" sz="2300" b="1" u="sng" dirty="0">
                <a:solidFill>
                  <a:srgbClr val="FF3300"/>
                </a:solidFill>
                <a:latin typeface="Times New Roman" panose="02020603050405020304" pitchFamily="18" charset="0"/>
              </a:rPr>
              <a:t>:</a:t>
            </a:r>
          </a:p>
          <a:p>
            <a:pPr algn="just" eaLnBrk="1" hangingPunct="1"/>
            <a:r>
              <a:rPr lang="en-US" altLang="en-US" sz="2300" b="1" i="1" dirty="0" err="1">
                <a:solidFill>
                  <a:srgbClr val="3333FF"/>
                </a:solidFill>
                <a:latin typeface="Times New Roman" panose="02020603050405020304" pitchFamily="18" charset="0"/>
              </a:rPr>
              <a:t>a.Các</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quyêt</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định</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việc</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làm</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khi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cho</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rằng</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trái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pháp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luật</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xâm</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phạm</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lợi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ích</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hợp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pháp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của</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mình</a:t>
            </a:r>
            <a:r>
              <a:rPr lang="en-US" altLang="en-US" sz="2300" b="1" i="1" dirty="0">
                <a:solidFill>
                  <a:srgbClr val="3333FF"/>
                </a:solidFill>
                <a:latin typeface="Times New Roman" panose="02020603050405020304" pitchFamily="18" charset="0"/>
              </a:rPr>
              <a:t>. </a:t>
            </a:r>
          </a:p>
          <a:p>
            <a:pPr algn="just" eaLnBrk="1" hangingPunct="1"/>
            <a:r>
              <a:rPr lang="en-US" altLang="en-US" sz="2300" b="1" i="1" dirty="0">
                <a:solidFill>
                  <a:srgbClr val="3333FF"/>
                </a:solidFill>
                <a:latin typeface="Times New Roman" panose="02020603050405020304" pitchFamily="18" charset="0"/>
              </a:rPr>
              <a:t>b. </a:t>
            </a:r>
            <a:r>
              <a:rPr lang="en-US" altLang="en-US" sz="2300" b="1" i="1" dirty="0" err="1">
                <a:solidFill>
                  <a:srgbClr val="3333FF"/>
                </a:solidFill>
                <a:latin typeface="Times New Roman" panose="02020603050405020304" pitchFamily="18" charset="0"/>
              </a:rPr>
              <a:t>Hành</a:t>
            </a:r>
            <a:r>
              <a:rPr lang="en-US" altLang="en-US" sz="2300" b="1" i="1" dirty="0">
                <a:solidFill>
                  <a:srgbClr val="3333FF"/>
                </a:solidFill>
                <a:latin typeface="Times New Roman" panose="02020603050405020304" pitchFamily="18" charset="0"/>
              </a:rPr>
              <a:t> vi </a:t>
            </a:r>
            <a:r>
              <a:rPr lang="en-US" altLang="en-US" sz="2300" b="1" i="1" dirty="0" err="1">
                <a:solidFill>
                  <a:srgbClr val="3333FF"/>
                </a:solidFill>
                <a:latin typeface="Times New Roman" panose="02020603050405020304" pitchFamily="18" charset="0"/>
              </a:rPr>
              <a:t>vi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phạm</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pháp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luật</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gây</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thiệt</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hại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đến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lợi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ích</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nhà</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nước</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công</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dân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cơ</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quan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tổ</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chức</a:t>
            </a:r>
            <a:r>
              <a:rPr lang="en-US" altLang="en-US" sz="2300" b="1" i="1" dirty="0">
                <a:solidFill>
                  <a:srgbClr val="3333FF"/>
                </a:solidFill>
                <a:latin typeface="Times New Roman" panose="02020603050405020304" pitchFamily="18" charset="0"/>
              </a:rPr>
              <a:t>.</a:t>
            </a:r>
          </a:p>
          <a:p>
            <a:pPr algn="just" eaLnBrk="1" hangingPunct="1"/>
            <a:r>
              <a:rPr lang="en-US" altLang="en-US" sz="2300" b="1" u="sng" dirty="0">
                <a:solidFill>
                  <a:srgbClr val="FF3300"/>
                </a:solidFill>
                <a:latin typeface="Times New Roman" panose="02020603050405020304" pitchFamily="18" charset="0"/>
              </a:rPr>
              <a:t>3. </a:t>
            </a:r>
            <a:r>
              <a:rPr lang="en-US" altLang="en-US" sz="2300" b="1" u="sng" dirty="0" err="1">
                <a:solidFill>
                  <a:srgbClr val="FF3300"/>
                </a:solidFill>
                <a:latin typeface="Times New Roman" panose="02020603050405020304" pitchFamily="18" charset="0"/>
              </a:rPr>
              <a:t>Cơ</a:t>
            </a:r>
            <a:r>
              <a:rPr lang="en-US" altLang="en-US" sz="2300" b="1" u="sng" dirty="0">
                <a:solidFill>
                  <a:srgbClr val="FF3300"/>
                </a:solidFill>
                <a:latin typeface="Times New Roman" panose="02020603050405020304" pitchFamily="18" charset="0"/>
              </a:rPr>
              <a:t> </a:t>
            </a:r>
            <a:r>
              <a:rPr lang="en-US" altLang="en-US" sz="2300" b="1" u="sng" dirty="0" err="1">
                <a:solidFill>
                  <a:srgbClr val="FF3300"/>
                </a:solidFill>
                <a:latin typeface="Times New Roman" panose="02020603050405020304" pitchFamily="18" charset="0"/>
              </a:rPr>
              <a:t>sở</a:t>
            </a:r>
            <a:r>
              <a:rPr lang="en-US" altLang="en-US" sz="2300" b="1" u="sng" dirty="0">
                <a:solidFill>
                  <a:srgbClr val="FF3300"/>
                </a:solidFill>
                <a:latin typeface="Times New Roman" panose="02020603050405020304" pitchFamily="18" charset="0"/>
              </a:rPr>
              <a:t>:</a:t>
            </a:r>
            <a:r>
              <a:rPr lang="en-US" altLang="en-US" sz="2300" b="1" dirty="0">
                <a:solidFill>
                  <a:srgbClr val="FF3300"/>
                </a:solidFill>
                <a:latin typeface="Times New Roman" panose="02020603050405020304" pitchFamily="18" charset="0"/>
              </a:rPr>
              <a:t> </a:t>
            </a:r>
          </a:p>
          <a:p>
            <a:pPr algn="just" eaLnBrk="1" hangingPunct="1"/>
            <a:r>
              <a:rPr lang="en-US" altLang="en-US" sz="2300" b="1" i="1" dirty="0">
                <a:solidFill>
                  <a:srgbClr val="3333FF"/>
                </a:solidFill>
                <a:latin typeface="Times New Roman" panose="02020603050405020304" pitchFamily="18" charset="0"/>
              </a:rPr>
              <a:t>a. </a:t>
            </a:r>
            <a:r>
              <a:rPr lang="en-US" altLang="en-US" sz="2300" b="1" i="1" dirty="0" err="1">
                <a:solidFill>
                  <a:srgbClr val="3333FF"/>
                </a:solidFill>
                <a:latin typeface="Times New Roman" panose="02020603050405020304" pitchFamily="18" charset="0"/>
              </a:rPr>
              <a:t>Tất</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cả</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các</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hành</a:t>
            </a:r>
            <a:r>
              <a:rPr lang="en-US" altLang="en-US" sz="2300" b="1" i="1" dirty="0">
                <a:solidFill>
                  <a:srgbClr val="3333FF"/>
                </a:solidFill>
                <a:latin typeface="Times New Roman" panose="02020603050405020304" pitchFamily="18" charset="0"/>
              </a:rPr>
              <a:t> vi </a:t>
            </a:r>
            <a:r>
              <a:rPr lang="en-US" altLang="en-US" sz="2300" b="1" i="1" dirty="0" err="1">
                <a:solidFill>
                  <a:srgbClr val="3333FF"/>
                </a:solidFill>
                <a:latin typeface="Times New Roman" panose="02020603050405020304" pitchFamily="18" charset="0"/>
              </a:rPr>
              <a:t>vi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phạm</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pháp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luật</a:t>
            </a:r>
            <a:r>
              <a:rPr lang="en-US" altLang="en-US" sz="2300" b="1" i="1" dirty="0">
                <a:solidFill>
                  <a:srgbClr val="3333FF"/>
                </a:solidFill>
                <a:latin typeface="Times New Roman" panose="02020603050405020304" pitchFamily="18" charset="0"/>
              </a:rPr>
              <a:t>.</a:t>
            </a:r>
          </a:p>
          <a:p>
            <a:pPr algn="just" eaLnBrk="1" hangingPunct="1"/>
            <a:r>
              <a:rPr lang="en-US" altLang="en-US" sz="2300" b="1" i="1" dirty="0">
                <a:solidFill>
                  <a:srgbClr val="3333FF"/>
                </a:solidFill>
                <a:latin typeface="Times New Roman" panose="02020603050405020304" pitchFamily="18" charset="0"/>
              </a:rPr>
              <a:t>b. </a:t>
            </a:r>
            <a:r>
              <a:rPr lang="en-US" altLang="en-US" sz="2300" b="1" i="1" dirty="0" err="1">
                <a:solidFill>
                  <a:srgbClr val="3333FF"/>
                </a:solidFill>
                <a:latin typeface="Times New Roman" panose="02020603050405020304" pitchFamily="18" charset="0"/>
              </a:rPr>
              <a:t>Quyền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và</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lợi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ích</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hợp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pháp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của</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bản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thân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người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bị</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xâm</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hại</a:t>
            </a:r>
            <a:r>
              <a:rPr lang="en-US" altLang="en-US" sz="2300" b="1" i="1" dirty="0">
                <a:solidFill>
                  <a:srgbClr val="3333FF"/>
                </a:solidFill>
                <a:latin typeface="Times New Roman" panose="02020603050405020304" pitchFamily="18" charset="0"/>
              </a:rPr>
              <a:t>.</a:t>
            </a:r>
          </a:p>
          <a:p>
            <a:pPr algn="just" eaLnBrk="1" hangingPunct="1"/>
            <a:r>
              <a:rPr lang="en-US" altLang="en-US" sz="2300" b="1" u="sng" dirty="0">
                <a:solidFill>
                  <a:srgbClr val="FF3300"/>
                </a:solidFill>
                <a:latin typeface="Times New Roman" panose="02020603050405020304" pitchFamily="18" charset="0"/>
              </a:rPr>
              <a:t>4. </a:t>
            </a:r>
            <a:r>
              <a:rPr lang="en-US" altLang="en-US" sz="2300" b="1" u="sng" dirty="0" err="1">
                <a:solidFill>
                  <a:srgbClr val="FF3300"/>
                </a:solidFill>
                <a:latin typeface="Times New Roman" panose="02020603050405020304" pitchFamily="18" charset="0"/>
              </a:rPr>
              <a:t>Mục</a:t>
            </a:r>
            <a:r>
              <a:rPr lang="en-US" altLang="en-US" sz="2300" b="1" u="sng" dirty="0">
                <a:solidFill>
                  <a:srgbClr val="FF3300"/>
                </a:solidFill>
                <a:latin typeface="Times New Roman" panose="02020603050405020304" pitchFamily="18" charset="0"/>
              </a:rPr>
              <a:t> </a:t>
            </a:r>
            <a:r>
              <a:rPr lang="en-US" altLang="en-US" sz="2300" b="1" u="sng" dirty="0" err="1">
                <a:solidFill>
                  <a:srgbClr val="FF3300"/>
                </a:solidFill>
                <a:latin typeface="Times New Roman" panose="02020603050405020304" pitchFamily="18" charset="0"/>
              </a:rPr>
              <a:t>đích</a:t>
            </a:r>
            <a:r>
              <a:rPr lang="en-US" altLang="en-US" sz="2300" b="1" u="sng" dirty="0">
                <a:solidFill>
                  <a:srgbClr val="FF3300"/>
                </a:solidFill>
                <a:latin typeface="Times New Roman" panose="02020603050405020304" pitchFamily="18" charset="0"/>
              </a:rPr>
              <a:t>:</a:t>
            </a:r>
          </a:p>
          <a:p>
            <a:pPr algn="just" eaLnBrk="1" hangingPunct="1"/>
            <a:r>
              <a:rPr lang="en-US" altLang="en-US" sz="2300" b="1" i="1" dirty="0">
                <a:solidFill>
                  <a:srgbClr val="3333FF"/>
                </a:solidFill>
                <a:latin typeface="Times New Roman" panose="02020603050405020304" pitchFamily="18" charset="0"/>
              </a:rPr>
              <a:t>a. </a:t>
            </a:r>
            <a:r>
              <a:rPr lang="en-US" altLang="en-US" sz="2300" b="1" i="1" dirty="0" err="1">
                <a:solidFill>
                  <a:srgbClr val="3333FF"/>
                </a:solidFill>
                <a:latin typeface="Times New Roman" panose="02020603050405020304" pitchFamily="18" charset="0"/>
              </a:rPr>
              <a:t>Khôi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phục</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quyền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và</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lợi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ích</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hợp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pháp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của</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người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bị</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xâm</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hại</a:t>
            </a:r>
            <a:r>
              <a:rPr lang="en-US" altLang="en-US" sz="2300" b="1" i="1" dirty="0">
                <a:solidFill>
                  <a:srgbClr val="3333FF"/>
                </a:solidFill>
                <a:latin typeface="Times New Roman" panose="02020603050405020304" pitchFamily="18" charset="0"/>
              </a:rPr>
              <a:t>.</a:t>
            </a:r>
          </a:p>
          <a:p>
            <a:pPr algn="just" eaLnBrk="1" hangingPunct="1"/>
            <a:r>
              <a:rPr lang="en-US" altLang="en-US" sz="2300" b="1" i="1" dirty="0">
                <a:solidFill>
                  <a:srgbClr val="3333FF"/>
                </a:solidFill>
                <a:latin typeface="Times New Roman" panose="02020603050405020304" pitchFamily="18" charset="0"/>
              </a:rPr>
              <a:t>b </a:t>
            </a:r>
            <a:r>
              <a:rPr lang="en-US" altLang="en-US" sz="2300" b="1" i="1" dirty="0" err="1">
                <a:solidFill>
                  <a:srgbClr val="3333FF"/>
                </a:solidFill>
                <a:latin typeface="Times New Roman" panose="02020603050405020304" pitchFamily="18" charset="0"/>
              </a:rPr>
              <a:t>Phát</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giác</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hạn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chế</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ngăn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chặn</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mọi</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hành</a:t>
            </a:r>
            <a:r>
              <a:rPr lang="en-US" altLang="en-US" sz="2300" b="1" i="1" dirty="0">
                <a:solidFill>
                  <a:srgbClr val="3333FF"/>
                </a:solidFill>
                <a:latin typeface="Times New Roman" panose="02020603050405020304" pitchFamily="18" charset="0"/>
              </a:rPr>
              <a:t> vi </a:t>
            </a:r>
            <a:r>
              <a:rPr lang="en-US" altLang="en-US" sz="2300" b="1" i="1" dirty="0" err="1">
                <a:solidFill>
                  <a:srgbClr val="3333FF"/>
                </a:solidFill>
                <a:latin typeface="Times New Roman" panose="02020603050405020304" pitchFamily="18" charset="0"/>
              </a:rPr>
              <a:t>vi</a:t>
            </a:r>
            <a:r>
              <a:rPr lang="en-US" altLang="en-US" sz="2300" b="1" i="1" dirty="0">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phạm</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pháp</a:t>
            </a:r>
            <a:r>
              <a:rPr lang="en-US" altLang="en-US" sz="2300" b="1" i="1" dirty="0">
                <a:solidFill>
                  <a:srgbClr val="3333FF"/>
                </a:solidFill>
                <a:latin typeface="Times New Roman" panose="02020603050405020304" pitchFamily="18" charset="0"/>
              </a:rPr>
              <a:t> </a:t>
            </a:r>
            <a:r>
              <a:rPr lang="en-US" altLang="en-US" sz="2300" b="1" i="1" dirty="0" err="1">
                <a:solidFill>
                  <a:srgbClr val="3333FF"/>
                </a:solidFill>
                <a:latin typeface="Times New Roman" panose="02020603050405020304" pitchFamily="18" charset="0"/>
              </a:rPr>
              <a:t>luật</a:t>
            </a:r>
            <a:r>
              <a:rPr lang="en-US" altLang="en-US" sz="2300" b="1" i="1" dirty="0">
                <a:solidFill>
                  <a:srgbClr val="3333FF"/>
                </a:solidFill>
                <a:latin typeface="Times New Roman" panose="02020603050405020304" pitchFamily="18" charset="0"/>
              </a:rPr>
              <a:t>.</a:t>
            </a:r>
          </a:p>
        </p:txBody>
      </p:sp>
      <p:sp>
        <p:nvSpPr>
          <p:cNvPr id="8" name="Text Box 31"/>
          <p:cNvSpPr txBox="1">
            <a:spLocks noChangeArrowheads="1"/>
          </p:cNvSpPr>
          <p:nvPr/>
        </p:nvSpPr>
        <p:spPr bwMode="auto">
          <a:xfrm>
            <a:off x="2388524" y="2697163"/>
            <a:ext cx="609600" cy="579437"/>
          </a:xfrm>
          <a:prstGeom prst="rect">
            <a:avLst/>
          </a:prstGeom>
          <a:solidFill>
            <a:schemeClr val="accent4">
              <a:lumMod val="40000"/>
              <a:lumOff val="60000"/>
            </a:schemeClr>
          </a:solidFill>
          <a:ln>
            <a:noFill/>
          </a:ln>
          <a:effectLst>
            <a:outerShdw dist="35921" dir="2700000" algn="ctr" rotWithShape="0">
              <a:schemeClr val="bg2"/>
            </a:outerShdw>
          </a:effectLst>
          <a:extLst/>
        </p:spPr>
        <p:txBody>
          <a:bodyPr wrap="square" lIns="91436" tIns="45718" rIns="91436" bIns="45718">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eaLnBrk="1" hangingPunct="1">
              <a:spcBef>
                <a:spcPct val="50000"/>
              </a:spcBef>
            </a:pPr>
            <a:r>
              <a:rPr lang="en-US" altLang="en-US" sz="3200" dirty="0">
                <a:solidFill>
                  <a:srgbClr val="3333FF"/>
                </a:solidFill>
                <a:latin typeface="Times New Roman" panose="02020603050405020304" pitchFamily="18" charset="0"/>
              </a:rPr>
              <a:t>1b</a:t>
            </a:r>
          </a:p>
        </p:txBody>
      </p:sp>
      <p:sp>
        <p:nvSpPr>
          <p:cNvPr id="19486" name="Text Box 32"/>
          <p:cNvSpPr txBox="1">
            <a:spLocks noChangeArrowheads="1"/>
          </p:cNvSpPr>
          <p:nvPr/>
        </p:nvSpPr>
        <p:spPr bwMode="auto">
          <a:xfrm>
            <a:off x="4572000" y="4678363"/>
            <a:ext cx="685800" cy="5794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lIns="91436" tIns="45718" rIns="91436" bIns="45718">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eaLnBrk="1" hangingPunct="1">
              <a:spcBef>
                <a:spcPct val="50000"/>
              </a:spcBef>
            </a:pPr>
            <a:endParaRPr lang="en-US" altLang="en-US" sz="3200">
              <a:latin typeface="Times New Roman" panose="02020603050405020304" pitchFamily="18" charset="0"/>
            </a:endParaRPr>
          </a:p>
        </p:txBody>
      </p:sp>
      <p:sp>
        <p:nvSpPr>
          <p:cNvPr id="10" name="Text Box 34"/>
          <p:cNvSpPr txBox="1">
            <a:spLocks noChangeArrowheads="1"/>
          </p:cNvSpPr>
          <p:nvPr/>
        </p:nvSpPr>
        <p:spPr bwMode="auto">
          <a:xfrm>
            <a:off x="2388524" y="3611563"/>
            <a:ext cx="609600" cy="579437"/>
          </a:xfrm>
          <a:prstGeom prst="rect">
            <a:avLst/>
          </a:prstGeom>
          <a:solidFill>
            <a:schemeClr val="accent4">
              <a:lumMod val="40000"/>
              <a:lumOff val="60000"/>
            </a:schemeClr>
          </a:solidFill>
          <a:ln>
            <a:noFill/>
          </a:ln>
          <a:effectLst>
            <a:outerShdw dist="35921" dir="2700000" algn="ctr" rotWithShape="0">
              <a:schemeClr val="bg2"/>
            </a:outerShdw>
          </a:effectLst>
          <a:extLst/>
        </p:spPr>
        <p:txBody>
          <a:bodyPr lIns="91436" tIns="45718" rIns="91436" bIns="45718">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eaLnBrk="1" hangingPunct="1">
              <a:spcBef>
                <a:spcPct val="50000"/>
              </a:spcBef>
            </a:pPr>
            <a:r>
              <a:rPr lang="en-US" altLang="en-US" sz="3200" dirty="0">
                <a:solidFill>
                  <a:srgbClr val="3333FF"/>
                </a:solidFill>
                <a:latin typeface="Times New Roman" panose="02020603050405020304" pitchFamily="18" charset="0"/>
              </a:rPr>
              <a:t>2a</a:t>
            </a:r>
          </a:p>
        </p:txBody>
      </p:sp>
      <p:sp>
        <p:nvSpPr>
          <p:cNvPr id="11" name="Text Box 35"/>
          <p:cNvSpPr txBox="1">
            <a:spLocks noChangeArrowheads="1"/>
          </p:cNvSpPr>
          <p:nvPr/>
        </p:nvSpPr>
        <p:spPr bwMode="auto">
          <a:xfrm>
            <a:off x="2388524" y="4525963"/>
            <a:ext cx="609600" cy="579437"/>
          </a:xfrm>
          <a:prstGeom prst="rect">
            <a:avLst/>
          </a:prstGeom>
          <a:solidFill>
            <a:schemeClr val="accent4">
              <a:lumMod val="40000"/>
              <a:lumOff val="60000"/>
            </a:schemeClr>
          </a:solidFill>
          <a:ln>
            <a:noFill/>
          </a:ln>
          <a:effectLst>
            <a:outerShdw dist="35921" dir="2700000" algn="ctr" rotWithShape="0">
              <a:schemeClr val="bg2"/>
            </a:outerShdw>
          </a:effectLst>
          <a:extLst/>
        </p:spPr>
        <p:txBody>
          <a:bodyPr lIns="91436" tIns="45718" rIns="91436" bIns="45718">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eaLnBrk="1" hangingPunct="1">
              <a:spcBef>
                <a:spcPct val="50000"/>
              </a:spcBef>
            </a:pPr>
            <a:r>
              <a:rPr lang="en-US" altLang="en-US" sz="3200">
                <a:solidFill>
                  <a:srgbClr val="3333FF"/>
                </a:solidFill>
                <a:latin typeface="Times New Roman" panose="02020603050405020304" pitchFamily="18" charset="0"/>
              </a:rPr>
              <a:t>3b</a:t>
            </a:r>
          </a:p>
        </p:txBody>
      </p:sp>
      <p:sp>
        <p:nvSpPr>
          <p:cNvPr id="12" name="Text Box 36"/>
          <p:cNvSpPr txBox="1">
            <a:spLocks noChangeArrowheads="1"/>
          </p:cNvSpPr>
          <p:nvPr/>
        </p:nvSpPr>
        <p:spPr bwMode="auto">
          <a:xfrm>
            <a:off x="2388524" y="5516563"/>
            <a:ext cx="685800" cy="579437"/>
          </a:xfrm>
          <a:prstGeom prst="rect">
            <a:avLst/>
          </a:prstGeom>
          <a:solidFill>
            <a:schemeClr val="accent4">
              <a:lumMod val="40000"/>
              <a:lumOff val="60000"/>
            </a:schemeClr>
          </a:solidFill>
          <a:ln>
            <a:noFill/>
          </a:ln>
          <a:effectLst>
            <a:outerShdw dist="35921" dir="2700000" algn="ctr" rotWithShape="0">
              <a:schemeClr val="bg2"/>
            </a:outerShdw>
          </a:effectLst>
          <a:extLst/>
        </p:spPr>
        <p:txBody>
          <a:bodyPr lIns="91436" tIns="45718" rIns="91436" bIns="45718">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eaLnBrk="1" hangingPunct="1">
              <a:spcBef>
                <a:spcPct val="50000"/>
              </a:spcBef>
            </a:pPr>
            <a:r>
              <a:rPr lang="en-US" altLang="en-US" sz="3200" dirty="0">
                <a:solidFill>
                  <a:srgbClr val="3333FF"/>
                </a:solidFill>
                <a:latin typeface="Times New Roman" panose="02020603050405020304" pitchFamily="18" charset="0"/>
              </a:rPr>
              <a:t>4a</a:t>
            </a:r>
          </a:p>
        </p:txBody>
      </p:sp>
      <p:sp>
        <p:nvSpPr>
          <p:cNvPr id="13" name="Text Box 37"/>
          <p:cNvSpPr txBox="1">
            <a:spLocks noChangeArrowheads="1"/>
          </p:cNvSpPr>
          <p:nvPr/>
        </p:nvSpPr>
        <p:spPr bwMode="auto">
          <a:xfrm>
            <a:off x="3455324" y="2697163"/>
            <a:ext cx="609600" cy="579437"/>
          </a:xfrm>
          <a:prstGeom prst="rect">
            <a:avLst/>
          </a:prstGeom>
          <a:solidFill>
            <a:schemeClr val="accent4">
              <a:lumMod val="40000"/>
              <a:lumOff val="60000"/>
            </a:schemeClr>
          </a:solidFill>
          <a:ln>
            <a:noFill/>
          </a:ln>
          <a:effectLst>
            <a:outerShdw dist="35921" dir="2700000" algn="ctr" rotWithShape="0">
              <a:schemeClr val="bg2"/>
            </a:outerShdw>
          </a:effectLst>
          <a:extLst/>
        </p:spPr>
        <p:txBody>
          <a:bodyPr lIns="91436" tIns="45718" rIns="91436" bIns="45718">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eaLnBrk="1" hangingPunct="1">
              <a:spcBef>
                <a:spcPct val="50000"/>
              </a:spcBef>
            </a:pPr>
            <a:r>
              <a:rPr lang="en-US" altLang="en-US" sz="3200" dirty="0">
                <a:solidFill>
                  <a:srgbClr val="3333FF"/>
                </a:solidFill>
                <a:latin typeface="Times New Roman" panose="02020603050405020304" pitchFamily="18" charset="0"/>
              </a:rPr>
              <a:t>1a</a:t>
            </a:r>
          </a:p>
        </p:txBody>
      </p:sp>
      <p:sp>
        <p:nvSpPr>
          <p:cNvPr id="14" name="Rectangle 38"/>
          <p:cNvSpPr>
            <a:spLocks noChangeArrowheads="1"/>
          </p:cNvSpPr>
          <p:nvPr/>
        </p:nvSpPr>
        <p:spPr bwMode="auto">
          <a:xfrm>
            <a:off x="3455324" y="3611563"/>
            <a:ext cx="609600" cy="609600"/>
          </a:xfrm>
          <a:prstGeom prst="rect">
            <a:avLst/>
          </a:prstGeom>
          <a:solidFill>
            <a:schemeClr val="accent4">
              <a:lumMod val="40000"/>
              <a:lumOff val="60000"/>
            </a:schemeClr>
          </a:solidFill>
          <a:ln w="9525" algn="ctr">
            <a:solidFill>
              <a:srgbClr val="000000"/>
            </a:solidFill>
            <a:miter lim="800000"/>
            <a:headEnd/>
            <a:tailEnd/>
          </a:ln>
          <a:effectLst>
            <a:outerShdw dist="35921" dir="2700000" algn="ctr" rotWithShape="0">
              <a:schemeClr val="bg2"/>
            </a:outerShdw>
          </a:effectLst>
        </p:spPr>
        <p:txBody>
          <a:bodyPr wrap="none" lIns="91436" tIns="45718" rIns="91436" bIns="45718" anchor="ct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algn="ctr" eaLnBrk="1" hangingPunct="1"/>
            <a:r>
              <a:rPr lang="en-US" altLang="en-US" sz="3200">
                <a:solidFill>
                  <a:srgbClr val="3333FF"/>
                </a:solidFill>
                <a:latin typeface="Times New Roman" panose="02020603050405020304" pitchFamily="18" charset="0"/>
              </a:rPr>
              <a:t>2b</a:t>
            </a:r>
          </a:p>
        </p:txBody>
      </p:sp>
      <p:sp>
        <p:nvSpPr>
          <p:cNvPr id="15" name="Text Box 39"/>
          <p:cNvSpPr txBox="1">
            <a:spLocks noChangeArrowheads="1"/>
          </p:cNvSpPr>
          <p:nvPr/>
        </p:nvSpPr>
        <p:spPr bwMode="auto">
          <a:xfrm>
            <a:off x="3455324" y="4525963"/>
            <a:ext cx="609600" cy="579437"/>
          </a:xfrm>
          <a:prstGeom prst="rect">
            <a:avLst/>
          </a:prstGeom>
          <a:solidFill>
            <a:schemeClr val="accent4">
              <a:lumMod val="40000"/>
              <a:lumOff val="60000"/>
            </a:schemeClr>
          </a:solidFill>
          <a:ln>
            <a:noFill/>
          </a:ln>
          <a:effectLst>
            <a:outerShdw dist="35921" dir="2700000" algn="ctr" rotWithShape="0">
              <a:schemeClr val="bg2"/>
            </a:outerShdw>
          </a:effectLst>
          <a:extLst/>
        </p:spPr>
        <p:txBody>
          <a:bodyPr lIns="91436" tIns="45718" rIns="91436" bIns="45718">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eaLnBrk="1" hangingPunct="1">
              <a:spcBef>
                <a:spcPct val="50000"/>
              </a:spcBef>
            </a:pPr>
            <a:r>
              <a:rPr lang="en-US" altLang="en-US" sz="3200">
                <a:solidFill>
                  <a:srgbClr val="3333FF"/>
                </a:solidFill>
                <a:latin typeface="Times New Roman" panose="02020603050405020304" pitchFamily="18" charset="0"/>
              </a:rPr>
              <a:t>3a</a:t>
            </a:r>
          </a:p>
        </p:txBody>
      </p:sp>
      <p:sp>
        <p:nvSpPr>
          <p:cNvPr id="16" name="Text Box 40"/>
          <p:cNvSpPr txBox="1">
            <a:spLocks noChangeArrowheads="1"/>
          </p:cNvSpPr>
          <p:nvPr/>
        </p:nvSpPr>
        <p:spPr bwMode="auto">
          <a:xfrm>
            <a:off x="3429000" y="5516563"/>
            <a:ext cx="609600" cy="579437"/>
          </a:xfrm>
          <a:prstGeom prst="rect">
            <a:avLst/>
          </a:prstGeom>
          <a:solidFill>
            <a:schemeClr val="accent4">
              <a:lumMod val="40000"/>
              <a:lumOff val="60000"/>
            </a:schemeClr>
          </a:solidFill>
          <a:ln>
            <a:noFill/>
          </a:ln>
          <a:effectLst>
            <a:outerShdw dist="35921" dir="2700000" algn="ctr" rotWithShape="0">
              <a:schemeClr val="bg2"/>
            </a:outerShdw>
          </a:effectLst>
          <a:extLst/>
        </p:spPr>
        <p:txBody>
          <a:bodyPr lIns="91436" tIns="45718" rIns="91436" bIns="45718">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eaLnBrk="1" hangingPunct="1"/>
            <a:r>
              <a:rPr lang="en-US" altLang="en-US" sz="3200">
                <a:solidFill>
                  <a:srgbClr val="3333FF"/>
                </a:solidFill>
                <a:latin typeface="Times New Roman" panose="02020603050405020304" pitchFamily="18" charset="0"/>
              </a:rPr>
              <a:t>4b</a:t>
            </a:r>
          </a:p>
        </p:txBody>
      </p:sp>
      <p:sp>
        <p:nvSpPr>
          <p:cNvPr id="19494" name="Title 16"/>
          <p:cNvSpPr txBox="1">
            <a:spLocks noGrp="1"/>
          </p:cNvSpPr>
          <p:nvPr>
            <p:ph type="title"/>
          </p:nvPr>
        </p:nvSpPr>
        <p:spPr/>
        <p:txBody>
          <a:bodyPr/>
          <a:lstStyle/>
          <a:p>
            <a:r>
              <a:rPr lang="vi-VN" altLang="en-US" sz="3000" smtClean="0"/>
              <a:t>Điền các dữ liệu cho sẵn dưới đây vào bảng sau (Cách điền: VD: 1a, 3b...)</a:t>
            </a:r>
            <a:endParaRPr lang="en-US" altLang="en-US" sz="300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7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11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p:cNvSpPr>
          <p:nvPr>
            <p:ph type="title"/>
          </p:nvPr>
        </p:nvSpPr>
        <p:spPr/>
        <p:txBody>
          <a:bodyPr/>
          <a:lstStyle/>
          <a:p>
            <a:pPr algn="ctr"/>
            <a:r>
              <a:rPr lang="en-US" altLang="en-US" sz="4000" smtClean="0"/>
              <a:t>Phân biệt khiếu nại vs tố cáo</a:t>
            </a:r>
          </a:p>
        </p:txBody>
      </p:sp>
      <p:graphicFrame>
        <p:nvGraphicFramePr>
          <p:cNvPr id="8" name="Group 3"/>
          <p:cNvGraphicFramePr>
            <a:graphicFrameLocks/>
          </p:cNvGraphicFramePr>
          <p:nvPr/>
        </p:nvGraphicFramePr>
        <p:xfrm>
          <a:off x="381000" y="1274763"/>
          <a:ext cx="11506200" cy="5126039"/>
        </p:xfrm>
        <a:graphic>
          <a:graphicData uri="http://schemas.openxmlformats.org/drawingml/2006/table">
            <a:tbl>
              <a:tblPr/>
              <a:tblGrid>
                <a:gridCol w="2234385">
                  <a:extLst>
                    <a:ext uri="{9D8B030D-6E8A-4147-A177-3AD203B41FA5}">
                      <a16:colId xmlns:a16="http://schemas.microsoft.com/office/drawing/2014/main" xmlns="" val="1564763819"/>
                    </a:ext>
                  </a:extLst>
                </a:gridCol>
                <a:gridCol w="4587875">
                  <a:extLst>
                    <a:ext uri="{9D8B030D-6E8A-4147-A177-3AD203B41FA5}">
                      <a16:colId xmlns:a16="http://schemas.microsoft.com/office/drawing/2014/main" xmlns="" val="1167857348"/>
                    </a:ext>
                  </a:extLst>
                </a:gridCol>
                <a:gridCol w="4683940">
                  <a:extLst>
                    <a:ext uri="{9D8B030D-6E8A-4147-A177-3AD203B41FA5}">
                      <a16:colId xmlns:a16="http://schemas.microsoft.com/office/drawing/2014/main" xmlns="" val="2265294094"/>
                    </a:ext>
                  </a:extLst>
                </a:gridCol>
              </a:tblGrid>
              <a:tr h="685722">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Times New Roman" panose="02020603050405020304" pitchFamily="18" charset="0"/>
                      </a:endParaRPr>
                    </a:p>
                  </a:txBody>
                  <a:tcPr marL="91436" marR="91436"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rgbClr val="FF0000"/>
                          </a:solidFill>
                          <a:effectLst/>
                          <a:latin typeface="Times New Roman" panose="02020603050405020304" pitchFamily="18" charset="0"/>
                        </a:rPr>
                        <a:t>Khiếu</a:t>
                      </a:r>
                      <a:r>
                        <a:rPr kumimoji="0" lang="en-US" altLang="en-US" sz="2800" b="1" i="0" u="none" strike="noStrike" cap="none" normalizeH="0" baseline="0" dirty="0" smtClean="0">
                          <a:ln>
                            <a:noFill/>
                          </a:ln>
                          <a:solidFill>
                            <a:srgbClr val="FF0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rPr>
                        <a:t>nại</a:t>
                      </a:r>
                      <a:endParaRPr kumimoji="0" lang="en-US" altLang="en-US" sz="2800" b="1" i="0" u="none" strike="noStrike" cap="none" normalizeH="0" baseline="0" dirty="0" smtClean="0">
                        <a:ln>
                          <a:noFill/>
                        </a:ln>
                        <a:solidFill>
                          <a:srgbClr val="FF0000"/>
                        </a:solidFill>
                        <a:effectLst/>
                        <a:latin typeface="Times New Roman" panose="02020603050405020304" pitchFamily="18" charset="0"/>
                      </a:endParaRPr>
                    </a:p>
                  </a:txBody>
                  <a:tcPr marL="91436" marR="91436"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rgbClr val="FF0000"/>
                          </a:solidFill>
                          <a:effectLst/>
                          <a:latin typeface="Times New Roman" panose="02020603050405020304" pitchFamily="18" charset="0"/>
                        </a:rPr>
                        <a:t>Tố</a:t>
                      </a:r>
                      <a:r>
                        <a:rPr kumimoji="0" lang="en-US" altLang="en-US" sz="2800" b="1" i="0" u="none" strike="noStrike" cap="none" normalizeH="0" baseline="0" dirty="0" smtClean="0">
                          <a:ln>
                            <a:noFill/>
                          </a:ln>
                          <a:solidFill>
                            <a:srgbClr val="FF0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rPr>
                        <a:t>cáo</a:t>
                      </a:r>
                      <a:endParaRPr kumimoji="0" lang="en-US" altLang="en-US" sz="2800" b="1" i="0" u="none" strike="noStrike" cap="none" normalizeH="0" baseline="0" dirty="0" smtClean="0">
                        <a:ln>
                          <a:noFill/>
                        </a:ln>
                        <a:solidFill>
                          <a:srgbClr val="FF0000"/>
                        </a:solidFill>
                        <a:effectLst/>
                        <a:latin typeface="Times New Roman" panose="02020603050405020304" pitchFamily="18" charset="0"/>
                      </a:endParaRPr>
                    </a:p>
                  </a:txBody>
                  <a:tcPr marL="91436" marR="91436"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02734078"/>
                  </a:ext>
                </a:extLst>
              </a:tr>
              <a:tr h="914295">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Times New Roman" panose="02020603050405020304" pitchFamily="18" charset="0"/>
                        </a:rPr>
                        <a:t>Người thực hiện</a:t>
                      </a:r>
                    </a:p>
                  </a:txBody>
                  <a:tcPr marL="91436" marR="9143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Công</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dân</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có</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quyền</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và</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lợi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ích</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bị</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xâm</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phạm</a:t>
                      </a:r>
                      <a:endParaRPr kumimoji="0" lang="en-US" altLang="en-US" sz="2500" b="1" i="0" u="none" strike="noStrike" cap="none" normalizeH="0" baseline="0" dirty="0" smtClean="0">
                        <a:ln>
                          <a:noFill/>
                        </a:ln>
                        <a:solidFill>
                          <a:srgbClr val="000066"/>
                        </a:solidFill>
                        <a:effectLst/>
                        <a:latin typeface="Times New Roman" panose="02020603050405020304" pitchFamily="18" charset="0"/>
                      </a:endParaRPr>
                    </a:p>
                  </a:txBody>
                  <a:tcPr marL="91436" marR="91436"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Bất</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cứ</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công</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dân</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nào</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a:t>
                      </a:r>
                    </a:p>
                  </a:txBody>
                  <a:tcPr marL="91436" marR="91436"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80005301"/>
                  </a:ext>
                </a:extLst>
              </a:tr>
              <a:tr h="1615425">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FF0000"/>
                          </a:solidFill>
                          <a:effectLst/>
                          <a:latin typeface="Times New Roman" panose="02020603050405020304" pitchFamily="18" charset="0"/>
                        </a:rPr>
                        <a:t>Đối</a:t>
                      </a:r>
                      <a:r>
                        <a:rPr kumimoji="0" lang="en-US" altLang="en-US" sz="2400" b="1" i="0" u="none" strike="noStrike" cap="none" normalizeH="0" baseline="0" dirty="0" smtClean="0">
                          <a:ln>
                            <a:noFill/>
                          </a:ln>
                          <a:solidFill>
                            <a:srgbClr val="FF0000"/>
                          </a:solidFill>
                          <a:effectLst/>
                          <a:latin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rPr>
                        <a:t>tượng</a:t>
                      </a:r>
                      <a:endParaRPr kumimoji="0" lang="en-US" altLang="en-US" sz="2400" b="1" i="0" u="none" strike="noStrike" cap="none" normalizeH="0" baseline="0" dirty="0" smtClean="0">
                        <a:ln>
                          <a:noFill/>
                        </a:ln>
                        <a:solidFill>
                          <a:srgbClr val="FF0000"/>
                        </a:solidFill>
                        <a:effectLst/>
                        <a:latin typeface="Times New Roman" panose="02020603050405020304" pitchFamily="18" charset="0"/>
                      </a:endParaRPr>
                    </a:p>
                  </a:txBody>
                  <a:tcPr marL="91436" marR="9143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Các</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quyết</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định</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việc</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làm</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khi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cho</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rằng</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trái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pháp</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luật</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xâm</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phạm</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lợi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ích</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hợp</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pháp</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của</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mình</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a:t>
                      </a:r>
                    </a:p>
                  </a:txBody>
                  <a:tcPr marL="91436" marR="91436"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Hành</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vi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vi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phạm</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pháp</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luật</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gây</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thiệt</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hại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đến</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lợi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ích</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hoặc</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đe</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dọa</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gây</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thiệt</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hại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đến</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lợi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ích</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của</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nhà</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nước</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công</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dân</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cơ</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quan</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tổ</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chức</a:t>
                      </a:r>
                      <a:endParaRPr kumimoji="0" lang="en-US" altLang="en-US" sz="2500" b="1" i="0" u="none" strike="noStrike" cap="none" normalizeH="0" baseline="0" dirty="0" smtClean="0">
                        <a:ln>
                          <a:noFill/>
                        </a:ln>
                        <a:solidFill>
                          <a:srgbClr val="000066"/>
                        </a:solidFill>
                        <a:effectLst/>
                        <a:latin typeface="Times New Roman" panose="02020603050405020304" pitchFamily="18" charset="0"/>
                      </a:endParaRPr>
                    </a:p>
                  </a:txBody>
                  <a:tcPr marL="91436" marR="91436"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53373180"/>
                  </a:ext>
                </a:extLst>
              </a:tr>
              <a:tr h="904770">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Times New Roman" panose="02020603050405020304" pitchFamily="18" charset="0"/>
                        </a:rPr>
                        <a:t>Cơ sở</a:t>
                      </a:r>
                    </a:p>
                  </a:txBody>
                  <a:tcPr marL="91436" marR="9143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smtClean="0">
                          <a:ln>
                            <a:noFill/>
                          </a:ln>
                          <a:solidFill>
                            <a:srgbClr val="000066"/>
                          </a:solidFill>
                          <a:effectLst/>
                          <a:latin typeface="Times New Roman" panose="02020603050405020304" pitchFamily="18" charset="0"/>
                        </a:rPr>
                        <a:t>Quyền, lợi ích hợp pháp của bản thân khi bị xâm phạm.</a:t>
                      </a:r>
                    </a:p>
                  </a:txBody>
                  <a:tcPr marL="91436" marR="91436"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Tất</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cả</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các</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hành</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vi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vi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phạm</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pháp</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luật</a:t>
                      </a:r>
                      <a:endParaRPr kumimoji="0" lang="en-US" altLang="en-US" sz="2500" b="1" i="0" u="none" strike="noStrike" cap="none" normalizeH="0" baseline="0" dirty="0" smtClean="0">
                        <a:ln>
                          <a:noFill/>
                        </a:ln>
                        <a:solidFill>
                          <a:srgbClr val="000066"/>
                        </a:solidFill>
                        <a:effectLst/>
                        <a:latin typeface="Times New Roman" panose="02020603050405020304" pitchFamily="18" charset="0"/>
                      </a:endParaRPr>
                    </a:p>
                  </a:txBody>
                  <a:tcPr marL="91436" marR="91436"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23144428"/>
                  </a:ext>
                </a:extLst>
              </a:tr>
              <a:tr h="1005826">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Times New Roman" panose="02020603050405020304" pitchFamily="18" charset="0"/>
                        </a:rPr>
                        <a:t>Mục đích</a:t>
                      </a:r>
                    </a:p>
                  </a:txBody>
                  <a:tcPr marL="91436" marR="9143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smtClean="0">
                          <a:ln>
                            <a:noFill/>
                          </a:ln>
                          <a:solidFill>
                            <a:srgbClr val="000066"/>
                          </a:solidFill>
                          <a:effectLst/>
                          <a:latin typeface="Times New Roman" panose="02020603050405020304" pitchFamily="18" charset="0"/>
                        </a:rPr>
                        <a:t>Khôi phục quyền và lợi ích hợp pháp của người bị xâm phạm</a:t>
                      </a:r>
                    </a:p>
                  </a:txBody>
                  <a:tcPr marL="91436" marR="91436"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Phát</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giác</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hạn</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chế</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ngăn</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chặn</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mọi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hành</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vi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vi</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phạm</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pháp</a:t>
                      </a:r>
                      <a:r>
                        <a:rPr kumimoji="0" lang="en-US" altLang="en-US" sz="2500" b="1" i="0" u="none" strike="noStrike" cap="none" normalizeH="0" baseline="0" dirty="0" smtClean="0">
                          <a:ln>
                            <a:noFill/>
                          </a:ln>
                          <a:solidFill>
                            <a:srgbClr val="000066"/>
                          </a:solidFill>
                          <a:effectLst/>
                          <a:latin typeface="Times New Roman" panose="02020603050405020304" pitchFamily="18" charset="0"/>
                        </a:rPr>
                        <a:t> </a:t>
                      </a:r>
                      <a:r>
                        <a:rPr kumimoji="0" lang="en-US" altLang="en-US" sz="2500" b="1" i="0" u="none" strike="noStrike" cap="none" normalizeH="0" baseline="0" dirty="0" err="1" smtClean="0">
                          <a:ln>
                            <a:noFill/>
                          </a:ln>
                          <a:solidFill>
                            <a:srgbClr val="000066"/>
                          </a:solidFill>
                          <a:effectLst/>
                          <a:latin typeface="Times New Roman" panose="02020603050405020304" pitchFamily="18" charset="0"/>
                        </a:rPr>
                        <a:t>luật</a:t>
                      </a:r>
                      <a:endParaRPr kumimoji="0" lang="en-US" altLang="en-US" sz="2500" b="1" i="0" u="none" strike="noStrike" cap="none" normalizeH="0" baseline="0" dirty="0" smtClean="0">
                        <a:ln>
                          <a:noFill/>
                        </a:ln>
                        <a:solidFill>
                          <a:srgbClr val="000066"/>
                        </a:solidFill>
                        <a:effectLst/>
                        <a:latin typeface="Times New Roman" panose="02020603050405020304" pitchFamily="18" charset="0"/>
                      </a:endParaRPr>
                    </a:p>
                  </a:txBody>
                  <a:tcPr marL="91436" marR="91436"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00640941"/>
                  </a:ext>
                </a:extLst>
              </a:tr>
            </a:tbl>
          </a:graphicData>
        </a:graphic>
      </p:graphicFrame>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3338"/>
            <a:ext cx="3581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14800" y="1628507"/>
            <a:ext cx="7924800" cy="4616648"/>
          </a:xfrm>
          <a:prstGeom prst="rect">
            <a:avLst/>
          </a:prstGeom>
        </p:spPr>
        <p:txBody>
          <a:bodyPr wrap="square">
            <a:spAutoFit/>
          </a:bodyPr>
          <a:lstStyle/>
          <a:p>
            <a:pPr>
              <a:spcBef>
                <a:spcPts val="600"/>
              </a:spcBef>
              <a:spcAft>
                <a:spcPts val="600"/>
              </a:spcAft>
            </a:pPr>
            <a:r>
              <a:rPr lang="vi-VN" sz="2400" b="1" dirty="0">
                <a:solidFill>
                  <a:srgbClr val="000000"/>
                </a:solidFill>
              </a:rPr>
              <a:t>Điều 30.</a:t>
            </a:r>
            <a:endParaRPr lang="vi-VN" sz="2400" dirty="0">
              <a:solidFill>
                <a:srgbClr val="000000"/>
              </a:solidFill>
            </a:endParaRPr>
          </a:p>
          <a:p>
            <a:pPr>
              <a:spcBef>
                <a:spcPts val="600"/>
              </a:spcBef>
              <a:spcAft>
                <a:spcPts val="600"/>
              </a:spcAft>
            </a:pPr>
            <a:r>
              <a:rPr lang="vi-VN" sz="2400" dirty="0">
                <a:solidFill>
                  <a:srgbClr val="000000"/>
                </a:solidFill>
              </a:rPr>
              <a:t>1. Mọi người có quyền khiếu nại, tố cáo với cơ quan, tổ chức, cá nhân có thẩm quyền về những việc làm trái pháp luật của cơ quan, tổ chức, cá nhân.</a:t>
            </a:r>
          </a:p>
          <a:p>
            <a:pPr>
              <a:spcBef>
                <a:spcPts val="600"/>
              </a:spcBef>
              <a:spcAft>
                <a:spcPts val="600"/>
              </a:spcAft>
            </a:pPr>
            <a:r>
              <a:rPr lang="vi-VN" sz="2400" dirty="0">
                <a:solidFill>
                  <a:srgbClr val="000000"/>
                </a:solidFill>
              </a:rPr>
              <a:t>2. Cơ quan, tổ chức, cá nhân có thẩm quyền phải tiếp nhận, giải quyết khiếu nại, tố cáo. Người bị thiệt hại có quyền được bồi thường về vật chất, tinh thần và phục hồi danh dự theo quy định của pháp luật.</a:t>
            </a:r>
          </a:p>
          <a:p>
            <a:pPr>
              <a:spcBef>
                <a:spcPts val="600"/>
              </a:spcBef>
              <a:spcAft>
                <a:spcPts val="600"/>
              </a:spcAft>
            </a:pPr>
            <a:r>
              <a:rPr lang="vi-VN" sz="2400" dirty="0">
                <a:solidFill>
                  <a:srgbClr val="000000"/>
                </a:solidFill>
              </a:rPr>
              <a:t>3. Nghiêm cấm việc trả thù người khiếu nại, tố cáo hoặc lợi dụng quyền khiếu nại, tố cáo để vu khống, vu cáo làm hại người khác.</a:t>
            </a:r>
          </a:p>
        </p:txBody>
      </p:sp>
      <p:sp>
        <p:nvSpPr>
          <p:cNvPr id="3" name="TextBox 2"/>
          <p:cNvSpPr txBox="1"/>
          <p:nvPr/>
        </p:nvSpPr>
        <p:spPr>
          <a:xfrm>
            <a:off x="3733800" y="212468"/>
            <a:ext cx="67818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vi-VN" sz="3600" b="1" i="0" u="none" strike="noStrike" cap="none" spc="0" normalizeH="0" baseline="0" smtClean="0">
                <a:ln>
                  <a:noFill/>
                </a:ln>
                <a:solidFill>
                  <a:schemeClr val="bg1"/>
                </a:solidFill>
                <a:effectLst/>
                <a:uFillTx/>
                <a:latin typeface="Helvetica Neue"/>
                <a:ea typeface="Helvetica Neue"/>
                <a:cs typeface="Helvetica Neue"/>
                <a:sym typeface="Helvetica Neue"/>
              </a:rPr>
              <a:t>HIẾN PHÁP 2013</a:t>
            </a:r>
            <a:endParaRPr kumimoji="0" lang="en-US" sz="36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4977" cy="6856327"/>
          </a:xfrm>
          <a:prstGeom prst="rect">
            <a:avLst/>
          </a:prstGeom>
        </p:spPr>
      </p:pic>
    </p:spTree>
    <p:extLst>
      <p:ext uri="{BB962C8B-B14F-4D97-AF65-F5344CB8AC3E}">
        <p14:creationId xmlns:p14="http://schemas.microsoft.com/office/powerpoint/2010/main" val="211736484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38176413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p:txBody>
          <a:bodyPr/>
          <a:lstStyle/>
          <a:p>
            <a:r>
              <a:rPr lang="en-US" altLang="en-US" dirty="0" smtClean="0"/>
              <a:t>THẢO LUẬN NHÓM</a:t>
            </a:r>
          </a:p>
        </p:txBody>
      </p:sp>
      <p:sp>
        <p:nvSpPr>
          <p:cNvPr id="4" name="Rectangle 3"/>
          <p:cNvSpPr>
            <a:spLocks noGrp="1" noChangeArrowheads="1"/>
          </p:cNvSpPr>
          <p:nvPr>
            <p:ph type="body" idx="1"/>
          </p:nvPr>
        </p:nvSpPr>
        <p:spPr>
          <a:xfrm>
            <a:off x="228600" y="1143000"/>
            <a:ext cx="11582400" cy="5181600"/>
          </a:xfrm>
        </p:spPr>
        <p:txBody>
          <a:bodyPr/>
          <a:lstStyle/>
          <a:p>
            <a:pPr marL="0" indent="0" algn="just" eaLnBrk="1" hangingPunct="1">
              <a:lnSpc>
                <a:spcPct val="110000"/>
              </a:lnSpc>
              <a:spcBef>
                <a:spcPts val="0"/>
              </a:spcBef>
            </a:pPr>
            <a:r>
              <a:rPr lang="en-US" altLang="en-US" sz="3500" b="1" u="sng" dirty="0" err="1" smtClean="0">
                <a:solidFill>
                  <a:srgbClr val="FF3300"/>
                </a:solidFill>
                <a:latin typeface="Arial" panose="020B0604020202020204" pitchFamily="34" charset="0"/>
                <a:cs typeface="Arial" panose="020B0604020202020204" pitchFamily="34" charset="0"/>
              </a:rPr>
              <a:t>Nhóm</a:t>
            </a:r>
            <a:r>
              <a:rPr lang="en-US" altLang="en-US" sz="3500" b="1" u="sng" dirty="0" smtClean="0">
                <a:solidFill>
                  <a:srgbClr val="FF3300"/>
                </a:solidFill>
                <a:latin typeface="Arial" panose="020B0604020202020204" pitchFamily="34" charset="0"/>
                <a:cs typeface="Arial" panose="020B0604020202020204" pitchFamily="34" charset="0"/>
              </a:rPr>
              <a:t> 1</a:t>
            </a:r>
            <a:r>
              <a:rPr lang="en-US" altLang="en-US" sz="3500" b="1" dirty="0" smtClean="0">
                <a:solidFill>
                  <a:srgbClr val="FF3300"/>
                </a:solidFill>
                <a:latin typeface="Arial" panose="020B0604020202020204" pitchFamily="34" charset="0"/>
                <a:cs typeface="Arial" panose="020B0604020202020204" pitchFamily="34" charset="0"/>
              </a:rPr>
              <a:t>:</a:t>
            </a:r>
            <a:r>
              <a:rPr lang="en-US" altLang="en-US" sz="3500" b="1" dirty="0" smtClean="0">
                <a:latin typeface="Arial" panose="020B0604020202020204" pitchFamily="34" charset="0"/>
                <a:cs typeface="Arial" panose="020B0604020202020204" pitchFamily="34" charset="0"/>
              </a:rPr>
              <a:t> </a:t>
            </a:r>
          </a:p>
          <a:p>
            <a:pPr marL="0" indent="0" algn="just" eaLnBrk="1" hangingPunct="1">
              <a:lnSpc>
                <a:spcPct val="110000"/>
              </a:lnSpc>
              <a:spcBef>
                <a:spcPts val="0"/>
              </a:spcBef>
              <a:buFontTx/>
              <a:buNone/>
            </a:pPr>
            <a:r>
              <a:rPr lang="en-US" altLang="en-US" sz="3500" b="1" dirty="0" smtClean="0">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Hãy</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nêu</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những</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điểm</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giống</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nhau</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giữa</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quyền</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khiếu</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nại</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và</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tố</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cáo</a:t>
            </a:r>
            <a:r>
              <a:rPr lang="en-US" altLang="en-US" sz="3500" b="1" i="1" dirty="0" smtClean="0">
                <a:solidFill>
                  <a:srgbClr val="3333FF"/>
                </a:solidFill>
                <a:latin typeface="Arial" panose="020B0604020202020204" pitchFamily="34" charset="0"/>
                <a:cs typeface="Arial" panose="020B0604020202020204" pitchFamily="34" charset="0"/>
              </a:rPr>
              <a:t>?</a:t>
            </a:r>
          </a:p>
          <a:p>
            <a:pPr marL="0" indent="0" algn="just" eaLnBrk="1" hangingPunct="1">
              <a:lnSpc>
                <a:spcPct val="110000"/>
              </a:lnSpc>
              <a:spcBef>
                <a:spcPts val="0"/>
              </a:spcBef>
            </a:pPr>
            <a:r>
              <a:rPr lang="en-US" altLang="en-US" sz="3500" b="1" u="sng" dirty="0" err="1" smtClean="0">
                <a:solidFill>
                  <a:srgbClr val="FF3300"/>
                </a:solidFill>
                <a:latin typeface="Arial" panose="020B0604020202020204" pitchFamily="34" charset="0"/>
                <a:cs typeface="Arial" panose="020B0604020202020204" pitchFamily="34" charset="0"/>
              </a:rPr>
              <a:t>Nhóm</a:t>
            </a:r>
            <a:r>
              <a:rPr lang="en-US" altLang="en-US" sz="3500" b="1" u="sng" dirty="0" smtClean="0">
                <a:solidFill>
                  <a:srgbClr val="FF3300"/>
                </a:solidFill>
                <a:latin typeface="Arial" panose="020B0604020202020204" pitchFamily="34" charset="0"/>
                <a:cs typeface="Arial" panose="020B0604020202020204" pitchFamily="34" charset="0"/>
              </a:rPr>
              <a:t> 2</a:t>
            </a:r>
            <a:r>
              <a:rPr lang="en-US" altLang="en-US" sz="3500" b="1" dirty="0" smtClean="0">
                <a:solidFill>
                  <a:srgbClr val="FF3300"/>
                </a:solidFill>
                <a:latin typeface="Arial" panose="020B0604020202020204" pitchFamily="34" charset="0"/>
                <a:cs typeface="Arial" panose="020B0604020202020204" pitchFamily="34" charset="0"/>
              </a:rPr>
              <a:t>:</a:t>
            </a:r>
            <a:r>
              <a:rPr lang="en-US" altLang="en-US" sz="3500" b="1" dirty="0" smtClean="0">
                <a:latin typeface="Arial" panose="020B0604020202020204" pitchFamily="34" charset="0"/>
                <a:cs typeface="Arial" panose="020B0604020202020204" pitchFamily="34" charset="0"/>
              </a:rPr>
              <a:t> </a:t>
            </a:r>
          </a:p>
          <a:p>
            <a:pPr marL="0" indent="0" algn="just" eaLnBrk="1" hangingPunct="1">
              <a:lnSpc>
                <a:spcPct val="110000"/>
              </a:lnSpc>
              <a:spcBef>
                <a:spcPts val="0"/>
              </a:spcBef>
              <a:buFontTx/>
              <a:buNone/>
            </a:pPr>
            <a:r>
              <a:rPr lang="en-US" altLang="en-US" sz="3500" b="1" dirty="0" smtClean="0">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Hãy</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nêu</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những</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điểm</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khác</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nhau</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giữa</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quyền</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khiếu</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nại</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và</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tố</a:t>
            </a:r>
            <a:r>
              <a:rPr lang="en-US" altLang="en-US" sz="3500" b="1" i="1" dirty="0" smtClean="0">
                <a:solidFill>
                  <a:srgbClr val="3333FF"/>
                </a:solidFill>
                <a:latin typeface="Arial" panose="020B0604020202020204" pitchFamily="34" charset="0"/>
                <a:cs typeface="Arial" panose="020B0604020202020204" pitchFamily="34" charset="0"/>
              </a:rPr>
              <a:t> </a:t>
            </a:r>
            <a:r>
              <a:rPr lang="en-US" altLang="en-US" sz="3500" b="1" i="1" dirty="0" err="1" smtClean="0">
                <a:solidFill>
                  <a:srgbClr val="3333FF"/>
                </a:solidFill>
                <a:latin typeface="Arial" panose="020B0604020202020204" pitchFamily="34" charset="0"/>
                <a:cs typeface="Arial" panose="020B0604020202020204" pitchFamily="34" charset="0"/>
              </a:rPr>
              <a:t>cáo</a:t>
            </a:r>
            <a:r>
              <a:rPr lang="en-US" altLang="en-US" sz="3500" b="1" i="1" dirty="0" smtClean="0">
                <a:solidFill>
                  <a:srgbClr val="3333FF"/>
                </a:solidFill>
                <a:latin typeface="Arial" panose="020B0604020202020204" pitchFamily="34" charset="0"/>
                <a:cs typeface="Arial" panose="020B0604020202020204" pitchFamily="34" charset="0"/>
              </a:rPr>
              <a:t>?</a:t>
            </a:r>
          </a:p>
          <a:p>
            <a:pPr marL="0" indent="0" algn="just" eaLnBrk="1" hangingPunct="1">
              <a:lnSpc>
                <a:spcPct val="110000"/>
              </a:lnSpc>
              <a:spcBef>
                <a:spcPts val="0"/>
              </a:spcBef>
            </a:pPr>
            <a:r>
              <a:rPr lang="en-US" altLang="en-US" sz="3500" b="1" u="sng" dirty="0" err="1" smtClean="0">
                <a:solidFill>
                  <a:srgbClr val="FF3300"/>
                </a:solidFill>
                <a:latin typeface="Arial" panose="020B0604020202020204" pitchFamily="34" charset="0"/>
                <a:cs typeface="Arial" panose="020B0604020202020204" pitchFamily="34" charset="0"/>
              </a:rPr>
              <a:t>Nhóm</a:t>
            </a:r>
            <a:r>
              <a:rPr lang="en-US" altLang="en-US" sz="3500" b="1" u="sng" dirty="0" smtClean="0">
                <a:solidFill>
                  <a:srgbClr val="FF3300"/>
                </a:solidFill>
                <a:latin typeface="Arial" panose="020B0604020202020204" pitchFamily="34" charset="0"/>
                <a:cs typeface="Arial" panose="020B0604020202020204" pitchFamily="34" charset="0"/>
              </a:rPr>
              <a:t> 3</a:t>
            </a:r>
            <a:r>
              <a:rPr lang="en-US" altLang="en-US" sz="3500" b="1" dirty="0" smtClean="0">
                <a:solidFill>
                  <a:srgbClr val="FF0000"/>
                </a:solidFill>
                <a:latin typeface="Arial" panose="020B0604020202020204" pitchFamily="34" charset="0"/>
                <a:cs typeface="Arial" panose="020B0604020202020204" pitchFamily="34" charset="0"/>
              </a:rPr>
              <a:t>:</a:t>
            </a:r>
            <a:r>
              <a:rPr lang="en-US" altLang="en-US" sz="3500" b="1" dirty="0" smtClean="0">
                <a:latin typeface="Arial" panose="020B0604020202020204" pitchFamily="34" charset="0"/>
                <a:cs typeface="Arial" panose="020B0604020202020204" pitchFamily="34" charset="0"/>
              </a:rPr>
              <a:t> </a:t>
            </a:r>
          </a:p>
          <a:p>
            <a:pPr marL="0" indent="0" algn="just" eaLnBrk="1" hangingPunct="1">
              <a:lnSpc>
                <a:spcPct val="110000"/>
              </a:lnSpc>
              <a:spcBef>
                <a:spcPts val="0"/>
              </a:spcBef>
              <a:buNone/>
            </a:pPr>
            <a:r>
              <a:rPr lang="en-US" altLang="en-US" sz="3500" b="1" dirty="0" smtClean="0">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Trách</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nhiệm</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của</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công</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dân</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khi</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thực</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hiện</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quyền</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khiếu</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nại</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tố</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cáo</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là</a:t>
            </a:r>
            <a:r>
              <a:rPr lang="en-US" altLang="en-US" sz="3500" b="1" i="1" dirty="0">
                <a:solidFill>
                  <a:srgbClr val="3333FF"/>
                </a:solidFill>
                <a:latin typeface="Arial" panose="020B0604020202020204" pitchFamily="34" charset="0"/>
                <a:cs typeface="Arial" panose="020B0604020202020204" pitchFamily="34" charset="0"/>
              </a:rPr>
              <a:t> </a:t>
            </a:r>
            <a:r>
              <a:rPr lang="en-US" altLang="en-US" sz="3500" b="1" i="1" dirty="0" err="1">
                <a:solidFill>
                  <a:srgbClr val="3333FF"/>
                </a:solidFill>
                <a:latin typeface="Arial" panose="020B0604020202020204" pitchFamily="34" charset="0"/>
                <a:cs typeface="Arial" panose="020B0604020202020204" pitchFamily="34" charset="0"/>
              </a:rPr>
              <a:t>gì</a:t>
            </a:r>
            <a:r>
              <a:rPr lang="en-US" altLang="en-US" sz="3500" b="1" i="1" dirty="0" smtClean="0">
                <a:solidFill>
                  <a:srgbClr val="3333FF"/>
                </a:solidFill>
                <a:latin typeface="Arial" panose="020B0604020202020204" pitchFamily="34" charset="0"/>
                <a:cs typeface="Arial" panose="020B0604020202020204" pitchFamily="34" charset="0"/>
              </a:rPr>
              <a:t>?</a:t>
            </a:r>
            <a:r>
              <a:rPr lang="en-US" altLang="en-US" sz="3500" b="1" dirty="0" smtClean="0">
                <a:latin typeface="Arial" panose="020B0604020202020204" pitchFamily="34" charset="0"/>
                <a:cs typeface="Arial" panose="020B0604020202020204" pitchFamily="34" charset="0"/>
              </a:rPr>
              <a:t>		</a:t>
            </a:r>
            <a:endParaRPr lang="en-US" altLang="en-US" sz="3500" b="1" i="1" dirty="0" smtClean="0">
              <a:solidFill>
                <a:srgbClr val="3333FF"/>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Horizontal)">
                                      <p:cBhvr>
                                        <p:cTn id="16" dur="500"/>
                                        <p:tgtEl>
                                          <p:spTgt spid="4">
                                            <p:txEl>
                                              <p:pRg st="2" end="2"/>
                                            </p:txEl>
                                          </p:spTgt>
                                        </p:tgtEl>
                                      </p:cBhvr>
                                    </p:animEffect>
                                  </p:childTnLst>
                                </p:cTn>
                              </p:par>
                            </p:childTnLst>
                          </p:cTn>
                        </p:par>
                        <p:par>
                          <p:cTn id="17" fill="hold">
                            <p:stCondLst>
                              <p:cond delay="500"/>
                            </p:stCondLst>
                            <p:childTnLst>
                              <p:par>
                                <p:cTn id="18" presetID="16" presetClass="entr" presetSubtype="26"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Horizontal)">
                                      <p:cBhvr>
                                        <p:cTn id="25" dur="500"/>
                                        <p:tgtEl>
                                          <p:spTgt spid="4">
                                            <p:txEl>
                                              <p:pRg st="4" end="4"/>
                                            </p:txEl>
                                          </p:spTgt>
                                        </p:tgtEl>
                                      </p:cBhvr>
                                    </p:animEffect>
                                  </p:childTnLst>
                                </p:cTn>
                              </p:par>
                            </p:childTnLst>
                          </p:cTn>
                        </p:par>
                        <p:par>
                          <p:cTn id="26" fill="hold">
                            <p:stCondLst>
                              <p:cond delay="500"/>
                            </p:stCondLst>
                            <p:childTnLst>
                              <p:par>
                                <p:cTn id="27" presetID="16" presetClass="entr" presetSubtype="26"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arn(inHorizontal)">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181600" y="228600"/>
            <a:ext cx="3810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0002" tIns="30002" rIns="30002" bIns="30002" numCol="1" anchor="ctr" anchorCtr="0" compatLnSpc="1">
            <a:prstTxWarp prst="textNoShape">
              <a:avLst/>
            </a:prstTxWarp>
          </a:bodyPr>
          <a:lstStyle>
            <a:lvl1pPr algn="l" defTabSz="344488" rtl="0" eaLnBrk="0" fontAlgn="base" hangingPunct="0">
              <a:spcBef>
                <a:spcPct val="0"/>
              </a:spcBef>
              <a:spcAft>
                <a:spcPct val="0"/>
              </a:spcAft>
              <a:defRPr sz="5000" b="1">
                <a:solidFill>
                  <a:srgbClr val="FFFFFF"/>
                </a:solidFill>
                <a:latin typeface="Calibri" panose="020F0502020204030204" pitchFamily="34" charset="0"/>
                <a:ea typeface="+mj-ea"/>
                <a:cs typeface="Calibri" panose="020F0502020204030204" pitchFamily="34" charset="0"/>
                <a:sym typeface="SF Pro Display Bold"/>
              </a:defRPr>
            </a:lvl1pPr>
            <a:lvl2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2pPr>
            <a:lvl3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3pPr>
            <a:lvl4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4pPr>
            <a:lvl5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5pPr>
            <a:lvl6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6pPr>
            <a:lvl7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7pPr>
            <a:lvl8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8pPr>
            <a:lvl9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9pPr>
          </a:lstStyle>
          <a:p>
            <a:pPr eaLnBrk="1" hangingPunct="1"/>
            <a:r>
              <a:rPr lang="en-US" altLang="en-US" sz="3600" u="sng" kern="0" dirty="0" err="1" smtClean="0">
                <a:solidFill>
                  <a:schemeClr val="bg1"/>
                </a:solidFill>
              </a:rPr>
              <a:t>Đáp</a:t>
            </a:r>
            <a:r>
              <a:rPr lang="en-US" altLang="en-US" sz="3600" u="sng" kern="0" dirty="0" smtClean="0">
                <a:solidFill>
                  <a:schemeClr val="bg1"/>
                </a:solidFill>
              </a:rPr>
              <a:t> </a:t>
            </a:r>
            <a:r>
              <a:rPr lang="en-US" altLang="en-US" sz="3600" u="sng" kern="0" dirty="0" err="1" smtClean="0">
                <a:solidFill>
                  <a:schemeClr val="bg1"/>
                </a:solidFill>
              </a:rPr>
              <a:t>án</a:t>
            </a:r>
            <a:r>
              <a:rPr lang="en-US" altLang="en-US" sz="3600" u="sng" kern="0" dirty="0" smtClean="0">
                <a:solidFill>
                  <a:schemeClr val="bg1"/>
                </a:solidFill>
              </a:rPr>
              <a:t> </a:t>
            </a:r>
            <a:r>
              <a:rPr lang="en-US" altLang="en-US" sz="3600" u="sng" kern="0" dirty="0" err="1" smtClean="0">
                <a:solidFill>
                  <a:schemeClr val="bg1"/>
                </a:solidFill>
              </a:rPr>
              <a:t>nhóm</a:t>
            </a:r>
            <a:r>
              <a:rPr lang="en-US" altLang="en-US" sz="3600" u="sng" kern="0" dirty="0" smtClean="0">
                <a:solidFill>
                  <a:schemeClr val="bg1"/>
                </a:solidFill>
              </a:rPr>
              <a:t> 1</a:t>
            </a:r>
            <a:r>
              <a:rPr lang="en-US" altLang="en-US" sz="3600" kern="0" dirty="0" smtClean="0">
                <a:solidFill>
                  <a:schemeClr val="bg1"/>
                </a:solidFill>
              </a:rPr>
              <a:t>:</a:t>
            </a:r>
          </a:p>
        </p:txBody>
      </p:sp>
      <p:sp>
        <p:nvSpPr>
          <p:cNvPr id="5" name="Rectangle 3"/>
          <p:cNvSpPr>
            <a:spLocks noGrp="1" noChangeArrowheads="1"/>
          </p:cNvSpPr>
          <p:nvPr>
            <p:ph type="body" idx="1"/>
          </p:nvPr>
        </p:nvSpPr>
        <p:spPr>
          <a:xfrm>
            <a:off x="0" y="1143000"/>
            <a:ext cx="12432632" cy="1371600"/>
          </a:xfrm>
          <a:extLst>
            <a:ext uri="{909E8E84-426E-40DD-AFC4-6F175D3DCCD1}">
              <a14:hiddenFill xmlns:a14="http://schemas.microsoft.com/office/drawing/2010/main">
                <a:solidFill>
                  <a:srgbClr val="0000FF"/>
                </a:solidFill>
              </a14:hiddenFill>
            </a:ext>
          </a:extLst>
        </p:spPr>
        <p:txBody>
          <a:bodyPr/>
          <a:lstStyle/>
          <a:p>
            <a:pPr algn="ctr" eaLnBrk="1" hangingPunct="1">
              <a:lnSpc>
                <a:spcPct val="130000"/>
              </a:lnSpc>
              <a:spcBef>
                <a:spcPts val="0"/>
              </a:spcBef>
              <a:buFontTx/>
              <a:buNone/>
              <a:defRPr/>
            </a:pPr>
            <a:r>
              <a:rPr lang="en-US" altLang="en-US" sz="3600" b="1" dirty="0" err="1" smtClean="0">
                <a:solidFill>
                  <a:srgbClr val="3333FF"/>
                </a:solidFill>
                <a:effectLst>
                  <a:outerShdw blurRad="38100" dist="38100" dir="2700000" algn="tl">
                    <a:srgbClr val="C0C0C0"/>
                  </a:outerShdw>
                </a:effectLst>
              </a:rPr>
              <a:t>Những</a:t>
            </a:r>
            <a:r>
              <a:rPr lang="en-US" altLang="en-US" sz="3600" b="1" dirty="0" smtClean="0">
                <a:solidFill>
                  <a:srgbClr val="3333FF"/>
                </a:solidFill>
                <a:effectLst>
                  <a:outerShdw blurRad="38100" dist="38100" dir="2700000" algn="tl">
                    <a:srgbClr val="C0C0C0"/>
                  </a:outerShdw>
                </a:effectLst>
              </a:rPr>
              <a:t> </a:t>
            </a:r>
            <a:r>
              <a:rPr lang="en-US" altLang="en-US" sz="3600" b="1" dirty="0" err="1" smtClean="0">
                <a:solidFill>
                  <a:srgbClr val="3333FF"/>
                </a:solidFill>
                <a:effectLst>
                  <a:outerShdw blurRad="38100" dist="38100" dir="2700000" algn="tl">
                    <a:srgbClr val="C0C0C0"/>
                  </a:outerShdw>
                </a:effectLst>
              </a:rPr>
              <a:t>điểm</a:t>
            </a:r>
            <a:r>
              <a:rPr lang="en-US" altLang="en-US" sz="3600" b="1" dirty="0" smtClean="0">
                <a:solidFill>
                  <a:srgbClr val="3333FF"/>
                </a:solidFill>
                <a:effectLst>
                  <a:outerShdw blurRad="38100" dist="38100" dir="2700000" algn="tl">
                    <a:srgbClr val="C0C0C0"/>
                  </a:outerShdw>
                </a:effectLst>
              </a:rPr>
              <a:t> </a:t>
            </a:r>
            <a:r>
              <a:rPr lang="en-US" altLang="en-US" sz="3600" b="1" dirty="0" err="1" smtClean="0">
                <a:solidFill>
                  <a:srgbClr val="3333FF"/>
                </a:solidFill>
                <a:effectLst>
                  <a:outerShdw blurRad="38100" dist="38100" dir="2700000" algn="tl">
                    <a:srgbClr val="C0C0C0"/>
                  </a:outerShdw>
                </a:effectLst>
              </a:rPr>
              <a:t>giống</a:t>
            </a:r>
            <a:r>
              <a:rPr lang="en-US" altLang="en-US" sz="3600" b="1" dirty="0" smtClean="0">
                <a:solidFill>
                  <a:srgbClr val="3333FF"/>
                </a:solidFill>
                <a:effectLst>
                  <a:outerShdw blurRad="38100" dist="38100" dir="2700000" algn="tl">
                    <a:srgbClr val="C0C0C0"/>
                  </a:outerShdw>
                </a:effectLst>
              </a:rPr>
              <a:t> </a:t>
            </a:r>
            <a:r>
              <a:rPr lang="en-US" altLang="en-US" sz="3600" b="1" dirty="0" err="1" smtClean="0">
                <a:solidFill>
                  <a:srgbClr val="3333FF"/>
                </a:solidFill>
                <a:effectLst>
                  <a:outerShdw blurRad="38100" dist="38100" dir="2700000" algn="tl">
                    <a:srgbClr val="C0C0C0"/>
                  </a:outerShdw>
                </a:effectLst>
              </a:rPr>
              <a:t>nhau</a:t>
            </a:r>
            <a:r>
              <a:rPr lang="en-US" altLang="en-US" sz="3600" b="1" dirty="0" smtClean="0">
                <a:solidFill>
                  <a:srgbClr val="3333FF"/>
                </a:solidFill>
                <a:effectLst>
                  <a:outerShdw blurRad="38100" dist="38100" dir="2700000" algn="tl">
                    <a:srgbClr val="C0C0C0"/>
                  </a:outerShdw>
                </a:effectLst>
              </a:rPr>
              <a:t> </a:t>
            </a:r>
            <a:r>
              <a:rPr lang="en-US" altLang="en-US" sz="3600" b="1" dirty="0" err="1" smtClean="0">
                <a:solidFill>
                  <a:srgbClr val="3333FF"/>
                </a:solidFill>
                <a:effectLst>
                  <a:outerShdw blurRad="38100" dist="38100" dir="2700000" algn="tl">
                    <a:srgbClr val="C0C0C0"/>
                  </a:outerShdw>
                </a:effectLst>
              </a:rPr>
              <a:t>giữa</a:t>
            </a:r>
            <a:r>
              <a:rPr lang="en-US" altLang="en-US" sz="3600" b="1" dirty="0" smtClean="0">
                <a:solidFill>
                  <a:srgbClr val="3333FF"/>
                </a:solidFill>
                <a:effectLst>
                  <a:outerShdw blurRad="38100" dist="38100" dir="2700000" algn="tl">
                    <a:srgbClr val="C0C0C0"/>
                  </a:outerShdw>
                </a:effectLst>
              </a:rPr>
              <a:t> </a:t>
            </a:r>
            <a:r>
              <a:rPr lang="en-US" altLang="en-US" sz="3600" b="1" dirty="0" err="1" smtClean="0">
                <a:solidFill>
                  <a:srgbClr val="3333FF"/>
                </a:solidFill>
                <a:effectLst>
                  <a:outerShdw blurRad="38100" dist="38100" dir="2700000" algn="tl">
                    <a:srgbClr val="C0C0C0"/>
                  </a:outerShdw>
                </a:effectLst>
              </a:rPr>
              <a:t>quyền</a:t>
            </a:r>
            <a:r>
              <a:rPr lang="en-US" altLang="en-US" sz="3600" b="1" dirty="0" smtClean="0">
                <a:solidFill>
                  <a:srgbClr val="3333FF"/>
                </a:solidFill>
                <a:effectLst>
                  <a:outerShdw blurRad="38100" dist="38100" dir="2700000" algn="tl">
                    <a:srgbClr val="C0C0C0"/>
                  </a:outerShdw>
                </a:effectLst>
              </a:rPr>
              <a:t> </a:t>
            </a:r>
          </a:p>
          <a:p>
            <a:pPr algn="ctr" eaLnBrk="1" hangingPunct="1">
              <a:lnSpc>
                <a:spcPct val="130000"/>
              </a:lnSpc>
              <a:spcBef>
                <a:spcPts val="0"/>
              </a:spcBef>
              <a:buFontTx/>
              <a:buNone/>
              <a:defRPr/>
            </a:pPr>
            <a:r>
              <a:rPr lang="en-US" altLang="en-US" sz="3600" b="1" dirty="0" err="1" smtClean="0">
                <a:solidFill>
                  <a:srgbClr val="3333FF"/>
                </a:solidFill>
                <a:effectLst>
                  <a:outerShdw blurRad="38100" dist="38100" dir="2700000" algn="tl">
                    <a:srgbClr val="C0C0C0"/>
                  </a:outerShdw>
                </a:effectLst>
              </a:rPr>
              <a:t>khiếu</a:t>
            </a:r>
            <a:r>
              <a:rPr lang="en-US" altLang="en-US" sz="3600" b="1" dirty="0" smtClean="0">
                <a:solidFill>
                  <a:srgbClr val="3333FF"/>
                </a:solidFill>
                <a:effectLst>
                  <a:outerShdw blurRad="38100" dist="38100" dir="2700000" algn="tl">
                    <a:srgbClr val="C0C0C0"/>
                  </a:outerShdw>
                </a:effectLst>
              </a:rPr>
              <a:t> </a:t>
            </a:r>
            <a:r>
              <a:rPr lang="en-US" altLang="en-US" sz="3600" b="1" dirty="0" err="1" smtClean="0">
                <a:solidFill>
                  <a:srgbClr val="3333FF"/>
                </a:solidFill>
                <a:effectLst>
                  <a:outerShdw blurRad="38100" dist="38100" dir="2700000" algn="tl">
                    <a:srgbClr val="C0C0C0"/>
                  </a:outerShdw>
                </a:effectLst>
              </a:rPr>
              <a:t>nại</a:t>
            </a:r>
            <a:r>
              <a:rPr lang="en-US" altLang="en-US" sz="3600" b="1" dirty="0" smtClean="0">
                <a:solidFill>
                  <a:srgbClr val="3333FF"/>
                </a:solidFill>
                <a:effectLst>
                  <a:outerShdw blurRad="38100" dist="38100" dir="2700000" algn="tl">
                    <a:srgbClr val="C0C0C0"/>
                  </a:outerShdw>
                </a:effectLst>
              </a:rPr>
              <a:t> </a:t>
            </a:r>
            <a:r>
              <a:rPr lang="en-US" altLang="en-US" sz="3600" b="1" dirty="0" err="1" smtClean="0">
                <a:solidFill>
                  <a:srgbClr val="3333FF"/>
                </a:solidFill>
                <a:effectLst>
                  <a:outerShdw blurRad="38100" dist="38100" dir="2700000" algn="tl">
                    <a:srgbClr val="C0C0C0"/>
                  </a:outerShdw>
                </a:effectLst>
              </a:rPr>
              <a:t>và</a:t>
            </a:r>
            <a:r>
              <a:rPr lang="en-US" altLang="en-US" sz="3600" b="1" dirty="0" smtClean="0">
                <a:solidFill>
                  <a:srgbClr val="3333FF"/>
                </a:solidFill>
                <a:effectLst>
                  <a:outerShdw blurRad="38100" dist="38100" dir="2700000" algn="tl">
                    <a:srgbClr val="C0C0C0"/>
                  </a:outerShdw>
                </a:effectLst>
              </a:rPr>
              <a:t> </a:t>
            </a:r>
            <a:r>
              <a:rPr lang="en-US" altLang="en-US" sz="3600" b="1" dirty="0" err="1" smtClean="0">
                <a:solidFill>
                  <a:srgbClr val="3333FF"/>
                </a:solidFill>
                <a:effectLst>
                  <a:outerShdw blurRad="38100" dist="38100" dir="2700000" algn="tl">
                    <a:srgbClr val="C0C0C0"/>
                  </a:outerShdw>
                </a:effectLst>
              </a:rPr>
              <a:t>tố</a:t>
            </a:r>
            <a:r>
              <a:rPr lang="en-US" altLang="en-US" sz="3600" b="1" dirty="0" smtClean="0">
                <a:solidFill>
                  <a:srgbClr val="3333FF"/>
                </a:solidFill>
                <a:effectLst>
                  <a:outerShdw blurRad="38100" dist="38100" dir="2700000" algn="tl">
                    <a:srgbClr val="C0C0C0"/>
                  </a:outerShdw>
                </a:effectLst>
              </a:rPr>
              <a:t> </a:t>
            </a:r>
            <a:r>
              <a:rPr lang="en-US" altLang="en-US" sz="3600" b="1" dirty="0" err="1" smtClean="0">
                <a:solidFill>
                  <a:srgbClr val="3333FF"/>
                </a:solidFill>
                <a:effectLst>
                  <a:outerShdw blurRad="38100" dist="38100" dir="2700000" algn="tl">
                    <a:srgbClr val="C0C0C0"/>
                  </a:outerShdw>
                </a:effectLst>
              </a:rPr>
              <a:t>cáo</a:t>
            </a:r>
            <a:r>
              <a:rPr lang="en-US" altLang="en-US" sz="3600" b="1" dirty="0" smtClean="0">
                <a:solidFill>
                  <a:srgbClr val="3333FF"/>
                </a:solidFill>
              </a:rPr>
              <a:t>:</a:t>
            </a:r>
          </a:p>
        </p:txBody>
      </p:sp>
      <p:sp>
        <p:nvSpPr>
          <p:cNvPr id="6" name="Rectangle 4"/>
          <p:cNvSpPr>
            <a:spLocks noChangeArrowheads="1"/>
          </p:cNvSpPr>
          <p:nvPr/>
        </p:nvSpPr>
        <p:spPr bwMode="auto">
          <a:xfrm>
            <a:off x="304800" y="2667000"/>
            <a:ext cx="11500184" cy="3733800"/>
          </a:xfrm>
          <a:prstGeom prst="rect">
            <a:avLst/>
          </a:prstGeom>
          <a:noFill/>
          <a:ln w="38100">
            <a:solidFill>
              <a:srgbClr val="000099"/>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600"/>
              </a:spcBef>
              <a:buFontTx/>
              <a:buChar char="-"/>
            </a:pPr>
            <a:r>
              <a:rPr lang="en-US" altLang="en-US" sz="3000" b="1" i="1" dirty="0" err="1">
                <a:solidFill>
                  <a:srgbClr val="3333FF"/>
                </a:solidFill>
              </a:rPr>
              <a:t>Đều</a:t>
            </a:r>
            <a:r>
              <a:rPr lang="en-US" altLang="en-US" sz="3000" b="1" i="1" dirty="0">
                <a:solidFill>
                  <a:srgbClr val="3333FF"/>
                </a:solidFill>
              </a:rPr>
              <a:t> </a:t>
            </a:r>
            <a:r>
              <a:rPr lang="en-US" altLang="en-US" sz="3000" b="1" i="1" dirty="0" err="1">
                <a:solidFill>
                  <a:srgbClr val="3333FF"/>
                </a:solidFill>
              </a:rPr>
              <a:t>là</a:t>
            </a:r>
            <a:r>
              <a:rPr lang="en-US" altLang="en-US" sz="3000" b="1" i="1" dirty="0">
                <a:solidFill>
                  <a:srgbClr val="3333FF"/>
                </a:solidFill>
              </a:rPr>
              <a:t> </a:t>
            </a:r>
            <a:r>
              <a:rPr lang="en-US" altLang="en-US" sz="3000" b="1" i="1" dirty="0" err="1">
                <a:solidFill>
                  <a:srgbClr val="3333FF"/>
                </a:solidFill>
              </a:rPr>
              <a:t>những</a:t>
            </a:r>
            <a:r>
              <a:rPr lang="en-US" altLang="en-US" sz="3000" b="1" i="1" dirty="0">
                <a:solidFill>
                  <a:srgbClr val="3333FF"/>
                </a:solidFill>
              </a:rPr>
              <a:t> </a:t>
            </a:r>
            <a:r>
              <a:rPr lang="en-US" altLang="en-US" sz="3000" b="1" i="1" dirty="0" err="1">
                <a:solidFill>
                  <a:srgbClr val="3333FF"/>
                </a:solidFill>
              </a:rPr>
              <a:t>quyền</a:t>
            </a:r>
            <a:r>
              <a:rPr lang="en-US" altLang="en-US" sz="3000" b="1" i="1" dirty="0">
                <a:solidFill>
                  <a:srgbClr val="3333FF"/>
                </a:solidFill>
              </a:rPr>
              <a:t> </a:t>
            </a:r>
            <a:r>
              <a:rPr lang="en-US" altLang="en-US" sz="3000" b="1" i="1" dirty="0" err="1">
                <a:solidFill>
                  <a:srgbClr val="3333FF"/>
                </a:solidFill>
              </a:rPr>
              <a:t>chính</a:t>
            </a:r>
            <a:r>
              <a:rPr lang="en-US" altLang="en-US" sz="3000" b="1" i="1" dirty="0">
                <a:solidFill>
                  <a:srgbClr val="3333FF"/>
                </a:solidFill>
              </a:rPr>
              <a:t> </a:t>
            </a:r>
            <a:r>
              <a:rPr lang="en-US" altLang="en-US" sz="3000" b="1" i="1" dirty="0" err="1">
                <a:solidFill>
                  <a:srgbClr val="3333FF"/>
                </a:solidFill>
              </a:rPr>
              <a:t>trị</a:t>
            </a:r>
            <a:r>
              <a:rPr lang="en-US" altLang="en-US" sz="3000" b="1" i="1" dirty="0">
                <a:solidFill>
                  <a:srgbClr val="3333FF"/>
                </a:solidFill>
              </a:rPr>
              <a:t> </a:t>
            </a:r>
            <a:r>
              <a:rPr lang="en-US" altLang="en-US" sz="3000" b="1" i="1" dirty="0" err="1">
                <a:solidFill>
                  <a:srgbClr val="3333FF"/>
                </a:solidFill>
              </a:rPr>
              <a:t>cơ</a:t>
            </a:r>
            <a:r>
              <a:rPr lang="en-US" altLang="en-US" sz="3000" b="1" i="1" dirty="0">
                <a:solidFill>
                  <a:srgbClr val="3333FF"/>
                </a:solidFill>
              </a:rPr>
              <a:t> </a:t>
            </a:r>
            <a:r>
              <a:rPr lang="en-US" altLang="en-US" sz="3000" b="1" i="1" dirty="0" err="1">
                <a:solidFill>
                  <a:srgbClr val="3333FF"/>
                </a:solidFill>
              </a:rPr>
              <a:t>bản</a:t>
            </a:r>
            <a:r>
              <a:rPr lang="en-US" altLang="en-US" sz="3000" b="1" i="1" dirty="0">
                <a:solidFill>
                  <a:srgbClr val="3333FF"/>
                </a:solidFill>
              </a:rPr>
              <a:t> </a:t>
            </a:r>
            <a:r>
              <a:rPr lang="en-US" altLang="en-US" sz="3000" b="1" i="1" dirty="0" err="1">
                <a:solidFill>
                  <a:srgbClr val="3333FF"/>
                </a:solidFill>
              </a:rPr>
              <a:t>của</a:t>
            </a:r>
            <a:r>
              <a:rPr lang="en-US" altLang="en-US" sz="3000" b="1" i="1" dirty="0">
                <a:solidFill>
                  <a:srgbClr val="3333FF"/>
                </a:solidFill>
              </a:rPr>
              <a:t> </a:t>
            </a:r>
            <a:r>
              <a:rPr lang="en-US" altLang="en-US" sz="3000" b="1" i="1" dirty="0" err="1">
                <a:solidFill>
                  <a:srgbClr val="3333FF"/>
                </a:solidFill>
              </a:rPr>
              <a:t>công</a:t>
            </a:r>
            <a:r>
              <a:rPr lang="en-US" altLang="en-US" sz="3000" b="1" i="1" dirty="0">
                <a:solidFill>
                  <a:srgbClr val="3333FF"/>
                </a:solidFill>
              </a:rPr>
              <a:t> </a:t>
            </a:r>
            <a:r>
              <a:rPr lang="en-US" altLang="en-US" sz="3000" b="1" i="1" dirty="0" err="1">
                <a:solidFill>
                  <a:srgbClr val="3333FF"/>
                </a:solidFill>
              </a:rPr>
              <a:t>dân</a:t>
            </a:r>
            <a:r>
              <a:rPr lang="en-US" altLang="en-US" sz="3000" b="1" i="1" dirty="0">
                <a:solidFill>
                  <a:srgbClr val="3333FF"/>
                </a:solidFill>
              </a:rPr>
              <a:t> </a:t>
            </a:r>
            <a:r>
              <a:rPr lang="en-US" altLang="en-US" sz="3000" b="1" i="1" dirty="0" err="1">
                <a:solidFill>
                  <a:srgbClr val="3333FF"/>
                </a:solidFill>
              </a:rPr>
              <a:t>được</a:t>
            </a:r>
            <a:r>
              <a:rPr lang="en-US" altLang="en-US" sz="3000" b="1" i="1" dirty="0">
                <a:solidFill>
                  <a:srgbClr val="3333FF"/>
                </a:solidFill>
              </a:rPr>
              <a:t> </a:t>
            </a:r>
            <a:r>
              <a:rPr lang="en-US" altLang="en-US" sz="3000" b="1" i="1" dirty="0" err="1">
                <a:solidFill>
                  <a:srgbClr val="3333FF"/>
                </a:solidFill>
              </a:rPr>
              <a:t>quy</a:t>
            </a:r>
            <a:r>
              <a:rPr lang="en-US" altLang="en-US" sz="3000" b="1" i="1" dirty="0">
                <a:solidFill>
                  <a:srgbClr val="3333FF"/>
                </a:solidFill>
              </a:rPr>
              <a:t> </a:t>
            </a:r>
            <a:r>
              <a:rPr lang="en-US" altLang="en-US" sz="3000" b="1" i="1" dirty="0" err="1">
                <a:solidFill>
                  <a:srgbClr val="3333FF"/>
                </a:solidFill>
              </a:rPr>
              <a:t>định</a:t>
            </a:r>
            <a:r>
              <a:rPr lang="en-US" altLang="en-US" sz="3000" b="1" i="1" dirty="0">
                <a:solidFill>
                  <a:srgbClr val="3333FF"/>
                </a:solidFill>
              </a:rPr>
              <a:t> </a:t>
            </a:r>
            <a:r>
              <a:rPr lang="en-US" altLang="en-US" sz="3000" b="1" i="1" dirty="0" err="1">
                <a:solidFill>
                  <a:srgbClr val="3333FF"/>
                </a:solidFill>
              </a:rPr>
              <a:t>trong</a:t>
            </a:r>
            <a:r>
              <a:rPr lang="en-US" altLang="en-US" sz="3000" b="1" i="1" dirty="0">
                <a:solidFill>
                  <a:srgbClr val="3333FF"/>
                </a:solidFill>
              </a:rPr>
              <a:t> </a:t>
            </a:r>
            <a:r>
              <a:rPr lang="en-US" altLang="en-US" sz="3000" b="1" i="1" dirty="0" err="1">
                <a:solidFill>
                  <a:srgbClr val="3333FF"/>
                </a:solidFill>
              </a:rPr>
              <a:t>Hiến</a:t>
            </a:r>
            <a:r>
              <a:rPr lang="en-US" altLang="en-US" sz="3000" b="1" i="1" dirty="0">
                <a:solidFill>
                  <a:srgbClr val="3333FF"/>
                </a:solidFill>
              </a:rPr>
              <a:t> </a:t>
            </a:r>
            <a:r>
              <a:rPr lang="en-US" altLang="en-US" sz="3000" b="1" i="1" dirty="0" err="1">
                <a:solidFill>
                  <a:srgbClr val="3333FF"/>
                </a:solidFill>
              </a:rPr>
              <a:t>pháp</a:t>
            </a:r>
            <a:r>
              <a:rPr lang="en-US" altLang="en-US" sz="3000" b="1" i="1" dirty="0">
                <a:solidFill>
                  <a:srgbClr val="3333FF"/>
                </a:solidFill>
              </a:rPr>
              <a:t>.</a:t>
            </a:r>
          </a:p>
          <a:p>
            <a:pPr algn="just" eaLnBrk="1" hangingPunct="1">
              <a:lnSpc>
                <a:spcPct val="150000"/>
              </a:lnSpc>
              <a:spcBef>
                <a:spcPts val="600"/>
              </a:spcBef>
              <a:buFontTx/>
              <a:buNone/>
            </a:pPr>
            <a:r>
              <a:rPr lang="en-US" altLang="en-US" sz="3000" b="1" i="1" dirty="0" smtClean="0">
                <a:solidFill>
                  <a:srgbClr val="3333FF"/>
                </a:solidFill>
              </a:rPr>
              <a:t>- </a:t>
            </a:r>
            <a:r>
              <a:rPr lang="en-US" altLang="en-US" sz="3000" b="1" i="1" dirty="0" err="1">
                <a:solidFill>
                  <a:srgbClr val="3333FF"/>
                </a:solidFill>
              </a:rPr>
              <a:t>Là</a:t>
            </a:r>
            <a:r>
              <a:rPr lang="en-US" altLang="en-US" sz="3000" b="1" i="1" dirty="0">
                <a:solidFill>
                  <a:srgbClr val="3333FF"/>
                </a:solidFill>
              </a:rPr>
              <a:t> </a:t>
            </a:r>
            <a:r>
              <a:rPr lang="en-US" altLang="en-US" sz="3000" b="1" i="1" dirty="0" err="1">
                <a:solidFill>
                  <a:srgbClr val="3333FF"/>
                </a:solidFill>
              </a:rPr>
              <a:t>công</a:t>
            </a:r>
            <a:r>
              <a:rPr lang="en-US" altLang="en-US" sz="3000" b="1" i="1" dirty="0">
                <a:solidFill>
                  <a:srgbClr val="3333FF"/>
                </a:solidFill>
              </a:rPr>
              <a:t> </a:t>
            </a:r>
            <a:r>
              <a:rPr lang="en-US" altLang="en-US" sz="3000" b="1" i="1" dirty="0" err="1">
                <a:solidFill>
                  <a:srgbClr val="3333FF"/>
                </a:solidFill>
              </a:rPr>
              <a:t>cụ</a:t>
            </a:r>
            <a:r>
              <a:rPr lang="en-US" altLang="en-US" sz="3000" b="1" i="1" dirty="0">
                <a:solidFill>
                  <a:srgbClr val="3333FF"/>
                </a:solidFill>
              </a:rPr>
              <a:t> </a:t>
            </a:r>
            <a:r>
              <a:rPr lang="en-US" altLang="en-US" sz="3000" b="1" i="1" dirty="0" err="1">
                <a:solidFill>
                  <a:srgbClr val="3333FF"/>
                </a:solidFill>
              </a:rPr>
              <a:t>để</a:t>
            </a:r>
            <a:r>
              <a:rPr lang="en-US" altLang="en-US" sz="3000" b="1" i="1" dirty="0">
                <a:solidFill>
                  <a:srgbClr val="3333FF"/>
                </a:solidFill>
              </a:rPr>
              <a:t> </a:t>
            </a:r>
            <a:r>
              <a:rPr lang="en-US" altLang="en-US" sz="3000" b="1" i="1" dirty="0" err="1">
                <a:solidFill>
                  <a:srgbClr val="3333FF"/>
                </a:solidFill>
              </a:rPr>
              <a:t>công</a:t>
            </a:r>
            <a:r>
              <a:rPr lang="en-US" altLang="en-US" sz="3000" b="1" i="1" dirty="0">
                <a:solidFill>
                  <a:srgbClr val="3333FF"/>
                </a:solidFill>
              </a:rPr>
              <a:t> </a:t>
            </a:r>
            <a:r>
              <a:rPr lang="en-US" altLang="en-US" sz="3000" b="1" i="1" dirty="0" err="1">
                <a:solidFill>
                  <a:srgbClr val="3333FF"/>
                </a:solidFill>
              </a:rPr>
              <a:t>dân</a:t>
            </a:r>
            <a:r>
              <a:rPr lang="en-US" altLang="en-US" sz="3000" b="1" i="1" dirty="0">
                <a:solidFill>
                  <a:srgbClr val="3333FF"/>
                </a:solidFill>
              </a:rPr>
              <a:t> </a:t>
            </a:r>
            <a:r>
              <a:rPr lang="en-US" altLang="en-US" sz="3000" b="1" i="1" dirty="0" err="1">
                <a:solidFill>
                  <a:srgbClr val="3333FF"/>
                </a:solidFill>
              </a:rPr>
              <a:t>bảo</a:t>
            </a:r>
            <a:r>
              <a:rPr lang="en-US" altLang="en-US" sz="3000" b="1" i="1" dirty="0">
                <a:solidFill>
                  <a:srgbClr val="3333FF"/>
                </a:solidFill>
              </a:rPr>
              <a:t> </a:t>
            </a:r>
            <a:r>
              <a:rPr lang="en-US" altLang="en-US" sz="3000" b="1" i="1" dirty="0" err="1">
                <a:solidFill>
                  <a:srgbClr val="3333FF"/>
                </a:solidFill>
              </a:rPr>
              <a:t>vệ</a:t>
            </a:r>
            <a:r>
              <a:rPr lang="en-US" altLang="en-US" sz="3000" b="1" i="1" dirty="0">
                <a:solidFill>
                  <a:srgbClr val="3333FF"/>
                </a:solidFill>
              </a:rPr>
              <a:t> </a:t>
            </a:r>
            <a:r>
              <a:rPr lang="en-US" altLang="en-US" sz="3000" b="1" i="1" dirty="0" err="1">
                <a:solidFill>
                  <a:srgbClr val="3333FF"/>
                </a:solidFill>
              </a:rPr>
              <a:t>quyền</a:t>
            </a:r>
            <a:r>
              <a:rPr lang="en-US" altLang="en-US" sz="3000" b="1" i="1" dirty="0">
                <a:solidFill>
                  <a:srgbClr val="3333FF"/>
                </a:solidFill>
              </a:rPr>
              <a:t> </a:t>
            </a:r>
            <a:r>
              <a:rPr lang="en-US" altLang="en-US" sz="3000" b="1" i="1" dirty="0" err="1">
                <a:solidFill>
                  <a:srgbClr val="3333FF"/>
                </a:solidFill>
              </a:rPr>
              <a:t>và</a:t>
            </a:r>
            <a:r>
              <a:rPr lang="en-US" altLang="en-US" sz="3000" b="1" i="1" dirty="0">
                <a:solidFill>
                  <a:srgbClr val="3333FF"/>
                </a:solidFill>
              </a:rPr>
              <a:t> </a:t>
            </a:r>
            <a:r>
              <a:rPr lang="en-US" altLang="en-US" sz="3000" b="1" i="1" dirty="0" err="1">
                <a:solidFill>
                  <a:srgbClr val="3333FF"/>
                </a:solidFill>
              </a:rPr>
              <a:t>lợi</a:t>
            </a:r>
            <a:r>
              <a:rPr lang="en-US" altLang="en-US" sz="3000" b="1" i="1" dirty="0">
                <a:solidFill>
                  <a:srgbClr val="3333FF"/>
                </a:solidFill>
              </a:rPr>
              <a:t> </a:t>
            </a:r>
            <a:r>
              <a:rPr lang="en-US" altLang="en-US" sz="3000" b="1" i="1" dirty="0" err="1">
                <a:solidFill>
                  <a:srgbClr val="3333FF"/>
                </a:solidFill>
              </a:rPr>
              <a:t>ích</a:t>
            </a:r>
            <a:r>
              <a:rPr lang="en-US" altLang="en-US" sz="3000" b="1" i="1" dirty="0">
                <a:solidFill>
                  <a:srgbClr val="3333FF"/>
                </a:solidFill>
              </a:rPr>
              <a:t> </a:t>
            </a:r>
            <a:r>
              <a:rPr lang="en-US" altLang="en-US" sz="3000" b="1" i="1" dirty="0" err="1">
                <a:solidFill>
                  <a:srgbClr val="3333FF"/>
                </a:solidFill>
              </a:rPr>
              <a:t>hợp</a:t>
            </a:r>
            <a:r>
              <a:rPr lang="en-US" altLang="en-US" sz="3000" b="1" i="1" dirty="0">
                <a:solidFill>
                  <a:srgbClr val="3333FF"/>
                </a:solidFill>
              </a:rPr>
              <a:t> </a:t>
            </a:r>
            <a:r>
              <a:rPr lang="en-US" altLang="en-US" sz="3000" b="1" i="1" dirty="0" err="1">
                <a:solidFill>
                  <a:srgbClr val="3333FF"/>
                </a:solidFill>
              </a:rPr>
              <a:t>pháp</a:t>
            </a:r>
            <a:r>
              <a:rPr lang="en-US" altLang="en-US" sz="3000" b="1" i="1" dirty="0">
                <a:solidFill>
                  <a:srgbClr val="3333FF"/>
                </a:solidFill>
              </a:rPr>
              <a:t>.</a:t>
            </a:r>
          </a:p>
          <a:p>
            <a:pPr algn="just" eaLnBrk="1" hangingPunct="1">
              <a:lnSpc>
                <a:spcPct val="150000"/>
              </a:lnSpc>
              <a:spcBef>
                <a:spcPts val="600"/>
              </a:spcBef>
              <a:buFontTx/>
              <a:buNone/>
            </a:pPr>
            <a:r>
              <a:rPr lang="en-US" altLang="en-US" sz="3000" b="1" i="1" dirty="0" smtClean="0">
                <a:solidFill>
                  <a:srgbClr val="3333FF"/>
                </a:solidFill>
              </a:rPr>
              <a:t>- </a:t>
            </a:r>
            <a:r>
              <a:rPr lang="en-US" altLang="en-US" sz="3000" b="1" i="1" dirty="0" err="1">
                <a:solidFill>
                  <a:srgbClr val="3333FF"/>
                </a:solidFill>
              </a:rPr>
              <a:t>Là</a:t>
            </a:r>
            <a:r>
              <a:rPr lang="en-US" altLang="en-US" sz="3000" b="1" i="1" dirty="0">
                <a:solidFill>
                  <a:srgbClr val="3333FF"/>
                </a:solidFill>
              </a:rPr>
              <a:t> </a:t>
            </a:r>
            <a:r>
              <a:rPr lang="en-US" altLang="en-US" sz="3000" b="1" i="1" dirty="0" err="1">
                <a:solidFill>
                  <a:srgbClr val="3333FF"/>
                </a:solidFill>
              </a:rPr>
              <a:t>phương</a:t>
            </a:r>
            <a:r>
              <a:rPr lang="en-US" altLang="en-US" sz="3000" b="1" i="1" dirty="0">
                <a:solidFill>
                  <a:srgbClr val="3333FF"/>
                </a:solidFill>
              </a:rPr>
              <a:t> </a:t>
            </a:r>
            <a:r>
              <a:rPr lang="en-US" altLang="en-US" sz="3000" b="1" i="1" dirty="0" err="1">
                <a:solidFill>
                  <a:srgbClr val="3333FF"/>
                </a:solidFill>
              </a:rPr>
              <a:t>tiện</a:t>
            </a:r>
            <a:r>
              <a:rPr lang="en-US" altLang="en-US" sz="3000" b="1" i="1" dirty="0">
                <a:solidFill>
                  <a:srgbClr val="3333FF"/>
                </a:solidFill>
              </a:rPr>
              <a:t> </a:t>
            </a:r>
            <a:r>
              <a:rPr lang="en-US" altLang="en-US" sz="3000" b="1" i="1" dirty="0" err="1">
                <a:solidFill>
                  <a:srgbClr val="3333FF"/>
                </a:solidFill>
              </a:rPr>
              <a:t>để</a:t>
            </a:r>
            <a:r>
              <a:rPr lang="en-US" altLang="en-US" sz="3000" b="1" i="1" dirty="0">
                <a:solidFill>
                  <a:srgbClr val="3333FF"/>
                </a:solidFill>
              </a:rPr>
              <a:t> </a:t>
            </a:r>
            <a:r>
              <a:rPr lang="en-US" altLang="en-US" sz="3000" b="1" i="1" dirty="0" err="1">
                <a:solidFill>
                  <a:srgbClr val="3333FF"/>
                </a:solidFill>
              </a:rPr>
              <a:t>công</a:t>
            </a:r>
            <a:r>
              <a:rPr lang="en-US" altLang="en-US" sz="3000" b="1" i="1" dirty="0">
                <a:solidFill>
                  <a:srgbClr val="3333FF"/>
                </a:solidFill>
              </a:rPr>
              <a:t> </a:t>
            </a:r>
            <a:r>
              <a:rPr lang="en-US" altLang="en-US" sz="3000" b="1" i="1" dirty="0" err="1">
                <a:solidFill>
                  <a:srgbClr val="3333FF"/>
                </a:solidFill>
              </a:rPr>
              <a:t>dân</a:t>
            </a:r>
            <a:r>
              <a:rPr lang="en-US" altLang="en-US" sz="3000" b="1" i="1" dirty="0">
                <a:solidFill>
                  <a:srgbClr val="3333FF"/>
                </a:solidFill>
              </a:rPr>
              <a:t> </a:t>
            </a:r>
            <a:r>
              <a:rPr lang="en-US" altLang="en-US" sz="3000" b="1" i="1" dirty="0" err="1">
                <a:solidFill>
                  <a:srgbClr val="3333FF"/>
                </a:solidFill>
              </a:rPr>
              <a:t>tham</a:t>
            </a:r>
            <a:r>
              <a:rPr lang="en-US" altLang="en-US" sz="3000" b="1" i="1" dirty="0">
                <a:solidFill>
                  <a:srgbClr val="3333FF"/>
                </a:solidFill>
              </a:rPr>
              <a:t> </a:t>
            </a:r>
            <a:r>
              <a:rPr lang="en-US" altLang="en-US" sz="3000" b="1" i="1" dirty="0" err="1">
                <a:solidFill>
                  <a:srgbClr val="3333FF"/>
                </a:solidFill>
              </a:rPr>
              <a:t>gia</a:t>
            </a:r>
            <a:r>
              <a:rPr lang="en-US" altLang="en-US" sz="3000" b="1" i="1" dirty="0">
                <a:solidFill>
                  <a:srgbClr val="3333FF"/>
                </a:solidFill>
              </a:rPr>
              <a:t> </a:t>
            </a:r>
            <a:r>
              <a:rPr lang="en-US" altLang="en-US" sz="3000" b="1" i="1" dirty="0" err="1">
                <a:solidFill>
                  <a:srgbClr val="3333FF"/>
                </a:solidFill>
              </a:rPr>
              <a:t>quản</a:t>
            </a:r>
            <a:r>
              <a:rPr lang="en-US" altLang="en-US" sz="3000" b="1" i="1" dirty="0">
                <a:solidFill>
                  <a:srgbClr val="3333FF"/>
                </a:solidFill>
              </a:rPr>
              <a:t> </a:t>
            </a:r>
            <a:r>
              <a:rPr lang="en-US" altLang="en-US" sz="3000" b="1" i="1" dirty="0" err="1">
                <a:solidFill>
                  <a:srgbClr val="3333FF"/>
                </a:solidFill>
              </a:rPr>
              <a:t>lý</a:t>
            </a:r>
            <a:r>
              <a:rPr lang="en-US" altLang="en-US" sz="3000" b="1" i="1" dirty="0">
                <a:solidFill>
                  <a:srgbClr val="3333FF"/>
                </a:solidFill>
              </a:rPr>
              <a:t> </a:t>
            </a:r>
            <a:r>
              <a:rPr lang="en-US" altLang="en-US" sz="3000" b="1" i="1" dirty="0" err="1" smtClean="0">
                <a:solidFill>
                  <a:srgbClr val="3333FF"/>
                </a:solidFill>
              </a:rPr>
              <a:t>Nhà</a:t>
            </a:r>
            <a:r>
              <a:rPr lang="en-US" altLang="en-US" sz="3000" b="1" i="1" dirty="0" smtClean="0">
                <a:solidFill>
                  <a:srgbClr val="3333FF"/>
                </a:solidFill>
              </a:rPr>
              <a:t> </a:t>
            </a:r>
            <a:r>
              <a:rPr lang="en-US" altLang="en-US" sz="3000" b="1" i="1" dirty="0" err="1">
                <a:solidFill>
                  <a:srgbClr val="3333FF"/>
                </a:solidFill>
              </a:rPr>
              <a:t>nước</a:t>
            </a:r>
            <a:r>
              <a:rPr lang="en-US" altLang="en-US" sz="3000" b="1" i="1" dirty="0">
                <a:solidFill>
                  <a:srgbClr val="3333FF"/>
                </a:solidFill>
              </a:rPr>
              <a:t>.</a:t>
            </a:r>
          </a:p>
        </p:txBody>
      </p:sp>
    </p:spTree>
    <p:extLst>
      <p:ext uri="{BB962C8B-B14F-4D97-AF65-F5344CB8AC3E}">
        <p14:creationId xmlns:p14="http://schemas.microsoft.com/office/powerpoint/2010/main" val="32110367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heckerboard(across)">
                                      <p:cBhvr>
                                        <p:cTn id="11" dur="500"/>
                                        <p:tgtEl>
                                          <p:spTgt spid="5">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heckerboard(across)">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slide(fromBottom)">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slide(fromBottom)">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slide(fromBottom)">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5400" dirty="0" err="1">
                <a:solidFill>
                  <a:schemeClr val="bg1"/>
                </a:solidFill>
              </a:rPr>
              <a:t>Đáp</a:t>
            </a:r>
            <a:r>
              <a:rPr lang="en-US" altLang="en-US" sz="5400" dirty="0">
                <a:solidFill>
                  <a:schemeClr val="bg1"/>
                </a:solidFill>
              </a:rPr>
              <a:t> </a:t>
            </a:r>
            <a:r>
              <a:rPr lang="en-US" altLang="en-US" sz="5400" dirty="0" err="1">
                <a:solidFill>
                  <a:schemeClr val="bg1"/>
                </a:solidFill>
              </a:rPr>
              <a:t>án</a:t>
            </a:r>
            <a:r>
              <a:rPr lang="en-US" altLang="en-US" sz="5400" dirty="0">
                <a:solidFill>
                  <a:schemeClr val="bg1"/>
                </a:solidFill>
              </a:rPr>
              <a:t> </a:t>
            </a:r>
            <a:r>
              <a:rPr lang="en-US" altLang="en-US" sz="5400" dirty="0" err="1">
                <a:solidFill>
                  <a:schemeClr val="bg1"/>
                </a:solidFill>
              </a:rPr>
              <a:t>nhóm</a:t>
            </a:r>
            <a:r>
              <a:rPr lang="en-US" altLang="en-US" sz="5400" dirty="0">
                <a:solidFill>
                  <a:schemeClr val="bg1"/>
                </a:solidFill>
              </a:rPr>
              <a:t> 2</a:t>
            </a:r>
            <a:r>
              <a:rPr lang="en-US" altLang="en-US" sz="5400" dirty="0" smtClean="0">
                <a:solidFill>
                  <a:schemeClr val="bg1"/>
                </a:solidFill>
              </a:rPr>
              <a:t>:</a:t>
            </a:r>
            <a:endParaRPr lang="en-US" dirty="0">
              <a:solidFill>
                <a:schemeClr val="bg1"/>
              </a:solidFill>
            </a:endParaRPr>
          </a:p>
        </p:txBody>
      </p:sp>
      <p:sp>
        <p:nvSpPr>
          <p:cNvPr id="4" name="Rectangle 2"/>
          <p:cNvSpPr txBox="1">
            <a:spLocks noChangeArrowheads="1"/>
          </p:cNvSpPr>
          <p:nvPr/>
        </p:nvSpPr>
        <p:spPr bwMode="auto">
          <a:xfrm>
            <a:off x="762000" y="1066800"/>
            <a:ext cx="1082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0002" tIns="30002" rIns="30002" bIns="30002" numCol="1" anchor="ctr" anchorCtr="0" compatLnSpc="1">
            <a:prstTxWarp prst="textNoShape">
              <a:avLst/>
            </a:prstTxWarp>
          </a:bodyPr>
          <a:lstStyle>
            <a:lvl1pPr algn="l" defTabSz="344488" rtl="0" eaLnBrk="0" fontAlgn="base" hangingPunct="0">
              <a:spcBef>
                <a:spcPct val="0"/>
              </a:spcBef>
              <a:spcAft>
                <a:spcPct val="0"/>
              </a:spcAft>
              <a:defRPr sz="5000" b="1">
                <a:solidFill>
                  <a:srgbClr val="FFFFFF"/>
                </a:solidFill>
                <a:latin typeface="Calibri" panose="020F0502020204030204" pitchFamily="34" charset="0"/>
                <a:ea typeface="+mj-ea"/>
                <a:cs typeface="Calibri" panose="020F0502020204030204" pitchFamily="34" charset="0"/>
                <a:sym typeface="SF Pro Display Bold"/>
              </a:defRPr>
            </a:lvl1pPr>
            <a:lvl2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2pPr>
            <a:lvl3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3pPr>
            <a:lvl4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4pPr>
            <a:lvl5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5pPr>
            <a:lvl6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6pPr>
            <a:lvl7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7pPr>
            <a:lvl8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8pPr>
            <a:lvl9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9pPr>
          </a:lstStyle>
          <a:p>
            <a:pPr eaLnBrk="1" hangingPunct="1">
              <a:defRPr/>
            </a:pPr>
            <a:r>
              <a:rPr lang="en-US" altLang="en-US" sz="2800" kern="0" dirty="0" smtClean="0">
                <a:effectLst>
                  <a:outerShdw blurRad="38100" dist="38100" dir="2700000" algn="tl">
                    <a:srgbClr val="C0C0C0"/>
                  </a:outerShdw>
                </a:effectLst>
              </a:rPr>
              <a:t>* </a:t>
            </a:r>
            <a:r>
              <a:rPr lang="en-US" altLang="en-US" sz="3600" kern="0" dirty="0" err="1" smtClean="0">
                <a:solidFill>
                  <a:srgbClr val="0066FF"/>
                </a:solidFill>
                <a:effectLst>
                  <a:outerShdw blurRad="38100" dist="38100" dir="2700000" algn="tl">
                    <a:srgbClr val="C0C0C0"/>
                  </a:outerShdw>
                </a:effectLst>
              </a:rPr>
              <a:t>Những</a:t>
            </a:r>
            <a:r>
              <a:rPr lang="en-US" altLang="en-US" sz="3600" kern="0" dirty="0" smtClean="0">
                <a:solidFill>
                  <a:srgbClr val="0066FF"/>
                </a:solidFill>
                <a:effectLst>
                  <a:outerShdw blurRad="38100" dist="38100" dir="2700000" algn="tl">
                    <a:srgbClr val="C0C0C0"/>
                  </a:outerShdw>
                </a:effectLst>
              </a:rPr>
              <a:t> </a:t>
            </a:r>
            <a:r>
              <a:rPr lang="en-US" altLang="en-US" sz="3600" kern="0" dirty="0" err="1" smtClean="0">
                <a:solidFill>
                  <a:srgbClr val="0066FF"/>
                </a:solidFill>
                <a:effectLst>
                  <a:outerShdw blurRad="38100" dist="38100" dir="2700000" algn="tl">
                    <a:srgbClr val="C0C0C0"/>
                  </a:outerShdw>
                </a:effectLst>
              </a:rPr>
              <a:t>điểm</a:t>
            </a:r>
            <a:r>
              <a:rPr lang="en-US" altLang="en-US" sz="3600" kern="0" dirty="0" smtClean="0">
                <a:solidFill>
                  <a:srgbClr val="0066FF"/>
                </a:solidFill>
                <a:effectLst>
                  <a:outerShdw blurRad="38100" dist="38100" dir="2700000" algn="tl">
                    <a:srgbClr val="C0C0C0"/>
                  </a:outerShdw>
                </a:effectLst>
              </a:rPr>
              <a:t> </a:t>
            </a:r>
            <a:r>
              <a:rPr lang="en-US" altLang="en-US" sz="3600" kern="0" dirty="0" err="1" smtClean="0">
                <a:solidFill>
                  <a:srgbClr val="0066FF"/>
                </a:solidFill>
                <a:effectLst>
                  <a:outerShdw blurRad="38100" dist="38100" dir="2700000" algn="tl">
                    <a:srgbClr val="C0C0C0"/>
                  </a:outerShdw>
                </a:effectLst>
              </a:rPr>
              <a:t>khác</a:t>
            </a:r>
            <a:r>
              <a:rPr lang="en-US" altLang="en-US" sz="3600" kern="0" dirty="0" smtClean="0">
                <a:solidFill>
                  <a:srgbClr val="0066FF"/>
                </a:solidFill>
                <a:effectLst>
                  <a:outerShdw blurRad="38100" dist="38100" dir="2700000" algn="tl">
                    <a:srgbClr val="C0C0C0"/>
                  </a:outerShdw>
                </a:effectLst>
              </a:rPr>
              <a:t> </a:t>
            </a:r>
            <a:r>
              <a:rPr lang="en-US" altLang="en-US" sz="3600" kern="0" dirty="0" err="1" smtClean="0">
                <a:solidFill>
                  <a:srgbClr val="0066FF"/>
                </a:solidFill>
                <a:effectLst>
                  <a:outerShdw blurRad="38100" dist="38100" dir="2700000" algn="tl">
                    <a:srgbClr val="C0C0C0"/>
                  </a:outerShdw>
                </a:effectLst>
              </a:rPr>
              <a:t>nhau</a:t>
            </a:r>
            <a:r>
              <a:rPr lang="en-US" altLang="en-US" sz="3600" kern="0" dirty="0" smtClean="0">
                <a:solidFill>
                  <a:srgbClr val="0066FF"/>
                </a:solidFill>
                <a:effectLst>
                  <a:outerShdw blurRad="38100" dist="38100" dir="2700000" algn="tl">
                    <a:srgbClr val="C0C0C0"/>
                  </a:outerShdw>
                </a:effectLst>
              </a:rPr>
              <a:t> </a:t>
            </a:r>
            <a:r>
              <a:rPr lang="en-US" altLang="en-US" sz="3600" kern="0" dirty="0" err="1" smtClean="0">
                <a:solidFill>
                  <a:srgbClr val="0066FF"/>
                </a:solidFill>
                <a:effectLst>
                  <a:outerShdw blurRad="38100" dist="38100" dir="2700000" algn="tl">
                    <a:srgbClr val="C0C0C0"/>
                  </a:outerShdw>
                </a:effectLst>
              </a:rPr>
              <a:t>giữa</a:t>
            </a:r>
            <a:r>
              <a:rPr lang="en-US" altLang="en-US" sz="3600" kern="0" dirty="0" smtClean="0">
                <a:solidFill>
                  <a:srgbClr val="0066FF"/>
                </a:solidFill>
                <a:effectLst>
                  <a:outerShdw blurRad="38100" dist="38100" dir="2700000" algn="tl">
                    <a:srgbClr val="C0C0C0"/>
                  </a:outerShdw>
                </a:effectLst>
              </a:rPr>
              <a:t> </a:t>
            </a:r>
            <a:r>
              <a:rPr lang="en-US" altLang="en-US" sz="3600" kern="0" dirty="0" err="1" smtClean="0">
                <a:solidFill>
                  <a:srgbClr val="0066FF"/>
                </a:solidFill>
                <a:effectLst>
                  <a:outerShdw blurRad="38100" dist="38100" dir="2700000" algn="tl">
                    <a:srgbClr val="C0C0C0"/>
                  </a:outerShdw>
                </a:effectLst>
              </a:rPr>
              <a:t>quyền</a:t>
            </a:r>
            <a:r>
              <a:rPr lang="en-US" altLang="en-US" sz="3600" kern="0" dirty="0" smtClean="0">
                <a:solidFill>
                  <a:srgbClr val="0066FF"/>
                </a:solidFill>
                <a:effectLst>
                  <a:outerShdw blurRad="38100" dist="38100" dir="2700000" algn="tl">
                    <a:srgbClr val="C0C0C0"/>
                  </a:outerShdw>
                </a:effectLst>
              </a:rPr>
              <a:t> </a:t>
            </a:r>
            <a:r>
              <a:rPr lang="en-US" altLang="en-US" sz="3600" kern="0" dirty="0" err="1" smtClean="0">
                <a:solidFill>
                  <a:srgbClr val="0066FF"/>
                </a:solidFill>
                <a:effectLst>
                  <a:outerShdw blurRad="38100" dist="38100" dir="2700000" algn="tl">
                    <a:srgbClr val="C0C0C0"/>
                  </a:outerShdw>
                </a:effectLst>
              </a:rPr>
              <a:t>khiếu</a:t>
            </a:r>
            <a:r>
              <a:rPr lang="en-US" altLang="en-US" sz="3600" kern="0" dirty="0" smtClean="0">
                <a:solidFill>
                  <a:srgbClr val="0066FF"/>
                </a:solidFill>
                <a:effectLst>
                  <a:outerShdw blurRad="38100" dist="38100" dir="2700000" algn="tl">
                    <a:srgbClr val="C0C0C0"/>
                  </a:outerShdw>
                </a:effectLst>
              </a:rPr>
              <a:t> </a:t>
            </a:r>
            <a:r>
              <a:rPr lang="en-US" altLang="en-US" sz="3600" kern="0" dirty="0" err="1" smtClean="0">
                <a:solidFill>
                  <a:srgbClr val="0066FF"/>
                </a:solidFill>
                <a:effectLst>
                  <a:outerShdw blurRad="38100" dist="38100" dir="2700000" algn="tl">
                    <a:srgbClr val="C0C0C0"/>
                  </a:outerShdw>
                </a:effectLst>
              </a:rPr>
              <a:t>nại</a:t>
            </a:r>
            <a:r>
              <a:rPr lang="en-US" altLang="en-US" sz="3600" kern="0" dirty="0" smtClean="0">
                <a:solidFill>
                  <a:srgbClr val="0066FF"/>
                </a:solidFill>
                <a:effectLst>
                  <a:outerShdw blurRad="38100" dist="38100" dir="2700000" algn="tl">
                    <a:srgbClr val="C0C0C0"/>
                  </a:outerShdw>
                </a:effectLst>
              </a:rPr>
              <a:t>, </a:t>
            </a:r>
            <a:r>
              <a:rPr lang="en-US" altLang="en-US" sz="3600" kern="0" dirty="0" err="1" smtClean="0">
                <a:solidFill>
                  <a:srgbClr val="0066FF"/>
                </a:solidFill>
                <a:effectLst>
                  <a:outerShdw blurRad="38100" dist="38100" dir="2700000" algn="tl">
                    <a:srgbClr val="C0C0C0"/>
                  </a:outerShdw>
                </a:effectLst>
              </a:rPr>
              <a:t>tố</a:t>
            </a:r>
            <a:r>
              <a:rPr lang="en-US" altLang="en-US" sz="3600" kern="0" dirty="0" smtClean="0">
                <a:solidFill>
                  <a:srgbClr val="0066FF"/>
                </a:solidFill>
                <a:effectLst>
                  <a:outerShdw blurRad="38100" dist="38100" dir="2700000" algn="tl">
                    <a:srgbClr val="C0C0C0"/>
                  </a:outerShdw>
                </a:effectLst>
              </a:rPr>
              <a:t> </a:t>
            </a:r>
            <a:r>
              <a:rPr lang="en-US" altLang="en-US" sz="3600" kern="0" dirty="0" err="1" smtClean="0">
                <a:solidFill>
                  <a:srgbClr val="0066FF"/>
                </a:solidFill>
                <a:effectLst>
                  <a:outerShdw blurRad="38100" dist="38100" dir="2700000" algn="tl">
                    <a:srgbClr val="C0C0C0"/>
                  </a:outerShdw>
                </a:effectLst>
              </a:rPr>
              <a:t>cáo</a:t>
            </a:r>
            <a:r>
              <a:rPr lang="en-US" altLang="en-US" sz="3600" kern="0" dirty="0" smtClean="0">
                <a:solidFill>
                  <a:srgbClr val="0066FF"/>
                </a:solidFill>
                <a:effectLst>
                  <a:outerShdw blurRad="38100" dist="38100" dir="2700000" algn="tl">
                    <a:srgbClr val="C0C0C0"/>
                  </a:outerShdw>
                </a:effectLst>
              </a:rPr>
              <a:t> :</a:t>
            </a:r>
          </a:p>
        </p:txBody>
      </p:sp>
      <p:graphicFrame>
        <p:nvGraphicFramePr>
          <p:cNvPr id="5" name="Group 105"/>
          <p:cNvGraphicFramePr>
            <a:graphicFrameLocks/>
          </p:cNvGraphicFramePr>
          <p:nvPr>
            <p:extLst>
              <p:ext uri="{D42A27DB-BD31-4B8C-83A1-F6EECF244321}">
                <p14:modId xmlns:p14="http://schemas.microsoft.com/office/powerpoint/2010/main" val="1092152092"/>
              </p:ext>
            </p:extLst>
          </p:nvPr>
        </p:nvGraphicFramePr>
        <p:xfrm>
          <a:off x="304800" y="2011748"/>
          <a:ext cx="11506200" cy="4693852"/>
        </p:xfrm>
        <a:graphic>
          <a:graphicData uri="http://schemas.openxmlformats.org/drawingml/2006/table">
            <a:tbl>
              <a:tblPr/>
              <a:tblGrid>
                <a:gridCol w="1688983">
                  <a:extLst>
                    <a:ext uri="{9D8B030D-6E8A-4147-A177-3AD203B41FA5}">
                      <a16:colId xmlns:a16="http://schemas.microsoft.com/office/drawing/2014/main" xmlns="" val="2817512480"/>
                    </a:ext>
                  </a:extLst>
                </a:gridCol>
                <a:gridCol w="4919605">
                  <a:extLst>
                    <a:ext uri="{9D8B030D-6E8A-4147-A177-3AD203B41FA5}">
                      <a16:colId xmlns:a16="http://schemas.microsoft.com/office/drawing/2014/main" xmlns="" val="3019494815"/>
                    </a:ext>
                  </a:extLst>
                </a:gridCol>
                <a:gridCol w="4897612">
                  <a:extLst>
                    <a:ext uri="{9D8B030D-6E8A-4147-A177-3AD203B41FA5}">
                      <a16:colId xmlns:a16="http://schemas.microsoft.com/office/drawing/2014/main" xmlns="" val="1788646356"/>
                    </a:ext>
                  </a:extLst>
                </a:gridCol>
              </a:tblGrid>
              <a:tr h="528253">
                <a:tc rowSpan="2">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0" i="0"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err="1" smtClean="0">
                          <a:ln>
                            <a:noFill/>
                          </a:ln>
                          <a:solidFill>
                            <a:srgbClr val="FF0000"/>
                          </a:solidFill>
                          <a:effectLst/>
                          <a:latin typeface="Times New Roman" panose="02020603050405020304" pitchFamily="18" charset="0"/>
                        </a:rPr>
                        <a:t>Khác</a:t>
                      </a:r>
                      <a:r>
                        <a:rPr kumimoji="0" lang="en-US" altLang="en-US" sz="3000" b="1" i="0" u="none" strike="noStrike" cap="none" normalizeH="0" baseline="0" dirty="0" smtClean="0">
                          <a:ln>
                            <a:noFill/>
                          </a:ln>
                          <a:solidFill>
                            <a:srgbClr val="FF0000"/>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FF0000"/>
                          </a:solidFill>
                          <a:effectLst/>
                          <a:latin typeface="Times New Roman" panose="02020603050405020304" pitchFamily="18" charset="0"/>
                        </a:rPr>
                        <a:t>nhau</a:t>
                      </a:r>
                      <a:endParaRPr kumimoji="0" lang="en-US" altLang="en-US" sz="3000" b="1" i="0" u="none" strike="noStrike" cap="none" normalizeH="0" baseline="0" dirty="0" smtClean="0">
                        <a:ln>
                          <a:noFill/>
                        </a:ln>
                        <a:solidFill>
                          <a:srgbClr val="FF00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0" i="0" u="none" strike="noStrike" cap="none" normalizeH="0" baseline="0" dirty="0" smtClean="0">
                        <a:ln>
                          <a:noFill/>
                        </a:ln>
                        <a:solidFill>
                          <a:schemeClr val="tx1"/>
                        </a:solidFill>
                        <a:effectLst/>
                        <a:latin typeface="Times New Roman" panose="02020603050405020304" pitchFamily="18" charset="0"/>
                      </a:endParaRPr>
                    </a:p>
                  </a:txBody>
                  <a:tcPr marL="91436" marR="91436"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err="1" smtClean="0">
                          <a:ln>
                            <a:noFill/>
                          </a:ln>
                          <a:solidFill>
                            <a:srgbClr val="FF3300"/>
                          </a:solidFill>
                          <a:effectLst/>
                          <a:latin typeface="Times New Roman" panose="02020603050405020304" pitchFamily="18" charset="0"/>
                        </a:rPr>
                        <a:t>Khiếu</a:t>
                      </a:r>
                      <a:r>
                        <a:rPr kumimoji="0" lang="en-US" altLang="en-US" sz="3000" b="1" i="0" u="none" strike="noStrike" cap="none" normalizeH="0" baseline="0" dirty="0" smtClean="0">
                          <a:ln>
                            <a:noFill/>
                          </a:ln>
                          <a:solidFill>
                            <a:srgbClr val="FF3300"/>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FF3300"/>
                          </a:solidFill>
                          <a:effectLst/>
                          <a:latin typeface="Times New Roman" panose="02020603050405020304" pitchFamily="18" charset="0"/>
                        </a:rPr>
                        <a:t>nại</a:t>
                      </a:r>
                      <a:endParaRPr kumimoji="0" lang="en-US" altLang="en-US" sz="3000" b="1" i="0" u="none" strike="noStrike" cap="none" normalizeH="0" baseline="0" dirty="0" smtClean="0">
                        <a:ln>
                          <a:noFill/>
                        </a:ln>
                        <a:solidFill>
                          <a:srgbClr val="FF3300"/>
                        </a:solidFill>
                        <a:effectLst/>
                        <a:latin typeface="Times New Roman" panose="02020603050405020304" pitchFamily="18"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smtClean="0">
                          <a:ln>
                            <a:noFill/>
                          </a:ln>
                          <a:solidFill>
                            <a:srgbClr val="FF3300"/>
                          </a:solidFill>
                          <a:effectLst/>
                          <a:latin typeface="Times New Roman" panose="02020603050405020304" pitchFamily="18" charset="0"/>
                        </a:rPr>
                        <a:t>Tố cáo</a:t>
                      </a:r>
                    </a:p>
                  </a:txBody>
                  <a:tcPr marL="91436" marR="91436"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93355186"/>
                  </a:ext>
                </a:extLst>
              </a:tr>
              <a:tr h="3230110">
                <a:tc vMerge="1">
                  <a:txBody>
                    <a:bodyPr/>
                    <a:lstStyle/>
                    <a:p>
                      <a:endParaRPr lang="en-US"/>
                    </a:p>
                  </a:txBody>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0"/>
                        </a:spcBef>
                        <a:spcAft>
                          <a:spcPct val="0"/>
                        </a:spcAft>
                        <a:buClrTx/>
                        <a:buSzTx/>
                        <a:buFontTx/>
                        <a:buNone/>
                        <a:tabLst/>
                      </a:pP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Người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khiếu</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nại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là</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người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trực</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tiếp</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bị</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hại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a:t>
                      </a:r>
                    </a:p>
                    <a:p>
                      <a:pPr marL="0" marR="0" lvl="0" indent="0" algn="just" defTabSz="914400" rtl="0" eaLnBrk="1" fontAlgn="base" latinLnBrk="0" hangingPunct="1">
                        <a:lnSpc>
                          <a:spcPct val="130000"/>
                        </a:lnSpc>
                        <a:spcBef>
                          <a:spcPts val="0"/>
                        </a:spcBef>
                        <a:spcAft>
                          <a:spcPct val="0"/>
                        </a:spcAft>
                        <a:buClrTx/>
                        <a:buSzTx/>
                        <a:buFontTx/>
                        <a:buNone/>
                        <a:tabLst/>
                      </a:pP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Nhằm</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khôi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phục</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quyền</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và</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lợi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ích</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hợp</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pháp</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của</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bản</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thân</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khi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bị</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xâm</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hại</a:t>
                      </a:r>
                      <a:endParaRPr kumimoji="0" lang="en-US" altLang="en-US" sz="3000" b="1" i="0" u="none" strike="noStrike" cap="none" normalizeH="0" baseline="0" dirty="0" smtClean="0">
                        <a:ln>
                          <a:noFill/>
                        </a:ln>
                        <a:solidFill>
                          <a:srgbClr val="0000FF"/>
                        </a:solidFill>
                        <a:effectLst/>
                        <a:latin typeface="Times New Roman" panose="02020603050405020304" pitchFamily="18"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0"/>
                        </a:spcBef>
                        <a:spcAft>
                          <a:spcPct val="0"/>
                        </a:spcAft>
                        <a:buClrTx/>
                        <a:buSzTx/>
                        <a:buFontTx/>
                        <a:buNone/>
                        <a:tabLst/>
                      </a:pPr>
                      <a:r>
                        <a:rPr kumimoji="0" lang="en-US" altLang="en-US" sz="3000" b="0"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Người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tố</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cáo</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là</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mọi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công</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dân</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a:t>
                      </a:r>
                    </a:p>
                    <a:p>
                      <a:pPr marL="0" marR="0" lvl="0" indent="0" algn="just" defTabSz="914400" rtl="0" eaLnBrk="1" fontAlgn="base" latinLnBrk="0" hangingPunct="1">
                        <a:lnSpc>
                          <a:spcPct val="130000"/>
                        </a:lnSpc>
                        <a:spcBef>
                          <a:spcPts val="0"/>
                        </a:spcBef>
                        <a:spcAft>
                          <a:spcPct val="0"/>
                        </a:spcAft>
                        <a:buClrTx/>
                        <a:buSzTx/>
                        <a:buFontTx/>
                        <a:buNone/>
                        <a:tabLst/>
                      </a:pP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Nhằm</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ngăn</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chặn</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mọi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hành</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vi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xâm</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phạm</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đến</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quyền</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và</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lợi</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ích</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của</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nhà</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nước</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của</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tổ</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chức</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cơ</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quan</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và</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công</a:t>
                      </a:r>
                      <a:r>
                        <a:rPr kumimoji="0" lang="en-US" altLang="en-US" sz="30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000" b="1" i="0" u="none" strike="noStrike" cap="none" normalizeH="0" baseline="0" dirty="0" err="1" smtClean="0">
                          <a:ln>
                            <a:noFill/>
                          </a:ln>
                          <a:solidFill>
                            <a:srgbClr val="0000FF"/>
                          </a:solidFill>
                          <a:effectLst/>
                          <a:latin typeface="Times New Roman" panose="02020603050405020304" pitchFamily="18" charset="0"/>
                        </a:rPr>
                        <a:t>dân</a:t>
                      </a:r>
                      <a:r>
                        <a:rPr kumimoji="0" lang="en-US" altLang="en-US" sz="3000" b="0" i="0" u="none" strike="noStrike" cap="none" normalizeH="0" baseline="0" dirty="0" smtClean="0">
                          <a:ln>
                            <a:noFill/>
                          </a:ln>
                          <a:solidFill>
                            <a:srgbClr val="0000FF"/>
                          </a:solidFill>
                          <a:effectLst/>
                          <a:latin typeface="Times New Roman" panose="02020603050405020304" pitchFamily="18" charset="0"/>
                        </a:rPr>
                        <a:t>.</a:t>
                      </a:r>
                    </a:p>
                  </a:txBody>
                  <a:tcPr marL="91436" marR="91436"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66540872"/>
                  </a:ext>
                </a:extLst>
              </a:tr>
              <a:tr h="356437">
                <a:tc>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anose="02020603050405020304" pitchFamily="18" charset="0"/>
                      </a:endParaRPr>
                    </a:p>
                  </a:txBody>
                  <a:tcPr marL="91436" marR="91436" marT="45703" marB="45703"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gridSpan="2">
                  <a:txBody>
                    <a:bodyPr/>
                    <a:lstStyle>
                      <a:lvl1pPr>
                        <a:spcBef>
                          <a:spcPct val="20000"/>
                        </a:spcBef>
                        <a:defRPr sz="20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anose="02020603050405020304" pitchFamily="18" charset="0"/>
                      </a:endParaRPr>
                    </a:p>
                  </a:txBody>
                  <a:tcPr marL="91436" marR="91436" marT="45703" marB="45703"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2062299199"/>
                  </a:ext>
                </a:extLst>
              </a:tr>
            </a:tbl>
          </a:graphicData>
        </a:graphic>
      </p:graphicFrame>
    </p:spTree>
    <p:extLst>
      <p:ext uri="{BB962C8B-B14F-4D97-AF65-F5344CB8AC3E}">
        <p14:creationId xmlns:p14="http://schemas.microsoft.com/office/powerpoint/2010/main" val="553595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noGrp="1"/>
          </p:cNvSpPr>
          <p:nvPr>
            <p:ph type="title"/>
          </p:nvPr>
        </p:nvSpPr>
        <p:spPr/>
        <p:txBody>
          <a:bodyPr/>
          <a:lstStyle/>
          <a:p>
            <a:r>
              <a:rPr lang="en-US" altLang="en-US" sz="2500" smtClean="0"/>
              <a:t>Em nghi ngờ một địa điểm là nơi buôn bán, tiêm chích ma túy, chúng ta nên xử lý thế nào?</a:t>
            </a:r>
          </a:p>
        </p:txBody>
      </p:sp>
      <p:grpSp>
        <p:nvGrpSpPr>
          <p:cNvPr id="2" name="Group 1"/>
          <p:cNvGrpSpPr>
            <a:grpSpLocks/>
          </p:cNvGrpSpPr>
          <p:nvPr/>
        </p:nvGrpSpPr>
        <p:grpSpPr bwMode="auto">
          <a:xfrm>
            <a:off x="1219200" y="1295400"/>
            <a:ext cx="9448800" cy="3733800"/>
            <a:chOff x="76200" y="1295400"/>
            <a:chExt cx="9067800" cy="3101975"/>
          </a:xfrm>
        </p:grpSpPr>
        <p:pic>
          <p:nvPicPr>
            <p:cNvPr id="92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43434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1295400"/>
              <a:ext cx="463867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3"/>
          <p:cNvSpPr txBox="1">
            <a:spLocks noGrp="1" noChangeArrowheads="1"/>
          </p:cNvSpPr>
          <p:nvPr>
            <p:ph type="body" idx="1"/>
          </p:nvPr>
        </p:nvSpPr>
        <p:spPr>
          <a:xfrm>
            <a:off x="533400" y="5029200"/>
            <a:ext cx="11277600" cy="1676400"/>
          </a:xfrm>
        </p:spPr>
        <p:txBody>
          <a:bodyPr/>
          <a:lstStyle/>
          <a:p>
            <a:pPr algn="just" eaLnBrk="1" hangingPunct="1">
              <a:buFontTx/>
              <a:buNone/>
            </a:pPr>
            <a:r>
              <a:rPr lang="en-US" altLang="en-US" sz="3000" b="1" dirty="0" smtClean="0">
                <a:solidFill>
                  <a:srgbClr val="0000FF"/>
                </a:solidFill>
              </a:rPr>
              <a:t>	</a:t>
            </a:r>
            <a:r>
              <a:rPr lang="vi-VN" altLang="en-US" sz="3000" b="1" dirty="0" smtClean="0">
                <a:solidFill>
                  <a:srgbClr val="0000FF"/>
                </a:solidFill>
              </a:rPr>
              <a:t>Nếu nghi ngờ một địa điểm là nơi tổ chức buôn bán , tiêm chích ma tuý ,em có thể báo cho cơ quan chức năng theo dõi .</a:t>
            </a:r>
            <a:r>
              <a:rPr lang="en-US" altLang="en-US" sz="3000" b="1" dirty="0" smtClean="0">
                <a:solidFill>
                  <a:srgbClr val="0000FF"/>
                </a:solidFill>
              </a:rPr>
              <a:t> </a:t>
            </a:r>
            <a:r>
              <a:rPr lang="vi-VN" altLang="en-US" sz="3000" b="1" dirty="0" smtClean="0">
                <a:solidFill>
                  <a:srgbClr val="0000FF"/>
                </a:solidFill>
              </a:rPr>
              <a:t>Nếu đúng thì cơ quan có thẩm quyền sẽ xử lý theo quy định của pháp luật</a:t>
            </a:r>
            <a:r>
              <a:rPr lang="en-US" altLang="en-US" sz="3000" b="1" dirty="0" smtClean="0">
                <a:solidFill>
                  <a:srgbClr val="0000FF"/>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800600" y="152400"/>
            <a:ext cx="383042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0002" tIns="30002" rIns="30002" bIns="30002" numCol="1" anchor="ctr" anchorCtr="0" compatLnSpc="1">
            <a:prstTxWarp prst="textNoShape">
              <a:avLst/>
            </a:prstTxWarp>
          </a:bodyPr>
          <a:lstStyle>
            <a:lvl1pPr algn="l" defTabSz="344488" rtl="0" eaLnBrk="0" fontAlgn="base" hangingPunct="0">
              <a:spcBef>
                <a:spcPct val="0"/>
              </a:spcBef>
              <a:spcAft>
                <a:spcPct val="0"/>
              </a:spcAft>
              <a:defRPr sz="5000" b="1">
                <a:solidFill>
                  <a:srgbClr val="FFFFFF"/>
                </a:solidFill>
                <a:latin typeface="Calibri" panose="020F0502020204030204" pitchFamily="34" charset="0"/>
                <a:ea typeface="+mj-ea"/>
                <a:cs typeface="Calibri" panose="020F0502020204030204" pitchFamily="34" charset="0"/>
                <a:sym typeface="SF Pro Display Bold"/>
              </a:defRPr>
            </a:lvl1pPr>
            <a:lvl2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2pPr>
            <a:lvl3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3pPr>
            <a:lvl4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4pPr>
            <a:lvl5pPr algn="l" defTabSz="344488" rtl="0" eaLnBrk="0" fontAlgn="base" hangingPunct="0">
              <a:spcBef>
                <a:spcPct val="0"/>
              </a:spcBef>
              <a:spcAft>
                <a:spcPct val="0"/>
              </a:spcAft>
              <a:defRPr sz="5000" b="1">
                <a:solidFill>
                  <a:srgbClr val="FFFFFF"/>
                </a:solidFill>
                <a:latin typeface="Calibri" pitchFamily="34" charset="0"/>
                <a:ea typeface="+mj-ea"/>
                <a:cs typeface="Calibri" pitchFamily="34" charset="0"/>
                <a:sym typeface="SF Pro Display Bold"/>
              </a:defRPr>
            </a:lvl5pPr>
            <a:lvl6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6pPr>
            <a:lvl7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7pPr>
            <a:lvl8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8pPr>
            <a:lvl9pPr marL="0" marR="0" indent="0" algn="l" defTabSz="345029" latinLnBrk="0">
              <a:lnSpc>
                <a:spcPct val="100000"/>
              </a:lnSpc>
              <a:spcBef>
                <a:spcPts val="0"/>
              </a:spcBef>
              <a:spcAft>
                <a:spcPts val="0"/>
              </a:spcAft>
              <a:buClrTx/>
              <a:buSzTx/>
              <a:buFontTx/>
              <a:buNone/>
              <a:tabLst/>
              <a:defRPr sz="5000" b="0" i="0" u="none" strike="noStrike" cap="none" spc="0" baseline="0">
                <a:ln>
                  <a:noFill/>
                </a:ln>
                <a:solidFill>
                  <a:srgbClr val="FFFFFF"/>
                </a:solidFill>
                <a:uFillTx/>
                <a:latin typeface="+mj-lt"/>
                <a:ea typeface="+mj-ea"/>
                <a:cs typeface="+mj-cs"/>
                <a:sym typeface="SF Pro Display Bold"/>
              </a:defRPr>
            </a:lvl9pPr>
          </a:lstStyle>
          <a:p>
            <a:pPr eaLnBrk="1" hangingPunct="1"/>
            <a:r>
              <a:rPr lang="en-US" altLang="en-US" sz="4500" kern="0" dirty="0" err="1" smtClean="0">
                <a:solidFill>
                  <a:schemeClr val="bg1"/>
                </a:solidFill>
              </a:rPr>
              <a:t>Đáp</a:t>
            </a:r>
            <a:r>
              <a:rPr lang="en-US" altLang="en-US" sz="4500" kern="0" dirty="0" smtClean="0">
                <a:solidFill>
                  <a:schemeClr val="bg1"/>
                </a:solidFill>
              </a:rPr>
              <a:t> </a:t>
            </a:r>
            <a:r>
              <a:rPr lang="en-US" altLang="en-US" sz="4500" kern="0" dirty="0" err="1" smtClean="0">
                <a:solidFill>
                  <a:schemeClr val="bg1"/>
                </a:solidFill>
              </a:rPr>
              <a:t>án</a:t>
            </a:r>
            <a:r>
              <a:rPr lang="en-US" altLang="en-US" sz="4500" kern="0" dirty="0" smtClean="0">
                <a:solidFill>
                  <a:schemeClr val="bg1"/>
                </a:solidFill>
              </a:rPr>
              <a:t> </a:t>
            </a:r>
            <a:r>
              <a:rPr lang="en-US" altLang="en-US" sz="4500" kern="0" dirty="0" err="1" smtClean="0">
                <a:solidFill>
                  <a:schemeClr val="bg1"/>
                </a:solidFill>
              </a:rPr>
              <a:t>nhóm</a:t>
            </a:r>
            <a:r>
              <a:rPr lang="en-US" altLang="en-US" sz="4500" kern="0" dirty="0" smtClean="0">
                <a:solidFill>
                  <a:schemeClr val="bg1"/>
                </a:solidFill>
              </a:rPr>
              <a:t> 3:</a:t>
            </a:r>
          </a:p>
        </p:txBody>
      </p:sp>
      <p:sp>
        <p:nvSpPr>
          <p:cNvPr id="5" name="Rectangle 3"/>
          <p:cNvSpPr>
            <a:spLocks noGrp="1" noChangeArrowheads="1"/>
          </p:cNvSpPr>
          <p:nvPr>
            <p:ph type="body" idx="1"/>
          </p:nvPr>
        </p:nvSpPr>
        <p:spPr>
          <a:xfrm>
            <a:off x="424129" y="1371600"/>
            <a:ext cx="11413013" cy="685800"/>
          </a:xfrm>
          <a:noFill/>
        </p:spPr>
        <p:txBody>
          <a:bodyPr/>
          <a:lstStyle/>
          <a:p>
            <a:pPr algn="ctr" eaLnBrk="1" hangingPunct="1">
              <a:lnSpc>
                <a:spcPct val="80000"/>
              </a:lnSpc>
              <a:buFontTx/>
              <a:buNone/>
            </a:pPr>
            <a:r>
              <a:rPr lang="en-US" altLang="en-US" sz="3200" b="1" dirty="0" err="1" smtClean="0">
                <a:solidFill>
                  <a:schemeClr val="accent1">
                    <a:lumMod val="50000"/>
                  </a:schemeClr>
                </a:solidFill>
              </a:rPr>
              <a:t>Trách</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nhiệm</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của</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công</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dân</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khi</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thực</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hiện</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quyền</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khiếu</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nại</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tố</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cáo</a:t>
            </a:r>
            <a:r>
              <a:rPr lang="en-US" altLang="en-US" sz="3200" b="1" dirty="0" smtClean="0">
                <a:solidFill>
                  <a:schemeClr val="accent1">
                    <a:lumMod val="50000"/>
                  </a:schemeClr>
                </a:solidFill>
              </a:rPr>
              <a:t> </a:t>
            </a:r>
            <a:r>
              <a:rPr lang="en-US" altLang="en-US" sz="3200" b="1" dirty="0" err="1" smtClean="0">
                <a:solidFill>
                  <a:schemeClr val="accent1">
                    <a:lumMod val="50000"/>
                  </a:schemeClr>
                </a:solidFill>
              </a:rPr>
              <a:t>là</a:t>
            </a:r>
            <a:r>
              <a:rPr lang="en-US" altLang="en-US" sz="3200" b="1" dirty="0" smtClean="0">
                <a:solidFill>
                  <a:schemeClr val="accent1">
                    <a:lumMod val="50000"/>
                  </a:schemeClr>
                </a:solidFill>
              </a:rPr>
              <a:t>:</a:t>
            </a:r>
          </a:p>
          <a:p>
            <a:pPr eaLnBrk="1" hangingPunct="1">
              <a:lnSpc>
                <a:spcPct val="80000"/>
              </a:lnSpc>
              <a:buFontTx/>
              <a:buNone/>
            </a:pPr>
            <a:endParaRPr lang="en-US" altLang="en-US" sz="1400" b="1" dirty="0" smtClean="0">
              <a:solidFill>
                <a:srgbClr val="FFFF00"/>
              </a:solidFill>
            </a:endParaRPr>
          </a:p>
        </p:txBody>
      </p:sp>
      <p:sp>
        <p:nvSpPr>
          <p:cNvPr id="6" name="Rectangle 4"/>
          <p:cNvSpPr>
            <a:spLocks noChangeArrowheads="1"/>
          </p:cNvSpPr>
          <p:nvPr/>
        </p:nvSpPr>
        <p:spPr bwMode="auto">
          <a:xfrm>
            <a:off x="374073" y="1981200"/>
            <a:ext cx="11513127" cy="4495800"/>
          </a:xfrm>
          <a:prstGeom prst="rect">
            <a:avLst/>
          </a:prstGeom>
          <a:noFill/>
          <a:ln w="57150">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0"/>
              </a:spcBef>
              <a:buFontTx/>
              <a:buNone/>
            </a:pPr>
            <a:r>
              <a:rPr lang="en-US" altLang="en-US" dirty="0"/>
              <a:t>		</a:t>
            </a:r>
            <a:r>
              <a:rPr lang="en-US" altLang="en-US" sz="3200" dirty="0">
                <a:solidFill>
                  <a:srgbClr val="0000FF"/>
                </a:solidFill>
              </a:rPr>
              <a:t>- </a:t>
            </a:r>
            <a:r>
              <a:rPr lang="en-US" altLang="en-US" sz="3200" b="1" dirty="0" err="1">
                <a:solidFill>
                  <a:srgbClr val="0000FF"/>
                </a:solidFill>
              </a:rPr>
              <a:t>Tích</a:t>
            </a:r>
            <a:r>
              <a:rPr lang="en-US" altLang="en-US" sz="3200" b="1" dirty="0">
                <a:solidFill>
                  <a:srgbClr val="0000FF"/>
                </a:solidFill>
              </a:rPr>
              <a:t> </a:t>
            </a:r>
            <a:r>
              <a:rPr lang="en-US" altLang="en-US" sz="3200" b="1" dirty="0" err="1">
                <a:solidFill>
                  <a:srgbClr val="0000FF"/>
                </a:solidFill>
              </a:rPr>
              <a:t>cực</a:t>
            </a:r>
            <a:r>
              <a:rPr lang="en-US" altLang="en-US" sz="3200" b="1" dirty="0">
                <a:solidFill>
                  <a:srgbClr val="0000FF"/>
                </a:solidFill>
              </a:rPr>
              <a:t> </a:t>
            </a:r>
            <a:r>
              <a:rPr lang="en-US" altLang="en-US" sz="3200" b="1" dirty="0" err="1">
                <a:solidFill>
                  <a:srgbClr val="0000FF"/>
                </a:solidFill>
              </a:rPr>
              <a:t>học</a:t>
            </a:r>
            <a:r>
              <a:rPr lang="en-US" altLang="en-US" sz="3200" b="1" dirty="0">
                <a:solidFill>
                  <a:srgbClr val="0000FF"/>
                </a:solidFill>
              </a:rPr>
              <a:t> </a:t>
            </a:r>
            <a:r>
              <a:rPr lang="en-US" altLang="en-US" sz="3200" b="1" dirty="0" err="1">
                <a:solidFill>
                  <a:srgbClr val="0000FF"/>
                </a:solidFill>
              </a:rPr>
              <a:t>tập</a:t>
            </a:r>
            <a:r>
              <a:rPr lang="en-US" altLang="en-US" sz="3200" b="1" dirty="0">
                <a:solidFill>
                  <a:srgbClr val="0000FF"/>
                </a:solidFill>
              </a:rPr>
              <a:t>, </a:t>
            </a:r>
            <a:r>
              <a:rPr lang="en-US" altLang="en-US" sz="3200" b="1" dirty="0" err="1">
                <a:solidFill>
                  <a:srgbClr val="0000FF"/>
                </a:solidFill>
              </a:rPr>
              <a:t>nâng</a:t>
            </a:r>
            <a:r>
              <a:rPr lang="en-US" altLang="en-US" sz="3200" b="1" dirty="0">
                <a:solidFill>
                  <a:srgbClr val="0000FF"/>
                </a:solidFill>
              </a:rPr>
              <a:t> </a:t>
            </a:r>
            <a:r>
              <a:rPr lang="en-US" altLang="en-US" sz="3200" b="1" dirty="0" err="1">
                <a:solidFill>
                  <a:srgbClr val="0000FF"/>
                </a:solidFill>
              </a:rPr>
              <a:t>cao</a:t>
            </a:r>
            <a:r>
              <a:rPr lang="en-US" altLang="en-US" sz="3200" b="1" dirty="0">
                <a:solidFill>
                  <a:srgbClr val="0000FF"/>
                </a:solidFill>
              </a:rPr>
              <a:t> </a:t>
            </a:r>
            <a:r>
              <a:rPr lang="en-US" altLang="en-US" sz="3200" b="1" dirty="0" err="1">
                <a:solidFill>
                  <a:srgbClr val="0000FF"/>
                </a:solidFill>
              </a:rPr>
              <a:t>hiểu</a:t>
            </a:r>
            <a:r>
              <a:rPr lang="en-US" altLang="en-US" sz="3200" b="1" dirty="0">
                <a:solidFill>
                  <a:srgbClr val="0000FF"/>
                </a:solidFill>
              </a:rPr>
              <a:t> </a:t>
            </a:r>
            <a:r>
              <a:rPr lang="en-US" altLang="en-US" sz="3200" b="1" dirty="0" err="1">
                <a:solidFill>
                  <a:srgbClr val="0000FF"/>
                </a:solidFill>
              </a:rPr>
              <a:t>biết</a:t>
            </a:r>
            <a:r>
              <a:rPr lang="en-US" altLang="en-US" sz="3200" b="1" dirty="0">
                <a:solidFill>
                  <a:srgbClr val="0000FF"/>
                </a:solidFill>
              </a:rPr>
              <a:t> </a:t>
            </a:r>
            <a:r>
              <a:rPr lang="en-US" altLang="en-US" sz="3200" b="1" dirty="0" err="1">
                <a:solidFill>
                  <a:srgbClr val="0000FF"/>
                </a:solidFill>
              </a:rPr>
              <a:t>về</a:t>
            </a:r>
            <a:r>
              <a:rPr lang="en-US" altLang="en-US" sz="3200" b="1" dirty="0">
                <a:solidFill>
                  <a:srgbClr val="0000FF"/>
                </a:solidFill>
              </a:rPr>
              <a:t> </a:t>
            </a:r>
            <a:r>
              <a:rPr lang="en-US" altLang="en-US" sz="3200" b="1" dirty="0" err="1">
                <a:solidFill>
                  <a:srgbClr val="0000FF"/>
                </a:solidFill>
              </a:rPr>
              <a:t>pháp</a:t>
            </a:r>
            <a:r>
              <a:rPr lang="en-US" altLang="en-US" sz="3200" b="1" dirty="0">
                <a:solidFill>
                  <a:srgbClr val="0000FF"/>
                </a:solidFill>
              </a:rPr>
              <a:t> </a:t>
            </a:r>
            <a:r>
              <a:rPr lang="en-US" altLang="en-US" sz="3200" b="1" dirty="0" err="1">
                <a:solidFill>
                  <a:srgbClr val="0000FF"/>
                </a:solidFill>
              </a:rPr>
              <a:t>luật</a:t>
            </a:r>
            <a:r>
              <a:rPr lang="en-US" altLang="en-US" sz="3200" b="1" dirty="0">
                <a:solidFill>
                  <a:srgbClr val="0000FF"/>
                </a:solidFill>
              </a:rPr>
              <a:t> </a:t>
            </a:r>
            <a:r>
              <a:rPr lang="en-US" altLang="en-US" sz="3200" b="1" dirty="0" err="1">
                <a:solidFill>
                  <a:srgbClr val="0000FF"/>
                </a:solidFill>
              </a:rPr>
              <a:t>nói</a:t>
            </a:r>
            <a:r>
              <a:rPr lang="en-US" altLang="en-US" sz="3200" b="1" dirty="0">
                <a:solidFill>
                  <a:srgbClr val="0000FF"/>
                </a:solidFill>
              </a:rPr>
              <a:t> </a:t>
            </a:r>
            <a:r>
              <a:rPr lang="en-US" altLang="en-US" sz="3200" b="1" dirty="0" err="1">
                <a:solidFill>
                  <a:srgbClr val="0000FF"/>
                </a:solidFill>
              </a:rPr>
              <a:t>chung</a:t>
            </a:r>
            <a:r>
              <a:rPr lang="en-US" altLang="en-US" sz="3200" b="1" dirty="0">
                <a:solidFill>
                  <a:srgbClr val="0000FF"/>
                </a:solidFill>
              </a:rPr>
              <a:t> </a:t>
            </a:r>
            <a:r>
              <a:rPr lang="en-US" altLang="en-US" sz="3200" b="1" dirty="0" err="1">
                <a:solidFill>
                  <a:srgbClr val="0000FF"/>
                </a:solidFill>
              </a:rPr>
              <a:t>và</a:t>
            </a:r>
            <a:r>
              <a:rPr lang="en-US" altLang="en-US" sz="3200" b="1" dirty="0">
                <a:solidFill>
                  <a:srgbClr val="0000FF"/>
                </a:solidFill>
              </a:rPr>
              <a:t> </a:t>
            </a:r>
            <a:r>
              <a:rPr lang="en-US" altLang="en-US" sz="3200" b="1" dirty="0" err="1">
                <a:solidFill>
                  <a:srgbClr val="0000FF"/>
                </a:solidFill>
              </a:rPr>
              <a:t>luật</a:t>
            </a:r>
            <a:r>
              <a:rPr lang="en-US" altLang="en-US" sz="3200" b="1" dirty="0">
                <a:solidFill>
                  <a:srgbClr val="0000FF"/>
                </a:solidFill>
              </a:rPr>
              <a:t> </a:t>
            </a:r>
            <a:r>
              <a:rPr lang="en-US" altLang="en-US" sz="3200" b="1" dirty="0" err="1">
                <a:solidFill>
                  <a:srgbClr val="0000FF"/>
                </a:solidFill>
              </a:rPr>
              <a:t>khiếu</a:t>
            </a:r>
            <a:r>
              <a:rPr lang="en-US" altLang="en-US" sz="3200" b="1" dirty="0">
                <a:solidFill>
                  <a:srgbClr val="0000FF"/>
                </a:solidFill>
              </a:rPr>
              <a:t> </a:t>
            </a:r>
            <a:r>
              <a:rPr lang="en-US" altLang="en-US" sz="3200" b="1" dirty="0" err="1">
                <a:solidFill>
                  <a:srgbClr val="0000FF"/>
                </a:solidFill>
              </a:rPr>
              <a:t>nại</a:t>
            </a:r>
            <a:r>
              <a:rPr lang="en-US" altLang="en-US" sz="3200" b="1" dirty="0">
                <a:solidFill>
                  <a:srgbClr val="0000FF"/>
                </a:solidFill>
              </a:rPr>
              <a:t>, </a:t>
            </a:r>
            <a:r>
              <a:rPr lang="en-US" altLang="en-US" sz="3200" b="1" dirty="0" err="1">
                <a:solidFill>
                  <a:srgbClr val="0000FF"/>
                </a:solidFill>
              </a:rPr>
              <a:t>tố</a:t>
            </a:r>
            <a:r>
              <a:rPr lang="en-US" altLang="en-US" sz="3200" b="1" dirty="0">
                <a:solidFill>
                  <a:srgbClr val="0000FF"/>
                </a:solidFill>
              </a:rPr>
              <a:t> </a:t>
            </a:r>
            <a:r>
              <a:rPr lang="en-US" altLang="en-US" sz="3200" b="1" dirty="0" err="1">
                <a:solidFill>
                  <a:srgbClr val="0000FF"/>
                </a:solidFill>
              </a:rPr>
              <a:t>cáo</a:t>
            </a:r>
            <a:r>
              <a:rPr lang="en-US" altLang="en-US" sz="3200" b="1" dirty="0">
                <a:solidFill>
                  <a:srgbClr val="0000FF"/>
                </a:solidFill>
              </a:rPr>
              <a:t> </a:t>
            </a:r>
            <a:r>
              <a:rPr lang="en-US" altLang="en-US" sz="3200" b="1" dirty="0" err="1">
                <a:solidFill>
                  <a:srgbClr val="0000FF"/>
                </a:solidFill>
              </a:rPr>
              <a:t>nói</a:t>
            </a:r>
            <a:r>
              <a:rPr lang="en-US" altLang="en-US" sz="3200" b="1" dirty="0">
                <a:solidFill>
                  <a:srgbClr val="0000FF"/>
                </a:solidFill>
              </a:rPr>
              <a:t> </a:t>
            </a:r>
            <a:r>
              <a:rPr lang="en-US" altLang="en-US" sz="3200" b="1" dirty="0" err="1">
                <a:solidFill>
                  <a:srgbClr val="0000FF"/>
                </a:solidFill>
              </a:rPr>
              <a:t>riêng</a:t>
            </a:r>
            <a:r>
              <a:rPr lang="en-US" altLang="en-US" sz="3200" b="1" dirty="0">
                <a:solidFill>
                  <a:srgbClr val="0000FF"/>
                </a:solidFill>
              </a:rPr>
              <a:t>.</a:t>
            </a:r>
          </a:p>
          <a:p>
            <a:pPr algn="just" eaLnBrk="1" hangingPunct="1">
              <a:lnSpc>
                <a:spcPct val="150000"/>
              </a:lnSpc>
              <a:spcBef>
                <a:spcPts val="0"/>
              </a:spcBef>
              <a:buFontTx/>
              <a:buNone/>
            </a:pPr>
            <a:r>
              <a:rPr lang="en-US" altLang="en-US" sz="3200" b="1" dirty="0">
                <a:solidFill>
                  <a:srgbClr val="0000FF"/>
                </a:solidFill>
              </a:rPr>
              <a:t>		- </a:t>
            </a:r>
            <a:r>
              <a:rPr lang="en-US" altLang="en-US" sz="3200" b="1" dirty="0" err="1">
                <a:solidFill>
                  <a:srgbClr val="0000FF"/>
                </a:solidFill>
              </a:rPr>
              <a:t>Khi</a:t>
            </a:r>
            <a:r>
              <a:rPr lang="en-US" altLang="en-US" sz="3200" b="1" dirty="0">
                <a:solidFill>
                  <a:srgbClr val="0000FF"/>
                </a:solidFill>
              </a:rPr>
              <a:t> </a:t>
            </a:r>
            <a:r>
              <a:rPr lang="en-US" altLang="en-US" sz="3200" b="1" dirty="0" err="1">
                <a:solidFill>
                  <a:srgbClr val="0000FF"/>
                </a:solidFill>
              </a:rPr>
              <a:t>thực</a:t>
            </a:r>
            <a:r>
              <a:rPr lang="en-US" altLang="en-US" sz="3200" b="1" dirty="0">
                <a:solidFill>
                  <a:srgbClr val="0000FF"/>
                </a:solidFill>
              </a:rPr>
              <a:t> </a:t>
            </a:r>
            <a:r>
              <a:rPr lang="en-US" altLang="en-US" sz="3200" b="1" dirty="0" err="1">
                <a:solidFill>
                  <a:srgbClr val="0000FF"/>
                </a:solidFill>
              </a:rPr>
              <a:t>hiện</a:t>
            </a:r>
            <a:r>
              <a:rPr lang="en-US" altLang="en-US" sz="3200" b="1" dirty="0">
                <a:solidFill>
                  <a:srgbClr val="0000FF"/>
                </a:solidFill>
              </a:rPr>
              <a:t> </a:t>
            </a:r>
            <a:r>
              <a:rPr lang="en-US" altLang="en-US" sz="3200" b="1" dirty="0" err="1">
                <a:solidFill>
                  <a:srgbClr val="0000FF"/>
                </a:solidFill>
              </a:rPr>
              <a:t>quyền</a:t>
            </a:r>
            <a:r>
              <a:rPr lang="en-US" altLang="en-US" sz="3200" b="1" dirty="0">
                <a:solidFill>
                  <a:srgbClr val="0000FF"/>
                </a:solidFill>
              </a:rPr>
              <a:t> </a:t>
            </a:r>
            <a:r>
              <a:rPr lang="en-US" altLang="en-US" sz="3200" b="1" dirty="0" err="1">
                <a:solidFill>
                  <a:srgbClr val="0000FF"/>
                </a:solidFill>
              </a:rPr>
              <a:t>khiếu</a:t>
            </a:r>
            <a:r>
              <a:rPr lang="en-US" altLang="en-US" sz="3200" b="1" dirty="0">
                <a:solidFill>
                  <a:srgbClr val="0000FF"/>
                </a:solidFill>
              </a:rPr>
              <a:t> </a:t>
            </a:r>
            <a:r>
              <a:rPr lang="en-US" altLang="en-US" sz="3200" b="1" dirty="0" err="1">
                <a:solidFill>
                  <a:srgbClr val="0000FF"/>
                </a:solidFill>
              </a:rPr>
              <a:t>nại</a:t>
            </a:r>
            <a:r>
              <a:rPr lang="en-US" altLang="en-US" sz="3200" b="1" dirty="0">
                <a:solidFill>
                  <a:srgbClr val="0000FF"/>
                </a:solidFill>
              </a:rPr>
              <a:t>, </a:t>
            </a:r>
            <a:r>
              <a:rPr lang="en-US" altLang="en-US" sz="3200" b="1" dirty="0" err="1">
                <a:solidFill>
                  <a:srgbClr val="0000FF"/>
                </a:solidFill>
              </a:rPr>
              <a:t>tố</a:t>
            </a:r>
            <a:r>
              <a:rPr lang="en-US" altLang="en-US" sz="3200" b="1" dirty="0">
                <a:solidFill>
                  <a:srgbClr val="0000FF"/>
                </a:solidFill>
              </a:rPr>
              <a:t> </a:t>
            </a:r>
            <a:r>
              <a:rPr lang="en-US" altLang="en-US" sz="3200" b="1" dirty="0" err="1">
                <a:solidFill>
                  <a:srgbClr val="0000FF"/>
                </a:solidFill>
              </a:rPr>
              <a:t>cáo</a:t>
            </a:r>
            <a:r>
              <a:rPr lang="en-US" altLang="en-US" sz="3200" b="1" dirty="0">
                <a:solidFill>
                  <a:srgbClr val="0000FF"/>
                </a:solidFill>
              </a:rPr>
              <a:t> </a:t>
            </a:r>
            <a:r>
              <a:rPr lang="en-US" altLang="en-US" sz="3200" b="1" dirty="0" err="1">
                <a:solidFill>
                  <a:srgbClr val="0000FF"/>
                </a:solidFill>
              </a:rPr>
              <a:t>cần</a:t>
            </a:r>
            <a:r>
              <a:rPr lang="en-US" altLang="en-US" sz="3200" b="1" dirty="0">
                <a:solidFill>
                  <a:srgbClr val="0000FF"/>
                </a:solidFill>
              </a:rPr>
              <a:t> </a:t>
            </a:r>
            <a:r>
              <a:rPr lang="en-US" altLang="en-US" sz="3200" b="1" dirty="0" err="1">
                <a:solidFill>
                  <a:srgbClr val="0000FF"/>
                </a:solidFill>
              </a:rPr>
              <a:t>trung</a:t>
            </a:r>
            <a:r>
              <a:rPr lang="en-US" altLang="en-US" sz="3200" b="1" dirty="0">
                <a:solidFill>
                  <a:srgbClr val="0000FF"/>
                </a:solidFill>
              </a:rPr>
              <a:t> </a:t>
            </a:r>
            <a:r>
              <a:rPr lang="en-US" altLang="en-US" sz="3200" b="1" dirty="0" err="1">
                <a:solidFill>
                  <a:srgbClr val="0000FF"/>
                </a:solidFill>
              </a:rPr>
              <a:t>thực</a:t>
            </a:r>
            <a:r>
              <a:rPr lang="en-US" altLang="en-US" sz="3200" b="1" dirty="0">
                <a:solidFill>
                  <a:srgbClr val="0000FF"/>
                </a:solidFill>
              </a:rPr>
              <a:t>, </a:t>
            </a:r>
            <a:r>
              <a:rPr lang="en-US" altLang="en-US" sz="3200" b="1" dirty="0" err="1">
                <a:solidFill>
                  <a:srgbClr val="0000FF"/>
                </a:solidFill>
              </a:rPr>
              <a:t>khách</a:t>
            </a:r>
            <a:r>
              <a:rPr lang="en-US" altLang="en-US" sz="3200" b="1" dirty="0">
                <a:solidFill>
                  <a:srgbClr val="0000FF"/>
                </a:solidFill>
              </a:rPr>
              <a:t> </a:t>
            </a:r>
            <a:r>
              <a:rPr lang="en-US" altLang="en-US" sz="3200" b="1" dirty="0" err="1">
                <a:solidFill>
                  <a:srgbClr val="0000FF"/>
                </a:solidFill>
              </a:rPr>
              <a:t>quan</a:t>
            </a:r>
            <a:r>
              <a:rPr lang="en-US" altLang="en-US" sz="3200" b="1" dirty="0">
                <a:solidFill>
                  <a:srgbClr val="0000FF"/>
                </a:solidFill>
              </a:rPr>
              <a:t>, </a:t>
            </a:r>
            <a:r>
              <a:rPr lang="en-US" altLang="en-US" sz="3200" b="1" dirty="0" err="1">
                <a:solidFill>
                  <a:srgbClr val="0000FF"/>
                </a:solidFill>
              </a:rPr>
              <a:t>thận</a:t>
            </a:r>
            <a:r>
              <a:rPr lang="en-US" altLang="en-US" sz="3200" b="1" dirty="0">
                <a:solidFill>
                  <a:srgbClr val="0000FF"/>
                </a:solidFill>
              </a:rPr>
              <a:t> </a:t>
            </a:r>
            <a:r>
              <a:rPr lang="en-US" altLang="en-US" sz="3200" b="1" dirty="0" err="1">
                <a:solidFill>
                  <a:srgbClr val="0000FF"/>
                </a:solidFill>
              </a:rPr>
              <a:t>trọng</a:t>
            </a:r>
            <a:r>
              <a:rPr lang="en-US" altLang="en-US" sz="3200" b="1" dirty="0">
                <a:solidFill>
                  <a:srgbClr val="0000FF"/>
                </a:solidFill>
              </a:rPr>
              <a:t>.</a:t>
            </a:r>
          </a:p>
          <a:p>
            <a:pPr algn="just" eaLnBrk="1" hangingPunct="1">
              <a:lnSpc>
                <a:spcPct val="150000"/>
              </a:lnSpc>
              <a:spcBef>
                <a:spcPts val="0"/>
              </a:spcBef>
              <a:buFontTx/>
              <a:buNone/>
            </a:pPr>
            <a:r>
              <a:rPr lang="en-US" altLang="en-US" sz="3200" b="1" dirty="0">
                <a:solidFill>
                  <a:srgbClr val="0000FF"/>
                </a:solidFill>
              </a:rPr>
              <a:t>		- </a:t>
            </a:r>
            <a:r>
              <a:rPr lang="en-US" altLang="en-US" sz="3200" b="1" dirty="0" err="1">
                <a:solidFill>
                  <a:srgbClr val="0000FF"/>
                </a:solidFill>
              </a:rPr>
              <a:t>Không</a:t>
            </a:r>
            <a:r>
              <a:rPr lang="en-US" altLang="en-US" sz="3200" b="1" dirty="0">
                <a:solidFill>
                  <a:srgbClr val="0000FF"/>
                </a:solidFill>
              </a:rPr>
              <a:t> </a:t>
            </a:r>
            <a:r>
              <a:rPr lang="en-US" altLang="en-US" sz="3200" b="1" dirty="0" err="1">
                <a:solidFill>
                  <a:srgbClr val="0000FF"/>
                </a:solidFill>
              </a:rPr>
              <a:t>được</a:t>
            </a:r>
            <a:r>
              <a:rPr lang="en-US" altLang="en-US" sz="3200" b="1" dirty="0">
                <a:solidFill>
                  <a:srgbClr val="0000FF"/>
                </a:solidFill>
              </a:rPr>
              <a:t> </a:t>
            </a:r>
            <a:r>
              <a:rPr lang="en-US" altLang="en-US" sz="3200" b="1" dirty="0" err="1">
                <a:solidFill>
                  <a:srgbClr val="0000FF"/>
                </a:solidFill>
              </a:rPr>
              <a:t>lợi</a:t>
            </a:r>
            <a:r>
              <a:rPr lang="en-US" altLang="en-US" sz="3200" b="1" dirty="0">
                <a:solidFill>
                  <a:srgbClr val="0000FF"/>
                </a:solidFill>
              </a:rPr>
              <a:t> </a:t>
            </a:r>
            <a:r>
              <a:rPr lang="en-US" altLang="en-US" sz="3200" b="1" dirty="0" err="1">
                <a:solidFill>
                  <a:srgbClr val="0000FF"/>
                </a:solidFill>
              </a:rPr>
              <a:t>dụng</a:t>
            </a:r>
            <a:r>
              <a:rPr lang="en-US" altLang="en-US" sz="3200" b="1" dirty="0">
                <a:solidFill>
                  <a:srgbClr val="0000FF"/>
                </a:solidFill>
              </a:rPr>
              <a:t> </a:t>
            </a:r>
            <a:r>
              <a:rPr lang="en-US" altLang="en-US" sz="3200" b="1" dirty="0" err="1">
                <a:solidFill>
                  <a:srgbClr val="0000FF"/>
                </a:solidFill>
              </a:rPr>
              <a:t>quyền</a:t>
            </a:r>
            <a:r>
              <a:rPr lang="en-US" altLang="en-US" sz="3200" b="1" dirty="0">
                <a:solidFill>
                  <a:srgbClr val="0000FF"/>
                </a:solidFill>
              </a:rPr>
              <a:t> </a:t>
            </a:r>
            <a:r>
              <a:rPr lang="en-US" altLang="en-US" sz="3200" b="1" dirty="0" err="1">
                <a:solidFill>
                  <a:srgbClr val="0000FF"/>
                </a:solidFill>
              </a:rPr>
              <a:t>khiếu</a:t>
            </a:r>
            <a:r>
              <a:rPr lang="en-US" altLang="en-US" sz="3200" b="1" dirty="0">
                <a:solidFill>
                  <a:srgbClr val="0000FF"/>
                </a:solidFill>
              </a:rPr>
              <a:t> </a:t>
            </a:r>
            <a:r>
              <a:rPr lang="en-US" altLang="en-US" sz="3200" b="1" dirty="0" err="1">
                <a:solidFill>
                  <a:srgbClr val="0000FF"/>
                </a:solidFill>
              </a:rPr>
              <a:t>nại</a:t>
            </a:r>
            <a:r>
              <a:rPr lang="en-US" altLang="en-US" sz="3200" b="1" dirty="0">
                <a:solidFill>
                  <a:srgbClr val="0000FF"/>
                </a:solidFill>
              </a:rPr>
              <a:t>, </a:t>
            </a:r>
            <a:r>
              <a:rPr lang="en-US" altLang="en-US" sz="3200" b="1" dirty="0" err="1">
                <a:solidFill>
                  <a:srgbClr val="0000FF"/>
                </a:solidFill>
              </a:rPr>
              <a:t>tố</a:t>
            </a:r>
            <a:r>
              <a:rPr lang="en-US" altLang="en-US" sz="3200" b="1" dirty="0">
                <a:solidFill>
                  <a:srgbClr val="0000FF"/>
                </a:solidFill>
              </a:rPr>
              <a:t> </a:t>
            </a:r>
            <a:r>
              <a:rPr lang="en-US" altLang="en-US" sz="3200" b="1" dirty="0" err="1">
                <a:solidFill>
                  <a:srgbClr val="0000FF"/>
                </a:solidFill>
              </a:rPr>
              <a:t>cáo</a:t>
            </a:r>
            <a:r>
              <a:rPr lang="en-US" altLang="en-US" sz="3200" b="1" dirty="0">
                <a:solidFill>
                  <a:srgbClr val="0000FF"/>
                </a:solidFill>
              </a:rPr>
              <a:t> </a:t>
            </a:r>
            <a:r>
              <a:rPr lang="en-US" altLang="en-US" sz="3200" b="1" dirty="0" err="1">
                <a:solidFill>
                  <a:srgbClr val="0000FF"/>
                </a:solidFill>
              </a:rPr>
              <a:t>để</a:t>
            </a:r>
            <a:r>
              <a:rPr lang="en-US" altLang="en-US" sz="3200" b="1" dirty="0">
                <a:solidFill>
                  <a:srgbClr val="0000FF"/>
                </a:solidFill>
              </a:rPr>
              <a:t> vu </a:t>
            </a:r>
            <a:r>
              <a:rPr lang="en-US" altLang="en-US" sz="3200" b="1" dirty="0" err="1">
                <a:solidFill>
                  <a:srgbClr val="0000FF"/>
                </a:solidFill>
              </a:rPr>
              <a:t>khống</a:t>
            </a:r>
            <a:r>
              <a:rPr lang="en-US" altLang="en-US" sz="3200" b="1" dirty="0">
                <a:solidFill>
                  <a:srgbClr val="0000FF"/>
                </a:solidFill>
              </a:rPr>
              <a:t>, vu </a:t>
            </a:r>
            <a:r>
              <a:rPr lang="en-US" altLang="en-US" sz="3200" b="1" dirty="0" err="1">
                <a:solidFill>
                  <a:srgbClr val="0000FF"/>
                </a:solidFill>
              </a:rPr>
              <a:t>cáo</a:t>
            </a:r>
            <a:r>
              <a:rPr lang="en-US" altLang="en-US" sz="3200" b="1" dirty="0">
                <a:solidFill>
                  <a:srgbClr val="0000FF"/>
                </a:solidFill>
              </a:rPr>
              <a:t> </a:t>
            </a:r>
            <a:r>
              <a:rPr lang="en-US" altLang="en-US" sz="3200" b="1" dirty="0" err="1">
                <a:solidFill>
                  <a:srgbClr val="0000FF"/>
                </a:solidFill>
              </a:rPr>
              <a:t>làm</a:t>
            </a:r>
            <a:r>
              <a:rPr lang="en-US" altLang="en-US" sz="3200" b="1" dirty="0">
                <a:solidFill>
                  <a:srgbClr val="0000FF"/>
                </a:solidFill>
              </a:rPr>
              <a:t> </a:t>
            </a:r>
            <a:r>
              <a:rPr lang="en-US" altLang="en-US" sz="3200" b="1" dirty="0" err="1">
                <a:solidFill>
                  <a:srgbClr val="0000FF"/>
                </a:solidFill>
              </a:rPr>
              <a:t>hại</a:t>
            </a:r>
            <a:r>
              <a:rPr lang="en-US" altLang="en-US" sz="3200" b="1" dirty="0">
                <a:solidFill>
                  <a:srgbClr val="0000FF"/>
                </a:solidFill>
              </a:rPr>
              <a:t> </a:t>
            </a:r>
            <a:r>
              <a:rPr lang="en-US" altLang="en-US" sz="3200" b="1" dirty="0" err="1">
                <a:solidFill>
                  <a:srgbClr val="0000FF"/>
                </a:solidFill>
              </a:rPr>
              <a:t>người</a:t>
            </a:r>
            <a:r>
              <a:rPr lang="en-US" altLang="en-US" sz="3200" b="1" dirty="0">
                <a:solidFill>
                  <a:srgbClr val="0000FF"/>
                </a:solidFill>
              </a:rPr>
              <a:t> </a:t>
            </a:r>
            <a:r>
              <a:rPr lang="en-US" altLang="en-US" sz="3200" b="1" dirty="0" err="1">
                <a:solidFill>
                  <a:srgbClr val="0000FF"/>
                </a:solidFill>
              </a:rPr>
              <a:t>khác</a:t>
            </a:r>
            <a:r>
              <a:rPr lang="en-US" altLang="en-US" sz="3200" b="1" dirty="0">
                <a:solidFill>
                  <a:srgbClr val="0000FF"/>
                </a:solidFill>
              </a:rPr>
              <a:t>.</a:t>
            </a:r>
          </a:p>
        </p:txBody>
      </p:sp>
    </p:spTree>
    <p:extLst>
      <p:ext uri="{BB962C8B-B14F-4D97-AF65-F5344CB8AC3E}">
        <p14:creationId xmlns:p14="http://schemas.microsoft.com/office/powerpoint/2010/main" val="11595638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05"/>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 calcmode="lin" valueType="num">
                                      <p:cBhvr>
                                        <p:cTn id="24" dur="500" fill="hold"/>
                                        <p:tgtEl>
                                          <p:spTgt spid="6"/>
                                        </p:tgtEl>
                                        <p:attrNameLst>
                                          <p:attrName>ppt_x</p:attrName>
                                        </p:attrNameLst>
                                      </p:cBhvr>
                                      <p:tavLst>
                                        <p:tav tm="0">
                                          <p:val>
                                            <p:strVal val="#ppt_x-.2"/>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609107"/>
              </p:ext>
            </p:extLst>
          </p:nvPr>
        </p:nvGraphicFramePr>
        <p:xfrm>
          <a:off x="304800" y="1266026"/>
          <a:ext cx="11658600" cy="5508464"/>
        </p:xfrm>
        <a:graphic>
          <a:graphicData uri="http://schemas.openxmlformats.org/drawingml/2006/table">
            <a:tbl>
              <a:tblPr firstRow="1" bandRow="1">
                <a:tableStyleId>{5C22544A-7EE6-4342-B048-85BDC9FD1C3A}</a:tableStyleId>
              </a:tblPr>
              <a:tblGrid>
                <a:gridCol w="1787652">
                  <a:extLst>
                    <a:ext uri="{9D8B030D-6E8A-4147-A177-3AD203B41FA5}">
                      <a16:colId xmlns:a16="http://schemas.microsoft.com/office/drawing/2014/main" xmlns="" val="1889656838"/>
                    </a:ext>
                  </a:extLst>
                </a:gridCol>
                <a:gridCol w="4896612">
                  <a:extLst>
                    <a:ext uri="{9D8B030D-6E8A-4147-A177-3AD203B41FA5}">
                      <a16:colId xmlns:a16="http://schemas.microsoft.com/office/drawing/2014/main" xmlns="" val="1393080026"/>
                    </a:ext>
                  </a:extLst>
                </a:gridCol>
                <a:gridCol w="4974336">
                  <a:extLst>
                    <a:ext uri="{9D8B030D-6E8A-4147-A177-3AD203B41FA5}">
                      <a16:colId xmlns:a16="http://schemas.microsoft.com/office/drawing/2014/main" xmlns="" val="1759224686"/>
                    </a:ext>
                  </a:extLst>
                </a:gridCol>
              </a:tblGrid>
              <a:tr h="966944">
                <a:tc>
                  <a:txBody>
                    <a:bodyPr/>
                    <a:lstStyle/>
                    <a:p>
                      <a:pPr>
                        <a:lnSpc>
                          <a:spcPct val="130000"/>
                        </a:lnSpc>
                        <a:spcBef>
                          <a:spcPts val="0"/>
                        </a:spcBef>
                        <a:spcAft>
                          <a:spcPts val="0"/>
                        </a:spcAft>
                      </a:pPr>
                      <a:r>
                        <a:rPr lang="en-US" sz="2400" dirty="0" err="1" smtClean="0"/>
                        <a:t>Phân</a:t>
                      </a:r>
                      <a:r>
                        <a:rPr lang="en-US" sz="2400" baseline="0" dirty="0" smtClean="0"/>
                        <a:t> </a:t>
                      </a:r>
                      <a:r>
                        <a:rPr lang="en-US" sz="2400" baseline="0" dirty="0" err="1" smtClean="0"/>
                        <a:t>biệt</a:t>
                      </a:r>
                      <a:endParaRPr lang="en-US" sz="2400" dirty="0"/>
                    </a:p>
                  </a:txBody>
                  <a:tcPr/>
                </a:tc>
                <a:tc>
                  <a:txBody>
                    <a:bodyPr/>
                    <a:lstStyle/>
                    <a:p>
                      <a:pPr>
                        <a:lnSpc>
                          <a:spcPct val="130000"/>
                        </a:lnSpc>
                        <a:spcBef>
                          <a:spcPts val="0"/>
                        </a:spcBef>
                        <a:spcAft>
                          <a:spcPts val="0"/>
                        </a:spcAft>
                      </a:pPr>
                      <a:r>
                        <a:rPr lang="en-US" sz="2400" dirty="0" err="1" smtClean="0"/>
                        <a:t>Khiếu</a:t>
                      </a:r>
                      <a:r>
                        <a:rPr lang="en-US" sz="2400" baseline="0" dirty="0" smtClean="0"/>
                        <a:t> </a:t>
                      </a:r>
                      <a:r>
                        <a:rPr lang="en-US" sz="2400" baseline="0" dirty="0" err="1" smtClean="0"/>
                        <a:t>nại</a:t>
                      </a:r>
                      <a:endParaRPr lang="en-US" sz="2400" dirty="0"/>
                    </a:p>
                  </a:txBody>
                  <a:tcPr/>
                </a:tc>
                <a:tc>
                  <a:txBody>
                    <a:bodyPr/>
                    <a:lstStyle/>
                    <a:p>
                      <a:pPr>
                        <a:lnSpc>
                          <a:spcPct val="130000"/>
                        </a:lnSpc>
                        <a:spcBef>
                          <a:spcPts val="0"/>
                        </a:spcBef>
                        <a:spcAft>
                          <a:spcPts val="0"/>
                        </a:spcAft>
                      </a:pPr>
                      <a:r>
                        <a:rPr lang="en-US" sz="2400" dirty="0" err="1" smtClean="0"/>
                        <a:t>Tố</a:t>
                      </a:r>
                      <a:r>
                        <a:rPr lang="en-US" sz="2400" baseline="0" dirty="0" smtClean="0"/>
                        <a:t> </a:t>
                      </a:r>
                      <a:r>
                        <a:rPr lang="en-US" sz="2400" baseline="0" dirty="0" err="1" smtClean="0"/>
                        <a:t>cáo</a:t>
                      </a:r>
                      <a:endParaRPr lang="en-US" sz="2400" dirty="0"/>
                    </a:p>
                  </a:txBody>
                  <a:tcPr/>
                </a:tc>
                <a:extLst>
                  <a:ext uri="{0D108BD9-81ED-4DB2-BD59-A6C34878D82A}">
                    <a16:rowId xmlns:a16="http://schemas.microsoft.com/office/drawing/2014/main" xmlns="" val="1847636233"/>
                  </a:ext>
                </a:extLst>
              </a:tr>
              <a:tr h="1811408">
                <a:tc>
                  <a:txBody>
                    <a:bodyPr/>
                    <a:lstStyle/>
                    <a:p>
                      <a:pPr>
                        <a:lnSpc>
                          <a:spcPct val="130000"/>
                        </a:lnSpc>
                        <a:spcBef>
                          <a:spcPts val="0"/>
                        </a:spcBef>
                        <a:spcAft>
                          <a:spcPts val="0"/>
                        </a:spcAft>
                      </a:pPr>
                      <a:r>
                        <a:rPr lang="en-US" sz="2400" b="1" dirty="0" err="1" smtClean="0">
                          <a:solidFill>
                            <a:schemeClr val="accent1">
                              <a:lumMod val="50000"/>
                            </a:schemeClr>
                          </a:solidFill>
                        </a:rPr>
                        <a:t>Giống</a:t>
                      </a:r>
                      <a:r>
                        <a:rPr lang="en-US" sz="2400" b="1" baseline="0" dirty="0" smtClean="0">
                          <a:solidFill>
                            <a:schemeClr val="accent1">
                              <a:lumMod val="50000"/>
                            </a:schemeClr>
                          </a:solidFill>
                        </a:rPr>
                        <a:t> </a:t>
                      </a:r>
                      <a:r>
                        <a:rPr lang="en-US" sz="2400" b="1" baseline="0" dirty="0" err="1" smtClean="0">
                          <a:solidFill>
                            <a:schemeClr val="accent1">
                              <a:lumMod val="50000"/>
                            </a:schemeClr>
                          </a:solidFill>
                        </a:rPr>
                        <a:t>nhau</a:t>
                      </a:r>
                      <a:endParaRPr lang="en-US" sz="2400" b="1" dirty="0">
                        <a:solidFill>
                          <a:schemeClr val="accent1">
                            <a:lumMod val="50000"/>
                          </a:schemeClr>
                        </a:solidFill>
                      </a:endParaRPr>
                    </a:p>
                  </a:txBody>
                  <a:tcPr/>
                </a:tc>
                <a:tc gridSpan="2">
                  <a:txBody>
                    <a:bodyPr/>
                    <a:lstStyle/>
                    <a:p>
                      <a:pPr algn="just" eaLnBrk="1" hangingPunct="1">
                        <a:lnSpc>
                          <a:spcPct val="130000"/>
                        </a:lnSpc>
                        <a:spcBef>
                          <a:spcPts val="0"/>
                        </a:spcBef>
                        <a:spcAft>
                          <a:spcPts val="0"/>
                        </a:spcAft>
                        <a:buFontTx/>
                        <a:buChar char="-"/>
                      </a:pPr>
                      <a:r>
                        <a:rPr lang="en-US" altLang="en-US" sz="2200" b="1" i="1" dirty="0" smtClean="0">
                          <a:solidFill>
                            <a:srgbClr val="3333FF"/>
                          </a:solidFill>
                        </a:rPr>
                        <a:t> </a:t>
                      </a:r>
                      <a:r>
                        <a:rPr lang="en-US" altLang="en-US" sz="2200" b="1" i="1" dirty="0" err="1" smtClean="0">
                          <a:solidFill>
                            <a:srgbClr val="3333FF"/>
                          </a:solidFill>
                        </a:rPr>
                        <a:t>Đều</a:t>
                      </a:r>
                      <a:r>
                        <a:rPr lang="en-US" altLang="en-US" sz="2200" b="1" i="1" dirty="0" smtClean="0">
                          <a:solidFill>
                            <a:srgbClr val="3333FF"/>
                          </a:solidFill>
                        </a:rPr>
                        <a:t> </a:t>
                      </a:r>
                      <a:r>
                        <a:rPr lang="en-US" altLang="en-US" sz="2200" b="1" i="1" dirty="0" err="1" smtClean="0">
                          <a:solidFill>
                            <a:srgbClr val="3333FF"/>
                          </a:solidFill>
                        </a:rPr>
                        <a:t>là</a:t>
                      </a:r>
                      <a:r>
                        <a:rPr lang="en-US" altLang="en-US" sz="2200" b="1" i="1" dirty="0" smtClean="0">
                          <a:solidFill>
                            <a:srgbClr val="3333FF"/>
                          </a:solidFill>
                        </a:rPr>
                        <a:t> </a:t>
                      </a:r>
                      <a:r>
                        <a:rPr lang="en-US" altLang="en-US" sz="2200" b="1" i="1" dirty="0" err="1" smtClean="0">
                          <a:solidFill>
                            <a:srgbClr val="3333FF"/>
                          </a:solidFill>
                        </a:rPr>
                        <a:t>những</a:t>
                      </a:r>
                      <a:r>
                        <a:rPr lang="en-US" altLang="en-US" sz="2200" b="1" i="1" dirty="0" smtClean="0">
                          <a:solidFill>
                            <a:srgbClr val="3333FF"/>
                          </a:solidFill>
                        </a:rPr>
                        <a:t> </a:t>
                      </a:r>
                      <a:r>
                        <a:rPr lang="en-US" altLang="en-US" sz="2200" b="1" i="1" dirty="0" err="1" smtClean="0">
                          <a:solidFill>
                            <a:srgbClr val="3333FF"/>
                          </a:solidFill>
                        </a:rPr>
                        <a:t>quyền</a:t>
                      </a:r>
                      <a:r>
                        <a:rPr lang="en-US" altLang="en-US" sz="2200" b="1" i="1" dirty="0" smtClean="0">
                          <a:solidFill>
                            <a:srgbClr val="3333FF"/>
                          </a:solidFill>
                        </a:rPr>
                        <a:t> </a:t>
                      </a:r>
                      <a:r>
                        <a:rPr lang="en-US" altLang="en-US" sz="2200" b="1" i="1" dirty="0" err="1" smtClean="0">
                          <a:solidFill>
                            <a:srgbClr val="3333FF"/>
                          </a:solidFill>
                        </a:rPr>
                        <a:t>chính</a:t>
                      </a:r>
                      <a:r>
                        <a:rPr lang="en-US" altLang="en-US" sz="2200" b="1" i="1" dirty="0" smtClean="0">
                          <a:solidFill>
                            <a:srgbClr val="3333FF"/>
                          </a:solidFill>
                        </a:rPr>
                        <a:t> </a:t>
                      </a:r>
                      <a:r>
                        <a:rPr lang="en-US" altLang="en-US" sz="2200" b="1" i="1" dirty="0" err="1" smtClean="0">
                          <a:solidFill>
                            <a:srgbClr val="3333FF"/>
                          </a:solidFill>
                        </a:rPr>
                        <a:t>trị</a:t>
                      </a:r>
                      <a:r>
                        <a:rPr lang="en-US" altLang="en-US" sz="2200" b="1" i="1" dirty="0" smtClean="0">
                          <a:solidFill>
                            <a:srgbClr val="3333FF"/>
                          </a:solidFill>
                        </a:rPr>
                        <a:t> </a:t>
                      </a:r>
                      <a:r>
                        <a:rPr lang="en-US" altLang="en-US" sz="2200" b="1" i="1" dirty="0" err="1" smtClean="0">
                          <a:solidFill>
                            <a:srgbClr val="3333FF"/>
                          </a:solidFill>
                        </a:rPr>
                        <a:t>cơ</a:t>
                      </a:r>
                      <a:r>
                        <a:rPr lang="en-US" altLang="en-US" sz="2200" b="1" i="1" dirty="0" smtClean="0">
                          <a:solidFill>
                            <a:srgbClr val="3333FF"/>
                          </a:solidFill>
                        </a:rPr>
                        <a:t> </a:t>
                      </a:r>
                      <a:r>
                        <a:rPr lang="en-US" altLang="en-US" sz="2200" b="1" i="1" dirty="0" err="1" smtClean="0">
                          <a:solidFill>
                            <a:srgbClr val="3333FF"/>
                          </a:solidFill>
                        </a:rPr>
                        <a:t>bản</a:t>
                      </a:r>
                      <a:r>
                        <a:rPr lang="en-US" altLang="en-US" sz="2200" b="1" i="1" dirty="0" smtClean="0">
                          <a:solidFill>
                            <a:srgbClr val="3333FF"/>
                          </a:solidFill>
                        </a:rPr>
                        <a:t> </a:t>
                      </a:r>
                      <a:r>
                        <a:rPr lang="en-US" altLang="en-US" sz="2200" b="1" i="1" dirty="0" err="1" smtClean="0">
                          <a:solidFill>
                            <a:srgbClr val="3333FF"/>
                          </a:solidFill>
                        </a:rPr>
                        <a:t>của</a:t>
                      </a:r>
                      <a:r>
                        <a:rPr lang="en-US" altLang="en-US" sz="2200" b="1" i="1" dirty="0" smtClean="0">
                          <a:solidFill>
                            <a:srgbClr val="3333FF"/>
                          </a:solidFill>
                        </a:rPr>
                        <a:t> </a:t>
                      </a:r>
                      <a:r>
                        <a:rPr lang="en-US" altLang="en-US" sz="2200" b="1" i="1" dirty="0" err="1" smtClean="0">
                          <a:solidFill>
                            <a:srgbClr val="3333FF"/>
                          </a:solidFill>
                        </a:rPr>
                        <a:t>công</a:t>
                      </a:r>
                      <a:r>
                        <a:rPr lang="en-US" altLang="en-US" sz="2200" b="1" i="1" dirty="0" smtClean="0">
                          <a:solidFill>
                            <a:srgbClr val="3333FF"/>
                          </a:solidFill>
                        </a:rPr>
                        <a:t> </a:t>
                      </a:r>
                      <a:r>
                        <a:rPr lang="en-US" altLang="en-US" sz="2200" b="1" i="1" dirty="0" err="1" smtClean="0">
                          <a:solidFill>
                            <a:srgbClr val="3333FF"/>
                          </a:solidFill>
                        </a:rPr>
                        <a:t>dân</a:t>
                      </a:r>
                      <a:r>
                        <a:rPr lang="en-US" altLang="en-US" sz="2200" b="1" i="1" dirty="0" smtClean="0">
                          <a:solidFill>
                            <a:srgbClr val="3333FF"/>
                          </a:solidFill>
                        </a:rPr>
                        <a:t> </a:t>
                      </a:r>
                      <a:r>
                        <a:rPr lang="en-US" altLang="en-US" sz="2200" b="1" i="1" dirty="0" err="1" smtClean="0">
                          <a:solidFill>
                            <a:srgbClr val="3333FF"/>
                          </a:solidFill>
                        </a:rPr>
                        <a:t>được</a:t>
                      </a:r>
                      <a:r>
                        <a:rPr lang="en-US" altLang="en-US" sz="2200" b="1" i="1" dirty="0" smtClean="0">
                          <a:solidFill>
                            <a:srgbClr val="3333FF"/>
                          </a:solidFill>
                        </a:rPr>
                        <a:t> </a:t>
                      </a:r>
                      <a:r>
                        <a:rPr lang="en-US" altLang="en-US" sz="2200" b="1" i="1" dirty="0" err="1" smtClean="0">
                          <a:solidFill>
                            <a:srgbClr val="3333FF"/>
                          </a:solidFill>
                        </a:rPr>
                        <a:t>quy</a:t>
                      </a:r>
                      <a:r>
                        <a:rPr lang="en-US" altLang="en-US" sz="2200" b="1" i="1" dirty="0" smtClean="0">
                          <a:solidFill>
                            <a:srgbClr val="3333FF"/>
                          </a:solidFill>
                        </a:rPr>
                        <a:t> </a:t>
                      </a:r>
                      <a:r>
                        <a:rPr lang="en-US" altLang="en-US" sz="2200" b="1" i="1" dirty="0" err="1" smtClean="0">
                          <a:solidFill>
                            <a:srgbClr val="3333FF"/>
                          </a:solidFill>
                        </a:rPr>
                        <a:t>định</a:t>
                      </a:r>
                      <a:r>
                        <a:rPr lang="en-US" altLang="en-US" sz="2200" b="1" i="1" dirty="0" smtClean="0">
                          <a:solidFill>
                            <a:srgbClr val="3333FF"/>
                          </a:solidFill>
                        </a:rPr>
                        <a:t> </a:t>
                      </a:r>
                      <a:r>
                        <a:rPr lang="en-US" altLang="en-US" sz="2200" b="1" i="1" dirty="0" err="1" smtClean="0">
                          <a:solidFill>
                            <a:srgbClr val="3333FF"/>
                          </a:solidFill>
                        </a:rPr>
                        <a:t>trong</a:t>
                      </a:r>
                      <a:r>
                        <a:rPr lang="en-US" altLang="en-US" sz="2200" b="1" i="1" dirty="0" smtClean="0">
                          <a:solidFill>
                            <a:srgbClr val="3333FF"/>
                          </a:solidFill>
                        </a:rPr>
                        <a:t> </a:t>
                      </a:r>
                      <a:r>
                        <a:rPr lang="en-US" altLang="en-US" sz="2200" b="1" i="1" dirty="0" err="1" smtClean="0">
                          <a:solidFill>
                            <a:srgbClr val="3333FF"/>
                          </a:solidFill>
                        </a:rPr>
                        <a:t>Hiến</a:t>
                      </a:r>
                      <a:r>
                        <a:rPr lang="en-US" altLang="en-US" sz="2200" b="1" i="1" dirty="0" smtClean="0">
                          <a:solidFill>
                            <a:srgbClr val="3333FF"/>
                          </a:solidFill>
                        </a:rPr>
                        <a:t> </a:t>
                      </a:r>
                      <a:r>
                        <a:rPr lang="en-US" altLang="en-US" sz="2200" b="1" i="1" dirty="0" err="1" smtClean="0">
                          <a:solidFill>
                            <a:srgbClr val="3333FF"/>
                          </a:solidFill>
                        </a:rPr>
                        <a:t>pháp</a:t>
                      </a:r>
                      <a:r>
                        <a:rPr lang="en-US" altLang="en-US" sz="2200" b="1" i="1" dirty="0" smtClean="0">
                          <a:solidFill>
                            <a:srgbClr val="3333FF"/>
                          </a:solidFill>
                        </a:rPr>
                        <a:t>.</a:t>
                      </a:r>
                    </a:p>
                    <a:p>
                      <a:pPr algn="just" eaLnBrk="1" hangingPunct="1">
                        <a:lnSpc>
                          <a:spcPct val="130000"/>
                        </a:lnSpc>
                        <a:spcBef>
                          <a:spcPts val="0"/>
                        </a:spcBef>
                        <a:spcAft>
                          <a:spcPts val="0"/>
                        </a:spcAft>
                        <a:buFontTx/>
                        <a:buNone/>
                      </a:pPr>
                      <a:r>
                        <a:rPr lang="en-US" altLang="en-US" sz="2200" b="1" i="1" dirty="0" smtClean="0">
                          <a:solidFill>
                            <a:srgbClr val="3333FF"/>
                          </a:solidFill>
                        </a:rPr>
                        <a:t>- </a:t>
                      </a:r>
                      <a:r>
                        <a:rPr lang="en-US" altLang="en-US" sz="2200" b="1" i="1" dirty="0" err="1" smtClean="0">
                          <a:solidFill>
                            <a:srgbClr val="3333FF"/>
                          </a:solidFill>
                        </a:rPr>
                        <a:t>Là</a:t>
                      </a:r>
                      <a:r>
                        <a:rPr lang="en-US" altLang="en-US" sz="2200" b="1" i="1" dirty="0" smtClean="0">
                          <a:solidFill>
                            <a:srgbClr val="3333FF"/>
                          </a:solidFill>
                        </a:rPr>
                        <a:t> </a:t>
                      </a:r>
                      <a:r>
                        <a:rPr lang="en-US" altLang="en-US" sz="2200" b="1" i="1" dirty="0" err="1" smtClean="0">
                          <a:solidFill>
                            <a:srgbClr val="3333FF"/>
                          </a:solidFill>
                        </a:rPr>
                        <a:t>công</a:t>
                      </a:r>
                      <a:r>
                        <a:rPr lang="en-US" altLang="en-US" sz="2200" b="1" i="1" dirty="0" smtClean="0">
                          <a:solidFill>
                            <a:srgbClr val="3333FF"/>
                          </a:solidFill>
                        </a:rPr>
                        <a:t> </a:t>
                      </a:r>
                      <a:r>
                        <a:rPr lang="en-US" altLang="en-US" sz="2200" b="1" i="1" dirty="0" err="1" smtClean="0">
                          <a:solidFill>
                            <a:srgbClr val="3333FF"/>
                          </a:solidFill>
                        </a:rPr>
                        <a:t>cụ</a:t>
                      </a:r>
                      <a:r>
                        <a:rPr lang="en-US" altLang="en-US" sz="2200" b="1" i="1" dirty="0" smtClean="0">
                          <a:solidFill>
                            <a:srgbClr val="3333FF"/>
                          </a:solidFill>
                        </a:rPr>
                        <a:t> </a:t>
                      </a:r>
                      <a:r>
                        <a:rPr lang="en-US" altLang="en-US" sz="2200" b="1" i="1" dirty="0" err="1" smtClean="0">
                          <a:solidFill>
                            <a:srgbClr val="3333FF"/>
                          </a:solidFill>
                        </a:rPr>
                        <a:t>để</a:t>
                      </a:r>
                      <a:r>
                        <a:rPr lang="en-US" altLang="en-US" sz="2200" b="1" i="1" dirty="0" smtClean="0">
                          <a:solidFill>
                            <a:srgbClr val="3333FF"/>
                          </a:solidFill>
                        </a:rPr>
                        <a:t> </a:t>
                      </a:r>
                      <a:r>
                        <a:rPr lang="en-US" altLang="en-US" sz="2200" b="1" i="1" dirty="0" err="1" smtClean="0">
                          <a:solidFill>
                            <a:srgbClr val="3333FF"/>
                          </a:solidFill>
                        </a:rPr>
                        <a:t>công</a:t>
                      </a:r>
                      <a:r>
                        <a:rPr lang="en-US" altLang="en-US" sz="2200" b="1" i="1" dirty="0" smtClean="0">
                          <a:solidFill>
                            <a:srgbClr val="3333FF"/>
                          </a:solidFill>
                        </a:rPr>
                        <a:t> </a:t>
                      </a:r>
                      <a:r>
                        <a:rPr lang="en-US" altLang="en-US" sz="2200" b="1" i="1" dirty="0" err="1" smtClean="0">
                          <a:solidFill>
                            <a:srgbClr val="3333FF"/>
                          </a:solidFill>
                        </a:rPr>
                        <a:t>dân</a:t>
                      </a:r>
                      <a:r>
                        <a:rPr lang="en-US" altLang="en-US" sz="2200" b="1" i="1" dirty="0" smtClean="0">
                          <a:solidFill>
                            <a:srgbClr val="3333FF"/>
                          </a:solidFill>
                        </a:rPr>
                        <a:t> </a:t>
                      </a:r>
                      <a:r>
                        <a:rPr lang="en-US" altLang="en-US" sz="2200" b="1" i="1" dirty="0" err="1" smtClean="0">
                          <a:solidFill>
                            <a:srgbClr val="3333FF"/>
                          </a:solidFill>
                        </a:rPr>
                        <a:t>bảo</a:t>
                      </a:r>
                      <a:r>
                        <a:rPr lang="en-US" altLang="en-US" sz="2200" b="1" i="1" dirty="0" smtClean="0">
                          <a:solidFill>
                            <a:srgbClr val="3333FF"/>
                          </a:solidFill>
                        </a:rPr>
                        <a:t> </a:t>
                      </a:r>
                      <a:r>
                        <a:rPr lang="en-US" altLang="en-US" sz="2200" b="1" i="1" dirty="0" err="1" smtClean="0">
                          <a:solidFill>
                            <a:srgbClr val="3333FF"/>
                          </a:solidFill>
                        </a:rPr>
                        <a:t>vệ</a:t>
                      </a:r>
                      <a:r>
                        <a:rPr lang="en-US" altLang="en-US" sz="2200" b="1" i="1" dirty="0" smtClean="0">
                          <a:solidFill>
                            <a:srgbClr val="3333FF"/>
                          </a:solidFill>
                        </a:rPr>
                        <a:t> </a:t>
                      </a:r>
                      <a:r>
                        <a:rPr lang="en-US" altLang="en-US" sz="2200" b="1" i="1" dirty="0" err="1" smtClean="0">
                          <a:solidFill>
                            <a:srgbClr val="3333FF"/>
                          </a:solidFill>
                        </a:rPr>
                        <a:t>quyền</a:t>
                      </a:r>
                      <a:r>
                        <a:rPr lang="en-US" altLang="en-US" sz="2200" b="1" i="1" dirty="0" smtClean="0">
                          <a:solidFill>
                            <a:srgbClr val="3333FF"/>
                          </a:solidFill>
                        </a:rPr>
                        <a:t> </a:t>
                      </a:r>
                      <a:r>
                        <a:rPr lang="en-US" altLang="en-US" sz="2200" b="1" i="1" dirty="0" err="1" smtClean="0">
                          <a:solidFill>
                            <a:srgbClr val="3333FF"/>
                          </a:solidFill>
                        </a:rPr>
                        <a:t>và</a:t>
                      </a:r>
                      <a:r>
                        <a:rPr lang="en-US" altLang="en-US" sz="2200" b="1" i="1" dirty="0" smtClean="0">
                          <a:solidFill>
                            <a:srgbClr val="3333FF"/>
                          </a:solidFill>
                        </a:rPr>
                        <a:t> </a:t>
                      </a:r>
                      <a:r>
                        <a:rPr lang="en-US" altLang="en-US" sz="2200" b="1" i="1" dirty="0" err="1" smtClean="0">
                          <a:solidFill>
                            <a:srgbClr val="3333FF"/>
                          </a:solidFill>
                        </a:rPr>
                        <a:t>lợi</a:t>
                      </a:r>
                      <a:r>
                        <a:rPr lang="en-US" altLang="en-US" sz="2200" b="1" i="1" dirty="0" smtClean="0">
                          <a:solidFill>
                            <a:srgbClr val="3333FF"/>
                          </a:solidFill>
                        </a:rPr>
                        <a:t> </a:t>
                      </a:r>
                      <a:r>
                        <a:rPr lang="en-US" altLang="en-US" sz="2200" b="1" i="1" dirty="0" err="1" smtClean="0">
                          <a:solidFill>
                            <a:srgbClr val="3333FF"/>
                          </a:solidFill>
                        </a:rPr>
                        <a:t>ích</a:t>
                      </a:r>
                      <a:r>
                        <a:rPr lang="en-US" altLang="en-US" sz="2200" b="1" i="1" dirty="0" smtClean="0">
                          <a:solidFill>
                            <a:srgbClr val="3333FF"/>
                          </a:solidFill>
                        </a:rPr>
                        <a:t> </a:t>
                      </a:r>
                      <a:r>
                        <a:rPr lang="en-US" altLang="en-US" sz="2200" b="1" i="1" dirty="0" err="1" smtClean="0">
                          <a:solidFill>
                            <a:srgbClr val="3333FF"/>
                          </a:solidFill>
                        </a:rPr>
                        <a:t>hợp</a:t>
                      </a:r>
                      <a:r>
                        <a:rPr lang="en-US" altLang="en-US" sz="2200" b="1" i="1" dirty="0" smtClean="0">
                          <a:solidFill>
                            <a:srgbClr val="3333FF"/>
                          </a:solidFill>
                        </a:rPr>
                        <a:t> </a:t>
                      </a:r>
                      <a:r>
                        <a:rPr lang="en-US" altLang="en-US" sz="2200" b="1" i="1" dirty="0" err="1" smtClean="0">
                          <a:solidFill>
                            <a:srgbClr val="3333FF"/>
                          </a:solidFill>
                        </a:rPr>
                        <a:t>pháp</a:t>
                      </a:r>
                      <a:r>
                        <a:rPr lang="en-US" altLang="en-US" sz="2200" b="1" i="1" dirty="0" smtClean="0">
                          <a:solidFill>
                            <a:srgbClr val="3333FF"/>
                          </a:solidFill>
                        </a:rPr>
                        <a:t>.</a:t>
                      </a:r>
                    </a:p>
                    <a:p>
                      <a:pPr algn="just" eaLnBrk="1" hangingPunct="1">
                        <a:lnSpc>
                          <a:spcPct val="130000"/>
                        </a:lnSpc>
                        <a:spcBef>
                          <a:spcPts val="0"/>
                        </a:spcBef>
                        <a:spcAft>
                          <a:spcPts val="0"/>
                        </a:spcAft>
                        <a:buFontTx/>
                        <a:buNone/>
                      </a:pPr>
                      <a:r>
                        <a:rPr lang="en-US" altLang="en-US" sz="2200" b="1" i="1" dirty="0" smtClean="0">
                          <a:solidFill>
                            <a:srgbClr val="3333FF"/>
                          </a:solidFill>
                        </a:rPr>
                        <a:t>- </a:t>
                      </a:r>
                      <a:r>
                        <a:rPr lang="en-US" altLang="en-US" sz="2200" b="1" i="1" dirty="0" err="1" smtClean="0">
                          <a:solidFill>
                            <a:srgbClr val="3333FF"/>
                          </a:solidFill>
                        </a:rPr>
                        <a:t>Là</a:t>
                      </a:r>
                      <a:r>
                        <a:rPr lang="en-US" altLang="en-US" sz="2200" b="1" i="1" dirty="0" smtClean="0">
                          <a:solidFill>
                            <a:srgbClr val="3333FF"/>
                          </a:solidFill>
                        </a:rPr>
                        <a:t> </a:t>
                      </a:r>
                      <a:r>
                        <a:rPr lang="en-US" altLang="en-US" sz="2200" b="1" i="1" dirty="0" err="1" smtClean="0">
                          <a:solidFill>
                            <a:srgbClr val="3333FF"/>
                          </a:solidFill>
                        </a:rPr>
                        <a:t>phương</a:t>
                      </a:r>
                      <a:r>
                        <a:rPr lang="en-US" altLang="en-US" sz="2200" b="1" i="1" dirty="0" smtClean="0">
                          <a:solidFill>
                            <a:srgbClr val="3333FF"/>
                          </a:solidFill>
                        </a:rPr>
                        <a:t> </a:t>
                      </a:r>
                      <a:r>
                        <a:rPr lang="en-US" altLang="en-US" sz="2200" b="1" i="1" dirty="0" err="1" smtClean="0">
                          <a:solidFill>
                            <a:srgbClr val="3333FF"/>
                          </a:solidFill>
                        </a:rPr>
                        <a:t>tiện</a:t>
                      </a:r>
                      <a:r>
                        <a:rPr lang="en-US" altLang="en-US" sz="2200" b="1" i="1" dirty="0" smtClean="0">
                          <a:solidFill>
                            <a:srgbClr val="3333FF"/>
                          </a:solidFill>
                        </a:rPr>
                        <a:t> </a:t>
                      </a:r>
                      <a:r>
                        <a:rPr lang="en-US" altLang="en-US" sz="2200" b="1" i="1" dirty="0" err="1" smtClean="0">
                          <a:solidFill>
                            <a:srgbClr val="3333FF"/>
                          </a:solidFill>
                        </a:rPr>
                        <a:t>để</a:t>
                      </a:r>
                      <a:r>
                        <a:rPr lang="en-US" altLang="en-US" sz="2200" b="1" i="1" dirty="0" smtClean="0">
                          <a:solidFill>
                            <a:srgbClr val="3333FF"/>
                          </a:solidFill>
                        </a:rPr>
                        <a:t> </a:t>
                      </a:r>
                      <a:r>
                        <a:rPr lang="en-US" altLang="en-US" sz="2200" b="1" i="1" dirty="0" err="1" smtClean="0">
                          <a:solidFill>
                            <a:srgbClr val="3333FF"/>
                          </a:solidFill>
                        </a:rPr>
                        <a:t>công</a:t>
                      </a:r>
                      <a:r>
                        <a:rPr lang="en-US" altLang="en-US" sz="2200" b="1" i="1" dirty="0" smtClean="0">
                          <a:solidFill>
                            <a:srgbClr val="3333FF"/>
                          </a:solidFill>
                        </a:rPr>
                        <a:t> </a:t>
                      </a:r>
                      <a:r>
                        <a:rPr lang="en-US" altLang="en-US" sz="2200" b="1" i="1" dirty="0" err="1" smtClean="0">
                          <a:solidFill>
                            <a:srgbClr val="3333FF"/>
                          </a:solidFill>
                        </a:rPr>
                        <a:t>dân</a:t>
                      </a:r>
                      <a:r>
                        <a:rPr lang="en-US" altLang="en-US" sz="2200" b="1" i="1" dirty="0" smtClean="0">
                          <a:solidFill>
                            <a:srgbClr val="3333FF"/>
                          </a:solidFill>
                        </a:rPr>
                        <a:t> </a:t>
                      </a:r>
                      <a:r>
                        <a:rPr lang="en-US" altLang="en-US" sz="2200" b="1" i="1" dirty="0" err="1" smtClean="0">
                          <a:solidFill>
                            <a:srgbClr val="3333FF"/>
                          </a:solidFill>
                        </a:rPr>
                        <a:t>tham</a:t>
                      </a:r>
                      <a:r>
                        <a:rPr lang="en-US" altLang="en-US" sz="2200" b="1" i="1" dirty="0" smtClean="0">
                          <a:solidFill>
                            <a:srgbClr val="3333FF"/>
                          </a:solidFill>
                        </a:rPr>
                        <a:t> </a:t>
                      </a:r>
                      <a:r>
                        <a:rPr lang="en-US" altLang="en-US" sz="2200" b="1" i="1" dirty="0" err="1" smtClean="0">
                          <a:solidFill>
                            <a:srgbClr val="3333FF"/>
                          </a:solidFill>
                        </a:rPr>
                        <a:t>gia</a:t>
                      </a:r>
                      <a:r>
                        <a:rPr lang="en-US" altLang="en-US" sz="2200" b="1" i="1" dirty="0" smtClean="0">
                          <a:solidFill>
                            <a:srgbClr val="3333FF"/>
                          </a:solidFill>
                        </a:rPr>
                        <a:t> </a:t>
                      </a:r>
                      <a:r>
                        <a:rPr lang="en-US" altLang="en-US" sz="2200" b="1" i="1" dirty="0" err="1" smtClean="0">
                          <a:solidFill>
                            <a:srgbClr val="3333FF"/>
                          </a:solidFill>
                        </a:rPr>
                        <a:t>quản</a:t>
                      </a:r>
                      <a:r>
                        <a:rPr lang="en-US" altLang="en-US" sz="2200" b="1" i="1" dirty="0" smtClean="0">
                          <a:solidFill>
                            <a:srgbClr val="3333FF"/>
                          </a:solidFill>
                        </a:rPr>
                        <a:t> </a:t>
                      </a:r>
                      <a:r>
                        <a:rPr lang="en-US" altLang="en-US" sz="2200" b="1" i="1" dirty="0" err="1" smtClean="0">
                          <a:solidFill>
                            <a:srgbClr val="3333FF"/>
                          </a:solidFill>
                        </a:rPr>
                        <a:t>lý</a:t>
                      </a:r>
                      <a:r>
                        <a:rPr lang="en-US" altLang="en-US" sz="2200" b="1" i="1" dirty="0" smtClean="0">
                          <a:solidFill>
                            <a:srgbClr val="3333FF"/>
                          </a:solidFill>
                        </a:rPr>
                        <a:t> </a:t>
                      </a:r>
                      <a:r>
                        <a:rPr lang="en-US" altLang="en-US" sz="2200" b="1" i="1" dirty="0" err="1" smtClean="0">
                          <a:solidFill>
                            <a:srgbClr val="3333FF"/>
                          </a:solidFill>
                        </a:rPr>
                        <a:t>Nhà</a:t>
                      </a:r>
                      <a:r>
                        <a:rPr lang="en-US" altLang="en-US" sz="2200" b="1" i="1" dirty="0" smtClean="0">
                          <a:solidFill>
                            <a:srgbClr val="3333FF"/>
                          </a:solidFill>
                        </a:rPr>
                        <a:t> </a:t>
                      </a:r>
                      <a:r>
                        <a:rPr lang="en-US" altLang="en-US" sz="2200" b="1" i="1" dirty="0" err="1" smtClean="0">
                          <a:solidFill>
                            <a:srgbClr val="3333FF"/>
                          </a:solidFill>
                        </a:rPr>
                        <a:t>nước</a:t>
                      </a:r>
                      <a:r>
                        <a:rPr lang="en-US" altLang="en-US" sz="2200" b="1" i="1" dirty="0" smtClean="0">
                          <a:solidFill>
                            <a:srgbClr val="3333FF"/>
                          </a:solidFill>
                        </a:rPr>
                        <a:t>.</a:t>
                      </a:r>
                    </a:p>
                  </a:txBody>
                  <a:tcPr/>
                </a:tc>
                <a:tc hMerge="1">
                  <a:txBody>
                    <a:bodyPr/>
                    <a:lstStyle/>
                    <a:p>
                      <a:endParaRPr lang="en-US" dirty="0"/>
                    </a:p>
                  </a:txBody>
                  <a:tcPr/>
                </a:tc>
                <a:extLst>
                  <a:ext uri="{0D108BD9-81ED-4DB2-BD59-A6C34878D82A}">
                    <a16:rowId xmlns:a16="http://schemas.microsoft.com/office/drawing/2014/main" xmlns="" val="3840204695"/>
                  </a:ext>
                </a:extLst>
              </a:tr>
              <a:tr h="2254913">
                <a:tc>
                  <a:txBody>
                    <a:bodyPr/>
                    <a:lstStyle/>
                    <a:p>
                      <a:pPr>
                        <a:lnSpc>
                          <a:spcPct val="130000"/>
                        </a:lnSpc>
                        <a:spcBef>
                          <a:spcPts val="0"/>
                        </a:spcBef>
                        <a:spcAft>
                          <a:spcPts val="0"/>
                        </a:spcAft>
                      </a:pPr>
                      <a:r>
                        <a:rPr lang="en-US" sz="2400" b="1" dirty="0" err="1" smtClean="0">
                          <a:solidFill>
                            <a:schemeClr val="accent1">
                              <a:lumMod val="50000"/>
                            </a:schemeClr>
                          </a:solidFill>
                        </a:rPr>
                        <a:t>Khác</a:t>
                      </a:r>
                      <a:r>
                        <a:rPr lang="en-US" sz="2400" b="1" baseline="0" dirty="0" smtClean="0">
                          <a:solidFill>
                            <a:schemeClr val="accent1">
                              <a:lumMod val="50000"/>
                            </a:schemeClr>
                          </a:solidFill>
                        </a:rPr>
                        <a:t> </a:t>
                      </a:r>
                      <a:r>
                        <a:rPr lang="en-US" sz="2400" b="1" baseline="0" dirty="0" err="1" smtClean="0">
                          <a:solidFill>
                            <a:schemeClr val="accent1">
                              <a:lumMod val="50000"/>
                            </a:schemeClr>
                          </a:solidFill>
                        </a:rPr>
                        <a:t>nhau</a:t>
                      </a:r>
                      <a:endParaRPr lang="en-US" sz="2400" b="1" dirty="0">
                        <a:solidFill>
                          <a:schemeClr val="accent1">
                            <a:lumMod val="50000"/>
                          </a:schemeClr>
                        </a:solidFill>
                      </a:endParaRPr>
                    </a:p>
                  </a:txBody>
                  <a:tcPr>
                    <a:solidFill>
                      <a:schemeClr val="accent1">
                        <a:lumMod val="60000"/>
                        <a:lumOff val="40000"/>
                      </a:schemeClr>
                    </a:solidFill>
                  </a:tcPr>
                </a:tc>
                <a:tc>
                  <a:txBody>
                    <a:bodyPr/>
                    <a:lstStyle/>
                    <a:p>
                      <a:pPr marL="0" marR="0" lvl="0" indent="0" algn="just" defTabSz="914400" rtl="0" eaLnBrk="1" fontAlgn="base" latinLnBrk="0" hangingPunct="1">
                        <a:lnSpc>
                          <a:spcPct val="130000"/>
                        </a:lnSpc>
                        <a:spcBef>
                          <a:spcPts val="0"/>
                        </a:spcBef>
                        <a:spcAft>
                          <a:spcPts val="0"/>
                        </a:spcAft>
                        <a:buClrTx/>
                        <a:buSzTx/>
                        <a:buFontTx/>
                        <a:buNone/>
                        <a:tabLst/>
                      </a:pP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Người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khiếu</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nại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là</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người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trực</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tiếp</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bị</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hại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p>
                    <a:p>
                      <a:pPr marL="0" marR="0" lvl="0" indent="0" algn="just" defTabSz="914400" rtl="0" eaLnBrk="1" fontAlgn="base" latinLnBrk="0" hangingPunct="1">
                        <a:lnSpc>
                          <a:spcPct val="130000"/>
                        </a:lnSpc>
                        <a:spcBef>
                          <a:spcPts val="0"/>
                        </a:spcBef>
                        <a:spcAft>
                          <a:spcPts val="0"/>
                        </a:spcAft>
                        <a:buClrTx/>
                        <a:buSzTx/>
                        <a:buFontTx/>
                        <a:buNone/>
                        <a:tabLst/>
                      </a:pP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Nhằm</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khôi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phục</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quyền</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lợi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ích</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hợp</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pháp</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của</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bản</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thân</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bị</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xâm</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hại</a:t>
                      </a:r>
                      <a:endPar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endParaRPr>
                    </a:p>
                    <a:p>
                      <a:pPr>
                        <a:lnSpc>
                          <a:spcPct val="130000"/>
                        </a:lnSpc>
                        <a:spcBef>
                          <a:spcPts val="0"/>
                        </a:spcBef>
                        <a:spcAft>
                          <a:spcPts val="0"/>
                        </a:spcAft>
                      </a:pPr>
                      <a:endParaRPr lang="en-US" sz="2200" dirty="0">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marL="0" marR="0" lvl="0" indent="0" algn="just" defTabSz="914400" rtl="0" eaLnBrk="1" fontAlgn="base" latinLnBrk="0" hangingPunct="1">
                        <a:lnSpc>
                          <a:spcPct val="130000"/>
                        </a:lnSpc>
                        <a:spcBef>
                          <a:spcPts val="0"/>
                        </a:spcBef>
                        <a:spcAft>
                          <a:spcPts val="0"/>
                        </a:spcAft>
                        <a:buClrTx/>
                        <a:buSzTx/>
                        <a:buFontTx/>
                        <a:buNone/>
                        <a:tabLst/>
                      </a:pPr>
                      <a:r>
                        <a:rPr kumimoji="0" lang="en-US" altLang="en-US" sz="22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Người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tố</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cáo</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là</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mọi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công</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dân</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p>
                    <a:p>
                      <a:pPr marL="0" marR="0" lvl="0" indent="0" algn="just" defTabSz="914400" rtl="0" eaLnBrk="1" fontAlgn="base" latinLnBrk="0" hangingPunct="1">
                        <a:lnSpc>
                          <a:spcPct val="130000"/>
                        </a:lnSpc>
                        <a:spcBef>
                          <a:spcPts val="0"/>
                        </a:spcBef>
                        <a:spcAft>
                          <a:spcPts val="0"/>
                        </a:spcAft>
                        <a:buClrTx/>
                        <a:buSzTx/>
                        <a:buFontTx/>
                        <a:buNone/>
                        <a:tabLst/>
                      </a:pP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Nhằm</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ngăn</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chặn</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mọi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hành</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vi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xâm</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phạm</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đến</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quyền</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lợi</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ích</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của</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nhà</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của</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tổ</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chức</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cơ</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quan</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công</a:t>
                      </a:r>
                      <a:r>
                        <a:rPr kumimoji="0" lang="en-US" altLang="en-US" sz="22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2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dân</a:t>
                      </a:r>
                      <a:r>
                        <a:rPr kumimoji="0" lang="en-US" altLang="en-US" sz="22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p>
                    <a:p>
                      <a:pPr>
                        <a:lnSpc>
                          <a:spcPct val="130000"/>
                        </a:lnSpc>
                        <a:spcBef>
                          <a:spcPts val="0"/>
                        </a:spcBef>
                        <a:spcAft>
                          <a:spcPts val="0"/>
                        </a:spcAft>
                      </a:pPr>
                      <a:endParaRPr lang="en-US" sz="2200" dirty="0">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xmlns="" val="4234829598"/>
                  </a:ext>
                </a:extLst>
              </a:tr>
            </a:tbl>
          </a:graphicData>
        </a:graphic>
      </p:graphicFrame>
      <p:sp>
        <p:nvSpPr>
          <p:cNvPr id="8" name="TextBox 7"/>
          <p:cNvSpPr txBox="1"/>
          <p:nvPr/>
        </p:nvSpPr>
        <p:spPr>
          <a:xfrm>
            <a:off x="3124200" y="251272"/>
            <a:ext cx="83820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smtClean="0">
                <a:ln>
                  <a:noFill/>
                </a:ln>
                <a:solidFill>
                  <a:schemeClr val="bg1"/>
                </a:solidFill>
                <a:effectLst/>
                <a:uFillTx/>
                <a:latin typeface="Helvetica Neue"/>
                <a:ea typeface="Helvetica Neue"/>
                <a:cs typeface="Helvetica Neue"/>
                <a:sym typeface="Helvetica Neue"/>
              </a:rPr>
              <a:t>PHÂN</a:t>
            </a:r>
            <a:r>
              <a:rPr kumimoji="0" lang="en-US" sz="3000" b="1" i="0" u="none" strike="noStrike" cap="none" spc="0" normalizeH="0" dirty="0" smtClean="0">
                <a:ln>
                  <a:noFill/>
                </a:ln>
                <a:solidFill>
                  <a:schemeClr val="bg1"/>
                </a:solidFill>
                <a:effectLst/>
                <a:uFillTx/>
                <a:latin typeface="Helvetica Neue"/>
                <a:ea typeface="Helvetica Neue"/>
                <a:cs typeface="Helvetica Neue"/>
                <a:sym typeface="Helvetica Neue"/>
              </a:rPr>
              <a:t> BIỆT QUYỀN KHIẾU NẠI, TỐ CÁO</a:t>
            </a:r>
            <a:endParaRPr kumimoji="0" lang="en-US" sz="3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0496870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2"/>
          <p:cNvGrpSpPr>
            <a:grpSpLocks/>
          </p:cNvGrpSpPr>
          <p:nvPr/>
        </p:nvGrpSpPr>
        <p:grpSpPr bwMode="auto">
          <a:xfrm>
            <a:off x="152400" y="1154112"/>
            <a:ext cx="11582400" cy="1055688"/>
            <a:chOff x="0" y="1077912"/>
            <a:chExt cx="8382000" cy="1055688"/>
          </a:xfrm>
        </p:grpSpPr>
        <p:pic>
          <p:nvPicPr>
            <p:cNvPr id="5" name="Picture 6" descr="E:\ARCHIMEDES ACADEMY\GDCD\GDCD 6\BÀI 1. TỰ CHĂM SÓC, RÈN LUYỆN THÂN THỂ\viết bà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77912"/>
              <a:ext cx="14337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gray">
            <a:xfrm>
              <a:off x="1547813" y="1231900"/>
              <a:ext cx="6834187" cy="738188"/>
            </a:xfrm>
            <a:prstGeom prst="roundRect">
              <a:avLst>
                <a:gd name="adj" fmla="val 50000"/>
              </a:avLst>
            </a:prstGeom>
            <a:solidFill>
              <a:schemeClr val="accent3">
                <a:lumMod val="50000"/>
              </a:schemeClr>
            </a:solidFill>
            <a:ln w="28575" algn="ctr">
              <a:solidFill>
                <a:srgbClr val="F3DA7F"/>
              </a:solidFill>
              <a:round/>
              <a:headEnd/>
              <a:tailEnd/>
            </a:ln>
          </p:spPr>
          <p:txBody>
            <a:bodyPr wrap="none" anchor="ctr"/>
            <a:lstStyle/>
            <a:p>
              <a:pPr algn="ctr">
                <a:defRPr/>
              </a:pPr>
              <a:r>
                <a:rPr lang="en-US" sz="2800" b="1" dirty="0">
                  <a:solidFill>
                    <a:schemeClr val="bg1"/>
                  </a:solidFill>
                </a:rPr>
                <a:t>2</a:t>
              </a:r>
              <a:r>
                <a:rPr lang="en-US" sz="2800" b="1" dirty="0" smtClean="0">
                  <a:solidFill>
                    <a:schemeClr val="bg1"/>
                  </a:solidFill>
                </a:rPr>
                <a:t>. </a:t>
              </a:r>
              <a:r>
                <a:rPr lang="en-US" sz="2800" b="1" dirty="0" err="1" smtClean="0">
                  <a:solidFill>
                    <a:schemeClr val="bg1"/>
                  </a:solidFill>
                </a:rPr>
                <a:t>Quy</a:t>
              </a:r>
              <a:r>
                <a:rPr lang="en-US" sz="2800" b="1" dirty="0" smtClean="0">
                  <a:solidFill>
                    <a:schemeClr val="bg1"/>
                  </a:solidFill>
                </a:rPr>
                <a:t> </a:t>
              </a:r>
              <a:r>
                <a:rPr lang="en-US" sz="2800" b="1" dirty="0" err="1" smtClean="0">
                  <a:solidFill>
                    <a:schemeClr val="bg1"/>
                  </a:solidFill>
                </a:rPr>
                <a:t>định</a:t>
              </a:r>
              <a:r>
                <a:rPr lang="en-US" sz="2800" b="1" dirty="0" smtClean="0">
                  <a:solidFill>
                    <a:schemeClr val="bg1"/>
                  </a:solidFill>
                </a:rPr>
                <a:t> </a:t>
              </a:r>
              <a:r>
                <a:rPr lang="en-US" sz="2800" b="1" dirty="0" err="1" smtClean="0">
                  <a:solidFill>
                    <a:schemeClr val="bg1"/>
                  </a:solidFill>
                </a:rPr>
                <a:t>của</a:t>
              </a:r>
              <a:r>
                <a:rPr lang="en-US" sz="2800" b="1" dirty="0" smtClean="0">
                  <a:solidFill>
                    <a:schemeClr val="bg1"/>
                  </a:solidFill>
                </a:rPr>
                <a:t> </a:t>
              </a:r>
              <a:r>
                <a:rPr lang="en-US" sz="2800" b="1" dirty="0" err="1" smtClean="0">
                  <a:solidFill>
                    <a:schemeClr val="bg1"/>
                  </a:solidFill>
                </a:rPr>
                <a:t>Pháp</a:t>
              </a:r>
              <a:r>
                <a:rPr lang="en-US" sz="2800" b="1" dirty="0" smtClean="0">
                  <a:solidFill>
                    <a:schemeClr val="bg1"/>
                  </a:solidFill>
                </a:rPr>
                <a:t> </a:t>
              </a:r>
              <a:r>
                <a:rPr lang="en-US" sz="2800" b="1" dirty="0" err="1" smtClean="0">
                  <a:solidFill>
                    <a:schemeClr val="bg1"/>
                  </a:solidFill>
                </a:rPr>
                <a:t>luật</a:t>
              </a:r>
              <a:r>
                <a:rPr lang="en-US" sz="2800" b="1" dirty="0" smtClean="0">
                  <a:solidFill>
                    <a:schemeClr val="bg1"/>
                  </a:solidFill>
                </a:rPr>
                <a:t> </a:t>
              </a:r>
              <a:r>
                <a:rPr lang="en-US" sz="2800" b="1" dirty="0" err="1" smtClean="0">
                  <a:solidFill>
                    <a:schemeClr val="bg1"/>
                  </a:solidFill>
                </a:rPr>
                <a:t>về</a:t>
              </a:r>
              <a:r>
                <a:rPr lang="en-US" sz="2800" b="1" dirty="0" smtClean="0">
                  <a:solidFill>
                    <a:schemeClr val="bg1"/>
                  </a:solidFill>
                </a:rPr>
                <a:t> </a:t>
              </a:r>
              <a:r>
                <a:rPr lang="en-US" sz="2800" b="1" dirty="0" err="1" smtClean="0">
                  <a:solidFill>
                    <a:schemeClr val="bg1"/>
                  </a:solidFill>
                </a:rPr>
                <a:t>quyền</a:t>
              </a:r>
              <a:r>
                <a:rPr lang="en-US" sz="2800" b="1" dirty="0" smtClean="0">
                  <a:solidFill>
                    <a:schemeClr val="bg1"/>
                  </a:solidFill>
                </a:rPr>
                <a:t> </a:t>
              </a:r>
              <a:r>
                <a:rPr lang="en-US" sz="2800" b="1" dirty="0" err="1" smtClean="0">
                  <a:solidFill>
                    <a:schemeClr val="bg1"/>
                  </a:solidFill>
                </a:rPr>
                <a:t>khiếu</a:t>
              </a:r>
              <a:r>
                <a:rPr lang="en-US" sz="2800" b="1" dirty="0" smtClean="0">
                  <a:solidFill>
                    <a:schemeClr val="bg1"/>
                  </a:solidFill>
                </a:rPr>
                <a:t> </a:t>
              </a:r>
              <a:r>
                <a:rPr lang="en-US" sz="2800" b="1" dirty="0" err="1" smtClean="0">
                  <a:solidFill>
                    <a:schemeClr val="bg1"/>
                  </a:solidFill>
                </a:rPr>
                <a:t>nại</a:t>
              </a:r>
              <a:r>
                <a:rPr lang="en-US" sz="2800" b="1" dirty="0" smtClean="0">
                  <a:solidFill>
                    <a:schemeClr val="bg1"/>
                  </a:solidFill>
                </a:rPr>
                <a:t>, </a:t>
              </a:r>
              <a:r>
                <a:rPr lang="en-US" sz="2800" b="1" dirty="0" err="1" smtClean="0">
                  <a:solidFill>
                    <a:schemeClr val="bg1"/>
                  </a:solidFill>
                </a:rPr>
                <a:t>tố</a:t>
              </a:r>
              <a:r>
                <a:rPr lang="en-US" sz="2800" b="1" dirty="0" smtClean="0">
                  <a:solidFill>
                    <a:schemeClr val="bg1"/>
                  </a:solidFill>
                </a:rPr>
                <a:t> </a:t>
              </a:r>
              <a:r>
                <a:rPr lang="en-US" sz="2800" b="1" dirty="0" err="1" smtClean="0">
                  <a:solidFill>
                    <a:schemeClr val="bg1"/>
                  </a:solidFill>
                </a:rPr>
                <a:t>cáo</a:t>
              </a:r>
              <a:endParaRPr lang="en-US" sz="2800" b="1" dirty="0">
                <a:solidFill>
                  <a:schemeClr val="bg1"/>
                </a:solidFill>
              </a:endParaRPr>
            </a:p>
          </p:txBody>
        </p:sp>
      </p:grpSp>
      <p:sp>
        <p:nvSpPr>
          <p:cNvPr id="7" name="TextBox 6"/>
          <p:cNvSpPr txBox="1"/>
          <p:nvPr/>
        </p:nvSpPr>
        <p:spPr>
          <a:xfrm>
            <a:off x="381000" y="2133600"/>
            <a:ext cx="11277600" cy="4626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just" defTabSz="5842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2800" b="1" i="0" u="none" strike="noStrike" cap="none" spc="0" normalizeH="0" baseline="0" dirty="0" err="1" smtClean="0">
                <a:ln>
                  <a:noFill/>
                </a:ln>
                <a:solidFill>
                  <a:srgbClr val="002060"/>
                </a:solidFill>
                <a:effectLst/>
                <a:uFillTx/>
                <a:latin typeface="Helvetica Neue"/>
                <a:ea typeface="Helvetica Neue"/>
                <a:cs typeface="Helvetica Neue"/>
                <a:sym typeface="Helvetica Neue"/>
              </a:rPr>
              <a:t>Quyền</a:t>
            </a:r>
            <a:r>
              <a:rPr kumimoji="0" lang="en-US" sz="2800" b="1" i="0" u="none" strike="noStrike" cap="none" spc="0" normalizeH="0" baseline="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baseline="0" dirty="0" err="1" smtClean="0">
                <a:ln>
                  <a:noFill/>
                </a:ln>
                <a:solidFill>
                  <a:srgbClr val="002060"/>
                </a:solidFill>
                <a:effectLst/>
                <a:uFillTx/>
                <a:latin typeface="Helvetica Neue"/>
                <a:ea typeface="Helvetica Neue"/>
                <a:cs typeface="Helvetica Neue"/>
                <a:sym typeface="Helvetica Neue"/>
              </a:rPr>
              <a:t>khiếu</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nại</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tố</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cáo</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là</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quyền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cơ</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bản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của</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công</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dân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được</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ghi</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nhận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trong</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Hiến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pháp</a:t>
            </a:r>
            <a:r>
              <a:rPr lang="en-US" sz="2800" b="1" dirty="0" smtClean="0">
                <a:solidFill>
                  <a:srgbClr val="002060"/>
                </a:solidFill>
                <a:latin typeface="Helvetica Neue"/>
                <a:ea typeface="Helvetica Neue"/>
                <a:cs typeface="Helvetica Neue"/>
                <a:sym typeface="Helvetica Neue"/>
              </a:rPr>
              <a:t>.</a:t>
            </a:r>
          </a:p>
          <a:p>
            <a:pPr marL="342900" marR="0" indent="-342900" algn="just" defTabSz="5842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2800" b="1" i="0" u="none" strike="noStrike" cap="none" spc="0" normalizeH="0" baseline="0" dirty="0" err="1" smtClean="0">
                <a:ln>
                  <a:noFill/>
                </a:ln>
                <a:solidFill>
                  <a:srgbClr val="002060"/>
                </a:solidFill>
                <a:effectLst/>
                <a:uFillTx/>
                <a:latin typeface="Helvetica Neue"/>
                <a:ea typeface="Helvetica Neue"/>
                <a:cs typeface="Helvetica Neue"/>
                <a:sym typeface="Helvetica Neue"/>
              </a:rPr>
              <a:t>Công</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dân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khi</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thực</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hiện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quyền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khiếu</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nại</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tố</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cáo</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cần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trung</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thực</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khách</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quan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thận</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 </a:t>
            </a:r>
            <a:r>
              <a:rPr kumimoji="0" lang="en-US" sz="2800" b="1" i="0" u="none" strike="noStrike" cap="none" spc="0" normalizeH="0" dirty="0" err="1" smtClean="0">
                <a:ln>
                  <a:noFill/>
                </a:ln>
                <a:solidFill>
                  <a:srgbClr val="002060"/>
                </a:solidFill>
                <a:effectLst/>
                <a:uFillTx/>
                <a:latin typeface="Helvetica Neue"/>
                <a:ea typeface="Helvetica Neue"/>
                <a:cs typeface="Helvetica Neue"/>
                <a:sym typeface="Helvetica Neue"/>
              </a:rPr>
              <a:t>trọng</a:t>
            </a:r>
            <a:r>
              <a:rPr kumimoji="0" lang="en-US" sz="2800" b="1" i="0" u="none" strike="noStrike" cap="none" spc="0" normalizeH="0" dirty="0" smtClean="0">
                <a:ln>
                  <a:noFill/>
                </a:ln>
                <a:solidFill>
                  <a:srgbClr val="002060"/>
                </a:solidFill>
                <a:effectLst/>
                <a:uFillTx/>
                <a:latin typeface="Helvetica Neue"/>
                <a:ea typeface="Helvetica Neue"/>
                <a:cs typeface="Helvetica Neue"/>
                <a:sym typeface="Helvetica Neue"/>
              </a:rPr>
              <a:t>.</a:t>
            </a:r>
          </a:p>
          <a:p>
            <a:pPr marL="342900" marR="0" indent="-342900" algn="just"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2800" b="1" baseline="0" dirty="0" err="1" smtClean="0">
                <a:solidFill>
                  <a:srgbClr val="002060"/>
                </a:solidFill>
                <a:latin typeface="Helvetica Neue"/>
                <a:ea typeface="Helvetica Neue"/>
                <a:cs typeface="Helvetica Neue"/>
                <a:sym typeface="Helvetica Neue"/>
              </a:rPr>
              <a:t>Nhà</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nước</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nghiêm</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cấm</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việc</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trả</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thù</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người</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khiếu</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nại</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tố</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cáo</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hoặc</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lợi</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dụng</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quyền</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khiếu</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nại</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tố</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cáo</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để</a:t>
            </a:r>
            <a:r>
              <a:rPr lang="en-US" sz="2800" b="1" dirty="0" smtClean="0">
                <a:solidFill>
                  <a:srgbClr val="002060"/>
                </a:solidFill>
                <a:latin typeface="Helvetica Neue"/>
                <a:ea typeface="Helvetica Neue"/>
                <a:cs typeface="Helvetica Neue"/>
                <a:sym typeface="Helvetica Neue"/>
              </a:rPr>
              <a:t> vu </a:t>
            </a:r>
            <a:r>
              <a:rPr lang="en-US" sz="2800" b="1" dirty="0" err="1" smtClean="0">
                <a:solidFill>
                  <a:srgbClr val="002060"/>
                </a:solidFill>
                <a:latin typeface="Helvetica Neue"/>
                <a:ea typeface="Helvetica Neue"/>
                <a:cs typeface="Helvetica Neue"/>
                <a:sym typeface="Helvetica Neue"/>
              </a:rPr>
              <a:t>khống</a:t>
            </a:r>
            <a:r>
              <a:rPr lang="en-US" sz="2800" b="1" dirty="0" smtClean="0">
                <a:solidFill>
                  <a:srgbClr val="002060"/>
                </a:solidFill>
                <a:latin typeface="Helvetica Neue"/>
                <a:ea typeface="Helvetica Neue"/>
                <a:cs typeface="Helvetica Neue"/>
                <a:sym typeface="Helvetica Neue"/>
              </a:rPr>
              <a:t>, vu </a:t>
            </a:r>
            <a:r>
              <a:rPr lang="en-US" sz="2800" b="1" dirty="0" err="1" smtClean="0">
                <a:solidFill>
                  <a:srgbClr val="002060"/>
                </a:solidFill>
                <a:latin typeface="Helvetica Neue"/>
                <a:ea typeface="Helvetica Neue"/>
                <a:cs typeface="Helvetica Neue"/>
                <a:sym typeface="Helvetica Neue"/>
              </a:rPr>
              <a:t>cáo</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làm</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hại</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người</a:t>
            </a:r>
            <a:r>
              <a:rPr lang="en-US" sz="2800" b="1" dirty="0" smtClean="0">
                <a:solidFill>
                  <a:srgbClr val="002060"/>
                </a:solidFill>
                <a:latin typeface="Helvetica Neue"/>
                <a:ea typeface="Helvetica Neue"/>
                <a:cs typeface="Helvetica Neue"/>
                <a:sym typeface="Helvetica Neue"/>
              </a:rPr>
              <a:t> </a:t>
            </a:r>
            <a:r>
              <a:rPr lang="en-US" sz="2800" b="1" dirty="0" err="1" smtClean="0">
                <a:solidFill>
                  <a:srgbClr val="002060"/>
                </a:solidFill>
                <a:latin typeface="Helvetica Neue"/>
                <a:ea typeface="Helvetica Neue"/>
                <a:cs typeface="Helvetica Neue"/>
                <a:sym typeface="Helvetica Neue"/>
              </a:rPr>
              <a:t>khác</a:t>
            </a:r>
            <a:r>
              <a:rPr lang="en-US" sz="2800" b="1" dirty="0" smtClean="0">
                <a:solidFill>
                  <a:srgbClr val="002060"/>
                </a:solidFill>
                <a:latin typeface="Helvetica Neue"/>
                <a:ea typeface="Helvetica Neue"/>
                <a:cs typeface="Helvetica Neue"/>
                <a:sym typeface="Helvetica Neue"/>
              </a:rPr>
              <a:t>.</a:t>
            </a:r>
            <a:endParaRPr kumimoji="0" lang="en-US" sz="2800" b="1" i="0" u="none" strike="noStrike" cap="none" spc="0" normalizeH="0" baseline="0" dirty="0">
              <a:ln>
                <a:noFill/>
              </a:ln>
              <a:solidFill>
                <a:srgbClr val="00206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947549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Hệ thống…"/>
          <p:cNvSpPr txBox="1">
            <a:spLocks noGrp="1"/>
          </p:cNvSpPr>
          <p:nvPr>
            <p:ph type="ctrTitle"/>
          </p:nvPr>
        </p:nvSpPr>
        <p:spPr>
          <a:xfrm>
            <a:off x="4611688" y="796925"/>
            <a:ext cx="5143500" cy="4572000"/>
          </a:xfrm>
        </p:spPr>
        <p:txBody>
          <a:bodyPr/>
          <a:lstStyle/>
          <a:p>
            <a:pPr eaLnBrk="1" hangingPunct="1"/>
            <a:r>
              <a:rPr lang="en-US" altLang="en-US" smtClean="0"/>
              <a:t>THANK YOU!</a:t>
            </a:r>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8" name="Picture 2" descr="Blue hills"/>
          <p:cNvPicPr>
            <a:picLocks noChangeAspect="1" noChangeArrowheads="1"/>
          </p:cNvPicPr>
          <p:nvPr/>
        </p:nvPicPr>
        <p:blipFill>
          <a:blip r:embed="rId2">
            <a:lum bright="42000" contrast="-56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6259" name="Group 3"/>
          <p:cNvGrpSpPr>
            <a:grpSpLocks/>
          </p:cNvGrpSpPr>
          <p:nvPr/>
        </p:nvGrpSpPr>
        <p:grpSpPr bwMode="auto">
          <a:xfrm>
            <a:off x="9372600" y="76200"/>
            <a:ext cx="1219200" cy="1138238"/>
            <a:chOff x="1708" y="1900"/>
            <a:chExt cx="768" cy="717"/>
          </a:xfrm>
        </p:grpSpPr>
        <p:pic>
          <p:nvPicPr>
            <p:cNvPr id="96260" name="Picture 7" descr="E:\www.blogtinhoc.net - Vista Sidebar for XP v.2.2\Vista Sidebar for XP v.2.2\Vista 5744 Gadgets Pack 2\UltimateX Clocks.Gadget\images\tr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 y="1900"/>
              <a:ext cx="768"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 Box 5"/>
            <p:cNvSpPr txBox="1">
              <a:spLocks noChangeArrowheads="1"/>
            </p:cNvSpPr>
            <p:nvPr/>
          </p:nvSpPr>
          <p:spPr bwMode="auto">
            <a:xfrm>
              <a:off x="1918" y="1988"/>
              <a:ext cx="33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chemeClr val="bg1"/>
                  </a:solidFill>
                  <a:latin typeface="VNI-Times" pitchFamily="2" charset="0"/>
                </a:rPr>
                <a:t>12</a:t>
              </a:r>
            </a:p>
          </p:txBody>
        </p:sp>
        <p:sp>
          <p:nvSpPr>
            <p:cNvPr id="96262" name="Text Box 6"/>
            <p:cNvSpPr txBox="1">
              <a:spLocks noChangeArrowheads="1"/>
            </p:cNvSpPr>
            <p:nvPr/>
          </p:nvSpPr>
          <p:spPr bwMode="auto">
            <a:xfrm>
              <a:off x="2124" y="2006"/>
              <a:ext cx="15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solidFill>
                    <a:schemeClr val="bg1"/>
                  </a:solidFill>
                  <a:latin typeface="VNI-Times" pitchFamily="2" charset="0"/>
                </a:rPr>
                <a:t>1</a:t>
              </a:r>
            </a:p>
          </p:txBody>
        </p:sp>
        <p:sp>
          <p:nvSpPr>
            <p:cNvPr id="96263" name="Text Box 7"/>
            <p:cNvSpPr txBox="1">
              <a:spLocks noChangeArrowheads="1"/>
            </p:cNvSpPr>
            <p:nvPr/>
          </p:nvSpPr>
          <p:spPr bwMode="auto">
            <a:xfrm>
              <a:off x="2190" y="2074"/>
              <a:ext cx="1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solidFill>
                    <a:schemeClr val="bg1"/>
                  </a:solidFill>
                  <a:latin typeface="VNI-Times" pitchFamily="2" charset="0"/>
                </a:rPr>
                <a:t>2</a:t>
              </a:r>
            </a:p>
          </p:txBody>
        </p:sp>
        <p:sp>
          <p:nvSpPr>
            <p:cNvPr id="96264" name="Text Box 8"/>
            <p:cNvSpPr txBox="1">
              <a:spLocks noChangeArrowheads="1"/>
            </p:cNvSpPr>
            <p:nvPr/>
          </p:nvSpPr>
          <p:spPr bwMode="auto">
            <a:xfrm>
              <a:off x="2230" y="2182"/>
              <a:ext cx="1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solidFill>
                    <a:schemeClr val="bg1"/>
                  </a:solidFill>
                  <a:latin typeface="VNI-Times" pitchFamily="2" charset="0"/>
                </a:rPr>
                <a:t>3</a:t>
              </a:r>
            </a:p>
          </p:txBody>
        </p:sp>
        <p:sp>
          <p:nvSpPr>
            <p:cNvPr id="96265" name="Text Box 9"/>
            <p:cNvSpPr txBox="1">
              <a:spLocks noChangeArrowheads="1"/>
            </p:cNvSpPr>
            <p:nvPr/>
          </p:nvSpPr>
          <p:spPr bwMode="auto">
            <a:xfrm>
              <a:off x="2008" y="2374"/>
              <a:ext cx="15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chemeClr val="bg1"/>
                  </a:solidFill>
                  <a:latin typeface="VNI-Times" pitchFamily="2" charset="0"/>
                </a:rPr>
                <a:t>6</a:t>
              </a:r>
            </a:p>
          </p:txBody>
        </p:sp>
        <p:sp>
          <p:nvSpPr>
            <p:cNvPr id="96266" name="Text Box 10"/>
            <p:cNvSpPr txBox="1">
              <a:spLocks noChangeArrowheads="1"/>
            </p:cNvSpPr>
            <p:nvPr/>
          </p:nvSpPr>
          <p:spPr bwMode="auto">
            <a:xfrm>
              <a:off x="1798" y="2188"/>
              <a:ext cx="15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solidFill>
                    <a:schemeClr val="bg1"/>
                  </a:solidFill>
                  <a:latin typeface="VNI-Times" pitchFamily="2" charset="0"/>
                </a:rPr>
                <a:t>9</a:t>
              </a:r>
            </a:p>
          </p:txBody>
        </p:sp>
        <p:sp>
          <p:nvSpPr>
            <p:cNvPr id="96267" name="Text Box 11"/>
            <p:cNvSpPr txBox="1">
              <a:spLocks noChangeArrowheads="1"/>
            </p:cNvSpPr>
            <p:nvPr/>
          </p:nvSpPr>
          <p:spPr bwMode="auto">
            <a:xfrm>
              <a:off x="1900" y="2006"/>
              <a:ext cx="24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solidFill>
                    <a:schemeClr val="bg1"/>
                  </a:solidFill>
                  <a:latin typeface="VNI-Times" pitchFamily="2" charset="0"/>
                </a:rPr>
                <a:t>11</a:t>
              </a:r>
            </a:p>
          </p:txBody>
        </p:sp>
        <p:sp>
          <p:nvSpPr>
            <p:cNvPr id="96268" name="Text Box 12"/>
            <p:cNvSpPr txBox="1">
              <a:spLocks noChangeArrowheads="1"/>
            </p:cNvSpPr>
            <p:nvPr/>
          </p:nvSpPr>
          <p:spPr bwMode="auto">
            <a:xfrm>
              <a:off x="1820" y="2082"/>
              <a:ext cx="24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solidFill>
                    <a:schemeClr val="bg1"/>
                  </a:solidFill>
                  <a:latin typeface="VNI-Times" pitchFamily="2" charset="0"/>
                </a:rPr>
                <a:t>10</a:t>
              </a:r>
            </a:p>
          </p:txBody>
        </p:sp>
        <p:sp>
          <p:nvSpPr>
            <p:cNvPr id="96269" name="Text Box 13"/>
            <p:cNvSpPr txBox="1">
              <a:spLocks noChangeArrowheads="1"/>
            </p:cNvSpPr>
            <p:nvPr/>
          </p:nvSpPr>
          <p:spPr bwMode="auto">
            <a:xfrm>
              <a:off x="1838" y="2284"/>
              <a:ext cx="15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solidFill>
                    <a:schemeClr val="bg1"/>
                  </a:solidFill>
                  <a:latin typeface="VNI-Times" pitchFamily="2" charset="0"/>
                </a:rPr>
                <a:t>8</a:t>
              </a:r>
            </a:p>
          </p:txBody>
        </p:sp>
        <p:sp>
          <p:nvSpPr>
            <p:cNvPr id="96270" name="Text Box 14"/>
            <p:cNvSpPr txBox="1">
              <a:spLocks noChangeArrowheads="1"/>
            </p:cNvSpPr>
            <p:nvPr/>
          </p:nvSpPr>
          <p:spPr bwMode="auto">
            <a:xfrm>
              <a:off x="1910" y="2352"/>
              <a:ext cx="17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solidFill>
                    <a:schemeClr val="bg1"/>
                  </a:solidFill>
                  <a:latin typeface="VNI-Times" pitchFamily="2" charset="0"/>
                </a:rPr>
                <a:t>7</a:t>
              </a:r>
            </a:p>
          </p:txBody>
        </p:sp>
        <p:sp>
          <p:nvSpPr>
            <p:cNvPr id="96271" name="Text Box 15"/>
            <p:cNvSpPr txBox="1">
              <a:spLocks noChangeArrowheads="1"/>
            </p:cNvSpPr>
            <p:nvPr/>
          </p:nvSpPr>
          <p:spPr bwMode="auto">
            <a:xfrm>
              <a:off x="2112" y="2352"/>
              <a:ext cx="15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solidFill>
                    <a:schemeClr val="bg1"/>
                  </a:solidFill>
                  <a:latin typeface="VNI-Times" pitchFamily="2" charset="0"/>
                </a:rPr>
                <a:t>5</a:t>
              </a:r>
            </a:p>
          </p:txBody>
        </p:sp>
        <p:sp>
          <p:nvSpPr>
            <p:cNvPr id="96272" name="Text Box 16"/>
            <p:cNvSpPr txBox="1">
              <a:spLocks noChangeArrowheads="1"/>
            </p:cNvSpPr>
            <p:nvPr/>
          </p:nvSpPr>
          <p:spPr bwMode="auto">
            <a:xfrm>
              <a:off x="2203" y="2285"/>
              <a:ext cx="14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solidFill>
                    <a:schemeClr val="bg1"/>
                  </a:solidFill>
                  <a:latin typeface="VNI-Times" pitchFamily="2" charset="0"/>
                </a:rPr>
                <a:t>4</a:t>
              </a:r>
            </a:p>
          </p:txBody>
        </p:sp>
      </p:grpSp>
      <p:pic>
        <p:nvPicPr>
          <p:cNvPr id="6" name="Picture 5" descr="E:\www.blogtinhoc.net - Vista Sidebar for XP v.2.2\Vista Sidebar for XP v.2.2\Vista 5744 Gadgets Pack 2\UltimateX Clocks.Gadget\images\system_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7376" y="609601"/>
            <a:ext cx="1044575"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E:\www.blogtinhoc.net - Vista Sidebar for XP v.2.2\Vista Sidebar for XP v.2.2\Vista 5744 Gadgets Pack 2\UltimateX Clocks.Gadget\images\system_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576" y="114300"/>
            <a:ext cx="746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www.blogtinhoc.net - Vista Sidebar for XP v.2.2\Vista Sidebar for XP v.2.2\Vista 5744 Gadgets Pack 2\VistaOrbClock.Gadget\images\blue1_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2664" y="106364"/>
            <a:ext cx="231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277" name="Group 21"/>
          <p:cNvGrpSpPr>
            <a:grpSpLocks/>
          </p:cNvGrpSpPr>
          <p:nvPr/>
        </p:nvGrpSpPr>
        <p:grpSpPr bwMode="auto">
          <a:xfrm>
            <a:off x="1981200" y="520700"/>
            <a:ext cx="762000" cy="649288"/>
            <a:chOff x="288" y="328"/>
            <a:chExt cx="480" cy="409"/>
          </a:xfrm>
        </p:grpSpPr>
        <p:sp>
          <p:nvSpPr>
            <p:cNvPr id="96278" name="Line 22"/>
            <p:cNvSpPr>
              <a:spLocks noChangeShapeType="1"/>
            </p:cNvSpPr>
            <p:nvPr/>
          </p:nvSpPr>
          <p:spPr bwMode="auto">
            <a:xfrm>
              <a:off x="525" y="328"/>
              <a:ext cx="1" cy="362"/>
            </a:xfrm>
            <a:prstGeom prst="line">
              <a:avLst/>
            </a:prstGeom>
            <a:noFill/>
            <a:ln w="63500">
              <a:solidFill>
                <a:srgbClr val="FF8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79" name="Line 23"/>
            <p:cNvSpPr>
              <a:spLocks noChangeShapeType="1"/>
            </p:cNvSpPr>
            <p:nvPr/>
          </p:nvSpPr>
          <p:spPr bwMode="auto">
            <a:xfrm>
              <a:off x="367" y="328"/>
              <a:ext cx="306" cy="1"/>
            </a:xfrm>
            <a:prstGeom prst="line">
              <a:avLst/>
            </a:prstGeom>
            <a:noFill/>
            <a:ln w="47625">
              <a:solidFill>
                <a:srgbClr val="FF8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0" name="AutoShape 24"/>
            <p:cNvSpPr>
              <a:spLocks noChangeArrowheads="1"/>
            </p:cNvSpPr>
            <p:nvPr/>
          </p:nvSpPr>
          <p:spPr bwMode="auto">
            <a:xfrm rot="16200000">
              <a:off x="499" y="537"/>
              <a:ext cx="47" cy="353"/>
            </a:xfrm>
            <a:prstGeom prst="flowChartDelay">
              <a:avLst/>
            </a:prstGeom>
            <a:solidFill>
              <a:srgbClr val="0000FF"/>
            </a:solidFill>
            <a:ln>
              <a:noFill/>
            </a:ln>
            <a:extLst>
              <a:ext uri="{91240B29-F687-4F45-9708-019B960494DF}">
                <a14:hiddenLine xmlns:a14="http://schemas.microsoft.com/office/drawing/2010/main" w="9525">
                  <a:solidFill>
                    <a:srgbClr val="FF8300"/>
                  </a:solidFill>
                  <a:miter lim="800000"/>
                  <a:headEnd/>
                  <a:tailEnd/>
                </a14:hiddenLine>
              </a:ext>
            </a:extLst>
          </p:spPr>
          <p:txBody>
            <a:bodyPr/>
            <a:lstStyle/>
            <a:p>
              <a:endParaRPr lang="en-US"/>
            </a:p>
          </p:txBody>
        </p:sp>
        <p:grpSp>
          <p:nvGrpSpPr>
            <p:cNvPr id="96281" name="Group 25"/>
            <p:cNvGrpSpPr>
              <a:grpSpLocks/>
            </p:cNvGrpSpPr>
            <p:nvPr/>
          </p:nvGrpSpPr>
          <p:grpSpPr bwMode="auto">
            <a:xfrm>
              <a:off x="288" y="333"/>
              <a:ext cx="185" cy="186"/>
              <a:chOff x="4552" y="3504"/>
              <a:chExt cx="280" cy="296"/>
            </a:xfrm>
          </p:grpSpPr>
          <p:sp>
            <p:nvSpPr>
              <p:cNvPr id="96282" name="AutoShape 26"/>
              <p:cNvSpPr>
                <a:spLocks noChangeArrowheads="1"/>
              </p:cNvSpPr>
              <p:nvPr/>
            </p:nvSpPr>
            <p:spPr bwMode="auto">
              <a:xfrm rot="5400000">
                <a:off x="4668" y="3636"/>
                <a:ext cx="48" cy="280"/>
              </a:xfrm>
              <a:prstGeom prst="flowChartDelay">
                <a:avLst/>
              </a:prstGeom>
              <a:solidFill>
                <a:srgbClr val="0000FF"/>
              </a:solidFill>
              <a:ln>
                <a:noFill/>
              </a:ln>
              <a:extLst>
                <a:ext uri="{91240B29-F687-4F45-9708-019B960494DF}">
                  <a14:hiddenLine xmlns:a14="http://schemas.microsoft.com/office/drawing/2010/main" w="9525">
                    <a:solidFill>
                      <a:srgbClr val="FF8300"/>
                    </a:solidFill>
                    <a:miter lim="800000"/>
                    <a:headEnd/>
                    <a:tailEnd/>
                  </a14:hiddenLine>
                </a:ext>
              </a:extLst>
            </p:spPr>
            <p:txBody>
              <a:bodyPr/>
              <a:lstStyle/>
              <a:p>
                <a:endParaRPr lang="en-US"/>
              </a:p>
            </p:txBody>
          </p:sp>
          <p:grpSp>
            <p:nvGrpSpPr>
              <p:cNvPr id="96283" name="Group 27"/>
              <p:cNvGrpSpPr>
                <a:grpSpLocks/>
              </p:cNvGrpSpPr>
              <p:nvPr/>
            </p:nvGrpSpPr>
            <p:grpSpPr bwMode="auto">
              <a:xfrm>
                <a:off x="4560" y="3504"/>
                <a:ext cx="264" cy="240"/>
                <a:chOff x="5096" y="1624"/>
                <a:chExt cx="264" cy="240"/>
              </a:xfrm>
            </p:grpSpPr>
            <p:sp>
              <p:nvSpPr>
                <p:cNvPr id="96284" name="Line 28"/>
                <p:cNvSpPr>
                  <a:spLocks noChangeShapeType="1"/>
                </p:cNvSpPr>
                <p:nvPr/>
              </p:nvSpPr>
              <p:spPr bwMode="auto">
                <a:xfrm>
                  <a:off x="5216" y="1624"/>
                  <a:ext cx="144" cy="240"/>
                </a:xfrm>
                <a:prstGeom prst="line">
                  <a:avLst/>
                </a:prstGeom>
                <a:noFill/>
                <a:ln w="9525">
                  <a:solidFill>
                    <a:srgbClr val="FF8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5" name="Line 29"/>
                <p:cNvSpPr>
                  <a:spLocks noChangeShapeType="1"/>
                </p:cNvSpPr>
                <p:nvPr/>
              </p:nvSpPr>
              <p:spPr bwMode="auto">
                <a:xfrm flipH="1">
                  <a:off x="5096" y="1632"/>
                  <a:ext cx="112" cy="232"/>
                </a:xfrm>
                <a:prstGeom prst="line">
                  <a:avLst/>
                </a:prstGeom>
                <a:noFill/>
                <a:ln w="9525">
                  <a:solidFill>
                    <a:srgbClr val="FF8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6286" name="Group 30"/>
            <p:cNvGrpSpPr>
              <a:grpSpLocks/>
            </p:cNvGrpSpPr>
            <p:nvPr/>
          </p:nvGrpSpPr>
          <p:grpSpPr bwMode="auto">
            <a:xfrm>
              <a:off x="583" y="328"/>
              <a:ext cx="185" cy="186"/>
              <a:chOff x="4552" y="3504"/>
              <a:chExt cx="280" cy="296"/>
            </a:xfrm>
          </p:grpSpPr>
          <p:sp>
            <p:nvSpPr>
              <p:cNvPr id="96287" name="AutoShape 31"/>
              <p:cNvSpPr>
                <a:spLocks noChangeArrowheads="1"/>
              </p:cNvSpPr>
              <p:nvPr/>
            </p:nvSpPr>
            <p:spPr bwMode="auto">
              <a:xfrm rot="5400000">
                <a:off x="4668" y="3636"/>
                <a:ext cx="48" cy="280"/>
              </a:xfrm>
              <a:prstGeom prst="flowChartDelay">
                <a:avLst/>
              </a:prstGeom>
              <a:solidFill>
                <a:srgbClr val="0000FF"/>
              </a:solidFill>
              <a:ln>
                <a:noFill/>
              </a:ln>
              <a:extLst>
                <a:ext uri="{91240B29-F687-4F45-9708-019B960494DF}">
                  <a14:hiddenLine xmlns:a14="http://schemas.microsoft.com/office/drawing/2010/main" w="9525">
                    <a:solidFill>
                      <a:srgbClr val="FF8300"/>
                    </a:solidFill>
                    <a:miter lim="800000"/>
                    <a:headEnd/>
                    <a:tailEnd/>
                  </a14:hiddenLine>
                </a:ext>
              </a:extLst>
            </p:spPr>
            <p:txBody>
              <a:bodyPr/>
              <a:lstStyle/>
              <a:p>
                <a:endParaRPr lang="en-US"/>
              </a:p>
            </p:txBody>
          </p:sp>
          <p:grpSp>
            <p:nvGrpSpPr>
              <p:cNvPr id="96288" name="Group 32"/>
              <p:cNvGrpSpPr>
                <a:grpSpLocks/>
              </p:cNvGrpSpPr>
              <p:nvPr/>
            </p:nvGrpSpPr>
            <p:grpSpPr bwMode="auto">
              <a:xfrm>
                <a:off x="4560" y="3504"/>
                <a:ext cx="264" cy="240"/>
                <a:chOff x="5096" y="1624"/>
                <a:chExt cx="264" cy="240"/>
              </a:xfrm>
            </p:grpSpPr>
            <p:sp>
              <p:nvSpPr>
                <p:cNvPr id="96289" name="Line 33"/>
                <p:cNvSpPr>
                  <a:spLocks noChangeShapeType="1"/>
                </p:cNvSpPr>
                <p:nvPr/>
              </p:nvSpPr>
              <p:spPr bwMode="auto">
                <a:xfrm>
                  <a:off x="5216" y="1624"/>
                  <a:ext cx="144" cy="240"/>
                </a:xfrm>
                <a:prstGeom prst="line">
                  <a:avLst/>
                </a:prstGeom>
                <a:noFill/>
                <a:ln w="9525">
                  <a:solidFill>
                    <a:srgbClr val="FF8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0" name="Line 34"/>
                <p:cNvSpPr>
                  <a:spLocks noChangeShapeType="1"/>
                </p:cNvSpPr>
                <p:nvPr/>
              </p:nvSpPr>
              <p:spPr bwMode="auto">
                <a:xfrm flipH="1">
                  <a:off x="5096" y="1632"/>
                  <a:ext cx="112" cy="232"/>
                </a:xfrm>
                <a:prstGeom prst="line">
                  <a:avLst/>
                </a:prstGeom>
                <a:noFill/>
                <a:ln w="9525">
                  <a:solidFill>
                    <a:srgbClr val="FF8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96291" name="Text Box 35"/>
          <p:cNvSpPr txBox="1">
            <a:spLocks noChangeArrowheads="1"/>
          </p:cNvSpPr>
          <p:nvPr/>
        </p:nvSpPr>
        <p:spPr bwMode="auto">
          <a:xfrm>
            <a:off x="3429000" y="152400"/>
            <a:ext cx="472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Bµi tËp 1- SGK/52:</a:t>
            </a:r>
          </a:p>
        </p:txBody>
      </p:sp>
      <p:sp>
        <p:nvSpPr>
          <p:cNvPr id="96292" name="Text Box 36"/>
          <p:cNvSpPr txBox="1">
            <a:spLocks noChangeArrowheads="1"/>
          </p:cNvSpPr>
          <p:nvPr/>
        </p:nvSpPr>
        <p:spPr bwMode="auto">
          <a:xfrm>
            <a:off x="1635017" y="898526"/>
            <a:ext cx="87757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i="1" dirty="0">
                <a:solidFill>
                  <a:schemeClr val="bg2"/>
                </a:solidFill>
                <a:latin typeface=".VnArial NarrowH" panose="020B7200000000000000" pitchFamily="34" charset="0"/>
                <a:cs typeface="Times New Roman" panose="02020603050405020304" pitchFamily="18" charset="0"/>
              </a:rPr>
              <a:t>              </a:t>
            </a:r>
            <a:r>
              <a:rPr lang="en-US" altLang="en-US" sz="2400" b="1" dirty="0">
                <a:latin typeface=".VnArial NarrowH" panose="020B7200000000000000" pitchFamily="34" charset="0"/>
                <a:cs typeface="Times New Roman" panose="02020603050405020304" pitchFamily="18" charset="0"/>
              </a:rPr>
              <a:t>T lµ </a:t>
            </a:r>
            <a:r>
              <a:rPr lang="en-US" altLang="en-US" sz="2400" b="1" dirty="0" err="1">
                <a:latin typeface=".VnArial NarrowH" panose="020B7200000000000000" pitchFamily="34" charset="0"/>
                <a:cs typeface="Times New Roman" panose="02020603050405020304" pitchFamily="18" charset="0"/>
              </a:rPr>
              <a:t>häc</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sinh</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chËm</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tiÕn</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th­êng</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xuyªn</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giao</a:t>
            </a:r>
            <a:r>
              <a:rPr lang="en-US" altLang="en-US" sz="2400" b="1" dirty="0">
                <a:latin typeface=".VnArial NarrowH" panose="020B7200000000000000" pitchFamily="34" charset="0"/>
                <a:cs typeface="Times New Roman" panose="02020603050405020304" pitchFamily="18" charset="0"/>
              </a:rPr>
              <a:t> du		 </a:t>
            </a:r>
            <a:r>
              <a:rPr lang="en-US" altLang="en-US" sz="2400" b="1" dirty="0" err="1">
                <a:latin typeface=".VnArial NarrowH" panose="020B7200000000000000" pitchFamily="34" charset="0"/>
                <a:cs typeface="Times New Roman" panose="02020603050405020304" pitchFamily="18" charset="0"/>
              </a:rPr>
              <a:t>víi</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bän</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xÊu</a:t>
            </a:r>
            <a:r>
              <a:rPr lang="en-US" altLang="en-US" sz="2400" b="1" dirty="0">
                <a:latin typeface=".VnArial NarrowH" panose="020B7200000000000000" pitchFamily="34" charset="0"/>
                <a:cs typeface="Times New Roman" panose="02020603050405020304" pitchFamily="18" charset="0"/>
              </a:rPr>
              <a:t> vµ </a:t>
            </a:r>
            <a:r>
              <a:rPr lang="en-US" altLang="en-US" sz="2400" b="1" dirty="0" err="1">
                <a:latin typeface=".VnArial NarrowH" panose="020B7200000000000000" pitchFamily="34" charset="0"/>
                <a:cs typeface="Times New Roman" panose="02020603050405020304" pitchFamily="18" charset="0"/>
              </a:rPr>
              <a:t>bÞ</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chóng</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l«i</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kÐo</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vµo</a:t>
            </a:r>
            <a:r>
              <a:rPr lang="en-US" altLang="en-US" sz="2400" b="1" dirty="0">
                <a:latin typeface=".VnArial NarrowH" panose="020B7200000000000000" pitchFamily="34" charset="0"/>
                <a:cs typeface="Times New Roman" panose="02020603050405020304" pitchFamily="18" charset="0"/>
              </a:rPr>
              <a:t> con </a:t>
            </a:r>
            <a:r>
              <a:rPr lang="en-US" altLang="en-US" sz="2400" b="1" dirty="0" smtClean="0">
                <a:latin typeface=".VnArial NarrowH" panose="020B7200000000000000" pitchFamily="34" charset="0"/>
                <a:cs typeface="Times New Roman" panose="02020603050405020304" pitchFamily="18" charset="0"/>
              </a:rPr>
              <a:t>®­</a:t>
            </a:r>
            <a:r>
              <a:rPr lang="vi-VN" altLang="en-US" sz="2800" dirty="0" smtClean="0">
                <a:latin typeface=".VnArial NarrowH" panose="020B7200000000000000" pitchFamily="34" charset="0"/>
                <a:cs typeface="Times New Roman" panose="02020603050405020304" pitchFamily="18" charset="0"/>
              </a:rPr>
              <a:t>ƯỜ</a:t>
            </a:r>
            <a:r>
              <a:rPr lang="en-US" altLang="en-US" sz="2400" b="1" dirty="0" smtClean="0">
                <a:latin typeface=".VnArial NarrowH" panose="020B7200000000000000" pitchFamily="34" charset="0"/>
                <a:cs typeface="Times New Roman" panose="02020603050405020304" pitchFamily="18" charset="0"/>
              </a:rPr>
              <a:t>ng </a:t>
            </a:r>
            <a:r>
              <a:rPr lang="en-US" altLang="en-US" sz="2400" b="1" dirty="0" err="1">
                <a:latin typeface=".VnArial NarrowH" panose="020B7200000000000000" pitchFamily="34" charset="0"/>
                <a:cs typeface="Times New Roman" panose="02020603050405020304" pitchFamily="18" charset="0"/>
              </a:rPr>
              <a:t>hót</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chÝch</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Cã</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lÇn</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chóng</a:t>
            </a:r>
            <a:r>
              <a:rPr lang="en-US" altLang="en-US" sz="2400" b="1" dirty="0">
                <a:latin typeface=".VnArial NarrowH" panose="020B7200000000000000" pitchFamily="34" charset="0"/>
                <a:cs typeface="Times New Roman" panose="02020603050405020304" pitchFamily="18" charset="0"/>
              </a:rPr>
              <a:t> b¾t T </a:t>
            </a:r>
            <a:r>
              <a:rPr lang="en-US" altLang="en-US" sz="2400" b="1" dirty="0" err="1">
                <a:latin typeface=".VnArial NarrowH" panose="020B7200000000000000" pitchFamily="34" charset="0"/>
                <a:cs typeface="Times New Roman" panose="02020603050405020304" pitchFamily="18" charset="0"/>
              </a:rPr>
              <a:t>ph¶i</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lÊy</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trém</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tiÒn</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cña</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c¸c</a:t>
            </a:r>
            <a:r>
              <a:rPr lang="en-US" altLang="en-US" sz="2400" b="1" dirty="0">
                <a:latin typeface=".VnArial NarrowH" panose="020B7200000000000000" pitchFamily="34" charset="0"/>
                <a:cs typeface="Times New Roman" panose="02020603050405020304" pitchFamily="18" charset="0"/>
              </a:rPr>
              <a:t> b¹n </a:t>
            </a:r>
            <a:r>
              <a:rPr lang="en-US" altLang="en-US" sz="2400" b="1" dirty="0" err="1">
                <a:latin typeface=".VnArial NarrowH" panose="020B7200000000000000" pitchFamily="34" charset="0"/>
                <a:cs typeface="Times New Roman" panose="02020603050405020304" pitchFamily="18" charset="0"/>
              </a:rPr>
              <a:t>cïng</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líp</a:t>
            </a:r>
            <a:r>
              <a:rPr lang="en-US" altLang="en-US" sz="2400" b="1" dirty="0">
                <a:latin typeface=".VnArial NarrowH" panose="020B7200000000000000" pitchFamily="34" charset="0"/>
                <a:cs typeface="Times New Roman" panose="02020603050405020304" pitchFamily="18" charset="0"/>
              </a:rPr>
              <a:t> ®Ó </a:t>
            </a:r>
            <a:r>
              <a:rPr lang="en-US" altLang="en-US" sz="2400" b="1" dirty="0" err="1">
                <a:latin typeface=".VnArial NarrowH" panose="020B7200000000000000" pitchFamily="34" charset="0"/>
                <a:cs typeface="Times New Roman" panose="02020603050405020304" pitchFamily="18" charset="0"/>
              </a:rPr>
              <a:t>nép</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cho</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chóng</a:t>
            </a:r>
            <a:r>
              <a:rPr lang="en-US" altLang="en-US" sz="2400" b="1" dirty="0">
                <a:latin typeface=".VnArial NarrowH" panose="020B7200000000000000" pitchFamily="34" charset="0"/>
                <a:cs typeface="Times New Roman" panose="02020603050405020304" pitchFamily="18" charset="0"/>
              </a:rPr>
              <a:t>. Lµ b¹n </a:t>
            </a:r>
            <a:r>
              <a:rPr lang="en-US" altLang="en-US" sz="2400" b="1" dirty="0" err="1">
                <a:latin typeface=".VnArial NarrowH" panose="020B7200000000000000" pitchFamily="34" charset="0"/>
                <a:cs typeface="Times New Roman" panose="02020603050405020304" pitchFamily="18" charset="0"/>
              </a:rPr>
              <a:t>häc</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cïng</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líp</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víi</a:t>
            </a:r>
            <a:r>
              <a:rPr lang="en-US" altLang="en-US" sz="2400" b="1" dirty="0">
                <a:latin typeface=".VnArial NarrowH" panose="020B7200000000000000" pitchFamily="34" charset="0"/>
                <a:cs typeface="Times New Roman" panose="02020603050405020304" pitchFamily="18" charset="0"/>
              </a:rPr>
              <a:t> T, </a:t>
            </a:r>
            <a:r>
              <a:rPr lang="en-US" altLang="en-US" sz="2400" b="1" dirty="0" err="1">
                <a:latin typeface=".VnArial NarrowH" panose="020B7200000000000000" pitchFamily="34" charset="0"/>
                <a:cs typeface="Times New Roman" panose="02020603050405020304" pitchFamily="18" charset="0"/>
              </a:rPr>
              <a:t>em</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sÏ</a:t>
            </a:r>
            <a:r>
              <a:rPr lang="en-US" altLang="en-US" sz="2400" b="1" dirty="0">
                <a:latin typeface=".VnArial NarrowH" panose="020B7200000000000000" pitchFamily="34" charset="0"/>
                <a:cs typeface="Times New Roman" panose="02020603050405020304" pitchFamily="18" charset="0"/>
              </a:rPr>
              <a:t> </a:t>
            </a:r>
            <a:r>
              <a:rPr lang="en-US" altLang="en-US" sz="2400" b="1" dirty="0" err="1">
                <a:latin typeface=".VnArial NarrowH" panose="020B7200000000000000" pitchFamily="34" charset="0"/>
                <a:cs typeface="Times New Roman" panose="02020603050405020304" pitchFamily="18" charset="0"/>
              </a:rPr>
              <a:t>lµm</a:t>
            </a:r>
            <a:r>
              <a:rPr lang="en-US" altLang="en-US" sz="2400" b="1" dirty="0">
                <a:latin typeface=".VnArial NarrowH" panose="020B7200000000000000" pitchFamily="34" charset="0"/>
                <a:cs typeface="Times New Roman" panose="02020603050405020304" pitchFamily="18" charset="0"/>
              </a:rPr>
              <a:t> </a:t>
            </a:r>
            <a:r>
              <a:rPr lang="vi-VN" altLang="en-US" sz="2400" b="1" dirty="0" smtClean="0">
                <a:latin typeface=".VnArial NarrowH" panose="020B7200000000000000" pitchFamily="34" charset="0"/>
                <a:cs typeface="Times New Roman" panose="02020603050405020304" pitchFamily="18" charset="0"/>
              </a:rPr>
              <a:t>GI </a:t>
            </a:r>
            <a:r>
              <a:rPr lang="en-US" altLang="en-US" sz="2400" b="1" dirty="0" smtClean="0">
                <a:latin typeface=".VnArial NarrowH" panose="020B7200000000000000" pitchFamily="34" charset="0"/>
                <a:cs typeface="Times New Roman" panose="02020603050405020304" pitchFamily="18" charset="0"/>
              </a:rPr>
              <a:t>®Ó </a:t>
            </a:r>
            <a:r>
              <a:rPr lang="en-US" altLang="en-US" sz="2400" b="1" dirty="0" err="1">
                <a:latin typeface=".VnArial NarrowH" panose="020B7200000000000000" pitchFamily="34" charset="0"/>
                <a:cs typeface="Times New Roman" panose="02020603050405020304" pitchFamily="18" charset="0"/>
              </a:rPr>
              <a:t>gióp</a:t>
            </a:r>
            <a:r>
              <a:rPr lang="en-US" altLang="en-US" sz="2400" b="1" dirty="0">
                <a:latin typeface=".VnArial NarrowH" panose="020B7200000000000000" pitchFamily="34" charset="0"/>
                <a:cs typeface="Times New Roman" panose="02020603050405020304" pitchFamily="18" charset="0"/>
              </a:rPr>
              <a:t> ®ì b¹n? </a:t>
            </a:r>
          </a:p>
        </p:txBody>
      </p:sp>
      <p:sp>
        <p:nvSpPr>
          <p:cNvPr id="96293" name="Text Box 37"/>
          <p:cNvSpPr txBox="1">
            <a:spLocks noChangeArrowheads="1"/>
          </p:cNvSpPr>
          <p:nvPr/>
        </p:nvSpPr>
        <p:spPr bwMode="auto">
          <a:xfrm>
            <a:off x="1752600" y="2971800"/>
            <a:ext cx="89154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dirty="0">
                <a:solidFill>
                  <a:srgbClr val="002060"/>
                </a:solidFill>
                <a:latin typeface="Times New Roman" panose="02020603050405020304" pitchFamily="18" charset="0"/>
              </a:rPr>
              <a:t>	+  </a:t>
            </a:r>
            <a:r>
              <a:rPr lang="en-US" altLang="en-US" sz="2800" b="1" dirty="0" err="1">
                <a:solidFill>
                  <a:srgbClr val="002060"/>
                </a:solidFill>
                <a:latin typeface="Times New Roman" panose="02020603050405020304" pitchFamily="18" charset="0"/>
              </a:rPr>
              <a:t>Khuyên</a:t>
            </a:r>
            <a:r>
              <a:rPr lang="en-US" altLang="en-US" sz="2800" b="1" dirty="0">
                <a:solidFill>
                  <a:srgbClr val="002060"/>
                </a:solidFill>
                <a:latin typeface="Times New Roman" panose="02020603050405020304" pitchFamily="18" charset="0"/>
              </a:rPr>
              <a:t> T </a:t>
            </a:r>
            <a:r>
              <a:rPr lang="en-US" altLang="en-US" sz="2800" b="1" dirty="0" err="1">
                <a:solidFill>
                  <a:srgbClr val="002060"/>
                </a:solidFill>
                <a:latin typeface="Times New Roman" panose="02020603050405020304" pitchFamily="18" charset="0"/>
              </a:rPr>
              <a:t>nên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lánh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xa</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bọn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xấu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đó</a:t>
            </a:r>
            <a:r>
              <a:rPr lang="en-US" altLang="en-US" sz="2800" b="1" dirty="0">
                <a:solidFill>
                  <a:srgbClr val="002060"/>
                </a:solidFill>
                <a:latin typeface="Times New Roman" panose="02020603050405020304" pitchFamily="18" charset="0"/>
              </a:rPr>
              <a:t>. 		</a:t>
            </a:r>
            <a:r>
              <a:rPr lang="en-US" altLang="en-US" sz="200" b="1" dirty="0">
                <a:solidFill>
                  <a:srgbClr val="002060"/>
                </a:solidFill>
                <a:latin typeface="Times New Roman" panose="02020603050405020304" pitchFamily="18" charset="0"/>
              </a:rPr>
              <a:t>	</a:t>
            </a:r>
          </a:p>
          <a:p>
            <a:pPr>
              <a:spcBef>
                <a:spcPct val="50000"/>
              </a:spcBef>
            </a:pPr>
            <a:r>
              <a:rPr lang="en-US" altLang="en-US" sz="200" b="1" dirty="0">
                <a:solidFill>
                  <a:srgbClr val="002060"/>
                </a:solidFill>
                <a:latin typeface="Times New Roman" panose="02020603050405020304" pitchFamily="18" charset="0"/>
              </a:rPr>
              <a:t>	</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Tố</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hành</a:t>
            </a:r>
            <a:r>
              <a:rPr lang="en-US" altLang="en-US" sz="2800" b="1" dirty="0">
                <a:solidFill>
                  <a:srgbClr val="002060"/>
                </a:solidFill>
                <a:latin typeface="Times New Roman" panose="02020603050405020304" pitchFamily="18" charset="0"/>
              </a:rPr>
              <a:t> vi </a:t>
            </a:r>
            <a:r>
              <a:rPr lang="en-US" altLang="en-US" sz="2800" b="1" dirty="0" err="1">
                <a:solidFill>
                  <a:srgbClr val="002060"/>
                </a:solidFill>
                <a:latin typeface="Times New Roman" panose="02020603050405020304" pitchFamily="18" charset="0"/>
              </a:rPr>
              <a:t>trên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của</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bọn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xấu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đó</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với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cơ</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quan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công</a:t>
            </a:r>
            <a:r>
              <a:rPr lang="en-US" altLang="en-US" sz="2800" b="1" dirty="0">
                <a:solidFill>
                  <a:srgbClr val="002060"/>
                </a:solidFill>
                <a:latin typeface="Times New Roman" panose="02020603050405020304" pitchFamily="18" charset="0"/>
              </a:rPr>
              <a:t> an </a:t>
            </a:r>
            <a:r>
              <a:rPr lang="en-US" altLang="en-US" sz="2800" b="1" dirty="0" err="1">
                <a:solidFill>
                  <a:srgbClr val="002060"/>
                </a:solidFill>
                <a:latin typeface="Times New Roman" panose="02020603050405020304" pitchFamily="18" charset="0"/>
              </a:rPr>
              <a:t>để</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họ</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kịp</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thời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chặn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xử</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lí</a:t>
            </a:r>
            <a:r>
              <a:rPr lang="en-US" altLang="en-US" sz="2800" b="1" dirty="0">
                <a:solidFill>
                  <a:srgbClr val="002060"/>
                </a:solidFill>
                <a:latin typeface="Times New Roman" panose="02020603050405020304" pitchFamily="18" charset="0"/>
              </a:rPr>
              <a:t>. </a:t>
            </a:r>
          </a:p>
          <a:p>
            <a:pPr algn="just">
              <a:spcBef>
                <a:spcPct val="50000"/>
              </a:spcBef>
            </a:pPr>
            <a:r>
              <a:rPr lang="en-US" altLang="en-US" sz="2800" b="1" dirty="0">
                <a:solidFill>
                  <a:srgbClr val="002060"/>
                </a:solidFill>
                <a:latin typeface="Times New Roman" panose="02020603050405020304" pitchFamily="18" charset="0"/>
              </a:rPr>
              <a:t>	+ T </a:t>
            </a:r>
            <a:r>
              <a:rPr lang="en-US" altLang="en-US" sz="2800" b="1" dirty="0" err="1">
                <a:solidFill>
                  <a:srgbClr val="002060"/>
                </a:solidFill>
                <a:latin typeface="Times New Roman" panose="02020603050405020304" pitchFamily="18" charset="0"/>
              </a:rPr>
              <a:t>nên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tập</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trung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việc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tập</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rèn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luyện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dưỡng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để</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trở</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thành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một</a:t>
            </a:r>
            <a:r>
              <a:rPr lang="en-US" altLang="en-US" sz="2800" b="1" dirty="0">
                <a:solidFill>
                  <a:srgbClr val="002060"/>
                </a:solidFill>
                <a:latin typeface="Times New Roman" panose="02020603050405020304" pitchFamily="18" charset="0"/>
              </a:rPr>
              <a:t> con </a:t>
            </a:r>
            <a:r>
              <a:rPr lang="en-US" altLang="en-US" sz="2800" b="1" dirty="0" err="1">
                <a:solidFill>
                  <a:srgbClr val="002060"/>
                </a:solidFill>
                <a:latin typeface="Times New Roman" panose="02020603050405020304" pitchFamily="18" charset="0"/>
              </a:rPr>
              <a:t>người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có</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ích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gia</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đình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xã</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hội</a:t>
            </a:r>
            <a:r>
              <a:rPr lang="en-US" altLang="en-US" sz="2800" b="1" dirty="0">
                <a:solidFill>
                  <a:srgbClr val="002060"/>
                </a:solidFill>
                <a:latin typeface="Times New Roman" panose="02020603050405020304" pitchFamily="18" charset="0"/>
              </a:rPr>
              <a:t>.       </a:t>
            </a:r>
          </a:p>
        </p:txBody>
      </p:sp>
    </p:spTree>
    <p:extLst>
      <p:ext uri="{BB962C8B-B14F-4D97-AF65-F5344CB8AC3E}">
        <p14:creationId xmlns:p14="http://schemas.microsoft.com/office/powerpoint/2010/main" val="12871114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60000" fill="hold"/>
                                        <p:tgtEl>
                                          <p:spTgt spid="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43200000" fill="hold"/>
                                        <p:tgtEl>
                                          <p:spTgt spid="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600000" fill="hold"/>
                                        <p:tgtEl>
                                          <p:spTgt spid="7"/>
                                        </p:tgtEl>
                                        <p:attrNameLst>
                                          <p:attrName>r</p:attrName>
                                        </p:attrNameLst>
                                      </p:cBhvr>
                                    </p:animRot>
                                  </p:childTnLst>
                                </p:cTn>
                              </p:par>
                              <p:par>
                                <p:cTn id="11" presetID="35" presetClass="emph" presetSubtype="0" repeatCount="indefinite" fill="hold" nodeType="withEffect">
                                  <p:stCondLst>
                                    <p:cond delay="0"/>
                                  </p:stCondLst>
                                  <p:childTnLst>
                                    <p:anim calcmode="discrete" valueType="str">
                                      <p:cBhvr>
                                        <p:cTn id="12" dur="2000" fill="hold"/>
                                        <p:tgtEl>
                                          <p:spTgt spid="96277"/>
                                        </p:tgtEl>
                                        <p:attrNameLst>
                                          <p:attrName>style.visibility</p:attrName>
                                        </p:attrNameLst>
                                      </p:cBhvr>
                                      <p:tavLst>
                                        <p:tav tm="0">
                                          <p:val>
                                            <p:strVal val="hidden"/>
                                          </p:val>
                                        </p:tav>
                                        <p:tav tm="50000">
                                          <p:val>
                                            <p:strVal val="visible"/>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96291"/>
                                        </p:tgtEl>
                                        <p:attrNameLst>
                                          <p:attrName>style.visibility</p:attrName>
                                        </p:attrNameLst>
                                      </p:cBhvr>
                                      <p:to>
                                        <p:strVal val="visible"/>
                                      </p:to>
                                    </p:set>
                                    <p:anim calcmode="lin" valueType="num">
                                      <p:cBhvr additive="base">
                                        <p:cTn id="17" dur="500" fill="hold"/>
                                        <p:tgtEl>
                                          <p:spTgt spid="96291"/>
                                        </p:tgtEl>
                                        <p:attrNameLst>
                                          <p:attrName>ppt_x</p:attrName>
                                        </p:attrNameLst>
                                      </p:cBhvr>
                                      <p:tavLst>
                                        <p:tav tm="0">
                                          <p:val>
                                            <p:strVal val="1+#ppt_w/2"/>
                                          </p:val>
                                        </p:tav>
                                        <p:tav tm="100000">
                                          <p:val>
                                            <p:strVal val="#ppt_x"/>
                                          </p:val>
                                        </p:tav>
                                      </p:tavLst>
                                    </p:anim>
                                    <p:anim calcmode="lin" valueType="num">
                                      <p:cBhvr additive="base">
                                        <p:cTn id="18" dur="500" fill="hold"/>
                                        <p:tgtEl>
                                          <p:spTgt spid="9629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32" fill="hold" nodeType="clickEffect">
                                  <p:stCondLst>
                                    <p:cond delay="0"/>
                                  </p:stCondLst>
                                  <p:childTnLst>
                                    <p:set>
                                      <p:cBhvr>
                                        <p:cTn id="22" dur="1" fill="hold">
                                          <p:stCondLst>
                                            <p:cond delay="0"/>
                                          </p:stCondLst>
                                        </p:cTn>
                                        <p:tgtEl>
                                          <p:spTgt spid="96292">
                                            <p:txEl>
                                              <p:pRg st="0" end="0"/>
                                            </p:txEl>
                                          </p:spTgt>
                                        </p:tgtEl>
                                        <p:attrNameLst>
                                          <p:attrName>style.visibility</p:attrName>
                                        </p:attrNameLst>
                                      </p:cBhvr>
                                      <p:to>
                                        <p:strVal val="visible"/>
                                      </p:to>
                                    </p:set>
                                    <p:animEffect transition="in" filter="plus(out)">
                                      <p:cBhvr>
                                        <p:cTn id="23" dur="2000"/>
                                        <p:tgtEl>
                                          <p:spTgt spid="96292">
                                            <p:txEl>
                                              <p:pRg st="0" end="0"/>
                                            </p:txEl>
                                          </p:spTgt>
                                        </p:tgtEl>
                                      </p:cBhvr>
                                    </p:animEffect>
                                  </p:childTnLst>
                                </p:cTn>
                              </p:par>
                            </p:childTnLst>
                          </p:cTn>
                        </p:par>
                        <p:par>
                          <p:cTn id="24" fill="hold" nodeType="afterGroup">
                            <p:stCondLst>
                              <p:cond delay="2000"/>
                            </p:stCondLst>
                            <p:childTnLst>
                              <p:par>
                                <p:cTn id="25" presetID="21" presetClass="emph" presetSubtype="0" repeatCount="indefinite" fill="hold" nodeType="afterEffect">
                                  <p:stCondLst>
                                    <p:cond delay="0"/>
                                  </p:stCondLst>
                                  <p:childTnLst>
                                    <p:animClr clrSpc="hsl" dir="cw">
                                      <p:cBhvr override="childStyle">
                                        <p:cTn id="26" dur="1000" fill="hold"/>
                                        <p:tgtEl>
                                          <p:spTgt spid="96292">
                                            <p:txEl>
                                              <p:pRg st="0" end="0"/>
                                            </p:txEl>
                                          </p:spTgt>
                                        </p:tgtEl>
                                        <p:attrNameLst>
                                          <p:attrName>style.color</p:attrName>
                                        </p:attrNameLst>
                                      </p:cBhvr>
                                      <p:by>
                                        <p:hsl h="7200000" s="0" l="0"/>
                                      </p:by>
                                    </p:animClr>
                                    <p:animClr clrSpc="hsl" dir="cw">
                                      <p:cBhvr>
                                        <p:cTn id="27" dur="1000" fill="hold"/>
                                        <p:tgtEl>
                                          <p:spTgt spid="96292">
                                            <p:txEl>
                                              <p:pRg st="0" end="0"/>
                                            </p:txEl>
                                          </p:spTgt>
                                        </p:tgtEl>
                                        <p:attrNameLst>
                                          <p:attrName>fillcolor</p:attrName>
                                        </p:attrNameLst>
                                      </p:cBhvr>
                                      <p:by>
                                        <p:hsl h="7200000" s="0" l="0"/>
                                      </p:by>
                                    </p:animClr>
                                    <p:animClr clrSpc="hsl" dir="cw">
                                      <p:cBhvr>
                                        <p:cTn id="28" dur="1000" fill="hold"/>
                                        <p:tgtEl>
                                          <p:spTgt spid="96292">
                                            <p:txEl>
                                              <p:pRg st="0" end="0"/>
                                            </p:txEl>
                                          </p:spTgt>
                                        </p:tgtEl>
                                        <p:attrNameLst>
                                          <p:attrName>stroke.color</p:attrName>
                                        </p:attrNameLst>
                                      </p:cBhvr>
                                      <p:by>
                                        <p:hsl h="7200000" s="0" l="0"/>
                                      </p:by>
                                    </p:animClr>
                                    <p:set>
                                      <p:cBhvr>
                                        <p:cTn id="29" dur="1000" fill="hold"/>
                                        <p:tgtEl>
                                          <p:spTgt spid="96292">
                                            <p:txEl>
                                              <p:pRg st="0" end="0"/>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6293"/>
                                        </p:tgtEl>
                                        <p:attrNameLst>
                                          <p:attrName>style.visibility</p:attrName>
                                        </p:attrNameLst>
                                      </p:cBhvr>
                                      <p:to>
                                        <p:strVal val="visible"/>
                                      </p:to>
                                    </p:set>
                                    <p:animEffect transition="in" filter="fade">
                                      <p:cBhvr>
                                        <p:cTn id="34" dur="1000"/>
                                        <p:tgtEl>
                                          <p:spTgt spid="96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91" grpId="0"/>
      <p:bldP spid="962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838200" y="1676401"/>
            <a:ext cx="9448800" cy="3662537"/>
          </a:xfrm>
          <a:prstGeom prst="rect">
            <a:avLst/>
          </a:prstGeom>
          <a:solidFill>
            <a:srgbClr val="3366FF"/>
          </a:solidFill>
          <a:ln>
            <a:noFill/>
          </a:ln>
          <a:effectLst/>
          <a:scene3d>
            <a:camera prst="legacyPerspectiveTopRight"/>
            <a:lightRig rig="legacyFlat3" dir="b"/>
          </a:scene3d>
          <a:sp3d extrusionH="3630600" prstMaterial="legacyMatte">
            <a:bevelT w="13500" h="13500" prst="angle"/>
            <a:bevelB w="13500" h="13500" prst="angle"/>
            <a:extrusionClr>
              <a:srgbClr val="FFFF00"/>
            </a:extrusionClr>
            <a:contourClr>
              <a:srgbClr val="3366FF"/>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lIns="91436" tIns="45718" rIns="91436" bIns="45718">
            <a:spAutoFit/>
            <a:flatTx/>
          </a:bodyPr>
          <a:lstStyle/>
          <a:p>
            <a:r>
              <a:rPr lang="en-US" altLang="en-US" sz="2800" b="1">
                <a:solidFill>
                  <a:schemeClr val="bg1"/>
                </a:solidFill>
                <a:latin typeface="Times New Roman" panose="02020603050405020304" pitchFamily="18" charset="0"/>
              </a:rPr>
              <a:t> </a:t>
            </a:r>
            <a:r>
              <a:rPr lang="en-US" altLang="en-US" b="1">
                <a:solidFill>
                  <a:schemeClr val="bg1"/>
                </a:solidFill>
                <a:latin typeface="Times New Roman" panose="02020603050405020304" pitchFamily="18" charset="0"/>
              </a:rPr>
              <a:t>Em hãy giải quyết tình huống sau:</a:t>
            </a:r>
          </a:p>
          <a:p>
            <a:endParaRPr lang="en-US" altLang="en-US" b="1">
              <a:solidFill>
                <a:schemeClr val="bg1"/>
              </a:solidFill>
              <a:latin typeface="Times New Roman" panose="02020603050405020304" pitchFamily="18" charset="0"/>
            </a:endParaRPr>
          </a:p>
          <a:p>
            <a:r>
              <a:rPr lang="en-US" altLang="en-US" sz="3000" b="1" i="1">
                <a:solidFill>
                  <a:schemeClr val="bg1"/>
                </a:solidFill>
                <a:latin typeface="Times New Roman" panose="02020603050405020304" pitchFamily="18" charset="0"/>
              </a:rPr>
              <a:t>Khi phát hiện thấy Chủ tịch Ủy ban nhân dân quận ra quyết định xử phạt vi phạm hành chính đối với chị Bình vượt quá thẩm quyền, ông Ân ( hàng xóm nhà chị Bình) có quyền khiếu nại quyết định trên của chủ tịch Ủy ban nhân dân quận hay không? Vì sao?</a:t>
            </a:r>
          </a:p>
          <a:p>
            <a:pPr>
              <a:spcBef>
                <a:spcPct val="20000"/>
              </a:spcBef>
            </a:pPr>
            <a:endParaRPr lang="en-US" altLang="en-US" sz="3000" b="1" i="1">
              <a:solidFill>
                <a:schemeClr val="bg1"/>
              </a:solidFill>
              <a:latin typeface="Times New Roman" panose="02020603050405020304" pitchFamily="18" charset="0"/>
            </a:endParaRPr>
          </a:p>
        </p:txBody>
      </p:sp>
      <p:sp>
        <p:nvSpPr>
          <p:cNvPr id="84995" name="Rectangle 3"/>
          <p:cNvSpPr>
            <a:spLocks noChangeArrowheads="1"/>
          </p:cNvSpPr>
          <p:nvPr/>
        </p:nvSpPr>
        <p:spPr bwMode="auto">
          <a:xfrm>
            <a:off x="3124200" y="762000"/>
            <a:ext cx="5562600" cy="369328"/>
          </a:xfrm>
          <a:prstGeom prst="rect">
            <a:avLst/>
          </a:prstGeom>
          <a:solidFill>
            <a:srgbClr val="FF00FF"/>
          </a:solidFill>
          <a:ln w="57150">
            <a:miter lim="800000"/>
            <a:headEnd/>
            <a:tailEnd/>
          </a:ln>
          <a:effectLst/>
          <a:scene3d>
            <a:camera prst="legacyPerspectiveBottomLeft"/>
            <a:lightRig rig="legacyFlat3" dir="t"/>
          </a:scene3d>
          <a:sp3d extrusionH="8874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flatTx/>
          </a:bodyPr>
          <a:lstStyle/>
          <a:p>
            <a:pPr algn="ctr"/>
            <a:r>
              <a:rPr lang="en-US" altLang="en-US" b="1">
                <a:solidFill>
                  <a:schemeClr val="bg1"/>
                </a:solidFill>
                <a:latin typeface="Times New Roman" panose="02020603050405020304" pitchFamily="18" charset="0"/>
                <a:cs typeface="Times New Roman" panose="02020603050405020304" pitchFamily="18" charset="0"/>
              </a:rPr>
              <a:t>Bài tập 2:</a:t>
            </a:r>
          </a:p>
        </p:txBody>
      </p:sp>
      <p:sp>
        <p:nvSpPr>
          <p:cNvPr id="84996" name="AutoShape 4">
            <a:hlinkClick r:id="rId2" action="ppaction://hlinksldjump" highlightClick="1"/>
          </p:cNvPr>
          <p:cNvSpPr>
            <a:spLocks noChangeArrowheads="1"/>
          </p:cNvSpPr>
          <p:nvPr/>
        </p:nvSpPr>
        <p:spPr bwMode="auto">
          <a:xfrm>
            <a:off x="8991600" y="6096000"/>
            <a:ext cx="838200" cy="533400"/>
          </a:xfrm>
          <a:prstGeom prst="actionButtonEnd">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
        <p:nvSpPr>
          <p:cNvPr id="84997" name="AutoShape 5">
            <a:hlinkClick r:id="rId3" action="ppaction://hlinksldjump" highlightClick="1"/>
          </p:cNvPr>
          <p:cNvSpPr>
            <a:spLocks noChangeArrowheads="1"/>
          </p:cNvSpPr>
          <p:nvPr/>
        </p:nvSpPr>
        <p:spPr bwMode="auto">
          <a:xfrm>
            <a:off x="2209800" y="5943600"/>
            <a:ext cx="838200" cy="533400"/>
          </a:xfrm>
          <a:prstGeom prst="actionButtonBeginning">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Tree>
    <p:extLst>
      <p:ext uri="{BB962C8B-B14F-4D97-AF65-F5344CB8AC3E}">
        <p14:creationId xmlns:p14="http://schemas.microsoft.com/office/powerpoint/2010/main" val="813019186"/>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b="1">
                <a:solidFill>
                  <a:srgbClr val="FF0000"/>
                </a:solidFill>
              </a:rPr>
              <a:t>Trả lời</a:t>
            </a:r>
          </a:p>
        </p:txBody>
      </p:sp>
      <p:sp>
        <p:nvSpPr>
          <p:cNvPr id="101379" name="Rectangle 3"/>
          <p:cNvSpPr>
            <a:spLocks noGrp="1" noChangeArrowheads="1"/>
          </p:cNvSpPr>
          <p:nvPr>
            <p:ph type="body" idx="1"/>
          </p:nvPr>
        </p:nvSpPr>
        <p:spPr>
          <a:xfrm>
            <a:off x="838200" y="1600201"/>
            <a:ext cx="10287000" cy="4525963"/>
          </a:xfrm>
        </p:spPr>
        <p:txBody>
          <a:bodyPr/>
          <a:lstStyle/>
          <a:p>
            <a:pPr>
              <a:buFontTx/>
              <a:buNone/>
            </a:pPr>
            <a:r>
              <a:rPr lang="en-US" altLang="en-US" dirty="0">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cư</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vào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những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điểm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khác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nhau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của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khiếu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nại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tô</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cáo</a:t>
            </a:r>
            <a:r>
              <a:rPr lang="en-US"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dirty="0" err="1">
                <a:solidFill>
                  <a:srgbClr val="0000FF"/>
                </a:solidFill>
                <a:latin typeface="Times New Roman" panose="02020603050405020304" pitchFamily="18" charset="0"/>
                <a:cs typeface="Times New Roman" panose="02020603050405020304" pitchFamily="18" charset="0"/>
              </a:rPr>
              <a:t>phần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lưu</a:t>
            </a:r>
            <a:r>
              <a:rPr lang="en-US" altLang="en-US" sz="3600" b="1" dirty="0">
                <a:solidFill>
                  <a:srgbClr val="0000FF"/>
                </a:solidFill>
                <a:latin typeface="Times New Roman" panose="02020603050405020304" pitchFamily="18" charset="0"/>
                <a:cs typeface="Times New Roman" panose="02020603050405020304" pitchFamily="18" charset="0"/>
              </a:rPr>
              <a:t> ý </a:t>
            </a:r>
            <a:r>
              <a:rPr lang="en-US" altLang="en-US" sz="3600" b="1" dirty="0" err="1">
                <a:solidFill>
                  <a:srgbClr val="0000FF"/>
                </a:solidFill>
                <a:latin typeface="Times New Roman" panose="02020603050405020304" pitchFamily="18" charset="0"/>
                <a:cs typeface="Times New Roman" panose="02020603050405020304" pitchFamily="18" charset="0"/>
              </a:rPr>
              <a:t>vê</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quyền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khiếu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nại</a:t>
            </a:r>
            <a:r>
              <a:rPr lang="en-US"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dirty="0" err="1">
                <a:solidFill>
                  <a:srgbClr val="0000FF"/>
                </a:solidFill>
                <a:latin typeface="Times New Roman" panose="02020603050405020304" pitchFamily="18" charset="0"/>
                <a:cs typeface="Times New Roman" panose="02020603050405020304" pitchFamily="18" charset="0"/>
              </a:rPr>
              <a:t>Ông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Ân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không</a:t>
            </a:r>
            <a:r>
              <a:rPr lang="en-US" altLang="en-US" sz="3600" b="1" dirty="0">
                <a:solidFill>
                  <a:srgbClr val="0000FF"/>
                </a:solidFill>
                <a:latin typeface="Times New Roman" panose="02020603050405020304" pitchFamily="18" charset="0"/>
                <a:cs typeface="Times New Roman" panose="02020603050405020304" pitchFamily="18" charset="0"/>
              </a:rPr>
              <a:t> có </a:t>
            </a:r>
            <a:r>
              <a:rPr lang="en-US" altLang="en-US" sz="3600" b="1" dirty="0" err="1">
                <a:solidFill>
                  <a:srgbClr val="0000FF"/>
                </a:solidFill>
                <a:latin typeface="Times New Roman" panose="02020603050405020304" pitchFamily="18" charset="0"/>
                <a:cs typeface="Times New Roman" panose="02020603050405020304" pitchFamily="18" charset="0"/>
              </a:rPr>
              <a:t>quyền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khiếu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nại</a:t>
            </a:r>
            <a:r>
              <a:rPr lang="en-US" altLang="en-US" sz="3600" b="1" dirty="0">
                <a:solidFill>
                  <a:srgbClr val="0000FF"/>
                </a:solidFill>
                <a:latin typeface="Times New Roman" panose="02020603050405020304" pitchFamily="18" charset="0"/>
                <a:cs typeface="Times New Roman" panose="02020603050405020304" pitchFamily="18" charset="0"/>
              </a:rPr>
              <a:t> , vì </a:t>
            </a:r>
            <a:r>
              <a:rPr lang="en-US" altLang="en-US" sz="3600" b="1" dirty="0" err="1">
                <a:solidFill>
                  <a:srgbClr val="0000FF"/>
                </a:solidFill>
                <a:latin typeface="Times New Roman" panose="02020603050405020304" pitchFamily="18" charset="0"/>
                <a:cs typeface="Times New Roman" panose="02020603050405020304" pitchFamily="18" charset="0"/>
              </a:rPr>
              <a:t>ông</a:t>
            </a:r>
            <a:r>
              <a:rPr lang="en-US" altLang="en-US" sz="3600" b="1" dirty="0">
                <a:solidFill>
                  <a:srgbClr val="0000FF"/>
                </a:solidFill>
                <a:latin typeface="Times New Roman" panose="02020603050405020304" pitchFamily="18" charset="0"/>
                <a:cs typeface="Times New Roman" panose="02020603050405020304" pitchFamily="18" charset="0"/>
              </a:rPr>
              <a:t> chỉ là </a:t>
            </a:r>
            <a:r>
              <a:rPr lang="en-US" altLang="en-US" sz="3600" b="1" dirty="0" err="1">
                <a:solidFill>
                  <a:srgbClr val="0000FF"/>
                </a:solidFill>
                <a:latin typeface="Times New Roman" panose="02020603050405020304" pitchFamily="18" charset="0"/>
                <a:cs typeface="Times New Roman" panose="02020603050405020304" pitchFamily="18" charset="0"/>
              </a:rPr>
              <a:t>hàng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xóm</a:t>
            </a:r>
            <a:r>
              <a:rPr lang="en-US"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dirty="0" err="1">
                <a:solidFill>
                  <a:srgbClr val="0000FF"/>
                </a:solidFill>
                <a:latin typeface="Times New Roman" panose="02020603050405020304" pitchFamily="18" charset="0"/>
                <a:cs typeface="Times New Roman" panose="02020603050405020304" pitchFamily="18" charset="0"/>
              </a:rPr>
              <a:t>không</a:t>
            </a:r>
            <a:r>
              <a:rPr lang="en-US" altLang="en-US" sz="3600" b="1" dirty="0">
                <a:solidFill>
                  <a:srgbClr val="0000FF"/>
                </a:solidFill>
                <a:latin typeface="Times New Roman" panose="02020603050405020304" pitchFamily="18" charset="0"/>
                <a:cs typeface="Times New Roman" panose="02020603050405020304" pitchFamily="18" charset="0"/>
              </a:rPr>
              <a:t> có </a:t>
            </a:r>
            <a:r>
              <a:rPr lang="en-US" altLang="en-US" sz="3600" b="1" dirty="0" err="1">
                <a:solidFill>
                  <a:srgbClr val="0000FF"/>
                </a:solidFill>
                <a:latin typeface="Times New Roman" panose="02020603050405020304" pitchFamily="18" charset="0"/>
                <a:cs typeface="Times New Roman" panose="02020603050405020304" pitchFamily="18" charset="0"/>
              </a:rPr>
              <a:t>quyền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lợi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ích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liên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quan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trực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tiếp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quyết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định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xư</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phạt</a:t>
            </a:r>
            <a:r>
              <a:rPr lang="en-US" altLang="en-US" sz="3600" b="1" dirty="0">
                <a:solidFill>
                  <a:srgbClr val="0000FF"/>
                </a:solidFill>
                <a:latin typeface="Times New Roman" panose="02020603050405020304" pitchFamily="18" charset="0"/>
                <a:cs typeface="Times New Roman" panose="02020603050405020304" pitchFamily="18" charset="0"/>
              </a:rPr>
              <a:t> vi </a:t>
            </a:r>
            <a:r>
              <a:rPr lang="en-US" altLang="en-US" sz="3600" b="1" dirty="0" err="1">
                <a:solidFill>
                  <a:srgbClr val="0000FF"/>
                </a:solidFill>
                <a:latin typeface="Times New Roman" panose="02020603050405020304" pitchFamily="18" charset="0"/>
                <a:cs typeface="Times New Roman" panose="02020603050405020304" pitchFamily="18" charset="0"/>
              </a:rPr>
              <a:t>phạm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hành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chính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của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tịch</a:t>
            </a:r>
            <a:r>
              <a:rPr lang="en-US" altLang="en-US" sz="3600" b="1" dirty="0">
                <a:solidFill>
                  <a:srgbClr val="0000FF"/>
                </a:solidFill>
                <a:latin typeface="Times New Roman" panose="02020603050405020304" pitchFamily="18" charset="0"/>
                <a:cs typeface="Times New Roman" panose="02020603050405020304" pitchFamily="18" charset="0"/>
              </a:rPr>
              <a:t> UBND </a:t>
            </a:r>
            <a:r>
              <a:rPr lang="en-US" altLang="en-US" sz="3600" b="1" dirty="0" err="1">
                <a:solidFill>
                  <a:srgbClr val="0000FF"/>
                </a:solidFill>
                <a:latin typeface="Times New Roman" panose="02020603050405020304" pitchFamily="18" charset="0"/>
                <a:cs typeface="Times New Roman" panose="02020603050405020304" pitchFamily="18" charset="0"/>
              </a:rPr>
              <a:t>quận</a:t>
            </a:r>
            <a:r>
              <a:rPr lang="en-US" altLang="en-US" sz="3600" b="1" dirty="0">
                <a:solidFill>
                  <a:srgbClr val="0000FF"/>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665735324"/>
      </p:ext>
    </p:extLst>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7">
            <a:hlinkClick r:id="rId2" action="ppaction://hlinksldjump" highlightClick="1"/>
          </p:cNvPr>
          <p:cNvSpPr>
            <a:spLocks noChangeArrowheads="1"/>
          </p:cNvSpPr>
          <p:nvPr/>
        </p:nvSpPr>
        <p:spPr bwMode="auto">
          <a:xfrm>
            <a:off x="9829800" y="6096000"/>
            <a:ext cx="609600" cy="533400"/>
          </a:xfrm>
          <a:prstGeom prst="actionButtonHome">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a:latin typeface=".VnTime" panose="020B7200000000000000" pitchFamily="34" charset="0"/>
            </a:endParaRPr>
          </a:p>
        </p:txBody>
      </p:sp>
      <p:sp>
        <p:nvSpPr>
          <p:cNvPr id="23555" name="Text Box 5"/>
          <p:cNvSpPr txBox="1">
            <a:spLocks noChangeArrowheads="1"/>
          </p:cNvSpPr>
          <p:nvPr/>
        </p:nvSpPr>
        <p:spPr bwMode="auto">
          <a:xfrm>
            <a:off x="1219200" y="3505201"/>
            <a:ext cx="9906000" cy="1938992"/>
          </a:xfrm>
          <a:prstGeom prst="rect">
            <a:avLst/>
          </a:prstGeom>
          <a:noFill/>
          <a:ln w="9525" algn="ctr">
            <a:noFill/>
            <a:miter lim="800000"/>
            <a:headEnd/>
            <a:tailEnd/>
          </a:ln>
        </p:spPr>
        <p:txBody>
          <a:bodyPr wrap="square">
            <a:spAutoFit/>
          </a:bodyPr>
          <a:lstStyle/>
          <a:p>
            <a:pPr algn="just">
              <a:spcBef>
                <a:spcPct val="50000"/>
              </a:spcBef>
              <a:defRPr/>
            </a:pPr>
            <a:r>
              <a:rPr lang="en-US" sz="2400" b="1" dirty="0" err="1">
                <a:solidFill>
                  <a:schemeClr val="accent1">
                    <a:lumMod val="50000"/>
                  </a:schemeClr>
                </a:solidFill>
                <a:latin typeface="Times New Roman" pitchFamily="18" charset="0"/>
              </a:rPr>
              <a:t>Câu</a:t>
            </a:r>
            <a:r>
              <a:rPr lang="en-US" sz="2400" b="1" dirty="0">
                <a:solidFill>
                  <a:schemeClr val="accent1">
                    <a:lumMod val="50000"/>
                  </a:schemeClr>
                </a:solidFill>
                <a:latin typeface="Times New Roman" pitchFamily="18" charset="0"/>
              </a:rPr>
              <a:t> 1 : </a:t>
            </a:r>
            <a:r>
              <a:rPr lang="en-US" sz="2400" b="1" dirty="0" err="1">
                <a:solidFill>
                  <a:schemeClr val="accent1">
                    <a:lumMod val="50000"/>
                  </a:schemeClr>
                </a:solidFill>
                <a:latin typeface="Times New Roman" pitchFamily="18" charset="0"/>
              </a:rPr>
              <a:t>Quan</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sát</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các</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hình</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ảnh</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trên</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em</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sẽ</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lựa</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chọn</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cách</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ứng</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xử</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nào</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sau</a:t>
            </a:r>
            <a:r>
              <a:rPr lang="en-US" sz="2400" b="1" dirty="0">
                <a:solidFill>
                  <a:schemeClr val="accent1">
                    <a:lumMod val="50000"/>
                  </a:schemeClr>
                </a:solidFill>
                <a:latin typeface="Times New Roman" pitchFamily="18" charset="0"/>
              </a:rPr>
              <a:t> </a:t>
            </a:r>
            <a:r>
              <a:rPr lang="en-US" sz="2400" b="1" dirty="0" err="1">
                <a:solidFill>
                  <a:schemeClr val="accent1">
                    <a:lumMod val="50000"/>
                  </a:schemeClr>
                </a:solidFill>
                <a:latin typeface="Times New Roman" pitchFamily="18" charset="0"/>
              </a:rPr>
              <a:t>đây</a:t>
            </a:r>
            <a:r>
              <a:rPr lang="en-US" sz="2400" b="1" dirty="0">
                <a:solidFill>
                  <a:schemeClr val="accent1">
                    <a:lumMod val="50000"/>
                  </a:schemeClr>
                </a:solidFill>
                <a:latin typeface="Times New Roman" pitchFamily="18" charset="0"/>
              </a:rPr>
              <a:t> ?</a:t>
            </a:r>
          </a:p>
          <a:p>
            <a:pPr algn="just">
              <a:spcBef>
                <a:spcPct val="50000"/>
              </a:spcBef>
              <a:defRPr/>
            </a:pPr>
            <a:r>
              <a:rPr lang="en-US" sz="2400" b="1" dirty="0">
                <a:latin typeface="Times New Roman" pitchFamily="18" charset="0"/>
              </a:rPr>
              <a:t>A, </a:t>
            </a:r>
            <a:r>
              <a:rPr lang="en-US" sz="2400" b="1" dirty="0" err="1">
                <a:latin typeface="Times New Roman" pitchFamily="18" charset="0"/>
              </a:rPr>
              <a:t>Lờ</a:t>
            </a:r>
            <a:r>
              <a:rPr lang="en-US" sz="2400" b="1" dirty="0">
                <a:latin typeface="Times New Roman" pitchFamily="18" charset="0"/>
              </a:rPr>
              <a:t> </a:t>
            </a:r>
            <a:r>
              <a:rPr lang="en-US" sz="2400" b="1" dirty="0" err="1">
                <a:latin typeface="Times New Roman" pitchFamily="18" charset="0"/>
              </a:rPr>
              <a:t>đi</a:t>
            </a:r>
            <a:r>
              <a:rPr lang="en-US" sz="2400" b="1" dirty="0">
                <a:latin typeface="Times New Roman" pitchFamily="18" charset="0"/>
              </a:rPr>
              <a:t> </a:t>
            </a:r>
            <a:r>
              <a:rPr lang="en-US" sz="2400" b="1" dirty="0" err="1">
                <a:latin typeface="Times New Roman" pitchFamily="18" charset="0"/>
              </a:rPr>
              <a:t>coi</a:t>
            </a:r>
            <a:r>
              <a:rPr lang="en-US" sz="2400" b="1" dirty="0">
                <a:latin typeface="Times New Roman" pitchFamily="18" charset="0"/>
              </a:rPr>
              <a:t> </a:t>
            </a:r>
            <a:r>
              <a:rPr lang="en-US" sz="2400" b="1" dirty="0" err="1">
                <a:latin typeface="Times New Roman" pitchFamily="18" charset="0"/>
              </a:rPr>
              <a:t>như</a:t>
            </a:r>
            <a:r>
              <a:rPr lang="en-US" sz="2400" b="1" dirty="0">
                <a:latin typeface="Times New Roman" pitchFamily="18" charset="0"/>
              </a:rPr>
              <a:t> </a:t>
            </a:r>
            <a:r>
              <a:rPr lang="en-US" sz="2400" b="1" dirty="0" err="1">
                <a:latin typeface="Times New Roman" pitchFamily="18" charset="0"/>
              </a:rPr>
              <a:t>không</a:t>
            </a:r>
            <a:r>
              <a:rPr lang="en-US" sz="2400" b="1" dirty="0">
                <a:latin typeface="Times New Roman" pitchFamily="18" charset="0"/>
              </a:rPr>
              <a:t> </a:t>
            </a:r>
            <a:r>
              <a:rPr lang="en-US" sz="2400" b="1" dirty="0" err="1">
                <a:latin typeface="Times New Roman" pitchFamily="18" charset="0"/>
              </a:rPr>
              <a:t>biết</a:t>
            </a:r>
            <a:r>
              <a:rPr lang="en-US" sz="2400" b="1" dirty="0">
                <a:latin typeface="Times New Roman" pitchFamily="18" charset="0"/>
              </a:rPr>
              <a:t> </a:t>
            </a:r>
            <a:r>
              <a:rPr lang="en-US" sz="2400" b="1" dirty="0" err="1">
                <a:latin typeface="Times New Roman" pitchFamily="18" charset="0"/>
              </a:rPr>
              <a:t>vì</a:t>
            </a:r>
            <a:r>
              <a:rPr lang="en-US" sz="2400" b="1" dirty="0">
                <a:latin typeface="Times New Roman" pitchFamily="18" charset="0"/>
              </a:rPr>
              <a:t> </a:t>
            </a:r>
            <a:r>
              <a:rPr lang="en-US" sz="2400" b="1" dirty="0" err="1">
                <a:latin typeface="Times New Roman" pitchFamily="18" charset="0"/>
              </a:rPr>
              <a:t>sợ</a:t>
            </a:r>
            <a:r>
              <a:rPr lang="en-US" sz="2400" b="1" dirty="0">
                <a:latin typeface="Times New Roman" pitchFamily="18" charset="0"/>
              </a:rPr>
              <a:t> </a:t>
            </a:r>
            <a:r>
              <a:rPr lang="en-US" sz="2400" b="1" dirty="0" err="1">
                <a:latin typeface="Times New Roman" pitchFamily="18" charset="0"/>
              </a:rPr>
              <a:t>trả</a:t>
            </a:r>
            <a:r>
              <a:rPr lang="en-US" sz="2400" b="1" dirty="0">
                <a:latin typeface="Times New Roman" pitchFamily="18" charset="0"/>
              </a:rPr>
              <a:t> </a:t>
            </a:r>
            <a:r>
              <a:rPr lang="en-US" sz="2400" b="1" dirty="0" err="1">
                <a:latin typeface="Times New Roman" pitchFamily="18" charset="0"/>
              </a:rPr>
              <a:t>thù</a:t>
            </a:r>
            <a:r>
              <a:rPr lang="en-US" sz="2400" b="1" dirty="0">
                <a:latin typeface="Times New Roman" pitchFamily="18" charset="0"/>
              </a:rPr>
              <a:t>.</a:t>
            </a:r>
          </a:p>
          <a:p>
            <a:pPr algn="just">
              <a:spcBef>
                <a:spcPct val="50000"/>
              </a:spcBef>
              <a:defRPr/>
            </a:pPr>
            <a:r>
              <a:rPr lang="en-US" sz="2400" b="1" dirty="0">
                <a:latin typeface="Times New Roman" pitchFamily="18" charset="0"/>
              </a:rPr>
              <a:t>B, </a:t>
            </a:r>
            <a:r>
              <a:rPr lang="en-US" sz="2400" b="1" dirty="0" err="1">
                <a:latin typeface="Times New Roman" pitchFamily="18" charset="0"/>
              </a:rPr>
              <a:t>Báo</a:t>
            </a:r>
            <a:r>
              <a:rPr lang="en-US" sz="2400" b="1" dirty="0">
                <a:latin typeface="Times New Roman" pitchFamily="18" charset="0"/>
              </a:rPr>
              <a:t> </a:t>
            </a:r>
            <a:r>
              <a:rPr lang="en-US" sz="2400" b="1" dirty="0" err="1">
                <a:latin typeface="Times New Roman" pitchFamily="18" charset="0"/>
              </a:rPr>
              <a:t>ngay</a:t>
            </a:r>
            <a:r>
              <a:rPr lang="en-US" sz="2400" b="1" dirty="0">
                <a:latin typeface="Times New Roman" pitchFamily="18" charset="0"/>
              </a:rPr>
              <a:t> </a:t>
            </a:r>
            <a:r>
              <a:rPr lang="en-US" sz="2400" b="1" dirty="0" err="1">
                <a:latin typeface="Times New Roman" pitchFamily="18" charset="0"/>
              </a:rPr>
              <a:t>cho</a:t>
            </a:r>
            <a:r>
              <a:rPr lang="en-US" sz="2400" b="1" dirty="0">
                <a:latin typeface="Times New Roman" pitchFamily="18" charset="0"/>
              </a:rPr>
              <a:t> cha </a:t>
            </a:r>
            <a:r>
              <a:rPr lang="en-US" sz="2400" b="1" dirty="0" err="1">
                <a:latin typeface="Times New Roman" pitchFamily="18" charset="0"/>
              </a:rPr>
              <a:t>mẹ</a:t>
            </a:r>
            <a:r>
              <a:rPr lang="en-US" sz="2400" b="1" dirty="0">
                <a:latin typeface="Times New Roman" pitchFamily="18" charset="0"/>
              </a:rPr>
              <a:t> </a:t>
            </a:r>
            <a:r>
              <a:rPr lang="en-US" sz="2400" b="1" dirty="0" err="1">
                <a:latin typeface="Times New Roman" pitchFamily="18" charset="0"/>
              </a:rPr>
              <a:t>hoặc</a:t>
            </a:r>
            <a:r>
              <a:rPr lang="en-US" sz="2400" b="1" dirty="0">
                <a:latin typeface="Times New Roman" pitchFamily="18" charset="0"/>
              </a:rPr>
              <a:t> </a:t>
            </a:r>
            <a:r>
              <a:rPr lang="en-US" sz="2400" b="1" dirty="0" err="1">
                <a:latin typeface="Times New Roman" pitchFamily="18" charset="0"/>
              </a:rPr>
              <a:t>thầy</a:t>
            </a:r>
            <a:r>
              <a:rPr lang="en-US" sz="2400" b="1" dirty="0">
                <a:latin typeface="Times New Roman" pitchFamily="18" charset="0"/>
              </a:rPr>
              <a:t> </a:t>
            </a:r>
            <a:r>
              <a:rPr lang="en-US" sz="2400" b="1" dirty="0" err="1">
                <a:latin typeface="Times New Roman" pitchFamily="18" charset="0"/>
              </a:rPr>
              <a:t>cô</a:t>
            </a:r>
            <a:r>
              <a:rPr lang="en-US" sz="2400" b="1" dirty="0">
                <a:latin typeface="Times New Roman" pitchFamily="18" charset="0"/>
              </a:rPr>
              <a:t> </a:t>
            </a:r>
            <a:r>
              <a:rPr lang="en-US" sz="2400" b="1" dirty="0" err="1">
                <a:latin typeface="Times New Roman" pitchFamily="18" charset="0"/>
              </a:rPr>
              <a:t>giáo</a:t>
            </a:r>
            <a:r>
              <a:rPr lang="en-US" sz="2400" b="1" dirty="0">
                <a:latin typeface="Times New Roman" pitchFamily="18" charset="0"/>
              </a:rPr>
              <a:t> hay </a:t>
            </a:r>
            <a:r>
              <a:rPr lang="en-US" sz="2400" b="1" dirty="0" err="1">
                <a:latin typeface="Times New Roman" pitchFamily="18" charset="0"/>
              </a:rPr>
              <a:t>người</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trách</a:t>
            </a:r>
            <a:r>
              <a:rPr lang="en-US" sz="2400" b="1" dirty="0">
                <a:latin typeface="Times New Roman" pitchFamily="18" charset="0"/>
              </a:rPr>
              <a:t> </a:t>
            </a:r>
            <a:r>
              <a:rPr lang="en-US" sz="2400" b="1" dirty="0" err="1">
                <a:latin typeface="Times New Roman" pitchFamily="18" charset="0"/>
              </a:rPr>
              <a:t>nhiệm</a:t>
            </a:r>
            <a:r>
              <a:rPr lang="en-US" sz="2400" b="1" dirty="0">
                <a:latin typeface="Times New Roman" pitchFamily="18" charset="0"/>
              </a:rPr>
              <a:t> </a:t>
            </a:r>
            <a:r>
              <a:rPr lang="en-US" sz="2400" b="1" dirty="0" err="1">
                <a:latin typeface="Times New Roman" pitchFamily="18" charset="0"/>
              </a:rPr>
              <a:t>biết</a:t>
            </a:r>
            <a:r>
              <a:rPr lang="en-US" sz="2400" b="1" dirty="0" smtClean="0">
                <a:latin typeface="Times New Roman" pitchFamily="18" charset="0"/>
              </a:rPr>
              <a:t>.</a:t>
            </a:r>
            <a:endParaRPr lang="en-US" sz="2400" b="1" dirty="0">
              <a:latin typeface="Times New Roman" pitchFamily="18" charset="0"/>
            </a:endParaRPr>
          </a:p>
        </p:txBody>
      </p:sp>
      <p:sp>
        <p:nvSpPr>
          <p:cNvPr id="23556" name="TextBox 3"/>
          <p:cNvSpPr txBox="1">
            <a:spLocks noChangeArrowheads="1"/>
          </p:cNvSpPr>
          <p:nvPr/>
        </p:nvSpPr>
        <p:spPr bwMode="auto">
          <a:xfrm>
            <a:off x="2514600" y="5791201"/>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800">
                <a:solidFill>
                  <a:srgbClr val="FF0000"/>
                </a:solidFill>
                <a:latin typeface="Times New Roman" panose="02020603050405020304" pitchFamily="18" charset="0"/>
              </a:rPr>
              <a:t>ĐÁP ÁN : B</a:t>
            </a:r>
          </a:p>
        </p:txBody>
      </p:sp>
      <p:pic>
        <p:nvPicPr>
          <p:cNvPr id="92165" name="Picture 6" descr="http://baohatinh.vn/img/2/t29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4038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8" descr="http://www.vtc.vn/newsimage/original/vtc_189886_matuy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0"/>
            <a:ext cx="43576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TextBox 6"/>
          <p:cNvSpPr txBox="1">
            <a:spLocks noChangeArrowheads="1"/>
          </p:cNvSpPr>
          <p:nvPr/>
        </p:nvSpPr>
        <p:spPr bwMode="auto">
          <a:xfrm>
            <a:off x="2057400" y="31242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Phát hiện ổ đánh bạc</a:t>
            </a:r>
          </a:p>
        </p:txBody>
      </p:sp>
      <p:sp>
        <p:nvSpPr>
          <p:cNvPr id="92168" name="TextBox 7"/>
          <p:cNvSpPr txBox="1">
            <a:spLocks noChangeArrowheads="1"/>
          </p:cNvSpPr>
          <p:nvPr/>
        </p:nvSpPr>
        <p:spPr bwMode="auto">
          <a:xfrm>
            <a:off x="6553200" y="31242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Phát hiện nơi tiêm chích ma túy</a:t>
            </a:r>
          </a:p>
        </p:txBody>
      </p:sp>
    </p:spTree>
    <p:extLst>
      <p:ext uri="{BB962C8B-B14F-4D97-AF65-F5344CB8AC3E}">
        <p14:creationId xmlns:p14="http://schemas.microsoft.com/office/powerpoint/2010/main" val="341583159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276600" y="914401"/>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endParaRPr lang="en-US" altLang="en-US">
              <a:latin typeface=".VnTime" panose="020B7200000000000000" pitchFamily="34" charset="0"/>
            </a:endParaRPr>
          </a:p>
        </p:txBody>
      </p:sp>
      <p:sp>
        <p:nvSpPr>
          <p:cNvPr id="94211" name="Text Box 3"/>
          <p:cNvSpPr txBox="1">
            <a:spLocks noChangeArrowheads="1"/>
          </p:cNvSpPr>
          <p:nvPr/>
        </p:nvSpPr>
        <p:spPr bwMode="auto">
          <a:xfrm>
            <a:off x="1684338" y="2667000"/>
            <a:ext cx="8839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600" b="1">
                <a:solidFill>
                  <a:schemeClr val="hlink"/>
                </a:solidFill>
                <a:latin typeface=".VnAvant" panose="020B7200000000000000" pitchFamily="34" charset="0"/>
              </a:rPr>
              <a:t>	</a:t>
            </a:r>
            <a:endParaRPr lang="en-US" altLang="en-US" sz="2800" b="1">
              <a:latin typeface=".VnArial Narrow" panose="020B7200000000000000" pitchFamily="34" charset="0"/>
            </a:endParaRPr>
          </a:p>
          <a:p>
            <a:endParaRPr lang="en-US" altLang="en-US" sz="2800" b="1">
              <a:solidFill>
                <a:schemeClr val="hlink"/>
              </a:solidFill>
              <a:latin typeface="Times New Roman" panose="02020603050405020304" pitchFamily="18" charset="0"/>
              <a:cs typeface="Times New Roman" panose="02020603050405020304" pitchFamily="18" charset="0"/>
            </a:endParaRPr>
          </a:p>
          <a:p>
            <a:endParaRPr lang="en-US" altLang="en-US" sz="2800" b="1">
              <a:latin typeface=".VnArial Narrow" panose="020B7200000000000000" pitchFamily="34" charset="0"/>
            </a:endParaRPr>
          </a:p>
        </p:txBody>
      </p:sp>
      <p:sp>
        <p:nvSpPr>
          <p:cNvPr id="94212" name="AutoShape 4">
            <a:hlinkClick r:id="rId2" action="ppaction://hlinksldjump" highlightClick="1"/>
          </p:cNvPr>
          <p:cNvSpPr>
            <a:spLocks noChangeArrowheads="1"/>
          </p:cNvSpPr>
          <p:nvPr/>
        </p:nvSpPr>
        <p:spPr bwMode="auto">
          <a:xfrm>
            <a:off x="9677400" y="5715000"/>
            <a:ext cx="838200" cy="8382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a:latin typeface=".VnTime" panose="020B7200000000000000" pitchFamily="34" charset="0"/>
            </a:endParaRPr>
          </a:p>
        </p:txBody>
      </p:sp>
      <p:sp>
        <p:nvSpPr>
          <p:cNvPr id="6" name="Rectangle 5"/>
          <p:cNvSpPr/>
          <p:nvPr/>
        </p:nvSpPr>
        <p:spPr>
          <a:xfrm>
            <a:off x="990600" y="1261170"/>
            <a:ext cx="9067800" cy="3539430"/>
          </a:xfrm>
          <a:prstGeom prst="rect">
            <a:avLst/>
          </a:prstGeom>
        </p:spPr>
        <p:txBody>
          <a:bodyPr wrap="square">
            <a:spAutoFit/>
          </a:bodyPr>
          <a:lstStyle/>
          <a:p>
            <a:pPr>
              <a:defRPr/>
            </a:pPr>
            <a:r>
              <a:rPr lang="en-US" sz="2800" dirty="0" err="1">
                <a:solidFill>
                  <a:schemeClr val="accent1">
                    <a:lumMod val="50000"/>
                  </a:schemeClr>
                </a:solidFill>
                <a:latin typeface="Times New Roman" pitchFamily="18" charset="0"/>
                <a:cs typeface="Times New Roman" pitchFamily="18" charset="0"/>
              </a:rPr>
              <a:t>Câu</a:t>
            </a:r>
            <a:r>
              <a:rPr lang="en-US" sz="2800" dirty="0">
                <a:solidFill>
                  <a:schemeClr val="accent1">
                    <a:lumMod val="50000"/>
                  </a:schemeClr>
                </a:solidFill>
                <a:latin typeface="Times New Roman" pitchFamily="18" charset="0"/>
                <a:cs typeface="Times New Roman" pitchFamily="18" charset="0"/>
              </a:rPr>
              <a:t> 2 : </a:t>
            </a:r>
            <a:r>
              <a:rPr lang="en-US" sz="2800" dirty="0" err="1">
                <a:solidFill>
                  <a:schemeClr val="accent1">
                    <a:lumMod val="50000"/>
                  </a:schemeClr>
                </a:solidFill>
                <a:latin typeface="Times New Roman" pitchFamily="18" charset="0"/>
                <a:cs typeface="Times New Roman" pitchFamily="18" charset="0"/>
              </a:rPr>
              <a:t>Trong</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nh</a:t>
            </a:r>
            <a:r>
              <a:rPr lang="en-US" sz="2800" dirty="0" err="1">
                <a:solidFill>
                  <a:schemeClr val="accent1">
                    <a:lumMod val="50000"/>
                  </a:schemeClr>
                </a:solidFill>
                <a:latin typeface="Times New Roman" pitchFamily="18" charset="0"/>
              </a:rPr>
              <a:t>ững</a:t>
            </a:r>
            <a:r>
              <a:rPr lang="en-US" sz="2800" dirty="0">
                <a:solidFill>
                  <a:schemeClr val="accent1">
                    <a:lumMod val="50000"/>
                  </a:schemeClr>
                </a:solidFill>
                <a:latin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tình</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huống</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sau</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tình</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huống</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n</a:t>
            </a:r>
            <a:r>
              <a:rPr lang="en-US" sz="2800" dirty="0" err="1">
                <a:solidFill>
                  <a:schemeClr val="accent1">
                    <a:lumMod val="50000"/>
                  </a:schemeClr>
                </a:solidFill>
                <a:latin typeface="Times New Roman" pitchFamily="18" charset="0"/>
              </a:rPr>
              <a:t>ào</a:t>
            </a:r>
            <a:r>
              <a:rPr lang="en-US" sz="2800" dirty="0">
                <a:solidFill>
                  <a:schemeClr val="accent1">
                    <a:lumMod val="50000"/>
                  </a:schemeClr>
                </a:solidFill>
                <a:latin typeface="Times New Roman" pitchFamily="18" charset="0"/>
              </a:rPr>
              <a:t> </a:t>
            </a:r>
            <a:r>
              <a:rPr lang="en-US" sz="2800" dirty="0" err="1">
                <a:solidFill>
                  <a:schemeClr val="accent1">
                    <a:lumMod val="50000"/>
                  </a:schemeClr>
                </a:solidFill>
                <a:latin typeface="Times New Roman" pitchFamily="18" charset="0"/>
              </a:rPr>
              <a:t>công</a:t>
            </a:r>
            <a:r>
              <a:rPr lang="en-US" sz="2800" dirty="0">
                <a:solidFill>
                  <a:schemeClr val="accent1">
                    <a:lumMod val="50000"/>
                  </a:schemeClr>
                </a:solidFill>
                <a:latin typeface="Times New Roman" pitchFamily="18" charset="0"/>
              </a:rPr>
              <a:t> </a:t>
            </a:r>
            <a:r>
              <a:rPr lang="en-US" sz="2800" dirty="0" err="1">
                <a:solidFill>
                  <a:schemeClr val="accent1">
                    <a:lumMod val="50000"/>
                  </a:schemeClr>
                </a:solidFill>
                <a:latin typeface="Times New Roman" pitchFamily="18" charset="0"/>
              </a:rPr>
              <a:t>dân</a:t>
            </a:r>
            <a:r>
              <a:rPr lang="en-US" sz="2800" dirty="0">
                <a:solidFill>
                  <a:schemeClr val="accent1">
                    <a:lumMod val="50000"/>
                  </a:schemeClr>
                </a:solidFill>
                <a:latin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sử</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dụng</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quyền</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khiếu</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nại</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quy</a:t>
            </a:r>
            <a:r>
              <a:rPr lang="en-US" sz="2800" dirty="0" err="1">
                <a:solidFill>
                  <a:schemeClr val="accent1">
                    <a:lumMod val="50000"/>
                  </a:schemeClr>
                </a:solidFill>
                <a:latin typeface="Times New Roman" pitchFamily="18" charset="0"/>
              </a:rPr>
              <a:t>ền</a:t>
            </a:r>
            <a:r>
              <a:rPr lang="en-US" sz="2800" dirty="0">
                <a:solidFill>
                  <a:schemeClr val="accent1">
                    <a:lumMod val="50000"/>
                  </a:schemeClr>
                </a:solidFill>
                <a:latin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tố</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cáo</a:t>
            </a:r>
            <a:r>
              <a:rPr lang="en-US" sz="2800" dirty="0">
                <a:solidFill>
                  <a:schemeClr val="accent1">
                    <a:lumMod val="50000"/>
                  </a:schemeClr>
                </a:solidFill>
                <a:latin typeface="Times New Roman" pitchFamily="18" charset="0"/>
                <a:cs typeface="Times New Roman" pitchFamily="18" charset="0"/>
              </a:rPr>
              <a:t> ?</a:t>
            </a:r>
            <a:endParaRPr lang="en-US" sz="2800" dirty="0">
              <a:solidFill>
                <a:schemeClr val="accent1">
                  <a:lumMod val="50000"/>
                </a:schemeClr>
              </a:solidFill>
              <a:latin typeface=".VnArial Narrow" pitchFamily="34" charset="0"/>
            </a:endParaRPr>
          </a:p>
          <a:p>
            <a:pPr>
              <a:defRPr/>
            </a:pPr>
            <a:endParaRPr lang="en-US" sz="2800" dirty="0">
              <a:latin typeface="Times New Roman" pitchFamily="18" charset="0"/>
            </a:endParaRPr>
          </a:p>
          <a:p>
            <a:pPr>
              <a:defRPr/>
            </a:pPr>
            <a:r>
              <a:rPr lang="en-US" sz="2800" dirty="0">
                <a:latin typeface="Times New Roman" pitchFamily="18" charset="0"/>
              </a:rPr>
              <a:t>a. </a:t>
            </a:r>
            <a:r>
              <a:rPr lang="en-US" sz="2800" dirty="0" err="1">
                <a:latin typeface="Times New Roman" pitchFamily="18" charset="0"/>
              </a:rPr>
              <a:t>Phát</a:t>
            </a:r>
            <a:r>
              <a:rPr lang="en-US" sz="2800" dirty="0">
                <a:latin typeface="Times New Roman" pitchFamily="18" charset="0"/>
              </a:rPr>
              <a:t> </a:t>
            </a:r>
            <a:r>
              <a:rPr lang="en-US" sz="2800" dirty="0" err="1">
                <a:latin typeface="Times New Roman" pitchFamily="18" charset="0"/>
              </a:rPr>
              <a:t>hiện</a:t>
            </a:r>
            <a:r>
              <a:rPr lang="en-US" sz="2800" dirty="0">
                <a:latin typeface="Times New Roman" pitchFamily="18" charset="0"/>
              </a:rPr>
              <a:t> </a:t>
            </a:r>
            <a:r>
              <a:rPr lang="en-US" sz="2800" dirty="0" err="1">
                <a:latin typeface="Times New Roman" pitchFamily="18" charset="0"/>
              </a:rPr>
              <a:t>cơ</a:t>
            </a:r>
            <a:r>
              <a:rPr lang="en-US" sz="2800" dirty="0">
                <a:latin typeface="Times New Roman" pitchFamily="18" charset="0"/>
              </a:rPr>
              <a:t> </a:t>
            </a:r>
            <a:r>
              <a:rPr lang="en-US" sz="2800" dirty="0" err="1">
                <a:latin typeface="Times New Roman" pitchFamily="18" charset="0"/>
              </a:rPr>
              <a:t>sở</a:t>
            </a:r>
            <a:r>
              <a:rPr lang="en-US" sz="2800" dirty="0">
                <a:latin typeface="Times New Roman" pitchFamily="18" charset="0"/>
              </a:rPr>
              <a:t> </a:t>
            </a:r>
            <a:r>
              <a:rPr lang="en-US" sz="2800" dirty="0" err="1">
                <a:latin typeface="Times New Roman" pitchFamily="18" charset="0"/>
              </a:rPr>
              <a:t>sản</a:t>
            </a:r>
            <a:r>
              <a:rPr lang="en-US" sz="2800" dirty="0">
                <a:latin typeface="Times New Roman" pitchFamily="18" charset="0"/>
              </a:rPr>
              <a:t> </a:t>
            </a:r>
            <a:r>
              <a:rPr lang="en-US" sz="2800" dirty="0" err="1">
                <a:latin typeface="Times New Roman" pitchFamily="18" charset="0"/>
              </a:rPr>
              <a:t>xuất</a:t>
            </a:r>
            <a:r>
              <a:rPr lang="en-US" sz="2800" dirty="0">
                <a:latin typeface="Times New Roman" pitchFamily="18" charset="0"/>
              </a:rPr>
              <a:t> </a:t>
            </a:r>
            <a:r>
              <a:rPr lang="en-US" sz="2800" dirty="0" err="1">
                <a:latin typeface="Times New Roman" pitchFamily="18" charset="0"/>
              </a:rPr>
              <a:t>hàng</a:t>
            </a:r>
            <a:r>
              <a:rPr lang="en-US" sz="2800" dirty="0">
                <a:latin typeface="Times New Roman" pitchFamily="18" charset="0"/>
              </a:rPr>
              <a:t> </a:t>
            </a:r>
            <a:r>
              <a:rPr lang="en-US" sz="2800" dirty="0" err="1">
                <a:latin typeface="Times New Roman" pitchFamily="18" charset="0"/>
              </a:rPr>
              <a:t>kém</a:t>
            </a:r>
            <a:r>
              <a:rPr lang="en-US" sz="2800" dirty="0">
                <a:latin typeface="Times New Roman" pitchFamily="18" charset="0"/>
              </a:rPr>
              <a:t> </a:t>
            </a:r>
            <a:r>
              <a:rPr lang="en-US" sz="2800" dirty="0" err="1">
                <a:latin typeface="Times New Roman" pitchFamily="18" charset="0"/>
              </a:rPr>
              <a:t>chất</a:t>
            </a:r>
            <a:r>
              <a:rPr lang="en-US" sz="2800" dirty="0">
                <a:latin typeface="Times New Roman" pitchFamily="18" charset="0"/>
              </a:rPr>
              <a:t> </a:t>
            </a:r>
            <a:r>
              <a:rPr lang="en-US" sz="2800" dirty="0" err="1">
                <a:latin typeface="Times New Roman" pitchFamily="18" charset="0"/>
              </a:rPr>
              <a:t>lượng</a:t>
            </a:r>
            <a:r>
              <a:rPr lang="en-US" sz="2800" dirty="0">
                <a:latin typeface="Times New Roman" pitchFamily="18" charset="0"/>
              </a:rPr>
              <a:t>.</a:t>
            </a:r>
            <a:r>
              <a:rPr lang="en-US" sz="2800" dirty="0">
                <a:latin typeface=".VnArial Narrow" pitchFamily="34" charset="0"/>
              </a:rPr>
              <a:t>     </a:t>
            </a:r>
          </a:p>
          <a:p>
            <a:pPr>
              <a:defRPr/>
            </a:pPr>
            <a:r>
              <a:rPr lang="en-US" sz="2800" dirty="0">
                <a:latin typeface=".VnArial Narrow" pitchFamily="34" charset="0"/>
              </a:rPr>
              <a:t>                                                     </a:t>
            </a:r>
            <a:r>
              <a:rPr lang="en-US" sz="2800" dirty="0" err="1">
                <a:solidFill>
                  <a:srgbClr val="FF0000"/>
                </a:solidFill>
                <a:latin typeface="Times New Roman" pitchFamily="18" charset="0"/>
              </a:rPr>
              <a:t>Đáp</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án</a:t>
            </a:r>
            <a:endParaRPr lang="en-US" sz="2800" dirty="0">
              <a:solidFill>
                <a:srgbClr val="FF0000"/>
              </a:solidFill>
              <a:latin typeface=".VnArial Narrow" pitchFamily="34" charset="0"/>
            </a:endParaRPr>
          </a:p>
          <a:p>
            <a:pPr>
              <a:defRPr/>
            </a:pPr>
            <a:endParaRPr lang="en-US" sz="2800" dirty="0">
              <a:solidFill>
                <a:srgbClr val="FF0000"/>
              </a:solidFill>
              <a:latin typeface=".VnArial Narrow" pitchFamily="34" charset="0"/>
            </a:endParaRPr>
          </a:p>
          <a:p>
            <a:pPr>
              <a:defRPr/>
            </a:pPr>
            <a:r>
              <a:rPr lang="en-US" sz="2800" dirty="0">
                <a:latin typeface="Times New Roman" pitchFamily="18" charset="0"/>
              </a:rPr>
              <a:t>b. </a:t>
            </a:r>
            <a:r>
              <a:rPr lang="en-US" sz="2800" dirty="0" err="1">
                <a:latin typeface="Times New Roman" pitchFamily="18" charset="0"/>
              </a:rPr>
              <a:t>Ông</a:t>
            </a:r>
            <a:r>
              <a:rPr lang="en-US" sz="2800" dirty="0">
                <a:latin typeface="Times New Roman" pitchFamily="18" charset="0"/>
              </a:rPr>
              <a:t> A </a:t>
            </a:r>
            <a:r>
              <a:rPr lang="en-US" sz="2800" dirty="0" err="1">
                <a:latin typeface="Times New Roman" pitchFamily="18" charset="0"/>
              </a:rPr>
              <a:t>chưa</a:t>
            </a:r>
            <a:r>
              <a:rPr lang="en-US" sz="2800" dirty="0">
                <a:latin typeface="Times New Roman" pitchFamily="18" charset="0"/>
              </a:rPr>
              <a:t> </a:t>
            </a:r>
            <a:r>
              <a:rPr lang="en-US" sz="2800" dirty="0" err="1">
                <a:latin typeface="Times New Roman" pitchFamily="18" charset="0"/>
              </a:rPr>
              <a:t>nhận</a:t>
            </a:r>
            <a:r>
              <a:rPr lang="en-US" sz="2800" dirty="0">
                <a:latin typeface="Times New Roman" pitchFamily="18" charset="0"/>
              </a:rPr>
              <a:t> </a:t>
            </a:r>
            <a:r>
              <a:rPr lang="en-US" sz="2800" dirty="0" err="1">
                <a:latin typeface="Times New Roman" pitchFamily="18" charset="0"/>
              </a:rPr>
              <a:t>tiền</a:t>
            </a:r>
            <a:r>
              <a:rPr lang="en-US" sz="2800" dirty="0">
                <a:latin typeface="Times New Roman" pitchFamily="18" charset="0"/>
              </a:rPr>
              <a:t> </a:t>
            </a:r>
            <a:r>
              <a:rPr lang="en-US" sz="2800" dirty="0" err="1">
                <a:latin typeface="Times New Roman" pitchFamily="18" charset="0"/>
              </a:rPr>
              <a:t>đền</a:t>
            </a:r>
            <a:r>
              <a:rPr lang="en-US" sz="2800" dirty="0">
                <a:latin typeface="Times New Roman" pitchFamily="18" charset="0"/>
              </a:rPr>
              <a:t> </a:t>
            </a:r>
            <a:r>
              <a:rPr lang="en-US" sz="2800" dirty="0" err="1">
                <a:latin typeface="Times New Roman" pitchFamily="18" charset="0"/>
              </a:rPr>
              <a:t>bù</a:t>
            </a:r>
            <a:r>
              <a:rPr lang="en-US" sz="2800" dirty="0">
                <a:latin typeface="Times New Roman" pitchFamily="18" charset="0"/>
              </a:rPr>
              <a:t> </a:t>
            </a:r>
            <a:r>
              <a:rPr lang="en-US" sz="2800" dirty="0" err="1">
                <a:latin typeface="Times New Roman" pitchFamily="18" charset="0"/>
              </a:rPr>
              <a:t>đất</a:t>
            </a:r>
            <a:r>
              <a:rPr lang="en-US" sz="2800" dirty="0">
                <a:latin typeface="Times New Roman" pitchFamily="18" charset="0"/>
              </a:rPr>
              <a:t> </a:t>
            </a:r>
            <a:r>
              <a:rPr lang="en-US" sz="2800" dirty="0" err="1">
                <a:latin typeface="Times New Roman" pitchFamily="18" charset="0"/>
              </a:rPr>
              <a:t>vì</a:t>
            </a:r>
            <a:r>
              <a:rPr lang="en-US" sz="2800" dirty="0">
                <a:latin typeface="Times New Roman" pitchFamily="18" charset="0"/>
              </a:rPr>
              <a:t> </a:t>
            </a:r>
            <a:r>
              <a:rPr lang="en-US" sz="2800" dirty="0" err="1">
                <a:latin typeface="Times New Roman" pitchFamily="18" charset="0"/>
              </a:rPr>
              <a:t>thấy</a:t>
            </a:r>
            <a:r>
              <a:rPr lang="en-US" sz="2800" dirty="0">
                <a:latin typeface="Times New Roman" pitchFamily="18" charset="0"/>
              </a:rPr>
              <a:t> </a:t>
            </a:r>
            <a:r>
              <a:rPr lang="en-US" sz="2800" dirty="0" err="1">
                <a:latin typeface="Times New Roman" pitchFamily="18" charset="0"/>
              </a:rPr>
              <a:t>chưa</a:t>
            </a:r>
            <a:r>
              <a:rPr lang="en-US" sz="2800" dirty="0">
                <a:latin typeface="Times New Roman" pitchFamily="18" charset="0"/>
              </a:rPr>
              <a:t> </a:t>
            </a:r>
            <a:r>
              <a:rPr lang="en-US" sz="2800" dirty="0" err="1">
                <a:latin typeface="Times New Roman" pitchFamily="18" charset="0"/>
              </a:rPr>
              <a:t>thoả</a:t>
            </a:r>
            <a:r>
              <a:rPr lang="en-US" sz="2800" dirty="0">
                <a:latin typeface="Times New Roman" pitchFamily="18" charset="0"/>
              </a:rPr>
              <a:t> </a:t>
            </a:r>
            <a:r>
              <a:rPr lang="en-US" sz="2800" dirty="0" err="1">
                <a:latin typeface="Times New Roman" pitchFamily="18" charset="0"/>
              </a:rPr>
              <a:t>đáng</a:t>
            </a:r>
            <a:r>
              <a:rPr lang="en-US" sz="2800" dirty="0">
                <a:latin typeface="Times New Roman" pitchFamily="18" charset="0"/>
              </a:rPr>
              <a:t>.</a:t>
            </a:r>
            <a:r>
              <a:rPr lang="en-US" sz="2800" dirty="0">
                <a:latin typeface=".VnArial Narrow" pitchFamily="34" charset="0"/>
              </a:rPr>
              <a:t>                                                                                                                          	                                        </a:t>
            </a:r>
            <a:r>
              <a:rPr lang="en-US" sz="2800" dirty="0" err="1">
                <a:solidFill>
                  <a:srgbClr val="FF0000"/>
                </a:solidFill>
                <a:latin typeface="Times New Roman" pitchFamily="18" charset="0"/>
              </a:rPr>
              <a:t>Đáp</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án</a:t>
            </a:r>
            <a:endParaRPr lang="en-US" sz="2800" dirty="0">
              <a:solidFill>
                <a:srgbClr val="FF0000"/>
              </a:solidFill>
              <a:latin typeface=".VnArial Narrow" pitchFamily="34" charset="0"/>
            </a:endParaRPr>
          </a:p>
        </p:txBody>
      </p:sp>
      <p:sp>
        <p:nvSpPr>
          <p:cNvPr id="7" name="Text Box 5"/>
          <p:cNvSpPr txBox="1">
            <a:spLocks noChangeArrowheads="1"/>
          </p:cNvSpPr>
          <p:nvPr/>
        </p:nvSpPr>
        <p:spPr bwMode="auto">
          <a:xfrm>
            <a:off x="7010400" y="3135312"/>
            <a:ext cx="1752600" cy="369888"/>
          </a:xfrm>
          <a:prstGeom prst="rect">
            <a:avLst/>
          </a:prstGeom>
          <a:solidFill>
            <a:srgbClr val="FFCCFF"/>
          </a:solidFill>
          <a:ln w="9525" algn="ctr">
            <a:solidFill>
              <a:srgbClr val="FF66FF"/>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a:solidFill>
                  <a:srgbClr val="FF0000"/>
                </a:solidFill>
                <a:latin typeface=".VnSouthernH" panose="020B7200000000000000" pitchFamily="34" charset="0"/>
              </a:rPr>
              <a:t>=&gt; </a:t>
            </a:r>
            <a:r>
              <a:rPr lang="en-US" altLang="en-US" b="1" dirty="0" err="1">
                <a:solidFill>
                  <a:srgbClr val="FF0000"/>
                </a:solidFill>
                <a:latin typeface=".VnSouthernH" panose="020B7200000000000000" pitchFamily="34" charset="0"/>
              </a:rPr>
              <a:t>Tè</a:t>
            </a:r>
            <a:r>
              <a:rPr lang="en-US" altLang="en-US" b="1" dirty="0">
                <a:solidFill>
                  <a:srgbClr val="FF0000"/>
                </a:solidFill>
                <a:latin typeface=".VnSouthernH" panose="020B7200000000000000" pitchFamily="34" charset="0"/>
              </a:rPr>
              <a:t> </a:t>
            </a:r>
            <a:r>
              <a:rPr lang="en-US" altLang="en-US" b="1" dirty="0" err="1">
                <a:solidFill>
                  <a:srgbClr val="FF0000"/>
                </a:solidFill>
                <a:latin typeface=".VnSouthernH" panose="020B7200000000000000" pitchFamily="34" charset="0"/>
              </a:rPr>
              <a:t>c¸o</a:t>
            </a:r>
            <a:endParaRPr lang="en-US" altLang="en-US" b="1" dirty="0">
              <a:solidFill>
                <a:srgbClr val="FF0000"/>
              </a:solidFill>
              <a:latin typeface=".VnSouthernH" panose="020B7200000000000000" pitchFamily="34" charset="0"/>
            </a:endParaRPr>
          </a:p>
        </p:txBody>
      </p:sp>
      <p:sp>
        <p:nvSpPr>
          <p:cNvPr id="8" name="Text Box 7"/>
          <p:cNvSpPr txBox="1">
            <a:spLocks noChangeArrowheads="1"/>
          </p:cNvSpPr>
          <p:nvPr/>
        </p:nvSpPr>
        <p:spPr bwMode="auto">
          <a:xfrm>
            <a:off x="7086600" y="4354512"/>
            <a:ext cx="1828800" cy="369888"/>
          </a:xfrm>
          <a:prstGeom prst="rect">
            <a:avLst/>
          </a:prstGeom>
          <a:solidFill>
            <a:srgbClr val="FFCCFF"/>
          </a:solidFill>
          <a:ln w="9525" algn="ctr">
            <a:solidFill>
              <a:srgbClr val="FF66FF"/>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a:solidFill>
                  <a:srgbClr val="FF0000"/>
                </a:solidFill>
                <a:latin typeface=".VnSouthernH" panose="020B7200000000000000" pitchFamily="34" charset="0"/>
              </a:rPr>
              <a:t>=&gt; </a:t>
            </a:r>
            <a:r>
              <a:rPr lang="en-US" altLang="en-US" b="1" dirty="0" err="1">
                <a:solidFill>
                  <a:srgbClr val="FF0000"/>
                </a:solidFill>
                <a:latin typeface=".VnSouthernH" panose="020B7200000000000000" pitchFamily="34" charset="0"/>
              </a:rPr>
              <a:t>KhiÕu</a:t>
            </a:r>
            <a:r>
              <a:rPr lang="en-US" altLang="en-US" b="1" dirty="0">
                <a:solidFill>
                  <a:srgbClr val="FF0000"/>
                </a:solidFill>
                <a:latin typeface=".VnSouthernH" panose="020B7200000000000000" pitchFamily="34" charset="0"/>
              </a:rPr>
              <a:t> n¹i</a:t>
            </a:r>
          </a:p>
        </p:txBody>
      </p:sp>
    </p:spTree>
    <p:extLst>
      <p:ext uri="{BB962C8B-B14F-4D97-AF65-F5344CB8AC3E}">
        <p14:creationId xmlns:p14="http://schemas.microsoft.com/office/powerpoint/2010/main" val="400518673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276600" y="914401"/>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endParaRPr lang="en-US" altLang="en-US">
              <a:latin typeface=".VnTime" panose="020B7200000000000000" pitchFamily="34" charset="0"/>
            </a:endParaRPr>
          </a:p>
        </p:txBody>
      </p:sp>
      <p:sp>
        <p:nvSpPr>
          <p:cNvPr id="32771" name="Text Box 3"/>
          <p:cNvSpPr txBox="1">
            <a:spLocks noChangeArrowheads="1"/>
          </p:cNvSpPr>
          <p:nvPr/>
        </p:nvSpPr>
        <p:spPr bwMode="auto">
          <a:xfrm>
            <a:off x="3048000" y="152400"/>
            <a:ext cx="8839200" cy="885825"/>
          </a:xfrm>
          <a:prstGeom prst="rect">
            <a:avLst/>
          </a:prstGeom>
          <a:noFill/>
          <a:ln w="9525">
            <a:noFill/>
            <a:miter lim="800000"/>
            <a:headEnd/>
            <a:tailEnd/>
          </a:ln>
        </p:spPr>
        <p:txBody>
          <a:bodyPr wrap="square">
            <a:spAutoFit/>
          </a:bodyPr>
          <a:lstStyle/>
          <a:p>
            <a:pPr>
              <a:defRPr/>
            </a:pPr>
            <a:r>
              <a:rPr lang="en-US" sz="2600" b="1" dirty="0">
                <a:solidFill>
                  <a:schemeClr val="bg1"/>
                </a:solidFill>
                <a:latin typeface=".VnAvant" pitchFamily="34" charset="0"/>
              </a:rPr>
              <a:t>	</a:t>
            </a:r>
            <a:r>
              <a:rPr lang="en-US" sz="2600" dirty="0" err="1">
                <a:solidFill>
                  <a:schemeClr val="bg1"/>
                </a:solidFill>
                <a:latin typeface="Times New Roman" pitchFamily="18" charset="0"/>
                <a:cs typeface="Times New Roman" pitchFamily="18" charset="0"/>
              </a:rPr>
              <a:t>Câu</a:t>
            </a:r>
            <a:r>
              <a:rPr lang="en-US" sz="2600" dirty="0">
                <a:solidFill>
                  <a:schemeClr val="bg1"/>
                </a:solidFill>
                <a:latin typeface="Times New Roman" pitchFamily="18" charset="0"/>
                <a:cs typeface="Times New Roman" pitchFamily="18" charset="0"/>
              </a:rPr>
              <a:t> 4 : </a:t>
            </a:r>
            <a:r>
              <a:rPr lang="en-US" sz="2600" dirty="0" err="1">
                <a:solidFill>
                  <a:schemeClr val="bg1"/>
                </a:solidFill>
                <a:latin typeface="Times New Roman" pitchFamily="18" charset="0"/>
                <a:cs typeface="Times New Roman" pitchFamily="18" charset="0"/>
              </a:rPr>
              <a:t>Vi</a:t>
            </a:r>
            <a:r>
              <a:rPr lang="en-US" sz="2600" dirty="0" err="1">
                <a:solidFill>
                  <a:schemeClr val="bg1"/>
                </a:solidFill>
                <a:latin typeface="Times New Roman" pitchFamily="18" charset="0"/>
              </a:rPr>
              <a:t>ệc</a:t>
            </a:r>
            <a:r>
              <a:rPr lang="en-US" sz="2600" dirty="0">
                <a:solidFill>
                  <a:schemeClr val="bg1"/>
                </a:solidFill>
                <a:latin typeface="Times New Roman" pitchFamily="18" charset="0"/>
              </a:rPr>
              <a:t> </a:t>
            </a:r>
            <a:r>
              <a:rPr lang="en-US" sz="2600" dirty="0" err="1">
                <a:solidFill>
                  <a:schemeClr val="bg1"/>
                </a:solidFill>
                <a:latin typeface="Times New Roman" pitchFamily="18" charset="0"/>
              </a:rPr>
              <a:t>làm</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nào</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sau</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đây</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của</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công</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dân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khi</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thực</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hiện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quyền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khiếu</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nại</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quy</a:t>
            </a:r>
            <a:r>
              <a:rPr lang="en-US" sz="2600" dirty="0" err="1">
                <a:solidFill>
                  <a:schemeClr val="bg1"/>
                </a:solidFill>
                <a:latin typeface="Times New Roman" pitchFamily="18" charset="0"/>
              </a:rPr>
              <a:t>ền</a:t>
            </a:r>
            <a:r>
              <a:rPr lang="en-US" sz="2600" dirty="0">
                <a:solidFill>
                  <a:schemeClr val="bg1"/>
                </a:solidFill>
                <a:latin typeface="Times New Roman" pitchFamily="18" charset="0"/>
              </a:rPr>
              <a:t> </a:t>
            </a:r>
            <a:r>
              <a:rPr lang="en-US" sz="2600" dirty="0" err="1">
                <a:solidFill>
                  <a:schemeClr val="bg1"/>
                </a:solidFill>
                <a:latin typeface="Times New Roman" pitchFamily="18" charset="0"/>
                <a:cs typeface="Times New Roman" pitchFamily="18" charset="0"/>
              </a:rPr>
              <a:t>tố</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cáo</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là</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kh</a:t>
            </a:r>
            <a:r>
              <a:rPr lang="en-US" sz="2600" dirty="0" err="1">
                <a:solidFill>
                  <a:schemeClr val="bg1"/>
                </a:solidFill>
                <a:latin typeface="Times New Roman" pitchFamily="18" charset="0"/>
              </a:rPr>
              <a:t>ông</a:t>
            </a:r>
            <a:r>
              <a:rPr lang="en-US" sz="2600" dirty="0">
                <a:solidFill>
                  <a:schemeClr val="bg1"/>
                </a:solidFill>
                <a:latin typeface="Times New Roman" pitchFamily="18" charset="0"/>
              </a:rPr>
              <a:t> </a:t>
            </a:r>
            <a:r>
              <a:rPr lang="en-US" sz="2600" dirty="0" err="1">
                <a:solidFill>
                  <a:schemeClr val="bg1"/>
                </a:solidFill>
                <a:latin typeface="Times New Roman" pitchFamily="18" charset="0"/>
                <a:cs typeface="Times New Roman" pitchFamily="18" charset="0"/>
              </a:rPr>
              <a:t>đúng</a:t>
            </a:r>
            <a:r>
              <a:rPr lang="en-US" sz="2600" dirty="0">
                <a:solidFill>
                  <a:schemeClr val="bg1"/>
                </a:solidFill>
                <a:latin typeface="Times New Roman" pitchFamily="18" charset="0"/>
                <a:cs typeface="Times New Roman" pitchFamily="18" charset="0"/>
              </a:rPr>
              <a:t> ?</a:t>
            </a:r>
          </a:p>
        </p:txBody>
      </p:sp>
      <p:sp>
        <p:nvSpPr>
          <p:cNvPr id="95236" name="AutoShape 4">
            <a:hlinkClick r:id="rId2" action="ppaction://hlinksldjump" highlightClick="1"/>
          </p:cNvPr>
          <p:cNvSpPr>
            <a:spLocks noChangeArrowheads="1"/>
          </p:cNvSpPr>
          <p:nvPr/>
        </p:nvSpPr>
        <p:spPr bwMode="auto">
          <a:xfrm>
            <a:off x="9601200" y="5638800"/>
            <a:ext cx="762000" cy="8382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a:latin typeface=".VnTime" panose="020B7200000000000000" pitchFamily="34" charset="0"/>
            </a:endParaRPr>
          </a:p>
        </p:txBody>
      </p:sp>
      <p:sp>
        <p:nvSpPr>
          <p:cNvPr id="95237" name="Text Box 5"/>
          <p:cNvSpPr txBox="1">
            <a:spLocks noChangeArrowheads="1"/>
          </p:cNvSpPr>
          <p:nvPr/>
        </p:nvSpPr>
        <p:spPr bwMode="auto">
          <a:xfrm>
            <a:off x="1684338" y="1849438"/>
            <a:ext cx="883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800" b="1">
                <a:latin typeface=".VnArial Narrow" panose="020B7200000000000000" pitchFamily="34" charset="0"/>
              </a:rPr>
              <a:t>	</a:t>
            </a:r>
            <a:r>
              <a:rPr lang="en-US" altLang="en-US" sz="2800">
                <a:latin typeface="Times New Roman" panose="02020603050405020304" pitchFamily="18" charset="0"/>
                <a:cs typeface="Times New Roman" panose="02020603050405020304" pitchFamily="18" charset="0"/>
              </a:rPr>
              <a:t>b, Khách quan.</a:t>
            </a:r>
            <a:endParaRPr lang="en-US" altLang="en-US" sz="2800">
              <a:latin typeface=".VnArial Narrow" panose="020B7200000000000000" pitchFamily="34" charset="0"/>
            </a:endParaRPr>
          </a:p>
        </p:txBody>
      </p:sp>
      <p:sp>
        <p:nvSpPr>
          <p:cNvPr id="95238" name="Text Box 6"/>
          <p:cNvSpPr txBox="1">
            <a:spLocks noChangeArrowheads="1"/>
          </p:cNvSpPr>
          <p:nvPr/>
        </p:nvSpPr>
        <p:spPr bwMode="auto">
          <a:xfrm>
            <a:off x="1643063" y="2846388"/>
            <a:ext cx="883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800" b="1">
                <a:latin typeface=".VnArial Narrow" panose="020B7200000000000000" pitchFamily="34" charset="0"/>
              </a:rPr>
              <a:t>	</a:t>
            </a:r>
            <a:r>
              <a:rPr lang="en-US" altLang="en-US" sz="2800">
                <a:latin typeface="Times New Roman" panose="02020603050405020304" pitchFamily="18" charset="0"/>
                <a:cs typeface="Times New Roman" panose="02020603050405020304" pitchFamily="18" charset="0"/>
              </a:rPr>
              <a:t>d, Thận trọng.</a:t>
            </a:r>
            <a:endParaRPr lang="en-US" altLang="en-US" sz="2800">
              <a:latin typeface=".VnArial Narrow" panose="020B7200000000000000" pitchFamily="34" charset="0"/>
            </a:endParaRPr>
          </a:p>
        </p:txBody>
      </p:sp>
      <p:sp>
        <p:nvSpPr>
          <p:cNvPr id="95239" name="Text Box 7"/>
          <p:cNvSpPr txBox="1">
            <a:spLocks noChangeArrowheads="1"/>
          </p:cNvSpPr>
          <p:nvPr/>
        </p:nvSpPr>
        <p:spPr bwMode="auto">
          <a:xfrm>
            <a:off x="1663700" y="2306639"/>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800" b="1">
                <a:latin typeface=".VnArial Narrow" panose="020B7200000000000000" pitchFamily="34" charset="0"/>
              </a:rPr>
              <a:t>	</a:t>
            </a:r>
            <a:r>
              <a:rPr lang="en-US" altLang="en-US" sz="2800">
                <a:latin typeface="Times New Roman" panose="02020603050405020304" pitchFamily="18" charset="0"/>
                <a:cs typeface="Times New Roman" panose="02020603050405020304" pitchFamily="18" charset="0"/>
              </a:rPr>
              <a:t>c,  Dấu giếm một số sự việc có lợi cho mình.</a:t>
            </a:r>
            <a:endParaRPr lang="en-US" altLang="en-US" sz="2800">
              <a:latin typeface=".VnArial Narrow" panose="020B7200000000000000" pitchFamily="34" charset="0"/>
            </a:endParaRPr>
          </a:p>
        </p:txBody>
      </p:sp>
      <p:sp>
        <p:nvSpPr>
          <p:cNvPr id="95240" name="Text Box 8"/>
          <p:cNvSpPr txBox="1">
            <a:spLocks noChangeArrowheads="1"/>
          </p:cNvSpPr>
          <p:nvPr/>
        </p:nvSpPr>
        <p:spPr bwMode="auto">
          <a:xfrm>
            <a:off x="1684338" y="1328738"/>
            <a:ext cx="883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800" b="1">
                <a:latin typeface=".VnArial Narrow" panose="020B7200000000000000" pitchFamily="34" charset="0"/>
              </a:rPr>
              <a:t>	</a:t>
            </a:r>
            <a:r>
              <a:rPr lang="en-US" altLang="en-US" sz="2800">
                <a:latin typeface="Times New Roman" panose="02020603050405020304" pitchFamily="18" charset="0"/>
                <a:cs typeface="Times New Roman" panose="02020603050405020304" pitchFamily="18" charset="0"/>
              </a:rPr>
              <a:t>a, Trung thực</a:t>
            </a:r>
            <a:r>
              <a:rPr lang="en-US" altLang="en-US" sz="2800">
                <a:latin typeface=".VnArial Narrow" panose="020B7200000000000000" pitchFamily="34" charset="0"/>
              </a:rPr>
              <a:t>.	</a:t>
            </a:r>
            <a:r>
              <a:rPr lang="en-US" altLang="en-US" sz="2800" b="1">
                <a:latin typeface=".VnArial Narrow" panose="020B7200000000000000" pitchFamily="34" charset="0"/>
              </a:rPr>
              <a:t>			</a:t>
            </a:r>
          </a:p>
        </p:txBody>
      </p:sp>
      <p:sp>
        <p:nvSpPr>
          <p:cNvPr id="32778" name="Text Box 10"/>
          <p:cNvSpPr txBox="1">
            <a:spLocks noChangeArrowheads="1"/>
          </p:cNvSpPr>
          <p:nvPr/>
        </p:nvSpPr>
        <p:spPr bwMode="auto">
          <a:xfrm>
            <a:off x="2362200" y="4800600"/>
            <a:ext cx="632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0000"/>
                </a:solidFill>
                <a:latin typeface="Times New Roman" panose="02020603050405020304" pitchFamily="18" charset="0"/>
              </a:rPr>
              <a:t>ĐÁP ÁN : c</a:t>
            </a:r>
          </a:p>
        </p:txBody>
      </p:sp>
    </p:spTree>
    <p:extLst>
      <p:ext uri="{BB962C8B-B14F-4D97-AF65-F5344CB8AC3E}">
        <p14:creationId xmlns:p14="http://schemas.microsoft.com/office/powerpoint/2010/main" val="2532948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778"/>
                                        </p:tgtEl>
                                        <p:attrNameLst>
                                          <p:attrName>style.visibility</p:attrName>
                                        </p:attrNameLst>
                                      </p:cBhvr>
                                      <p:to>
                                        <p:strVal val="visible"/>
                                      </p:to>
                                    </p:set>
                                    <p:animEffect transition="in" filter="randombar(horizontal)">
                                      <p:cBhvr>
                                        <p:cTn id="7"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noGrp="1"/>
          </p:cNvSpPr>
          <p:nvPr>
            <p:ph type="title"/>
          </p:nvPr>
        </p:nvSpPr>
        <p:spPr/>
        <p:txBody>
          <a:bodyPr/>
          <a:lstStyle/>
          <a:p>
            <a:r>
              <a:rPr lang="vi-VN" altLang="en-US" sz="2500" smtClean="0"/>
              <a:t>Em biết người lấy cắp xe đạp của bạn cùng lớp.</a:t>
            </a:r>
            <a:br>
              <a:rPr lang="vi-VN" altLang="en-US" sz="2500" smtClean="0"/>
            </a:br>
            <a:r>
              <a:rPr lang="en-US" altLang="en-US" sz="2500" smtClean="0"/>
              <a:t>Em nên xử lý thế nào?</a:t>
            </a:r>
          </a:p>
        </p:txBody>
      </p:sp>
      <p:sp>
        <p:nvSpPr>
          <p:cNvPr id="5" name="Rectangle 3"/>
          <p:cNvSpPr txBox="1">
            <a:spLocks noGrp="1" noChangeArrowheads="1"/>
          </p:cNvSpPr>
          <p:nvPr>
            <p:ph type="body" idx="1"/>
          </p:nvPr>
        </p:nvSpPr>
        <p:spPr>
          <a:xfrm>
            <a:off x="1600200" y="4572000"/>
            <a:ext cx="8953500" cy="1981200"/>
          </a:xfrm>
        </p:spPr>
        <p:txBody>
          <a:bodyPr/>
          <a:lstStyle/>
          <a:p>
            <a:pPr algn="just" eaLnBrk="1" hangingPunct="1">
              <a:buFontTx/>
              <a:buNone/>
            </a:pPr>
            <a:r>
              <a:rPr lang="en-US" altLang="en-US" sz="3000" b="1" smtClean="0">
                <a:solidFill>
                  <a:srgbClr val="0000FF"/>
                </a:solidFill>
              </a:rPr>
              <a:t>	</a:t>
            </a:r>
            <a:r>
              <a:rPr lang="vi-VN" altLang="en-US" sz="3000" b="1" smtClean="0">
                <a:solidFill>
                  <a:srgbClr val="0000FF"/>
                </a:solidFill>
              </a:rPr>
              <a:t>Em sẽ báo cho nhà trường hoặc cơ quan công an nơi em ở về hành vi lấy cắp xe đạp của bạn, để nhà trường hoặc công an sẽ xử lý theo quy định của pháp luật</a:t>
            </a:r>
            <a:r>
              <a:rPr lang="en-US" altLang="en-US" sz="3000" b="1" smtClean="0">
                <a:solidFill>
                  <a:srgbClr val="0000FF"/>
                </a:solidFill>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220788"/>
            <a:ext cx="5381625"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3657600" y="679450"/>
            <a:ext cx="5029200" cy="3693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dirty="0" err="1">
                <a:solidFill>
                  <a:schemeClr val="bg1"/>
                </a:solidFill>
                <a:latin typeface="Times New Roman" panose="02020603050405020304" pitchFamily="18" charset="0"/>
              </a:rPr>
              <a:t>Quyền</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khiếu</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nại</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tố</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cáo</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của</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công</a:t>
            </a:r>
            <a:r>
              <a:rPr lang="en-US" altLang="en-US" dirty="0">
                <a:solidFill>
                  <a:schemeClr val="bg1"/>
                </a:solidFill>
                <a:latin typeface="Times New Roman" panose="02020603050405020304" pitchFamily="18" charset="0"/>
              </a:rPr>
              <a:t> </a:t>
            </a:r>
            <a:r>
              <a:rPr lang="en-US" altLang="en-US" dirty="0" err="1">
                <a:solidFill>
                  <a:schemeClr val="bg1"/>
                </a:solidFill>
                <a:latin typeface="Times New Roman" panose="02020603050405020304" pitchFamily="18" charset="0"/>
              </a:rPr>
              <a:t>dân</a:t>
            </a:r>
            <a:r>
              <a:rPr lang="en-US" altLang="en-US" dirty="0">
                <a:solidFill>
                  <a:schemeClr val="bg1"/>
                </a:solidFill>
                <a:latin typeface="Times New Roman" panose="02020603050405020304" pitchFamily="18" charset="0"/>
              </a:rPr>
              <a:t>:</a:t>
            </a:r>
          </a:p>
        </p:txBody>
      </p:sp>
      <p:sp>
        <p:nvSpPr>
          <p:cNvPr id="58371" name="Line 3"/>
          <p:cNvSpPr>
            <a:spLocks noChangeShapeType="1"/>
          </p:cNvSpPr>
          <p:nvPr/>
        </p:nvSpPr>
        <p:spPr bwMode="auto">
          <a:xfrm>
            <a:off x="6172200" y="1762126"/>
            <a:ext cx="0" cy="365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2" name="Line 4"/>
          <p:cNvSpPr>
            <a:spLocks noChangeShapeType="1"/>
          </p:cNvSpPr>
          <p:nvPr/>
        </p:nvSpPr>
        <p:spPr bwMode="auto">
          <a:xfrm flipH="1">
            <a:off x="3200400" y="121285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Line 5"/>
          <p:cNvSpPr>
            <a:spLocks noChangeShapeType="1"/>
          </p:cNvSpPr>
          <p:nvPr/>
        </p:nvSpPr>
        <p:spPr bwMode="auto">
          <a:xfrm>
            <a:off x="8686800" y="121285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4" name="Line 6"/>
          <p:cNvSpPr>
            <a:spLocks noChangeShapeType="1"/>
          </p:cNvSpPr>
          <p:nvPr/>
        </p:nvSpPr>
        <p:spPr bwMode="auto">
          <a:xfrm>
            <a:off x="3200400" y="121285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5" name="Line 7"/>
          <p:cNvSpPr>
            <a:spLocks noChangeShapeType="1"/>
          </p:cNvSpPr>
          <p:nvPr/>
        </p:nvSpPr>
        <p:spPr bwMode="auto">
          <a:xfrm>
            <a:off x="9144000" y="121285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6" name="Text Box 8"/>
          <p:cNvSpPr txBox="1">
            <a:spLocks noChangeArrowheads="1"/>
          </p:cNvSpPr>
          <p:nvPr/>
        </p:nvSpPr>
        <p:spPr bwMode="auto">
          <a:xfrm>
            <a:off x="1981200" y="2127197"/>
            <a:ext cx="2362200" cy="1379537"/>
          </a:xfrm>
          <a:prstGeom prst="rect">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dirty="0">
                <a:solidFill>
                  <a:srgbClr val="C00000"/>
                </a:solidFill>
                <a:latin typeface="Times New Roman" panose="02020603050405020304" pitchFamily="18" charset="0"/>
              </a:rPr>
              <a:t>                       1. </a:t>
            </a:r>
            <a:r>
              <a:rPr lang="en-US" altLang="en-US" sz="2800" dirty="0" err="1">
                <a:solidFill>
                  <a:srgbClr val="C00000"/>
                </a:solidFill>
                <a:latin typeface="Times New Roman" panose="02020603050405020304" pitchFamily="18" charset="0"/>
              </a:rPr>
              <a:t>Khái</a:t>
            </a:r>
            <a:r>
              <a:rPr lang="en-US" altLang="en-US" sz="2800" dirty="0">
                <a:solidFill>
                  <a:srgbClr val="C00000"/>
                </a:solidFill>
                <a:latin typeface="Times New Roman" panose="02020603050405020304" pitchFamily="18" charset="0"/>
              </a:rPr>
              <a:t> </a:t>
            </a:r>
            <a:r>
              <a:rPr lang="en-US" altLang="en-US" sz="2800" dirty="0" err="1">
                <a:solidFill>
                  <a:srgbClr val="C00000"/>
                </a:solidFill>
                <a:latin typeface="Times New Roman" panose="02020603050405020304" pitchFamily="18" charset="0"/>
              </a:rPr>
              <a:t>niệm</a:t>
            </a:r>
            <a:r>
              <a:rPr lang="en-US" altLang="en-US" sz="2800" dirty="0">
                <a:solidFill>
                  <a:srgbClr val="C00000"/>
                </a:solidFill>
                <a:latin typeface="Times New Roman" panose="02020603050405020304" pitchFamily="18" charset="0"/>
              </a:rPr>
              <a:t>                     .</a:t>
            </a:r>
          </a:p>
        </p:txBody>
      </p:sp>
      <p:sp>
        <p:nvSpPr>
          <p:cNvPr id="58377" name="Text Box 9"/>
          <p:cNvSpPr txBox="1">
            <a:spLocks noChangeArrowheads="1"/>
          </p:cNvSpPr>
          <p:nvPr/>
        </p:nvSpPr>
        <p:spPr bwMode="auto">
          <a:xfrm>
            <a:off x="4953000" y="2119314"/>
            <a:ext cx="2362200" cy="1379537"/>
          </a:xfrm>
          <a:prstGeom prst="rect">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a:solidFill>
                  <a:srgbClr val="C00000"/>
                </a:solidFill>
                <a:latin typeface="Times New Roman" panose="02020603050405020304" pitchFamily="18" charset="0"/>
              </a:rPr>
              <a:t>                         2. Ý nghĩa                          . </a:t>
            </a:r>
          </a:p>
        </p:txBody>
      </p:sp>
      <p:sp>
        <p:nvSpPr>
          <p:cNvPr id="58378" name="Text Box 10"/>
          <p:cNvSpPr txBox="1">
            <a:spLocks noChangeArrowheads="1"/>
          </p:cNvSpPr>
          <p:nvPr/>
        </p:nvSpPr>
        <p:spPr bwMode="auto">
          <a:xfrm>
            <a:off x="7924800" y="2119314"/>
            <a:ext cx="2362200" cy="1379537"/>
          </a:xfrm>
          <a:prstGeom prst="rect">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a:solidFill>
                  <a:srgbClr val="C00000"/>
                </a:solidFill>
                <a:latin typeface="Times New Roman" panose="02020603050405020304" pitchFamily="18" charset="0"/>
              </a:rPr>
              <a:t>3. Trách nhiệm Nhà nước, công dân</a:t>
            </a:r>
          </a:p>
        </p:txBody>
      </p:sp>
      <p:sp>
        <p:nvSpPr>
          <p:cNvPr id="58379" name="Text Box 11"/>
          <p:cNvSpPr txBox="1">
            <a:spLocks noChangeArrowheads="1"/>
          </p:cNvSpPr>
          <p:nvPr/>
        </p:nvSpPr>
        <p:spPr bwMode="auto">
          <a:xfrm>
            <a:off x="1981200" y="3503614"/>
            <a:ext cx="2362200" cy="3201987"/>
          </a:xfrm>
          <a:prstGeom prst="rect">
            <a:avLst/>
          </a:prstGeom>
          <a:noFill/>
          <a:ln w="6350" algn="ctr">
            <a:solidFill>
              <a:schemeClr val="tx1"/>
            </a:solidFill>
            <a:miter lim="800000"/>
            <a:headEnd/>
            <a:tailEnd/>
          </a:ln>
        </p:spPr>
        <p:txBody>
          <a:bodyPr>
            <a:spAutoFit/>
          </a:bodyPr>
          <a:lstStyle/>
          <a:p>
            <a:pPr algn="just">
              <a:spcBef>
                <a:spcPct val="50000"/>
              </a:spcBef>
              <a:buFontTx/>
              <a:buChar char="-"/>
              <a:defRPr/>
            </a:pPr>
            <a:r>
              <a:rPr lang="en-US" dirty="0">
                <a:latin typeface="Times New Roman" pitchFamily="18" charset="0"/>
              </a:rPr>
              <a:t> </a:t>
            </a:r>
            <a:r>
              <a:rPr lang="en-US" sz="2400" dirty="0" err="1">
                <a:solidFill>
                  <a:schemeClr val="accent1">
                    <a:lumMod val="50000"/>
                  </a:schemeClr>
                </a:solidFill>
                <a:latin typeface="Times New Roman" pitchFamily="18" charset="0"/>
              </a:rPr>
              <a:t>Quyền</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khiếu</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nại</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tố</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cáo</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là</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gì</a:t>
            </a:r>
            <a:r>
              <a:rPr lang="en-US" sz="2400" dirty="0">
                <a:solidFill>
                  <a:schemeClr val="accent1">
                    <a:lumMod val="50000"/>
                  </a:schemeClr>
                </a:solidFill>
                <a:latin typeface="Times New Roman" pitchFamily="18" charset="0"/>
              </a:rPr>
              <a:t>?</a:t>
            </a:r>
          </a:p>
          <a:p>
            <a:pPr algn="just">
              <a:spcBef>
                <a:spcPct val="50000"/>
              </a:spcBef>
              <a:buFontTx/>
              <a:buChar char="-"/>
              <a:defRPr/>
            </a:pP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Cách</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thực</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hiện</a:t>
            </a:r>
            <a:r>
              <a:rPr lang="en-US" sz="2400" dirty="0">
                <a:solidFill>
                  <a:schemeClr val="accent1">
                    <a:lumMod val="50000"/>
                  </a:schemeClr>
                </a:solidFill>
                <a:latin typeface="Times New Roman" pitchFamily="18" charset="0"/>
              </a:rPr>
              <a:t>.</a:t>
            </a:r>
          </a:p>
          <a:p>
            <a:pPr algn="just">
              <a:spcBef>
                <a:spcPct val="50000"/>
              </a:spcBef>
              <a:buFontTx/>
              <a:buChar char="-"/>
              <a:defRPr/>
            </a:pP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Điểm</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giống</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và</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khác</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nhau</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giữa</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hai</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quyền</a:t>
            </a:r>
            <a:r>
              <a:rPr lang="en-US" sz="2400" dirty="0">
                <a:solidFill>
                  <a:schemeClr val="accent1">
                    <a:lumMod val="50000"/>
                  </a:schemeClr>
                </a:solidFill>
                <a:latin typeface="Times New Roman" pitchFamily="18" charset="0"/>
              </a:rPr>
              <a:t>.</a:t>
            </a:r>
          </a:p>
          <a:p>
            <a:pPr algn="just">
              <a:spcBef>
                <a:spcPct val="50000"/>
              </a:spcBef>
              <a:defRPr/>
            </a:pPr>
            <a:endParaRPr lang="en-US" sz="2400" dirty="0">
              <a:latin typeface="Times New Roman" pitchFamily="18" charset="0"/>
            </a:endParaRPr>
          </a:p>
        </p:txBody>
      </p:sp>
      <p:sp>
        <p:nvSpPr>
          <p:cNvPr id="58380" name="Text Box 12"/>
          <p:cNvSpPr txBox="1">
            <a:spLocks noChangeArrowheads="1"/>
          </p:cNvSpPr>
          <p:nvPr/>
        </p:nvSpPr>
        <p:spPr bwMode="auto">
          <a:xfrm>
            <a:off x="4953000" y="3498851"/>
            <a:ext cx="2362200" cy="2908489"/>
          </a:xfrm>
          <a:prstGeom prst="rect">
            <a:avLst/>
          </a:prstGeom>
          <a:noFill/>
          <a:ln w="6350" algn="ctr">
            <a:solidFill>
              <a:schemeClr val="tx1"/>
            </a:solidFill>
            <a:miter lim="800000"/>
            <a:headEnd/>
            <a:tailEnd/>
          </a:ln>
        </p:spPr>
        <p:txBody>
          <a:bodyPr>
            <a:spAutoFit/>
          </a:bodyPr>
          <a:lstStyle/>
          <a:p>
            <a:pPr algn="just">
              <a:spcBef>
                <a:spcPct val="50000"/>
              </a:spcBef>
              <a:buFontTx/>
              <a:buChar char="-"/>
              <a:defRPr/>
            </a:pPr>
            <a:r>
              <a:rPr lang="en-US"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Bảo</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vệ</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tài</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sản</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Nhà</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nước</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lợi</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ích</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công</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cộng</a:t>
            </a:r>
            <a:r>
              <a:rPr lang="en-US" sz="2400" dirty="0">
                <a:solidFill>
                  <a:schemeClr val="accent1">
                    <a:lumMod val="50000"/>
                  </a:schemeClr>
                </a:solidFill>
                <a:latin typeface="Times New Roman" pitchFamily="18" charset="0"/>
              </a:rPr>
              <a:t>.</a:t>
            </a:r>
          </a:p>
          <a:p>
            <a:pPr algn="just">
              <a:spcBef>
                <a:spcPct val="50000"/>
              </a:spcBef>
              <a:buFontTx/>
              <a:buChar char="-"/>
              <a:defRPr/>
            </a:pP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Bảo</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vệ</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quyền</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lợi</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ích</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hợp</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pháp</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của</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công</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dân</a:t>
            </a:r>
            <a:r>
              <a:rPr lang="en-US" sz="2400" dirty="0">
                <a:solidFill>
                  <a:schemeClr val="accent1">
                    <a:lumMod val="50000"/>
                  </a:schemeClr>
                </a:solidFill>
                <a:latin typeface="Times New Roman" pitchFamily="18" charset="0"/>
              </a:rPr>
              <a:t>.</a:t>
            </a:r>
          </a:p>
          <a:p>
            <a:pPr algn="just">
              <a:spcBef>
                <a:spcPct val="50000"/>
              </a:spcBef>
              <a:defRPr/>
            </a:pPr>
            <a:endParaRPr lang="en-US" dirty="0">
              <a:latin typeface="Times New Roman" pitchFamily="18" charset="0"/>
            </a:endParaRPr>
          </a:p>
        </p:txBody>
      </p:sp>
      <p:sp>
        <p:nvSpPr>
          <p:cNvPr id="58381" name="Text Box 13"/>
          <p:cNvSpPr txBox="1">
            <a:spLocks noChangeArrowheads="1"/>
          </p:cNvSpPr>
          <p:nvPr/>
        </p:nvSpPr>
        <p:spPr bwMode="auto">
          <a:xfrm>
            <a:off x="7924800" y="3498850"/>
            <a:ext cx="2362200" cy="3201988"/>
          </a:xfrm>
          <a:prstGeom prst="rect">
            <a:avLst/>
          </a:prstGeom>
          <a:noFill/>
          <a:ln w="6350" algn="ctr">
            <a:solidFill>
              <a:schemeClr val="tx1"/>
            </a:solidFill>
            <a:miter lim="800000"/>
            <a:headEnd/>
            <a:tailEnd/>
          </a:ln>
        </p:spPr>
        <p:txBody>
          <a:bodyPr>
            <a:spAutoFit/>
          </a:bodyPr>
          <a:lstStyle/>
          <a:p>
            <a:pPr>
              <a:buFontTx/>
              <a:buChar char="-"/>
              <a:defRPr/>
            </a:pPr>
            <a:r>
              <a:rPr lang="en-US" dirty="0">
                <a:latin typeface="Times New Roman" pitchFamily="18" charset="0"/>
              </a:rPr>
              <a:t> </a:t>
            </a:r>
            <a:r>
              <a:rPr lang="en-US" sz="2400" dirty="0" err="1">
                <a:solidFill>
                  <a:schemeClr val="accent1">
                    <a:lumMod val="50000"/>
                  </a:schemeClr>
                </a:solidFill>
                <a:latin typeface="Times New Roman" pitchFamily="18" charset="0"/>
              </a:rPr>
              <a:t>Nhà</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nước</a:t>
            </a:r>
            <a:r>
              <a:rPr lang="en-US" sz="2400" dirty="0">
                <a:solidFill>
                  <a:schemeClr val="accent1">
                    <a:lumMod val="50000"/>
                  </a:schemeClr>
                </a:solidFill>
                <a:latin typeface="Times New Roman" pitchFamily="18" charset="0"/>
              </a:rPr>
              <a:t>: </a:t>
            </a:r>
          </a:p>
          <a:p>
            <a:pPr algn="just">
              <a:defRPr/>
            </a:pPr>
            <a:r>
              <a:rPr lang="en-US" sz="2400" dirty="0" err="1">
                <a:solidFill>
                  <a:schemeClr val="accent1">
                    <a:lumMod val="50000"/>
                  </a:schemeClr>
                </a:solidFill>
                <a:latin typeface="Times New Roman" pitchFamily="18" charset="0"/>
              </a:rPr>
              <a:t>Nghiêm</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cấm</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việc</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trả</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thù</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người</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khiếu</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nại</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tố</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cáo</a:t>
            </a:r>
            <a:r>
              <a:rPr lang="en-US" sz="2400" dirty="0">
                <a:solidFill>
                  <a:schemeClr val="accent1">
                    <a:lumMod val="50000"/>
                  </a:schemeClr>
                </a:solidFill>
                <a:latin typeface="Times New Roman" pitchFamily="18" charset="0"/>
              </a:rPr>
              <a:t>.</a:t>
            </a:r>
          </a:p>
          <a:p>
            <a:pPr>
              <a:spcBef>
                <a:spcPct val="50000"/>
              </a:spcBef>
              <a:buFontTx/>
              <a:buChar char="-"/>
              <a:defRPr/>
            </a:pP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Công</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dân</a:t>
            </a:r>
            <a:r>
              <a:rPr lang="en-US" sz="2400" dirty="0">
                <a:solidFill>
                  <a:schemeClr val="accent1">
                    <a:lumMod val="50000"/>
                  </a:schemeClr>
                </a:solidFill>
                <a:latin typeface="Times New Roman" pitchFamily="18" charset="0"/>
              </a:rPr>
              <a:t>:</a:t>
            </a:r>
          </a:p>
          <a:p>
            <a:pPr algn="just">
              <a:defRPr/>
            </a:pPr>
            <a:r>
              <a:rPr lang="en-US" sz="2400" dirty="0" err="1">
                <a:solidFill>
                  <a:schemeClr val="accent1">
                    <a:lumMod val="50000"/>
                  </a:schemeClr>
                </a:solidFill>
                <a:latin typeface="Times New Roman" pitchFamily="18" charset="0"/>
              </a:rPr>
              <a:t>Trung</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thực</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khách</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quan</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thận</a:t>
            </a:r>
            <a:r>
              <a:rPr lang="en-US" sz="2400" dirty="0">
                <a:solidFill>
                  <a:schemeClr val="accent1">
                    <a:lumMod val="50000"/>
                  </a:schemeClr>
                </a:solidFill>
                <a:latin typeface="Times New Roman" pitchFamily="18" charset="0"/>
              </a:rPr>
              <a:t> </a:t>
            </a:r>
            <a:r>
              <a:rPr lang="en-US" sz="2400" dirty="0" err="1">
                <a:solidFill>
                  <a:schemeClr val="accent1">
                    <a:lumMod val="50000"/>
                  </a:schemeClr>
                </a:solidFill>
                <a:latin typeface="Times New Roman" pitchFamily="18" charset="0"/>
              </a:rPr>
              <a:t>trọng</a:t>
            </a:r>
            <a:r>
              <a:rPr lang="en-US" sz="2400" dirty="0">
                <a:solidFill>
                  <a:schemeClr val="accent1">
                    <a:lumMod val="50000"/>
                  </a:schemeClr>
                </a:solidFill>
                <a:latin typeface="Times New Roman" pitchFamily="18" charset="0"/>
              </a:rPr>
              <a:t>.</a:t>
            </a:r>
          </a:p>
        </p:txBody>
      </p:sp>
      <p:sp>
        <p:nvSpPr>
          <p:cNvPr id="58382" name="TextBox 1"/>
          <p:cNvSpPr txBox="1">
            <a:spLocks noChangeArrowheads="1"/>
          </p:cNvSpPr>
          <p:nvPr/>
        </p:nvSpPr>
        <p:spPr bwMode="auto">
          <a:xfrm>
            <a:off x="2209800" y="152401"/>
            <a:ext cx="7772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3000" dirty="0">
                <a:solidFill>
                  <a:schemeClr val="bg1"/>
                </a:solidFill>
                <a:latin typeface="Times New Roman" panose="02020603050405020304" pitchFamily="18" charset="0"/>
              </a:rPr>
              <a:t>CỦNG CỐ :</a:t>
            </a:r>
          </a:p>
        </p:txBody>
      </p:sp>
    </p:spTree>
    <p:extLst>
      <p:ext uri="{BB962C8B-B14F-4D97-AF65-F5344CB8AC3E}">
        <p14:creationId xmlns:p14="http://schemas.microsoft.com/office/powerpoint/2010/main" val="21830428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82">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8370"/>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5837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58374"/>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58371"/>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58373"/>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58375"/>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8376"/>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8377"/>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8378"/>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58379"/>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58380"/>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58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6" grpId="0" animBg="1"/>
      <p:bldP spid="58377" grpId="0" animBg="1"/>
      <p:bldP spid="58378" grpId="0" animBg="1"/>
      <p:bldP spid="58379" grpId="0" animBg="1"/>
      <p:bldP spid="58380" grpId="0" animBg="1"/>
      <p:bldP spid="583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8" name="Text Box 12"/>
          <p:cNvSpPr txBox="1">
            <a:spLocks noChangeArrowheads="1"/>
          </p:cNvSpPr>
          <p:nvPr/>
        </p:nvSpPr>
        <p:spPr bwMode="auto">
          <a:xfrm>
            <a:off x="3569960" y="1219200"/>
            <a:ext cx="3211840" cy="52321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lIns="91436" tIns="45718" rIns="91436" bIns="45718">
            <a:spAutoFit/>
            <a:flatTx/>
          </a:bodyPr>
          <a:lstStyle/>
          <a:p>
            <a:pPr algn="ctr">
              <a:spcBef>
                <a:spcPct val="50000"/>
              </a:spcBef>
            </a:pP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rPr>
              <a:t>DẶN DÒ</a:t>
            </a:r>
          </a:p>
        </p:txBody>
      </p:sp>
      <p:sp>
        <p:nvSpPr>
          <p:cNvPr id="75789" name="Text Box 13"/>
          <p:cNvSpPr txBox="1">
            <a:spLocks noChangeArrowheads="1"/>
          </p:cNvSpPr>
          <p:nvPr/>
        </p:nvSpPr>
        <p:spPr bwMode="auto">
          <a:xfrm>
            <a:off x="3352800" y="2514600"/>
            <a:ext cx="6019800" cy="36932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lIns="91436" tIns="45718" rIns="91436" bIns="45718">
            <a:spAutoFit/>
            <a:flatTx/>
          </a:bodyPr>
          <a:lstStyle/>
          <a:p>
            <a:pPr>
              <a:spcBef>
                <a:spcPct val="50000"/>
              </a:spcBef>
            </a:pPr>
            <a:endParaRPr lang="en-US" altLang="en-US"/>
          </a:p>
        </p:txBody>
      </p:sp>
      <p:sp>
        <p:nvSpPr>
          <p:cNvPr id="75790" name="Text Box 14"/>
          <p:cNvSpPr txBox="1">
            <a:spLocks noChangeArrowheads="1"/>
          </p:cNvSpPr>
          <p:nvPr/>
        </p:nvSpPr>
        <p:spPr bwMode="auto">
          <a:xfrm>
            <a:off x="3810000" y="2438400"/>
            <a:ext cx="5257800" cy="36932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lIns="91436" tIns="45718" rIns="91436" bIns="45718">
            <a:spAutoFit/>
            <a:flatTx/>
          </a:bodyPr>
          <a:lstStyle/>
          <a:p>
            <a:pPr>
              <a:spcBef>
                <a:spcPct val="50000"/>
              </a:spcBef>
            </a:pPr>
            <a:endParaRPr lang="en-US" altLang="en-US"/>
          </a:p>
        </p:txBody>
      </p:sp>
      <p:sp>
        <p:nvSpPr>
          <p:cNvPr id="75791" name="Text Box 15"/>
          <p:cNvSpPr txBox="1">
            <a:spLocks noChangeArrowheads="1"/>
          </p:cNvSpPr>
          <p:nvPr/>
        </p:nvSpPr>
        <p:spPr bwMode="auto">
          <a:xfrm>
            <a:off x="4114800" y="2971800"/>
            <a:ext cx="4572000" cy="36932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lIns="91436" tIns="45718" rIns="91436" bIns="45718">
            <a:spAutoFit/>
            <a:flatTx/>
          </a:bodyPr>
          <a:lstStyle/>
          <a:p>
            <a:pPr>
              <a:spcBef>
                <a:spcPct val="50000"/>
              </a:spcBef>
            </a:pPr>
            <a:endParaRPr lang="en-US" altLang="en-US"/>
          </a:p>
        </p:txBody>
      </p:sp>
      <p:sp>
        <p:nvSpPr>
          <p:cNvPr id="75792" name="Text Box 16"/>
          <p:cNvSpPr txBox="1">
            <a:spLocks noChangeArrowheads="1"/>
          </p:cNvSpPr>
          <p:nvPr/>
        </p:nvSpPr>
        <p:spPr bwMode="auto">
          <a:xfrm>
            <a:off x="1143000" y="1981200"/>
            <a:ext cx="8763000" cy="23083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lIns="91436" tIns="45718" rIns="91436" bIns="45718">
            <a:spAutoFit/>
            <a:flatTx/>
          </a:bodyPr>
          <a:lstStyle/>
          <a:p>
            <a:pPr algn="just">
              <a:spcBef>
                <a:spcPct val="50000"/>
              </a:spcBef>
              <a:buFontTx/>
              <a:buChar char="-"/>
            </a:pPr>
            <a:r>
              <a:rPr lang="vi-VN" altLang="en-US" sz="3600" b="1" dirty="0" smtClean="0">
                <a:solidFill>
                  <a:srgbClr val="3333FF"/>
                </a:solidFill>
                <a:latin typeface="Times New Roman" panose="02020603050405020304" pitchFamily="18" charset="0"/>
              </a:rPr>
              <a:t> Nắm</a:t>
            </a:r>
            <a:r>
              <a:rPr lang="en-US" altLang="en-US" sz="3600" b="1" dirty="0" smtClean="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nội</a:t>
            </a:r>
            <a:r>
              <a:rPr lang="en-US" altLang="en-US" sz="3600" b="1" dirty="0">
                <a:solidFill>
                  <a:srgbClr val="3333FF"/>
                </a:solidFill>
                <a:latin typeface="Times New Roman" panose="02020603050405020304" pitchFamily="18" charset="0"/>
              </a:rPr>
              <a:t> dung </a:t>
            </a:r>
            <a:r>
              <a:rPr lang="en-US" altLang="en-US" sz="3600" b="1" dirty="0" err="1">
                <a:solidFill>
                  <a:srgbClr val="3333FF"/>
                </a:solidFill>
                <a:latin typeface="Times New Roman" panose="02020603050405020304" pitchFamily="18" charset="0"/>
              </a:rPr>
              <a:t>bài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học</a:t>
            </a:r>
            <a:r>
              <a:rPr lang="en-US" altLang="en-US" sz="3600" b="1" dirty="0">
                <a:solidFill>
                  <a:srgbClr val="3333FF"/>
                </a:solidFill>
                <a:latin typeface="Times New Roman" panose="02020603050405020304" pitchFamily="18" charset="0"/>
              </a:rPr>
              <a:t>.</a:t>
            </a:r>
          </a:p>
          <a:p>
            <a:pPr algn="just">
              <a:spcBef>
                <a:spcPct val="50000"/>
              </a:spcBef>
              <a:buFontTx/>
              <a:buChar char="-"/>
            </a:pP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Làm</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các</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bài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tập</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còn</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lại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trong</a:t>
            </a:r>
            <a:r>
              <a:rPr lang="en-US" altLang="en-US" sz="3600" b="1" dirty="0">
                <a:solidFill>
                  <a:srgbClr val="3333FF"/>
                </a:solidFill>
                <a:latin typeface="Times New Roman" panose="02020603050405020304" pitchFamily="18" charset="0"/>
              </a:rPr>
              <a:t> SGK.</a:t>
            </a:r>
          </a:p>
          <a:p>
            <a:pPr algn="just">
              <a:spcBef>
                <a:spcPct val="50000"/>
              </a:spcBef>
            </a:pPr>
            <a:r>
              <a:rPr lang="en-US" altLang="en-US" sz="3600" b="1" dirty="0">
                <a:solidFill>
                  <a:srgbClr val="3333FF"/>
                </a:solidFill>
                <a:latin typeface="Times New Roman" panose="02020603050405020304" pitchFamily="18" charset="0"/>
              </a:rPr>
              <a:t>- </a:t>
            </a:r>
            <a:r>
              <a:rPr lang="vi-VN" altLang="en-US" sz="3600" b="1" dirty="0" smtClean="0">
                <a:solidFill>
                  <a:srgbClr val="3333FF"/>
                </a:solidFill>
                <a:latin typeface="Times New Roman" panose="02020603050405020304" pitchFamily="18" charset="0"/>
              </a:rPr>
              <a:t>Chuẩn bị: Quyền tự do ngôn luận ...</a:t>
            </a:r>
            <a:endParaRPr lang="en-US" altLang="en-US" sz="3600" b="1" dirty="0">
              <a:latin typeface="Times New Roman" panose="02020603050405020304" pitchFamily="18" charset="0"/>
            </a:endParaRPr>
          </a:p>
        </p:txBody>
      </p:sp>
      <p:grpSp>
        <p:nvGrpSpPr>
          <p:cNvPr id="75793" name="Group 17"/>
          <p:cNvGrpSpPr>
            <a:grpSpLocks/>
          </p:cNvGrpSpPr>
          <p:nvPr/>
        </p:nvGrpSpPr>
        <p:grpSpPr bwMode="auto">
          <a:xfrm>
            <a:off x="76200" y="-381000"/>
            <a:ext cx="10591800" cy="7239000"/>
            <a:chOff x="240" y="432"/>
            <a:chExt cx="5376" cy="3366"/>
          </a:xfrm>
        </p:grpSpPr>
        <p:pic>
          <p:nvPicPr>
            <p:cNvPr id="75794" name="Picture 9" descr="3FEAD6BCD758488D9543CB410EF6ED2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72" y="2460"/>
              <a:ext cx="624"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95" name="Group 19"/>
            <p:cNvGrpSpPr>
              <a:grpSpLocks/>
            </p:cNvGrpSpPr>
            <p:nvPr/>
          </p:nvGrpSpPr>
          <p:grpSpPr bwMode="auto">
            <a:xfrm>
              <a:off x="240" y="480"/>
              <a:ext cx="5328" cy="3318"/>
              <a:chOff x="188" y="714"/>
              <a:chExt cx="5140" cy="2694"/>
            </a:xfrm>
          </p:grpSpPr>
          <p:pic>
            <p:nvPicPr>
              <p:cNvPr id="75796" name="Picture 8" descr="3FEAD6BCD758488D9543CB410EF6ED2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88" y="1176"/>
                <a:ext cx="540" cy="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7" name="Picture 10" descr="3FEAD6BCD758488D9543CB410EF6ED2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6" y="1200"/>
                <a:ext cx="576"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8" name="Picture 11" descr="3FEAD6BCD758488D9543CB410EF6ED2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30" y="78"/>
                <a:ext cx="540" cy="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9" name="Picture 8" descr="3FEAD6BCD758488D9543CB410EF6ED2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0" y="1974"/>
                <a:ext cx="540" cy="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0" name="Picture 8" descr="3FEAD6BCD758488D9543CB410EF6ED2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0" y="-42"/>
                <a:ext cx="540" cy="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7" descr="C:\Documents and Settings\THANH NHAH\Desktop\Bé Thọ\H.động\H.động 12.gif"/>
              <p:cNvPicPr>
                <a:picLocks noChangeAspect="1" noChangeArrowheads="1" noCrop="1"/>
              </p:cNvPicPr>
              <p:nvPr/>
            </p:nvPicPr>
            <p:blipFill>
              <a:blip r:embed="rId3"/>
              <a:srcRect/>
              <a:stretch>
                <a:fillRect/>
              </a:stretch>
            </p:blipFill>
            <p:spPr bwMode="auto">
              <a:xfrm>
                <a:off x="192" y="716"/>
                <a:ext cx="720" cy="720"/>
              </a:xfrm>
              <a:prstGeom prst="rect">
                <a:avLst/>
              </a:prstGeom>
              <a:noFill/>
              <a:effectLst>
                <a:softEdge rad="317500"/>
              </a:effectLst>
            </p:spPr>
          </p:pic>
        </p:grpSp>
        <p:pic>
          <p:nvPicPr>
            <p:cNvPr id="3100" name="Picture 28" descr="C:\Documents and Settings\THANH NHAH\Desktop\Bé Thọ\H.động\H.động 12.gif"/>
            <p:cNvPicPr>
              <a:picLocks noChangeAspect="1" noChangeArrowheads="1" noCrop="1"/>
            </p:cNvPicPr>
            <p:nvPr/>
          </p:nvPicPr>
          <p:blipFill>
            <a:blip r:embed="rId3"/>
            <a:srcRect/>
            <a:stretch>
              <a:fillRect/>
            </a:stretch>
          </p:blipFill>
          <p:spPr bwMode="auto">
            <a:xfrm>
              <a:off x="4890" y="435"/>
              <a:ext cx="720" cy="952"/>
            </a:xfrm>
            <a:prstGeom prst="rect">
              <a:avLst/>
            </a:prstGeom>
            <a:noFill/>
            <a:effectLst>
              <a:softEdge rad="317500"/>
            </a:effectLst>
          </p:spPr>
        </p:pic>
      </p:grpSp>
    </p:spTree>
    <p:extLst>
      <p:ext uri="{BB962C8B-B14F-4D97-AF65-F5344CB8AC3E}">
        <p14:creationId xmlns:p14="http://schemas.microsoft.com/office/powerpoint/2010/main" val="2268798385"/>
      </p:ext>
    </p:extLst>
  </p:cSld>
  <p:clrMapOvr>
    <a:masterClrMapping/>
  </p:clrMapOvr>
  <p:transition spd="med">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noGrp="1"/>
          </p:cNvSpPr>
          <p:nvPr>
            <p:ph type="title"/>
          </p:nvPr>
        </p:nvSpPr>
        <p:spPr/>
        <p:txBody>
          <a:bodyPr/>
          <a:lstStyle/>
          <a:p>
            <a:pPr>
              <a:defRPr/>
            </a:pPr>
            <a:r>
              <a:rPr lang="en-US" altLang="en-US" sz="2500" kern="100" dirty="0" err="1"/>
              <a:t>Anh</a:t>
            </a:r>
            <a:r>
              <a:rPr lang="en-US" altLang="en-US" sz="2500" kern="100" dirty="0"/>
              <a:t> </a:t>
            </a:r>
            <a:r>
              <a:rPr lang="en-US" altLang="en-US" sz="2500" kern="100" dirty="0" err="1"/>
              <a:t>Hà</a:t>
            </a:r>
            <a:r>
              <a:rPr lang="en-US" altLang="en-US" sz="2500" kern="100" dirty="0"/>
              <a:t> </a:t>
            </a:r>
            <a:r>
              <a:rPr lang="en-US" altLang="en-US" sz="2500" kern="100" dirty="0" err="1"/>
              <a:t>bị</a:t>
            </a:r>
            <a:r>
              <a:rPr lang="en-US" altLang="en-US" sz="2500" kern="100" dirty="0"/>
              <a:t> </a:t>
            </a:r>
            <a:r>
              <a:rPr lang="en-US" altLang="en-US" sz="2500" kern="100" dirty="0" err="1"/>
              <a:t>giám</a:t>
            </a:r>
            <a:r>
              <a:rPr lang="en-US" altLang="en-US" sz="2500" kern="100" dirty="0"/>
              <a:t> </a:t>
            </a:r>
            <a:r>
              <a:rPr lang="en-US" altLang="en-US" sz="2500" kern="100" dirty="0" err="1"/>
              <a:t>đốc</a:t>
            </a:r>
            <a:r>
              <a:rPr lang="en-US" altLang="en-US" sz="2500" kern="100" dirty="0"/>
              <a:t> </a:t>
            </a:r>
            <a:r>
              <a:rPr lang="en-US" altLang="en-US" sz="2500" kern="100" dirty="0" err="1"/>
              <a:t>cho</a:t>
            </a:r>
            <a:r>
              <a:rPr lang="en-US" altLang="en-US" sz="2500" kern="100" dirty="0"/>
              <a:t> </a:t>
            </a:r>
            <a:r>
              <a:rPr lang="en-US" altLang="en-US" sz="2500" kern="100" dirty="0" err="1"/>
              <a:t>thôi</a:t>
            </a:r>
            <a:r>
              <a:rPr lang="en-US" altLang="en-US" sz="2500" kern="100" dirty="0"/>
              <a:t> </a:t>
            </a:r>
            <a:r>
              <a:rPr lang="en-US" altLang="en-US" sz="2500" kern="100" dirty="0" err="1"/>
              <a:t>việc</a:t>
            </a:r>
            <a:r>
              <a:rPr lang="en-US" altLang="en-US" sz="2500" kern="100" dirty="0"/>
              <a:t> </a:t>
            </a:r>
            <a:r>
              <a:rPr lang="en-US" altLang="en-US" sz="2500" kern="100" dirty="0" err="1"/>
              <a:t>mà</a:t>
            </a:r>
            <a:r>
              <a:rPr lang="en-US" altLang="en-US" sz="2500" kern="100" dirty="0"/>
              <a:t> </a:t>
            </a:r>
            <a:r>
              <a:rPr lang="en-US" altLang="en-US" sz="2500" kern="100" dirty="0" err="1"/>
              <a:t>không</a:t>
            </a:r>
            <a:r>
              <a:rPr lang="en-US" altLang="en-US" sz="2500" kern="100" dirty="0"/>
              <a:t>  </a:t>
            </a:r>
            <a:r>
              <a:rPr lang="en-US" altLang="en-US" sz="2500" kern="100" dirty="0" err="1"/>
              <a:t>nêu</a:t>
            </a:r>
            <a:r>
              <a:rPr lang="en-US" altLang="en-US" sz="2500" kern="100" dirty="0"/>
              <a:t> </a:t>
            </a:r>
            <a:r>
              <a:rPr lang="en-US" altLang="en-US" sz="2500" kern="100" dirty="0" err="1"/>
              <a:t>rõ</a:t>
            </a:r>
            <a:r>
              <a:rPr lang="en-US" altLang="en-US" sz="2500" kern="100" dirty="0"/>
              <a:t> </a:t>
            </a:r>
            <a:r>
              <a:rPr lang="en-US" altLang="en-US" sz="2500" kern="100" dirty="0" err="1"/>
              <a:t>lí</a:t>
            </a:r>
            <a:r>
              <a:rPr lang="en-US" altLang="en-US" sz="2500" kern="100" dirty="0"/>
              <a:t> do. </a:t>
            </a:r>
            <a:r>
              <a:rPr lang="en-US" altLang="en-US" sz="2500" kern="100" dirty="0" err="1"/>
              <a:t>Anh</a:t>
            </a:r>
            <a:r>
              <a:rPr lang="en-US" altLang="en-US" sz="2500" kern="100" dirty="0"/>
              <a:t> </a:t>
            </a:r>
            <a:r>
              <a:rPr lang="en-US" altLang="en-US" sz="2500" kern="100" dirty="0" err="1"/>
              <a:t>Hà</a:t>
            </a:r>
            <a:r>
              <a:rPr lang="en-US" altLang="en-US" sz="2500" kern="100" dirty="0"/>
              <a:t> </a:t>
            </a:r>
            <a:r>
              <a:rPr lang="en-US" altLang="en-US" sz="2500" kern="100" dirty="0" err="1"/>
              <a:t>nên</a:t>
            </a:r>
            <a:r>
              <a:rPr lang="en-US" altLang="en-US" sz="2500" kern="100" dirty="0"/>
              <a:t> </a:t>
            </a:r>
            <a:r>
              <a:rPr lang="en-US" altLang="en-US" sz="2500" kern="100" dirty="0" err="1"/>
              <a:t>làm</a:t>
            </a:r>
            <a:r>
              <a:rPr lang="en-US" altLang="en-US" sz="2500" kern="100" dirty="0"/>
              <a:t> </a:t>
            </a:r>
            <a:r>
              <a:rPr lang="en-US" altLang="en-US" sz="2500" kern="100" dirty="0" err="1"/>
              <a:t>thế</a:t>
            </a:r>
            <a:r>
              <a:rPr lang="en-US" altLang="en-US" sz="2500" kern="100" dirty="0"/>
              <a:t> </a:t>
            </a:r>
            <a:r>
              <a:rPr lang="en-US" altLang="en-US" sz="2500" kern="100" dirty="0" err="1"/>
              <a:t>nào</a:t>
            </a:r>
            <a:r>
              <a:rPr lang="en-US" altLang="en-US" sz="2500" kern="100" dirty="0"/>
              <a:t> </a:t>
            </a:r>
            <a:r>
              <a:rPr lang="en-US" altLang="en-US" sz="2500" kern="100" dirty="0" err="1"/>
              <a:t>để</a:t>
            </a:r>
            <a:r>
              <a:rPr lang="en-US" altLang="en-US" sz="2500" kern="100" dirty="0"/>
              <a:t> </a:t>
            </a:r>
            <a:r>
              <a:rPr lang="en-US" altLang="en-US" sz="2500" kern="100" dirty="0" err="1"/>
              <a:t>bảo</a:t>
            </a:r>
            <a:r>
              <a:rPr lang="en-US" altLang="en-US" sz="2500" kern="100" dirty="0"/>
              <a:t> </a:t>
            </a:r>
            <a:r>
              <a:rPr lang="en-US" altLang="en-US" sz="2500" kern="100" dirty="0" err="1"/>
              <a:t>vệ</a:t>
            </a:r>
            <a:r>
              <a:rPr lang="en-US" altLang="en-US" sz="2500" kern="100" dirty="0"/>
              <a:t> </a:t>
            </a:r>
            <a:r>
              <a:rPr lang="en-US" altLang="en-US" sz="2500" kern="100" dirty="0" err="1"/>
              <a:t>quyền</a:t>
            </a:r>
            <a:r>
              <a:rPr lang="en-US" altLang="en-US" sz="2500" kern="100" dirty="0"/>
              <a:t> </a:t>
            </a:r>
            <a:r>
              <a:rPr lang="en-US" altLang="en-US" sz="2500" kern="100" dirty="0" err="1"/>
              <a:t>lợi</a:t>
            </a:r>
            <a:r>
              <a:rPr lang="en-US" altLang="en-US" sz="2500" kern="100" dirty="0"/>
              <a:t> </a:t>
            </a:r>
            <a:r>
              <a:rPr lang="en-US" altLang="en-US" sz="2500" kern="100" dirty="0" err="1"/>
              <a:t>của</a:t>
            </a:r>
            <a:r>
              <a:rPr lang="en-US" altLang="en-US" sz="2500" kern="100" dirty="0"/>
              <a:t> </a:t>
            </a:r>
            <a:r>
              <a:rPr lang="en-US" altLang="en-US" sz="2500" kern="100" dirty="0" err="1"/>
              <a:t>mình</a:t>
            </a:r>
            <a:r>
              <a:rPr lang="en-US" altLang="en-US" sz="2500" kern="100" dirty="0"/>
              <a:t>?</a:t>
            </a:r>
          </a:p>
        </p:txBody>
      </p:sp>
      <p:sp>
        <p:nvSpPr>
          <p:cNvPr id="5" name="Rectangle 3"/>
          <p:cNvSpPr txBox="1">
            <a:spLocks noGrp="1" noChangeArrowheads="1"/>
          </p:cNvSpPr>
          <p:nvPr>
            <p:ph type="body" idx="1"/>
          </p:nvPr>
        </p:nvSpPr>
        <p:spPr>
          <a:xfrm>
            <a:off x="1635125" y="5257800"/>
            <a:ext cx="8953500" cy="1295400"/>
          </a:xfrm>
        </p:spPr>
        <p:txBody>
          <a:bodyPr/>
          <a:lstStyle/>
          <a:p>
            <a:pPr algn="just" eaLnBrk="1" hangingPunct="1">
              <a:buFontTx/>
              <a:buNone/>
            </a:pPr>
            <a:r>
              <a:rPr lang="en-US" altLang="en-US" sz="3000" b="1" smtClean="0">
                <a:solidFill>
                  <a:srgbClr val="0000FF"/>
                </a:solidFill>
              </a:rPr>
              <a:t>	</a:t>
            </a:r>
            <a:r>
              <a:rPr lang="vi-VN" altLang="en-US" sz="2500" b="1" smtClean="0">
                <a:solidFill>
                  <a:srgbClr val="0000FF"/>
                </a:solidFill>
              </a:rPr>
              <a:t>Anh H</a:t>
            </a:r>
            <a:r>
              <a:rPr lang="en-US" altLang="en-US" sz="2500" b="1" smtClean="0">
                <a:solidFill>
                  <a:srgbClr val="0000FF"/>
                </a:solidFill>
              </a:rPr>
              <a:t>à</a:t>
            </a:r>
            <a:r>
              <a:rPr lang="vi-VN" altLang="en-US" sz="2500" b="1" smtClean="0">
                <a:solidFill>
                  <a:srgbClr val="0000FF"/>
                </a:solidFill>
              </a:rPr>
              <a:t> khiếu nại lên cơ quan có thẩm quyền để cơ quan có trách nhiệm yêu cầu người giám đốc giải thích lý do đuổi việc để bảo vệ quyền lợi chính đáng của mình.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1233488"/>
            <a:ext cx="7243762"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noGrp="1"/>
          </p:cNvSpPr>
          <p:nvPr>
            <p:ph type="title"/>
          </p:nvPr>
        </p:nvSpPr>
        <p:spPr/>
        <p:txBody>
          <a:bodyPr/>
          <a:lstStyle/>
          <a:p>
            <a:r>
              <a:rPr lang="en-US" altLang="en-US" smtClean="0"/>
              <a:t>1. ĐẶT VẤN ĐỀ</a:t>
            </a:r>
          </a:p>
        </p:txBody>
      </p:sp>
      <p:pic>
        <p:nvPicPr>
          <p:cNvPr id="12291" name="Picture 2" descr="E:\ARCHIMEDES ACADEMY\GDCD\GDCD 6\BÀI 1. TỰ CHĂM SÓC, RÈN LUYỆN THÂN THỂ\học sinh suy ngh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27162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4207284" y="1347361"/>
            <a:ext cx="5927316" cy="1572478"/>
          </a:xfrm>
          <a:prstGeom prst="wedgeEllipseCallout">
            <a:avLst>
              <a:gd name="adj1" fmla="val -44037"/>
              <a:gd name="adj2" fmla="val 90095"/>
            </a:avLst>
          </a:prstGeom>
          <a:solidFill>
            <a:schemeClr val="accent3">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r>
              <a:rPr lang="en-US" sz="2200" dirty="0">
                <a:solidFill>
                  <a:srgbClr val="FFFFFF"/>
                </a:solidFill>
                <a:latin typeface="+mn-lt"/>
                <a:ea typeface="+mn-ea"/>
                <a:cs typeface="+mn-cs"/>
                <a:sym typeface="Helvetica Neue Medium"/>
              </a:rPr>
              <a:t>Theo </a:t>
            </a:r>
            <a:r>
              <a:rPr lang="en-US" sz="2200" dirty="0" err="1">
                <a:solidFill>
                  <a:srgbClr val="FFFFFF"/>
                </a:solidFill>
                <a:latin typeface="+mn-lt"/>
                <a:ea typeface="+mn-ea"/>
                <a:cs typeface="+mn-cs"/>
                <a:sym typeface="Helvetica Neue Medium"/>
              </a:rPr>
              <a:t>em</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khi</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nào</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công</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dân</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có</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quyền</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khiếu</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nại</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Mục</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đích</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của</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việc</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khiếu</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nại</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là</a:t>
            </a:r>
            <a:r>
              <a:rPr lang="en-US" sz="2200" dirty="0">
                <a:solidFill>
                  <a:srgbClr val="FFFFFF"/>
                </a:solidFill>
                <a:latin typeface="+mn-lt"/>
                <a:ea typeface="+mn-ea"/>
                <a:cs typeface="+mn-cs"/>
                <a:sym typeface="Helvetica Neue Medium"/>
              </a:rPr>
              <a:t> </a:t>
            </a:r>
            <a:r>
              <a:rPr lang="en-US" sz="2200" dirty="0" err="1">
                <a:solidFill>
                  <a:srgbClr val="FFFFFF"/>
                </a:solidFill>
                <a:latin typeface="+mn-lt"/>
                <a:ea typeface="+mn-ea"/>
                <a:cs typeface="+mn-cs"/>
                <a:sym typeface="Helvetica Neue Medium"/>
              </a:rPr>
              <a:t>gì</a:t>
            </a:r>
            <a:r>
              <a:rPr lang="en-US" sz="2200" dirty="0">
                <a:solidFill>
                  <a:srgbClr val="FFFFFF"/>
                </a:solidFill>
                <a:latin typeface="+mn-lt"/>
                <a:ea typeface="+mn-ea"/>
                <a:cs typeface="+mn-cs"/>
                <a:sym typeface="Helvetica Neue Medium"/>
              </a:rPr>
              <a:t>? </a:t>
            </a:r>
          </a:p>
        </p:txBody>
      </p:sp>
      <p:sp>
        <p:nvSpPr>
          <p:cNvPr id="10" name="Oval Callout 9"/>
          <p:cNvSpPr/>
          <p:nvPr/>
        </p:nvSpPr>
        <p:spPr>
          <a:xfrm>
            <a:off x="4724400" y="4495800"/>
            <a:ext cx="5715000" cy="1572478"/>
          </a:xfrm>
          <a:prstGeom prst="wedgeEllipseCallout">
            <a:avLst>
              <a:gd name="adj1" fmla="val -54025"/>
              <a:gd name="adj2" fmla="val -67609"/>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r>
              <a:rPr lang="en-US" sz="2200" dirty="0">
                <a:solidFill>
                  <a:srgbClr val="FFFFFF"/>
                </a:solidFill>
                <a:sym typeface="Helvetica Neue Medium"/>
              </a:rPr>
              <a:t>Theo </a:t>
            </a:r>
            <a:r>
              <a:rPr lang="en-US" sz="2200" dirty="0" err="1">
                <a:solidFill>
                  <a:srgbClr val="FFFFFF"/>
                </a:solidFill>
                <a:sym typeface="Helvetica Neue Medium"/>
              </a:rPr>
              <a:t>em</a:t>
            </a:r>
            <a:r>
              <a:rPr lang="en-US" sz="2200" dirty="0">
                <a:solidFill>
                  <a:srgbClr val="FFFFFF"/>
                </a:solidFill>
                <a:sym typeface="Helvetica Neue Medium"/>
              </a:rPr>
              <a:t>, </a:t>
            </a:r>
            <a:r>
              <a:rPr lang="en-US" sz="2200" dirty="0" err="1">
                <a:solidFill>
                  <a:srgbClr val="FFFFFF"/>
                </a:solidFill>
                <a:sym typeface="Helvetica Neue Medium"/>
              </a:rPr>
              <a:t>khi</a:t>
            </a:r>
            <a:r>
              <a:rPr lang="en-US" sz="2200" dirty="0">
                <a:solidFill>
                  <a:srgbClr val="FFFFFF"/>
                </a:solidFill>
                <a:sym typeface="Helvetica Neue Medium"/>
              </a:rPr>
              <a:t> </a:t>
            </a:r>
            <a:r>
              <a:rPr lang="en-US" sz="2200" dirty="0" err="1">
                <a:solidFill>
                  <a:srgbClr val="FFFFFF"/>
                </a:solidFill>
                <a:sym typeface="Helvetica Neue Medium"/>
              </a:rPr>
              <a:t>nào</a:t>
            </a:r>
            <a:r>
              <a:rPr lang="en-US" sz="2200" dirty="0">
                <a:solidFill>
                  <a:srgbClr val="FFFFFF"/>
                </a:solidFill>
                <a:sym typeface="Helvetica Neue Medium"/>
              </a:rPr>
              <a:t> </a:t>
            </a:r>
            <a:r>
              <a:rPr lang="en-US" sz="2200" dirty="0" err="1">
                <a:solidFill>
                  <a:srgbClr val="FFFFFF"/>
                </a:solidFill>
                <a:sym typeface="Helvetica Neue Medium"/>
              </a:rPr>
              <a:t>công</a:t>
            </a:r>
            <a:r>
              <a:rPr lang="en-US" sz="2200" dirty="0">
                <a:solidFill>
                  <a:srgbClr val="FFFFFF"/>
                </a:solidFill>
                <a:sym typeface="Helvetica Neue Medium"/>
              </a:rPr>
              <a:t> </a:t>
            </a:r>
            <a:r>
              <a:rPr lang="en-US" sz="2200" dirty="0" err="1">
                <a:solidFill>
                  <a:srgbClr val="FFFFFF"/>
                </a:solidFill>
                <a:sym typeface="Helvetica Neue Medium"/>
              </a:rPr>
              <a:t>dân</a:t>
            </a:r>
            <a:r>
              <a:rPr lang="en-US" sz="2200" dirty="0">
                <a:solidFill>
                  <a:srgbClr val="FFFFFF"/>
                </a:solidFill>
                <a:sym typeface="Helvetica Neue Medium"/>
              </a:rPr>
              <a:t> </a:t>
            </a:r>
            <a:r>
              <a:rPr lang="en-US" sz="2200" dirty="0" err="1">
                <a:solidFill>
                  <a:srgbClr val="FFFFFF"/>
                </a:solidFill>
                <a:sym typeface="Helvetica Neue Medium"/>
              </a:rPr>
              <a:t>có</a:t>
            </a:r>
            <a:r>
              <a:rPr lang="en-US" sz="2200" dirty="0">
                <a:solidFill>
                  <a:srgbClr val="FFFFFF"/>
                </a:solidFill>
                <a:sym typeface="Helvetica Neue Medium"/>
              </a:rPr>
              <a:t> </a:t>
            </a:r>
            <a:r>
              <a:rPr lang="en-US" sz="2200" dirty="0" err="1">
                <a:solidFill>
                  <a:srgbClr val="FFFFFF"/>
                </a:solidFill>
                <a:sym typeface="Helvetica Neue Medium"/>
              </a:rPr>
              <a:t>quyền</a:t>
            </a:r>
            <a:r>
              <a:rPr lang="en-US" sz="2200" dirty="0">
                <a:solidFill>
                  <a:srgbClr val="FFFFFF"/>
                </a:solidFill>
                <a:sym typeface="Helvetica Neue Medium"/>
              </a:rPr>
              <a:t> </a:t>
            </a:r>
            <a:r>
              <a:rPr lang="en-US" sz="2200" dirty="0" err="1">
                <a:solidFill>
                  <a:srgbClr val="FFFFFF"/>
                </a:solidFill>
                <a:sym typeface="Helvetica Neue Medium"/>
              </a:rPr>
              <a:t>tố</a:t>
            </a:r>
            <a:r>
              <a:rPr lang="en-US" sz="2200" dirty="0">
                <a:solidFill>
                  <a:srgbClr val="FFFFFF"/>
                </a:solidFill>
                <a:sym typeface="Helvetica Neue Medium"/>
              </a:rPr>
              <a:t> </a:t>
            </a:r>
            <a:r>
              <a:rPr lang="en-US" sz="2200" dirty="0" err="1">
                <a:solidFill>
                  <a:srgbClr val="FFFFFF"/>
                </a:solidFill>
                <a:sym typeface="Helvetica Neue Medium"/>
              </a:rPr>
              <a:t>cáo</a:t>
            </a:r>
            <a:r>
              <a:rPr lang="en-US" sz="2200" dirty="0">
                <a:solidFill>
                  <a:srgbClr val="FFFFFF"/>
                </a:solidFill>
                <a:sym typeface="Helvetica Neue Medium"/>
              </a:rPr>
              <a:t>? </a:t>
            </a:r>
            <a:r>
              <a:rPr lang="en-US" sz="2200" dirty="0" err="1">
                <a:solidFill>
                  <a:srgbClr val="FFFFFF"/>
                </a:solidFill>
                <a:sym typeface="Helvetica Neue Medium"/>
              </a:rPr>
              <a:t>Mục</a:t>
            </a:r>
            <a:r>
              <a:rPr lang="en-US" sz="2200" dirty="0">
                <a:solidFill>
                  <a:srgbClr val="FFFFFF"/>
                </a:solidFill>
                <a:sym typeface="Helvetica Neue Medium"/>
              </a:rPr>
              <a:t> </a:t>
            </a:r>
            <a:r>
              <a:rPr lang="en-US" sz="2200" dirty="0" err="1">
                <a:solidFill>
                  <a:srgbClr val="FFFFFF"/>
                </a:solidFill>
                <a:sym typeface="Helvetica Neue Medium"/>
              </a:rPr>
              <a:t>đích</a:t>
            </a:r>
            <a:r>
              <a:rPr lang="en-US" sz="2200" dirty="0">
                <a:solidFill>
                  <a:srgbClr val="FFFFFF"/>
                </a:solidFill>
                <a:sym typeface="Helvetica Neue Medium"/>
              </a:rPr>
              <a:t> </a:t>
            </a:r>
            <a:r>
              <a:rPr lang="en-US" sz="2200" dirty="0" err="1">
                <a:solidFill>
                  <a:srgbClr val="FFFFFF"/>
                </a:solidFill>
                <a:sym typeface="Helvetica Neue Medium"/>
              </a:rPr>
              <a:t>của</a:t>
            </a:r>
            <a:r>
              <a:rPr lang="en-US" sz="2200" dirty="0">
                <a:solidFill>
                  <a:srgbClr val="FFFFFF"/>
                </a:solidFill>
                <a:sym typeface="Helvetica Neue Medium"/>
              </a:rPr>
              <a:t> </a:t>
            </a:r>
            <a:r>
              <a:rPr lang="en-US" sz="2200" dirty="0" err="1">
                <a:solidFill>
                  <a:srgbClr val="FFFFFF"/>
                </a:solidFill>
                <a:sym typeface="Helvetica Neue Medium"/>
              </a:rPr>
              <a:t>việc</a:t>
            </a:r>
            <a:r>
              <a:rPr lang="en-US" sz="2200" dirty="0">
                <a:solidFill>
                  <a:srgbClr val="FFFFFF"/>
                </a:solidFill>
                <a:sym typeface="Helvetica Neue Medium"/>
              </a:rPr>
              <a:t> </a:t>
            </a:r>
            <a:r>
              <a:rPr lang="en-US" sz="2200" dirty="0" err="1">
                <a:solidFill>
                  <a:srgbClr val="FFFFFF"/>
                </a:solidFill>
                <a:sym typeface="Helvetica Neue Medium"/>
              </a:rPr>
              <a:t>tố</a:t>
            </a:r>
            <a:r>
              <a:rPr lang="en-US" sz="2200" dirty="0">
                <a:solidFill>
                  <a:srgbClr val="FFFFFF"/>
                </a:solidFill>
                <a:sym typeface="Helvetica Neue Medium"/>
              </a:rPr>
              <a:t> </a:t>
            </a:r>
            <a:r>
              <a:rPr lang="en-US" sz="2200" dirty="0" err="1">
                <a:solidFill>
                  <a:srgbClr val="FFFFFF"/>
                </a:solidFill>
                <a:sym typeface="Helvetica Neue Medium"/>
              </a:rPr>
              <a:t>cáo</a:t>
            </a:r>
            <a:r>
              <a:rPr lang="en-US" sz="2200" dirty="0">
                <a:solidFill>
                  <a:srgbClr val="FFFFFF"/>
                </a:solidFill>
                <a:sym typeface="Helvetica Neue Medium"/>
              </a:rPr>
              <a:t> </a:t>
            </a:r>
            <a:r>
              <a:rPr lang="en-US" sz="2200" dirty="0" err="1">
                <a:solidFill>
                  <a:srgbClr val="FFFFFF"/>
                </a:solidFill>
                <a:sym typeface="Helvetica Neue Medium"/>
              </a:rPr>
              <a:t>là</a:t>
            </a:r>
            <a:r>
              <a:rPr lang="en-US" sz="2200" dirty="0">
                <a:solidFill>
                  <a:srgbClr val="FFFFFF"/>
                </a:solidFill>
                <a:sym typeface="Helvetica Neue Medium"/>
              </a:rPr>
              <a:t> </a:t>
            </a:r>
            <a:r>
              <a:rPr lang="en-US" sz="2200" dirty="0" err="1">
                <a:solidFill>
                  <a:srgbClr val="FFFFFF"/>
                </a:solidFill>
                <a:sym typeface="Helvetica Neue Medium"/>
              </a:rPr>
              <a:t>gì</a:t>
            </a:r>
            <a:r>
              <a:rPr lang="en-US" sz="2200" dirty="0">
                <a:solidFill>
                  <a:srgbClr val="FFFFFF"/>
                </a:solidFill>
                <a:sym typeface="Helvetica Neue Medium"/>
              </a:rPr>
              <a:t>?</a:t>
            </a:r>
            <a:endParaRPr lang="en-US" sz="2200" dirty="0">
              <a:solidFill>
                <a:srgbClr val="FFFFFF"/>
              </a:solidFill>
              <a:latin typeface="+mn-lt"/>
              <a:ea typeface="+mn-ea"/>
              <a:cs typeface="+mn-cs"/>
              <a:sym typeface="Helvetica Neue Medium"/>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ến trình phát triển"/>
          <p:cNvSpPr txBox="1">
            <a:spLocks noGrp="1"/>
          </p:cNvSpPr>
          <p:nvPr>
            <p:ph type="title"/>
          </p:nvPr>
        </p:nvSpPr>
        <p:spPr/>
        <p:txBody>
          <a:bodyPr/>
          <a:lstStyle/>
          <a:p>
            <a:pPr eaLnBrk="1" hangingPunct="1"/>
            <a:r>
              <a:rPr lang="en-US" altLang="en-US" smtClean="0"/>
              <a:t>II. NỘI DUNG BÀI HỌC</a:t>
            </a:r>
          </a:p>
        </p:txBody>
      </p:sp>
      <p:grpSp>
        <p:nvGrpSpPr>
          <p:cNvPr id="13315" name="Group 2"/>
          <p:cNvGrpSpPr>
            <a:grpSpLocks/>
          </p:cNvGrpSpPr>
          <p:nvPr/>
        </p:nvGrpSpPr>
        <p:grpSpPr bwMode="auto">
          <a:xfrm>
            <a:off x="1752600" y="1219200"/>
            <a:ext cx="8382000" cy="1055688"/>
            <a:chOff x="0" y="1143000"/>
            <a:chExt cx="8382000" cy="1055688"/>
          </a:xfrm>
        </p:grpSpPr>
        <p:pic>
          <p:nvPicPr>
            <p:cNvPr id="13320" name="Picture 6" descr="E:\ARCHIMEDES ACADEMY\GDCD\GDCD 6\BÀI 1. TỰ CHĂM SÓC, RÈN LUYỆN THÂN THỂ\viết bà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1811338"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gray">
            <a:xfrm>
              <a:off x="1547813" y="1231900"/>
              <a:ext cx="6834187" cy="738188"/>
            </a:xfrm>
            <a:prstGeom prst="roundRect">
              <a:avLst>
                <a:gd name="adj" fmla="val 50000"/>
              </a:avLst>
            </a:prstGeom>
            <a:solidFill>
              <a:schemeClr val="accent3">
                <a:lumMod val="50000"/>
              </a:schemeClr>
            </a:solidFill>
            <a:ln w="28575" algn="ctr">
              <a:solidFill>
                <a:srgbClr val="F3DA7F"/>
              </a:solidFill>
              <a:round/>
              <a:headEnd/>
              <a:tailEnd/>
            </a:ln>
          </p:spPr>
          <p:txBody>
            <a:bodyPr wrap="none" anchor="ctr"/>
            <a:lstStyle/>
            <a:p>
              <a:pPr algn="ctr">
                <a:defRPr/>
              </a:pPr>
              <a:r>
                <a:rPr lang="en-US" sz="3200" b="1" dirty="0">
                  <a:solidFill>
                    <a:schemeClr val="bg1"/>
                  </a:solidFill>
                </a:rPr>
                <a:t>1. </a:t>
              </a:r>
              <a:r>
                <a:rPr lang="en-US" sz="3200" b="1" dirty="0" err="1">
                  <a:solidFill>
                    <a:schemeClr val="bg1"/>
                  </a:solidFill>
                </a:rPr>
                <a:t>Khái</a:t>
              </a:r>
              <a:r>
                <a:rPr lang="en-US" sz="3200" b="1" dirty="0">
                  <a:solidFill>
                    <a:schemeClr val="bg1"/>
                  </a:solidFill>
                </a:rPr>
                <a:t> </a:t>
              </a:r>
              <a:r>
                <a:rPr lang="en-US" sz="3200" b="1" dirty="0" err="1">
                  <a:solidFill>
                    <a:schemeClr val="bg1"/>
                  </a:solidFill>
                </a:rPr>
                <a:t>niệm</a:t>
              </a:r>
              <a:endParaRPr lang="en-US" sz="3200" b="1" dirty="0">
                <a:solidFill>
                  <a:schemeClr val="bg1"/>
                </a:solidFill>
              </a:endParaRPr>
            </a:p>
          </p:txBody>
        </p:sp>
      </p:grpSp>
      <p:grpSp>
        <p:nvGrpSpPr>
          <p:cNvPr id="7" name="Group 6"/>
          <p:cNvGrpSpPr>
            <a:grpSpLocks/>
          </p:cNvGrpSpPr>
          <p:nvPr/>
        </p:nvGrpSpPr>
        <p:grpSpPr bwMode="auto">
          <a:xfrm>
            <a:off x="609600" y="1905000"/>
            <a:ext cx="10896600" cy="4603750"/>
            <a:chOff x="210858" y="2472078"/>
            <a:chExt cx="8443334" cy="2656665"/>
          </a:xfrm>
        </p:grpSpPr>
        <p:sp>
          <p:nvSpPr>
            <p:cNvPr id="14" name="Right Arrow 13"/>
            <p:cNvSpPr/>
            <p:nvPr/>
          </p:nvSpPr>
          <p:spPr>
            <a:xfrm>
              <a:off x="210858" y="3424900"/>
              <a:ext cx="678686" cy="611537"/>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endParaRPr lang="en-US" sz="2800">
                <a:solidFill>
                  <a:srgbClr val="FFFFFF"/>
                </a:solidFill>
                <a:latin typeface="+mn-lt"/>
                <a:ea typeface="+mn-ea"/>
                <a:cs typeface="+mn-cs"/>
                <a:sym typeface="Helvetica Neue Medium"/>
              </a:endParaRPr>
            </a:p>
          </p:txBody>
        </p:sp>
        <p:sp>
          <p:nvSpPr>
            <p:cNvPr id="2" name="TextBox 1"/>
            <p:cNvSpPr txBox="1"/>
            <p:nvPr/>
          </p:nvSpPr>
          <p:spPr>
            <a:xfrm>
              <a:off x="962076" y="2472078"/>
              <a:ext cx="7692116" cy="2656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just" defTabSz="584200" fontAlgn="auto">
                <a:lnSpc>
                  <a:spcPct val="130000"/>
                </a:lnSpc>
                <a:spcBef>
                  <a:spcPts val="0"/>
                </a:spcBef>
                <a:spcAft>
                  <a:spcPts val="0"/>
                </a:spcAft>
                <a:defRPr/>
              </a:pPr>
              <a:r>
                <a:rPr lang="vi-VN" sz="2800" b="1" dirty="0">
                  <a:solidFill>
                    <a:srgbClr val="000000"/>
                  </a:solidFill>
                  <a:latin typeface="Helvetica Neue"/>
                  <a:ea typeface="Helvetica Neue"/>
                  <a:cs typeface="Helvetica Neue"/>
                  <a:sym typeface="Helvetica Neue"/>
                </a:rPr>
                <a:t>Bác Tam là người tàn tật nhưng phòng thuế của phường lại định mức đóng thuế cho cửa hàng bán vật liệu xây dựng của bác bằng mức thuế của những người bình thường khác. Nghe chuyện đó, bác Bình nói: “ Tôi được biết, người tàn tật là đối tượng được xét miễn giảm thuế đấy. Bác làm đơn khiếu nại đi.”</a:t>
              </a:r>
            </a:p>
            <a:p>
              <a:pPr algn="just" defTabSz="584200" fontAlgn="auto">
                <a:lnSpc>
                  <a:spcPct val="130000"/>
                </a:lnSpc>
                <a:spcBef>
                  <a:spcPts val="0"/>
                </a:spcBef>
                <a:spcAft>
                  <a:spcPts val="0"/>
                </a:spcAft>
                <a:defRPr/>
              </a:pPr>
              <a:r>
                <a:rPr lang="vi-VN" sz="2800" b="1" dirty="0">
                  <a:solidFill>
                    <a:srgbClr val="000000"/>
                  </a:solidFill>
                  <a:latin typeface="Helvetica Neue"/>
                  <a:ea typeface="Helvetica Neue"/>
                  <a:cs typeface="Helvetica Neue"/>
                  <a:sym typeface="Helvetica Neue"/>
                </a:rPr>
                <a:t>   Theo em, bác Bình khuyên bác Tam là đúng hay sai? Vì sao?</a:t>
              </a:r>
            </a:p>
          </p:txBody>
        </p:sp>
      </p:grpSp>
      <p:sp>
        <p:nvSpPr>
          <p:cNvPr id="11" name="TextBox 10"/>
          <p:cNvSpPr txBox="1">
            <a:spLocks noChangeArrowheads="1"/>
          </p:cNvSpPr>
          <p:nvPr/>
        </p:nvSpPr>
        <p:spPr bwMode="auto">
          <a:xfrm>
            <a:off x="1579089" y="2832100"/>
            <a:ext cx="962231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algn="ctr" eaLnBrk="1" hangingPunct="1"/>
            <a:r>
              <a:rPr lang="en-US" altLang="en-US" sz="2800" b="1" dirty="0">
                <a:solidFill>
                  <a:srgbClr val="FF0000"/>
                </a:solidFill>
                <a:latin typeface="Times New Roman" panose="02020603050405020304" pitchFamily="18" charset="0"/>
              </a:rPr>
              <a:t>ĐÁP ÁN :</a:t>
            </a:r>
          </a:p>
          <a:p>
            <a:pPr algn="just" eaLnBrk="1" hangingPunct="1">
              <a:lnSpc>
                <a:spcPct val="150000"/>
              </a:lnSpc>
            </a:pP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Bác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Bình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khuyên</a:t>
            </a:r>
            <a:r>
              <a:rPr lang="en-US" altLang="en-US" sz="28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bác</a:t>
            </a:r>
            <a:r>
              <a:rPr lang="en-US" altLang="en-US" sz="2800" b="1" dirty="0">
                <a:solidFill>
                  <a:srgbClr val="FF0000"/>
                </a:solidFill>
                <a:latin typeface="Times New Roman" panose="02020603050405020304" pitchFamily="18" charset="0"/>
              </a:rPr>
              <a:t> Tam </a:t>
            </a:r>
            <a:r>
              <a:rPr lang="en-US" altLang="en-US" sz="2800" b="1" dirty="0" err="1">
                <a:solidFill>
                  <a:srgbClr val="FF0000"/>
                </a:solidFill>
                <a:latin typeface="Times New Roman" panose="02020603050405020304" pitchFamily="18" charset="0"/>
              </a:rPr>
              <a:t>làm</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đơn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khiếu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nại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đúng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Vì</a:t>
            </a:r>
            <a:r>
              <a:rPr lang="en-US" altLang="en-US" sz="2800" b="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điều</a:t>
            </a:r>
            <a:r>
              <a:rPr lang="en-US" altLang="en-US" sz="2800" b="1" i="1" dirty="0">
                <a:solidFill>
                  <a:srgbClr val="FF0000"/>
                </a:solidFill>
                <a:latin typeface="Times New Roman" panose="02020603050405020304" pitchFamily="18" charset="0"/>
              </a:rPr>
              <a:t> 4 </a:t>
            </a:r>
            <a:r>
              <a:rPr lang="en-US" altLang="en-US" sz="2800" b="1" i="1" dirty="0" err="1">
                <a:solidFill>
                  <a:srgbClr val="FF0000"/>
                </a:solidFill>
                <a:latin typeface="Times New Roman" panose="02020603050405020304" pitchFamily="18" charset="0"/>
              </a:rPr>
              <a:t>Luật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người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khuyết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tật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quy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định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tàn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được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hưởng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chế</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ưu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đãi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hội</a:t>
            </a:r>
            <a:r>
              <a:rPr lang="en-US" altLang="en-US" sz="2800" b="1" dirty="0">
                <a:solidFill>
                  <a:srgbClr val="FF0000"/>
                </a:solidFill>
                <a:latin typeface="Times New Roman" panose="02020603050405020304" pitchFamily="18" charset="0"/>
              </a:rPr>
              <a:t>.</a:t>
            </a:r>
          </a:p>
          <a:p>
            <a:pPr algn="just" eaLnBrk="1" hangingPunct="1"/>
            <a:r>
              <a:rPr lang="en-US" altLang="en-US" sz="2800" b="1" dirty="0">
                <a:solidFill>
                  <a:srgbClr val="FF0000"/>
                </a:solidFill>
                <a:latin typeface="Times New Roman" panose="02020603050405020304" pitchFamily="18" charset="0"/>
              </a:rPr>
              <a:t> </a:t>
            </a:r>
          </a:p>
          <a:p>
            <a:pPr algn="ctr" eaLnBrk="1" hangingPunct="1"/>
            <a:endParaRPr lang="en-US" altLang="en-US" sz="2800" b="1" dirty="0">
              <a:latin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par>
                          <p:cTn id="10" fill="hold" nodeType="afterGroup">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ến trình phát triển"/>
          <p:cNvSpPr txBox="1">
            <a:spLocks noGrp="1"/>
          </p:cNvSpPr>
          <p:nvPr>
            <p:ph type="title"/>
          </p:nvPr>
        </p:nvSpPr>
        <p:spPr/>
        <p:txBody>
          <a:bodyPr/>
          <a:lstStyle/>
          <a:p>
            <a:pPr eaLnBrk="1" hangingPunct="1"/>
            <a:r>
              <a:rPr lang="en-US" altLang="en-US" smtClean="0"/>
              <a:t>II. NỘI DUNG BÀI HỌC</a:t>
            </a:r>
          </a:p>
        </p:txBody>
      </p:sp>
      <p:grpSp>
        <p:nvGrpSpPr>
          <p:cNvPr id="14339" name="Group 2"/>
          <p:cNvGrpSpPr>
            <a:grpSpLocks/>
          </p:cNvGrpSpPr>
          <p:nvPr/>
        </p:nvGrpSpPr>
        <p:grpSpPr bwMode="auto">
          <a:xfrm>
            <a:off x="1752600" y="1219200"/>
            <a:ext cx="8382000" cy="1055688"/>
            <a:chOff x="0" y="1143000"/>
            <a:chExt cx="8382000" cy="1055688"/>
          </a:xfrm>
        </p:grpSpPr>
        <p:pic>
          <p:nvPicPr>
            <p:cNvPr id="14344" name="Picture 6" descr="E:\ARCHIMEDES ACADEMY\GDCD\GDCD 6\BÀI 1. TỰ CHĂM SÓC, RÈN LUYỆN THÂN THỂ\viết bà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1811338"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gray">
            <a:xfrm>
              <a:off x="1547813" y="1231900"/>
              <a:ext cx="6834187" cy="738188"/>
            </a:xfrm>
            <a:prstGeom prst="roundRect">
              <a:avLst>
                <a:gd name="adj" fmla="val 50000"/>
              </a:avLst>
            </a:prstGeom>
            <a:solidFill>
              <a:schemeClr val="accent3">
                <a:lumMod val="50000"/>
              </a:schemeClr>
            </a:solidFill>
            <a:ln w="28575" algn="ctr">
              <a:solidFill>
                <a:srgbClr val="F3DA7F"/>
              </a:solidFill>
              <a:round/>
              <a:headEnd/>
              <a:tailEnd/>
            </a:ln>
          </p:spPr>
          <p:txBody>
            <a:bodyPr wrap="none" anchor="ctr"/>
            <a:lstStyle/>
            <a:p>
              <a:pPr algn="ctr">
                <a:defRPr/>
              </a:pPr>
              <a:r>
                <a:rPr lang="en-US" sz="3200" b="1" dirty="0">
                  <a:solidFill>
                    <a:schemeClr val="bg1"/>
                  </a:solidFill>
                </a:rPr>
                <a:t>1. </a:t>
              </a:r>
              <a:r>
                <a:rPr lang="en-US" sz="3200" b="1" dirty="0" err="1">
                  <a:solidFill>
                    <a:schemeClr val="bg1"/>
                  </a:solidFill>
                </a:rPr>
                <a:t>Khái</a:t>
              </a:r>
              <a:r>
                <a:rPr lang="en-US" sz="3200" b="1" dirty="0">
                  <a:solidFill>
                    <a:schemeClr val="bg1"/>
                  </a:solidFill>
                </a:rPr>
                <a:t> </a:t>
              </a:r>
              <a:r>
                <a:rPr lang="en-US" sz="3200" b="1" dirty="0" err="1">
                  <a:solidFill>
                    <a:schemeClr val="bg1"/>
                  </a:solidFill>
                </a:rPr>
                <a:t>niệm</a:t>
              </a:r>
              <a:endParaRPr lang="en-US" sz="3200" b="1" dirty="0">
                <a:solidFill>
                  <a:schemeClr val="bg1"/>
                </a:solidFill>
              </a:endParaRPr>
            </a:p>
          </p:txBody>
        </p:sp>
      </p:grpSp>
      <p:grpSp>
        <p:nvGrpSpPr>
          <p:cNvPr id="7" name="Group 6"/>
          <p:cNvGrpSpPr>
            <a:grpSpLocks/>
          </p:cNvGrpSpPr>
          <p:nvPr/>
        </p:nvGrpSpPr>
        <p:grpSpPr bwMode="auto">
          <a:xfrm>
            <a:off x="838201" y="2933700"/>
            <a:ext cx="10515599" cy="3335338"/>
            <a:chOff x="-484190" y="2820787"/>
            <a:chExt cx="9138382" cy="1924220"/>
          </a:xfrm>
        </p:grpSpPr>
        <p:sp>
          <p:nvSpPr>
            <p:cNvPr id="14" name="Right Arrow 13"/>
            <p:cNvSpPr/>
            <p:nvPr/>
          </p:nvSpPr>
          <p:spPr>
            <a:xfrm>
              <a:off x="-484190" y="3502186"/>
              <a:ext cx="870322" cy="505566"/>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584200" fontAlgn="auto">
                <a:spcBef>
                  <a:spcPts val="0"/>
                </a:spcBef>
                <a:spcAft>
                  <a:spcPts val="0"/>
                </a:spcAft>
                <a:defRPr/>
              </a:pPr>
              <a:endParaRPr lang="en-US" sz="2200">
                <a:solidFill>
                  <a:srgbClr val="FFFFFF"/>
                </a:solidFill>
                <a:latin typeface="+mn-lt"/>
                <a:ea typeface="+mn-ea"/>
                <a:cs typeface="+mn-cs"/>
                <a:sym typeface="Helvetica Neue Medium"/>
              </a:endParaRPr>
            </a:p>
          </p:txBody>
        </p:sp>
        <p:sp>
          <p:nvSpPr>
            <p:cNvPr id="2" name="TextBox 1"/>
            <p:cNvSpPr txBox="1"/>
            <p:nvPr/>
          </p:nvSpPr>
          <p:spPr>
            <a:xfrm>
              <a:off x="531185" y="2820787"/>
              <a:ext cx="8123007" cy="1924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defTabSz="584200" fontAlgn="auto">
                <a:lnSpc>
                  <a:spcPct val="150000"/>
                </a:lnSpc>
                <a:spcBef>
                  <a:spcPts val="0"/>
                </a:spcBef>
                <a:spcAft>
                  <a:spcPts val="0"/>
                </a:spcAft>
                <a:defRPr/>
              </a:pPr>
              <a:r>
                <a:rPr lang="vi-VN" sz="2800" b="1" dirty="0">
                  <a:solidFill>
                    <a:srgbClr val="000000"/>
                  </a:solidFill>
                  <a:latin typeface="Helvetica Neue"/>
                  <a:ea typeface="Helvetica Neue"/>
                  <a:cs typeface="Helvetica Neue"/>
                  <a:sym typeface="Helvetica Neue"/>
                </a:rPr>
                <a:t>Là quyền của công dân, </a:t>
              </a:r>
              <a:r>
                <a:rPr lang="vi-VN" sz="2800" b="1" u="sng" dirty="0">
                  <a:solidFill>
                    <a:srgbClr val="000000"/>
                  </a:solidFill>
                  <a:latin typeface="Helvetica Neue"/>
                  <a:ea typeface="Helvetica Neue"/>
                  <a:cs typeface="Helvetica Neue"/>
                  <a:sym typeface="Helvetica Neue"/>
                </a:rPr>
                <a:t>đề nghị cơ quan, tổ chức </a:t>
              </a:r>
              <a:r>
                <a:rPr lang="vi-VN" sz="2800" b="1" dirty="0">
                  <a:solidFill>
                    <a:srgbClr val="000000"/>
                  </a:solidFill>
                  <a:latin typeface="Helvetica Neue"/>
                  <a:ea typeface="Helvetica Neue"/>
                  <a:cs typeface="Helvetica Neue"/>
                  <a:sym typeface="Helvetica Neue"/>
                </a:rPr>
                <a:t>có thẩm quyền </a:t>
              </a:r>
              <a:r>
                <a:rPr lang="vi-VN" sz="2800" b="1" u="sng" dirty="0">
                  <a:solidFill>
                    <a:srgbClr val="000000"/>
                  </a:solidFill>
                  <a:latin typeface="Helvetica Neue"/>
                  <a:ea typeface="Helvetica Neue"/>
                  <a:cs typeface="Helvetica Neue"/>
                  <a:sym typeface="Helvetica Neue"/>
                </a:rPr>
                <a:t>xem xét lại các quyết định</a:t>
              </a:r>
              <a:r>
                <a:rPr lang="vi-VN" sz="2800" b="1" dirty="0">
                  <a:solidFill>
                    <a:srgbClr val="000000"/>
                  </a:solidFill>
                  <a:latin typeface="Helvetica Neue"/>
                  <a:ea typeface="Helvetica Neue"/>
                  <a:cs typeface="Helvetica Neue"/>
                  <a:sym typeface="Helvetica Neue"/>
                </a:rPr>
                <a:t>, các việc làm của cán bộ công chức nhà nước</a:t>
              </a:r>
              <a:r>
                <a:rPr lang="en-US" sz="2800" b="1" dirty="0">
                  <a:solidFill>
                    <a:srgbClr val="000000"/>
                  </a:solidFill>
                  <a:latin typeface="Helvetica Neue"/>
                  <a:ea typeface="Helvetica Neue"/>
                  <a:cs typeface="Helvetica Neue"/>
                  <a:sym typeface="Helvetica Neue"/>
                </a:rPr>
                <a:t>…</a:t>
              </a:r>
              <a:r>
                <a:rPr lang="en-US" sz="2800" b="1" dirty="0" err="1">
                  <a:solidFill>
                    <a:srgbClr val="000000"/>
                  </a:solidFill>
                  <a:latin typeface="Helvetica Neue"/>
                  <a:ea typeface="Helvetica Neue"/>
                  <a:cs typeface="Helvetica Neue"/>
                  <a:sym typeface="Helvetica Neue"/>
                </a:rPr>
                <a:t>làm</a:t>
              </a:r>
              <a:r>
                <a:rPr lang="en-US" sz="2800" b="1" dirty="0">
                  <a:solidFill>
                    <a:srgbClr val="000000"/>
                  </a:solidFill>
                  <a:latin typeface="Helvetica Neue"/>
                  <a:ea typeface="Helvetica Neue"/>
                  <a:cs typeface="Helvetica Neue"/>
                  <a:sym typeface="Helvetica Neue"/>
                </a:rPr>
                <a:t> </a:t>
              </a:r>
              <a:r>
                <a:rPr lang="vi-VN" sz="2800" b="1" u="sng" dirty="0">
                  <a:solidFill>
                    <a:srgbClr val="000000"/>
                  </a:solidFill>
                  <a:latin typeface="Helvetica Neue"/>
                  <a:ea typeface="Helvetica Neue"/>
                  <a:cs typeface="Helvetica Neue"/>
                  <a:sym typeface="Helvetica Neue"/>
                </a:rPr>
                <a:t>trái pháp luật</a:t>
              </a:r>
              <a:r>
                <a:rPr lang="en-US" sz="2800" b="1" dirty="0">
                  <a:solidFill>
                    <a:srgbClr val="000000"/>
                  </a:solidFill>
                  <a:latin typeface="Helvetica Neue"/>
                  <a:ea typeface="Helvetica Neue"/>
                  <a:cs typeface="Helvetica Neue"/>
                  <a:sym typeface="Helvetica Neue"/>
                </a:rPr>
                <a:t> </a:t>
              </a:r>
              <a:r>
                <a:rPr lang="en-US" sz="2800" b="1" dirty="0" err="1">
                  <a:solidFill>
                    <a:srgbClr val="000000"/>
                  </a:solidFill>
                  <a:latin typeface="Helvetica Neue"/>
                  <a:ea typeface="Helvetica Neue"/>
                  <a:cs typeface="Helvetica Neue"/>
                  <a:sym typeface="Helvetica Neue"/>
                </a:rPr>
                <a:t>hoặc</a:t>
              </a:r>
              <a:r>
                <a:rPr lang="vi-VN" sz="2800" b="1" dirty="0">
                  <a:solidFill>
                    <a:srgbClr val="000000"/>
                  </a:solidFill>
                  <a:latin typeface="Helvetica Neue"/>
                  <a:ea typeface="Helvetica Neue"/>
                  <a:cs typeface="Helvetica Neue"/>
                  <a:sym typeface="Helvetica Neue"/>
                </a:rPr>
                <a:t> </a:t>
              </a:r>
              <a:r>
                <a:rPr lang="vi-VN" sz="2800" b="1" u="sng" dirty="0">
                  <a:solidFill>
                    <a:srgbClr val="000000"/>
                  </a:solidFill>
                  <a:latin typeface="Helvetica Neue"/>
                  <a:ea typeface="Helvetica Neue"/>
                  <a:cs typeface="Helvetica Neue"/>
                  <a:sym typeface="Helvetica Neue"/>
                </a:rPr>
                <a:t>xâm phạm quyền, lợi ích hợp pháp</a:t>
              </a:r>
              <a:r>
                <a:rPr lang="vi-VN" sz="2800" b="1" dirty="0">
                  <a:solidFill>
                    <a:srgbClr val="000000"/>
                  </a:solidFill>
                  <a:latin typeface="Helvetica Neue"/>
                  <a:ea typeface="Helvetica Neue"/>
                  <a:cs typeface="Helvetica Neue"/>
                  <a:sym typeface="Helvetica Neue"/>
                </a:rPr>
                <a:t> của mình. </a:t>
              </a:r>
              <a:endParaRPr lang="en-US" sz="2800" b="1" dirty="0">
                <a:solidFill>
                  <a:srgbClr val="000000"/>
                </a:solidFill>
                <a:latin typeface="Helvetica Neue"/>
                <a:ea typeface="Helvetica Neue"/>
                <a:cs typeface="Helvetica Neue"/>
                <a:sym typeface="Helvetica Neue"/>
              </a:endParaRPr>
            </a:p>
          </p:txBody>
        </p:sp>
      </p:grpSp>
      <p:sp>
        <p:nvSpPr>
          <p:cNvPr id="3" name="Rounded Rectangle 2"/>
          <p:cNvSpPr/>
          <p:nvPr/>
        </p:nvSpPr>
        <p:spPr>
          <a:xfrm>
            <a:off x="4572000" y="2133601"/>
            <a:ext cx="4419600" cy="539155"/>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r>
              <a:rPr lang="en-US" sz="2500" b="1" dirty="0">
                <a:solidFill>
                  <a:srgbClr val="FFFFFF"/>
                </a:solidFill>
                <a:latin typeface="+mn-lt"/>
                <a:ea typeface="+mn-ea"/>
                <a:cs typeface="+mn-cs"/>
                <a:sym typeface="Helvetica Neue Medium"/>
              </a:rPr>
              <a:t>a. </a:t>
            </a:r>
            <a:r>
              <a:rPr lang="en-US" sz="2500" b="1" dirty="0" err="1">
                <a:solidFill>
                  <a:srgbClr val="FFFFFF"/>
                </a:solidFill>
                <a:latin typeface="+mn-lt"/>
                <a:ea typeface="+mn-ea"/>
                <a:cs typeface="+mn-cs"/>
                <a:sym typeface="Helvetica Neue Medium"/>
              </a:rPr>
              <a:t>Quyền</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khiếu</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nại</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là</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gì</a:t>
            </a:r>
            <a:r>
              <a:rPr lang="en-US" sz="2500" b="1" dirty="0">
                <a:solidFill>
                  <a:srgbClr val="FFFFFF"/>
                </a:solidFill>
                <a:latin typeface="+mn-lt"/>
                <a:ea typeface="+mn-ea"/>
                <a:cs typeface="+mn-cs"/>
                <a:sym typeface="Helvetica Neue Medium"/>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ến trình phát triển"/>
          <p:cNvSpPr txBox="1">
            <a:spLocks noGrp="1"/>
          </p:cNvSpPr>
          <p:nvPr>
            <p:ph type="title"/>
          </p:nvPr>
        </p:nvSpPr>
        <p:spPr/>
        <p:txBody>
          <a:bodyPr/>
          <a:lstStyle/>
          <a:p>
            <a:pPr eaLnBrk="1" hangingPunct="1"/>
            <a:r>
              <a:rPr lang="en-US" altLang="en-US" smtClean="0"/>
              <a:t>II. NỘI DUNG BÀI HỌC</a:t>
            </a:r>
          </a:p>
        </p:txBody>
      </p:sp>
      <p:grpSp>
        <p:nvGrpSpPr>
          <p:cNvPr id="15363" name="Group 2"/>
          <p:cNvGrpSpPr>
            <a:grpSpLocks/>
          </p:cNvGrpSpPr>
          <p:nvPr/>
        </p:nvGrpSpPr>
        <p:grpSpPr bwMode="auto">
          <a:xfrm>
            <a:off x="1752600" y="1219200"/>
            <a:ext cx="8382000" cy="1055688"/>
            <a:chOff x="0" y="1143000"/>
            <a:chExt cx="8382000" cy="1055688"/>
          </a:xfrm>
        </p:grpSpPr>
        <p:pic>
          <p:nvPicPr>
            <p:cNvPr id="15368" name="Picture 6" descr="E:\ARCHIMEDES ACADEMY\GDCD\GDCD 6\BÀI 1. TỰ CHĂM SÓC, RÈN LUYỆN THÂN THỂ\viết bà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1811338"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gray">
            <a:xfrm>
              <a:off x="1547813" y="1231900"/>
              <a:ext cx="6834187" cy="738188"/>
            </a:xfrm>
            <a:prstGeom prst="roundRect">
              <a:avLst>
                <a:gd name="adj" fmla="val 50000"/>
              </a:avLst>
            </a:prstGeom>
            <a:solidFill>
              <a:schemeClr val="accent3">
                <a:lumMod val="50000"/>
              </a:schemeClr>
            </a:solidFill>
            <a:ln w="28575" algn="ctr">
              <a:solidFill>
                <a:srgbClr val="F3DA7F"/>
              </a:solidFill>
              <a:round/>
              <a:headEnd/>
              <a:tailEnd/>
            </a:ln>
          </p:spPr>
          <p:txBody>
            <a:bodyPr wrap="none" anchor="ctr"/>
            <a:lstStyle/>
            <a:p>
              <a:pPr algn="ctr">
                <a:defRPr/>
              </a:pPr>
              <a:r>
                <a:rPr lang="en-US" sz="3200" b="1" dirty="0">
                  <a:solidFill>
                    <a:schemeClr val="bg1"/>
                  </a:solidFill>
                </a:rPr>
                <a:t>1. </a:t>
              </a:r>
              <a:r>
                <a:rPr lang="en-US" sz="3200" b="1" dirty="0" err="1">
                  <a:solidFill>
                    <a:schemeClr val="bg1"/>
                  </a:solidFill>
                </a:rPr>
                <a:t>Khái</a:t>
              </a:r>
              <a:r>
                <a:rPr lang="en-US" sz="3200" b="1" dirty="0">
                  <a:solidFill>
                    <a:schemeClr val="bg1"/>
                  </a:solidFill>
                </a:rPr>
                <a:t> </a:t>
              </a:r>
              <a:r>
                <a:rPr lang="en-US" sz="3200" b="1" dirty="0" err="1">
                  <a:solidFill>
                    <a:schemeClr val="bg1"/>
                  </a:solidFill>
                </a:rPr>
                <a:t>niệm</a:t>
              </a:r>
              <a:endParaRPr lang="en-US" sz="3200" b="1" dirty="0">
                <a:solidFill>
                  <a:schemeClr val="bg1"/>
                </a:solidFill>
              </a:endParaRPr>
            </a:p>
          </p:txBody>
        </p:sp>
      </p:grpSp>
      <p:sp>
        <p:nvSpPr>
          <p:cNvPr id="14" name="Right Arrow 13"/>
          <p:cNvSpPr/>
          <p:nvPr/>
        </p:nvSpPr>
        <p:spPr bwMode="auto">
          <a:xfrm>
            <a:off x="838200" y="4191000"/>
            <a:ext cx="700762" cy="876320"/>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endParaRPr lang="en-US" sz="2200">
              <a:solidFill>
                <a:srgbClr val="FFFFFF"/>
              </a:solidFill>
              <a:latin typeface="+mn-lt"/>
              <a:ea typeface="+mn-ea"/>
              <a:cs typeface="+mn-cs"/>
              <a:sym typeface="Helvetica Neue Medium"/>
            </a:endParaRPr>
          </a:p>
        </p:txBody>
      </p:sp>
      <p:sp>
        <p:nvSpPr>
          <p:cNvPr id="2" name="TextBox 1"/>
          <p:cNvSpPr txBox="1"/>
          <p:nvPr/>
        </p:nvSpPr>
        <p:spPr bwMode="auto">
          <a:xfrm>
            <a:off x="1828800" y="2722476"/>
            <a:ext cx="9448800"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defTabSz="584200" fontAlgn="auto">
              <a:lnSpc>
                <a:spcPct val="150000"/>
              </a:lnSpc>
              <a:spcBef>
                <a:spcPts val="0"/>
              </a:spcBef>
              <a:spcAft>
                <a:spcPts val="0"/>
              </a:spcAft>
              <a:defRPr/>
            </a:pPr>
            <a:r>
              <a:rPr lang="en-US" sz="2800" b="1" dirty="0">
                <a:solidFill>
                  <a:srgbClr val="00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Người</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khiếu</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nại</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thực</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hiện</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bằng</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cách</a:t>
            </a:r>
            <a:r>
              <a:rPr lang="en-US" sz="2800" b="1" dirty="0">
                <a:solidFill>
                  <a:srgbClr val="FF0000"/>
                </a:solidFill>
                <a:latin typeface="Helvetica Neue"/>
                <a:ea typeface="Helvetica Neue"/>
                <a:cs typeface="Helvetica Neue"/>
                <a:sym typeface="Helvetica Neue"/>
              </a:rPr>
              <a:t> </a:t>
            </a:r>
            <a:r>
              <a:rPr lang="en-US" sz="2800" b="1" dirty="0" err="1">
                <a:solidFill>
                  <a:srgbClr val="FF0000"/>
                </a:solidFill>
                <a:latin typeface="Helvetica Neue"/>
                <a:ea typeface="Helvetica Neue"/>
                <a:cs typeface="Helvetica Neue"/>
                <a:sym typeface="Helvetica Neue"/>
              </a:rPr>
              <a:t>nào</a:t>
            </a:r>
            <a:r>
              <a:rPr lang="en-US" sz="2800" b="1" dirty="0">
                <a:solidFill>
                  <a:srgbClr val="FF0000"/>
                </a:solidFill>
                <a:latin typeface="Helvetica Neue"/>
                <a:ea typeface="Helvetica Neue"/>
                <a:cs typeface="Helvetica Neue"/>
                <a:sym typeface="Helvetica Neue"/>
              </a:rPr>
              <a:t>?</a:t>
            </a:r>
          </a:p>
          <a:p>
            <a:pPr algn="just" defTabSz="584200" fontAlgn="auto">
              <a:lnSpc>
                <a:spcPct val="150000"/>
              </a:lnSpc>
              <a:spcBef>
                <a:spcPts val="0"/>
              </a:spcBef>
              <a:spcAft>
                <a:spcPts val="0"/>
              </a:spcAft>
              <a:defRPr/>
            </a:pPr>
            <a:endParaRPr lang="en-US" sz="2800" b="1" dirty="0">
              <a:solidFill>
                <a:srgbClr val="000000"/>
              </a:solidFill>
              <a:latin typeface="Helvetica Neue"/>
              <a:ea typeface="Helvetica Neue"/>
              <a:cs typeface="Helvetica Neue"/>
              <a:sym typeface="Helvetica Neue"/>
            </a:endParaRPr>
          </a:p>
          <a:p>
            <a:pPr algn="just" defTabSz="584200" fontAlgn="auto">
              <a:lnSpc>
                <a:spcPct val="150000"/>
              </a:lnSpc>
              <a:spcBef>
                <a:spcPts val="0"/>
              </a:spcBef>
              <a:spcAft>
                <a:spcPts val="0"/>
              </a:spcAft>
              <a:defRPr/>
            </a:pPr>
            <a:r>
              <a:rPr lang="vi-VN" sz="2800" b="1" dirty="0">
                <a:solidFill>
                  <a:srgbClr val="000000"/>
                </a:solidFill>
                <a:latin typeface="Helvetica Neue"/>
                <a:ea typeface="Helvetica Neue"/>
                <a:cs typeface="Helvetica Neue"/>
                <a:sym typeface="Helvetica Neue"/>
              </a:rPr>
              <a:t>Người khiếu nại có thể đến khiếu nại trực tiếp hoặc gửi đơn khiếu nại đến cơ quan, tổ chức có thẩm quyền giải quyết theo quy định của pháp luật.</a:t>
            </a:r>
          </a:p>
        </p:txBody>
      </p:sp>
      <p:sp>
        <p:nvSpPr>
          <p:cNvPr id="3" name="Rounded Rectangle 2"/>
          <p:cNvSpPr/>
          <p:nvPr/>
        </p:nvSpPr>
        <p:spPr>
          <a:xfrm>
            <a:off x="4572000" y="2133601"/>
            <a:ext cx="3886200" cy="539155"/>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584200" fontAlgn="auto">
              <a:spcBef>
                <a:spcPts val="0"/>
              </a:spcBef>
              <a:spcAft>
                <a:spcPts val="0"/>
              </a:spcAft>
              <a:defRPr/>
            </a:pPr>
            <a:r>
              <a:rPr lang="en-US" sz="2500" b="1" dirty="0">
                <a:solidFill>
                  <a:srgbClr val="FFFFFF"/>
                </a:solidFill>
                <a:latin typeface="+mn-lt"/>
                <a:ea typeface="+mn-ea"/>
                <a:cs typeface="+mn-cs"/>
                <a:sym typeface="Helvetica Neue Medium"/>
              </a:rPr>
              <a:t>a. </a:t>
            </a:r>
            <a:r>
              <a:rPr lang="en-US" sz="2500" b="1" dirty="0" err="1">
                <a:solidFill>
                  <a:srgbClr val="FFFFFF"/>
                </a:solidFill>
                <a:latin typeface="+mn-lt"/>
                <a:ea typeface="+mn-ea"/>
                <a:cs typeface="+mn-cs"/>
                <a:sym typeface="Helvetica Neue Medium"/>
              </a:rPr>
              <a:t>Quyền</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khiếu</a:t>
            </a:r>
            <a:r>
              <a:rPr lang="en-US" sz="2500" b="1" dirty="0">
                <a:solidFill>
                  <a:srgbClr val="FFFFFF"/>
                </a:solidFill>
                <a:latin typeface="+mn-lt"/>
                <a:ea typeface="+mn-ea"/>
                <a:cs typeface="+mn-cs"/>
                <a:sym typeface="Helvetica Neue Medium"/>
              </a:rPr>
              <a:t> </a:t>
            </a:r>
            <a:r>
              <a:rPr lang="en-US" sz="2500" b="1" dirty="0" err="1">
                <a:solidFill>
                  <a:srgbClr val="FFFFFF"/>
                </a:solidFill>
                <a:latin typeface="+mn-lt"/>
                <a:ea typeface="+mn-ea"/>
                <a:cs typeface="+mn-cs"/>
                <a:sym typeface="Helvetica Neue Medium"/>
              </a:rPr>
              <a:t>nại</a:t>
            </a:r>
            <a:endParaRPr lang="en-US" sz="2500" b="1" dirty="0">
              <a:solidFill>
                <a:srgbClr val="FFFFFF"/>
              </a:solidFill>
              <a:latin typeface="+mn-lt"/>
              <a:ea typeface="+mn-ea"/>
              <a:cs typeface="+mn-cs"/>
              <a:sym typeface="Helvetica Neue Medium"/>
            </a:endParaRPr>
          </a:p>
        </p:txBody>
      </p:sp>
      <p:sp>
        <p:nvSpPr>
          <p:cNvPr id="4" name="Action Button: Help 3">
            <a:hlinkClick r:id="" action="ppaction://noaction" highlightClick="1"/>
          </p:cNvPr>
          <p:cNvSpPr/>
          <p:nvPr/>
        </p:nvSpPr>
        <p:spPr>
          <a:xfrm>
            <a:off x="858982" y="2895600"/>
            <a:ext cx="555289" cy="441146"/>
          </a:xfrm>
          <a:prstGeom prst="actionButtonHelp">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584200" fontAlgn="auto">
              <a:spcBef>
                <a:spcPts val="0"/>
              </a:spcBef>
              <a:spcAft>
                <a:spcPts val="0"/>
              </a:spcAft>
              <a:defRPr/>
            </a:pPr>
            <a:endParaRPr lang="en-US" sz="2200">
              <a:solidFill>
                <a:srgbClr val="FFFFFF"/>
              </a:solidFill>
              <a:latin typeface="+mn-lt"/>
              <a:ea typeface="+mn-ea"/>
              <a:cs typeface="+mn-cs"/>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ircle(in)">
                                      <p:cBhvr>
                                        <p:cTn id="14"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sz="3000" smtClean="0"/>
              <a:t>Em sẽ làm gì trong trường hợp này?</a:t>
            </a:r>
          </a:p>
        </p:txBody>
      </p:sp>
      <p:sp>
        <p:nvSpPr>
          <p:cNvPr id="16387" name="AutoShape 2" descr="Nghỉ hè: nguy cơ gia tăng bạo lực học đườn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grpSp>
        <p:nvGrpSpPr>
          <p:cNvPr id="16" name="Group 15"/>
          <p:cNvGrpSpPr>
            <a:grpSpLocks/>
          </p:cNvGrpSpPr>
          <p:nvPr/>
        </p:nvGrpSpPr>
        <p:grpSpPr bwMode="auto">
          <a:xfrm>
            <a:off x="457200" y="1295400"/>
            <a:ext cx="11430000" cy="5334000"/>
            <a:chOff x="457200" y="1295400"/>
            <a:chExt cx="8229600" cy="5333604"/>
          </a:xfrm>
        </p:grpSpPr>
        <p:grpSp>
          <p:nvGrpSpPr>
            <p:cNvPr id="16389" name="Group 11"/>
            <p:cNvGrpSpPr>
              <a:grpSpLocks/>
            </p:cNvGrpSpPr>
            <p:nvPr/>
          </p:nvGrpSpPr>
          <p:grpSpPr bwMode="auto">
            <a:xfrm>
              <a:off x="457200" y="1295400"/>
              <a:ext cx="8229600" cy="5333604"/>
              <a:chOff x="96" y="0"/>
              <a:chExt cx="5664" cy="4314"/>
            </a:xfrm>
          </p:grpSpPr>
          <p:pic>
            <p:nvPicPr>
              <p:cNvPr id="16391" name="imgb" descr="http://www.bbc.co.uk/worldservice/assets/images/2009/03/090306165146_phao-5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0"/>
                <a:ext cx="259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imgb" descr="080824073228-220-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0"/>
                <a:ext cx="2496"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4"/>
              <p:cNvSpPr txBox="1">
                <a:spLocks noChangeArrowheads="1"/>
              </p:cNvSpPr>
              <p:nvPr/>
            </p:nvSpPr>
            <p:spPr bwMode="auto">
              <a:xfrm>
                <a:off x="240" y="1728"/>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algn="ctr" eaLnBrk="1" hangingPunct="1"/>
                <a:r>
                  <a:rPr lang="en-US" altLang="en-US">
                    <a:latin typeface="Times New Roman" panose="02020603050405020304" pitchFamily="18" charset="0"/>
                  </a:rPr>
                  <a:t>Phát hiện một nơi bán pháo</a:t>
                </a:r>
              </a:p>
              <a:p>
                <a:pPr algn="ctr" eaLnBrk="1" hangingPunct="1"/>
                <a:endParaRPr lang="en-US" altLang="en-US">
                  <a:latin typeface="Times New Roman" panose="02020603050405020304" pitchFamily="18" charset="0"/>
                </a:endParaRPr>
              </a:p>
            </p:txBody>
          </p:sp>
          <p:sp>
            <p:nvSpPr>
              <p:cNvPr id="16394" name="TextBox 5"/>
              <p:cNvSpPr txBox="1">
                <a:spLocks noChangeArrowheads="1"/>
              </p:cNvSpPr>
              <p:nvPr/>
            </p:nvSpPr>
            <p:spPr bwMode="auto">
              <a:xfrm>
                <a:off x="3072" y="1776"/>
                <a:ext cx="268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algn="ctr" eaLnBrk="1" hangingPunct="1"/>
                <a:r>
                  <a:rPr lang="en-US" altLang="en-US">
                    <a:latin typeface="Times New Roman" panose="02020603050405020304" pitchFamily="18" charset="0"/>
                  </a:rPr>
                  <a:t>Nạn móc túi trên xe buýt </a:t>
                </a:r>
                <a:r>
                  <a:rPr lang="en-US" altLang="en-US">
                    <a:solidFill>
                      <a:srgbClr val="FF3300"/>
                    </a:solidFill>
                    <a:latin typeface="Times New Roman" panose="02020603050405020304" pitchFamily="18" charset="0"/>
                  </a:rPr>
                  <a:t>( Theo vietbao.vn)</a:t>
                </a:r>
              </a:p>
            </p:txBody>
          </p:sp>
          <p:pic>
            <p:nvPicPr>
              <p:cNvPr id="16395" name="Picture 6" descr="http://phienbancu.tuoitre.vn/tianyon/ImageView.aspx?ThumbnailID=4355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2112"/>
                <a:ext cx="249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Box 8"/>
              <p:cNvSpPr txBox="1">
                <a:spLocks noChangeArrowheads="1"/>
              </p:cNvSpPr>
              <p:nvPr/>
            </p:nvSpPr>
            <p:spPr bwMode="auto">
              <a:xfrm>
                <a:off x="3168" y="3984"/>
                <a:ext cx="244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algn="ctr" eaLnBrk="1" hangingPunct="1"/>
                <a:r>
                  <a:rPr lang="en-US" altLang="en-US">
                    <a:latin typeface="Times New Roman" panose="02020603050405020304" pitchFamily="18" charset="0"/>
                  </a:rPr>
                  <a:t>Đua xe trái phép </a:t>
                </a:r>
                <a:r>
                  <a:rPr lang="en-US" altLang="en-US">
                    <a:solidFill>
                      <a:srgbClr val="FF3300"/>
                    </a:solidFill>
                    <a:latin typeface="Times New Roman" panose="02020603050405020304" pitchFamily="18" charset="0"/>
                  </a:rPr>
                  <a:t>( Theo vietbao.vn)</a:t>
                </a:r>
              </a:p>
            </p:txBody>
          </p:sp>
          <p:sp>
            <p:nvSpPr>
              <p:cNvPr id="16397" name="TextBox 10"/>
              <p:cNvSpPr txBox="1">
                <a:spLocks noChangeArrowheads="1"/>
              </p:cNvSpPr>
              <p:nvPr/>
            </p:nvSpPr>
            <p:spPr bwMode="auto">
              <a:xfrm>
                <a:off x="240" y="4015"/>
                <a:ext cx="235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Helvetica Neue Medium"/>
                    <a:cs typeface="Helvetica Neue Medium"/>
                  </a:defRPr>
                </a:lvl1pPr>
                <a:lvl2pPr marL="742950" indent="-285750">
                  <a:defRPr>
                    <a:solidFill>
                      <a:schemeClr val="tx1"/>
                    </a:solidFill>
                    <a:latin typeface="Arial" panose="020B0604020202020204" pitchFamily="34" charset="0"/>
                    <a:ea typeface="Helvetica Neue Medium"/>
                    <a:cs typeface="Helvetica Neue Medium"/>
                  </a:defRPr>
                </a:lvl2pPr>
                <a:lvl3pPr marL="1143000" indent="-228600">
                  <a:defRPr>
                    <a:solidFill>
                      <a:schemeClr val="tx1"/>
                    </a:solidFill>
                    <a:latin typeface="Arial" panose="020B0604020202020204" pitchFamily="34" charset="0"/>
                    <a:ea typeface="Helvetica Neue Medium"/>
                    <a:cs typeface="Helvetica Neue Medium"/>
                  </a:defRPr>
                </a:lvl3pPr>
                <a:lvl4pPr marL="1600200" indent="-228600">
                  <a:defRPr>
                    <a:solidFill>
                      <a:schemeClr val="tx1"/>
                    </a:solidFill>
                    <a:latin typeface="Arial" panose="020B0604020202020204" pitchFamily="34" charset="0"/>
                    <a:ea typeface="Helvetica Neue Medium"/>
                    <a:cs typeface="Helvetica Neue Medium"/>
                  </a:defRPr>
                </a:lvl4pPr>
                <a:lvl5pPr marL="2057400" indent="-228600">
                  <a:defRPr>
                    <a:solidFill>
                      <a:schemeClr val="tx1"/>
                    </a:solidFill>
                    <a:latin typeface="Arial" panose="020B0604020202020204" pitchFamily="34" charset="0"/>
                    <a:ea typeface="Helvetica Neue Medium"/>
                    <a:cs typeface="Helvetica Neue Medium"/>
                  </a:defRPr>
                </a:lvl5pPr>
                <a:lvl6pPr marL="25146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6pPr>
                <a:lvl7pPr marL="29718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7pPr>
                <a:lvl8pPr marL="34290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8pPr>
                <a:lvl9pPr marL="3886200" indent="-228600" eaLnBrk="0" fontAlgn="base" hangingPunct="0">
                  <a:spcBef>
                    <a:spcPct val="0"/>
                  </a:spcBef>
                  <a:spcAft>
                    <a:spcPct val="0"/>
                  </a:spcAft>
                  <a:defRPr>
                    <a:solidFill>
                      <a:schemeClr val="tx1"/>
                    </a:solidFill>
                    <a:latin typeface="Arial" panose="020B0604020202020204" pitchFamily="34" charset="0"/>
                    <a:ea typeface="Helvetica Neue Medium"/>
                    <a:cs typeface="Helvetica Neue Medium"/>
                  </a:defRPr>
                </a:lvl9pPr>
              </a:lstStyle>
              <a:p>
                <a:pPr algn="ctr" eaLnBrk="1" hangingPunct="1"/>
                <a:r>
                  <a:rPr lang="en-US" altLang="en-US">
                    <a:latin typeface="Times New Roman" panose="02020603050405020304" pitchFamily="18" charset="0"/>
                  </a:rPr>
                  <a:t>Nữ sinh đánh nhau</a:t>
                </a:r>
              </a:p>
            </p:txBody>
          </p:sp>
        </p:grpSp>
        <p:pic>
          <p:nvPicPr>
            <p:cNvPr id="16390"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00"/>
              <a:ext cx="3689888" cy="249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SF Pro Display Bold"/>
        <a:ea typeface="SF Pro Display Bold"/>
        <a:cs typeface="SF Pro Display Bold"/>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SF Pro Display Bold"/>
        <a:ea typeface="SF Pro Display Bold"/>
        <a:cs typeface="SF Pro Display Bold"/>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6566</TotalTime>
  <Words>1798</Words>
  <Application>Microsoft Office PowerPoint</Application>
  <PresentationFormat>Widescreen</PresentationFormat>
  <Paragraphs>203</Paragraphs>
  <Slides>31</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31</vt:i4>
      </vt:variant>
    </vt:vector>
  </HeadingPairs>
  <TitlesOfParts>
    <vt:vector size="48" baseType="lpstr">
      <vt:lpstr>.VnArial Narrow</vt:lpstr>
      <vt:lpstr>.VnArial NarrowH</vt:lpstr>
      <vt:lpstr>.VnAvant</vt:lpstr>
      <vt:lpstr>.VnSouthernH</vt:lpstr>
      <vt:lpstr>.VnTime</vt:lpstr>
      <vt:lpstr>Arial</vt:lpstr>
      <vt:lpstr>Calibri</vt:lpstr>
      <vt:lpstr>Constantia</vt:lpstr>
      <vt:lpstr>Helvetica Neue</vt:lpstr>
      <vt:lpstr>Helvetica Neue Medium</vt:lpstr>
      <vt:lpstr>Helvetica Neue Thin</vt:lpstr>
      <vt:lpstr>SF Pro Display Bold</vt:lpstr>
      <vt:lpstr>SF Pro Display Regular</vt:lpstr>
      <vt:lpstr>Times New Roman</vt:lpstr>
      <vt:lpstr>VNI-Times</vt:lpstr>
      <vt:lpstr>White</vt:lpstr>
      <vt:lpstr>1_White</vt:lpstr>
      <vt:lpstr>TIẾT 29. BÀI 18 QUYỀN KHIẾU NẠI  TỐ CÁO CỦA CÔNG DÂN</vt:lpstr>
      <vt:lpstr>Em nghi ngờ một địa điểm là nơi buôn bán, tiêm chích ma túy, chúng ta nên xử lý thế nào?</vt:lpstr>
      <vt:lpstr>Em biết người lấy cắp xe đạp của bạn cùng lớp. Em nên xử lý thế nào?</vt:lpstr>
      <vt:lpstr>Anh Hà bị giám đốc cho thôi việc mà không  nêu rõ lí do. Anh Hà nên làm thế nào để bảo vệ quyền lợi của mình?</vt:lpstr>
      <vt:lpstr>1. ĐẶT VẤN ĐỀ</vt:lpstr>
      <vt:lpstr>II. NỘI DUNG BÀI HỌC</vt:lpstr>
      <vt:lpstr>II. NỘI DUNG BÀI HỌC</vt:lpstr>
      <vt:lpstr>II. NỘI DUNG BÀI HỌC</vt:lpstr>
      <vt:lpstr>Em sẽ làm gì trong trường hợp này?</vt:lpstr>
      <vt:lpstr>II. NỘI DUNG BÀI HỌC</vt:lpstr>
      <vt:lpstr>II. NỘI DUNG BÀI HỌC</vt:lpstr>
      <vt:lpstr>Điền các dữ liệu cho sẵn dưới đây vào bảng sau (Cách điền: VD: 1a, 3b...)</vt:lpstr>
      <vt:lpstr>Phân biệt khiếu nại vs tố cáo</vt:lpstr>
      <vt:lpstr>PowerPoint Presentation</vt:lpstr>
      <vt:lpstr>PowerPoint Presentation</vt:lpstr>
      <vt:lpstr>PowerPoint Presentation</vt:lpstr>
      <vt:lpstr>THẢO LUẬN NHÓM</vt:lpstr>
      <vt:lpstr>PowerPoint Presentation</vt:lpstr>
      <vt:lpstr>Đáp án nhóm 2:</vt:lpstr>
      <vt:lpstr>PowerPoint Presentation</vt:lpstr>
      <vt:lpstr>PowerPoint Presentation</vt:lpstr>
      <vt:lpstr>PowerPoint Presentation</vt:lpstr>
      <vt:lpstr>THANK YOU!</vt:lpstr>
      <vt:lpstr>PowerPoint Presentation</vt:lpstr>
      <vt:lpstr>PowerPoint Presentation</vt:lpstr>
      <vt:lpstr>Trả lời</vt:lpstr>
      <vt:lpstr>PowerPoint Presentation</vt:lpstr>
      <vt:lpstr>PowerPoint Presentation</vt:lpstr>
      <vt:lpstr>PowerPoint Presentation</vt:lpstr>
      <vt:lpstr>PowerPoint Presentation</vt:lpstr>
      <vt:lpstr>PowerPoint Presentation</vt:lpstr>
    </vt:vector>
  </TitlesOfParts>
  <Company>TienThu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HuuTrinh</dc:creator>
  <cp:lastModifiedBy>H2</cp:lastModifiedBy>
  <cp:revision>355</cp:revision>
  <dcterms:created xsi:type="dcterms:W3CDTF">2012-04-17T15:40:16Z</dcterms:created>
  <dcterms:modified xsi:type="dcterms:W3CDTF">2023-07-19T05:58:21Z</dcterms:modified>
</cp:coreProperties>
</file>