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 id="2147483703" r:id="rId4"/>
    <p:sldMasterId id="2147483716" r:id="rId5"/>
    <p:sldMasterId id="2147483728" r:id="rId6"/>
    <p:sldMasterId id="2147483740" r:id="rId7"/>
    <p:sldMasterId id="2147483753" r:id="rId8"/>
  </p:sldMasterIdLst>
  <p:notesMasterIdLst>
    <p:notesMasterId r:id="rId72"/>
  </p:notesMasterIdLst>
  <p:handoutMasterIdLst>
    <p:handoutMasterId r:id="rId73"/>
  </p:handoutMasterIdLst>
  <p:sldIdLst>
    <p:sldId id="505" r:id="rId9"/>
    <p:sldId id="415" r:id="rId10"/>
    <p:sldId id="417" r:id="rId11"/>
    <p:sldId id="482" r:id="rId12"/>
    <p:sldId id="418" r:id="rId13"/>
    <p:sldId id="419" r:id="rId14"/>
    <p:sldId id="421" r:id="rId15"/>
    <p:sldId id="491" r:id="rId16"/>
    <p:sldId id="489" r:id="rId17"/>
    <p:sldId id="490" r:id="rId18"/>
    <p:sldId id="492" r:id="rId19"/>
    <p:sldId id="495" r:id="rId20"/>
    <p:sldId id="474" r:id="rId21"/>
    <p:sldId id="381" r:id="rId22"/>
    <p:sldId id="502" r:id="rId23"/>
    <p:sldId id="382" r:id="rId24"/>
    <p:sldId id="383" r:id="rId25"/>
    <p:sldId id="384" r:id="rId26"/>
    <p:sldId id="450" r:id="rId27"/>
    <p:sldId id="452" r:id="rId28"/>
    <p:sldId id="494" r:id="rId29"/>
    <p:sldId id="453" r:id="rId30"/>
    <p:sldId id="264" r:id="rId31"/>
    <p:sldId id="455" r:id="rId32"/>
    <p:sldId id="504" r:id="rId33"/>
    <p:sldId id="256" r:id="rId34"/>
    <p:sldId id="506" r:id="rId35"/>
    <p:sldId id="310" r:id="rId36"/>
    <p:sldId id="503" r:id="rId37"/>
    <p:sldId id="497" r:id="rId38"/>
    <p:sldId id="498" r:id="rId39"/>
    <p:sldId id="499" r:id="rId40"/>
    <p:sldId id="496" r:id="rId41"/>
    <p:sldId id="500" r:id="rId42"/>
    <p:sldId id="456" r:id="rId43"/>
    <p:sldId id="457" r:id="rId44"/>
    <p:sldId id="475" r:id="rId45"/>
    <p:sldId id="395" r:id="rId46"/>
    <p:sldId id="476" r:id="rId47"/>
    <p:sldId id="459" r:id="rId48"/>
    <p:sldId id="460" r:id="rId49"/>
    <p:sldId id="461" r:id="rId50"/>
    <p:sldId id="462" r:id="rId51"/>
    <p:sldId id="263" r:id="rId52"/>
    <p:sldId id="267" r:id="rId53"/>
    <p:sldId id="268" r:id="rId54"/>
    <p:sldId id="269" r:id="rId55"/>
    <p:sldId id="485" r:id="rId56"/>
    <p:sldId id="483" r:id="rId57"/>
    <p:sldId id="484" r:id="rId58"/>
    <p:sldId id="463" r:id="rId59"/>
    <p:sldId id="486" r:id="rId60"/>
    <p:sldId id="487" r:id="rId61"/>
    <p:sldId id="464" r:id="rId62"/>
    <p:sldId id="488" r:id="rId63"/>
    <p:sldId id="467" r:id="rId64"/>
    <p:sldId id="370" r:id="rId65"/>
    <p:sldId id="468" r:id="rId66"/>
    <p:sldId id="469" r:id="rId67"/>
    <p:sldId id="470" r:id="rId68"/>
    <p:sldId id="472" r:id="rId69"/>
    <p:sldId id="479" r:id="rId70"/>
    <p:sldId id="480" r:id="rId71"/>
  </p:sldIdLst>
  <p:sldSz cx="9144000" cy="5143500" type="screen16x9"/>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215"/>
    <a:srgbClr val="2C6B7C"/>
    <a:srgbClr val="ED4200"/>
    <a:srgbClr val="FF6699"/>
    <a:srgbClr val="FFFF99"/>
    <a:srgbClr val="EFE999"/>
    <a:srgbClr val="56C3E7"/>
    <a:srgbClr val="F6D521"/>
    <a:srgbClr val="F37B3D"/>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92" autoAdjust="0"/>
    <p:restoredTop sz="94660" autoAdjust="0"/>
  </p:normalViewPr>
  <p:slideViewPr>
    <p:cSldViewPr>
      <p:cViewPr varScale="1">
        <p:scale>
          <a:sx n="122" d="100"/>
          <a:sy n="122" d="100"/>
        </p:scale>
        <p:origin x="240" y="96"/>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2022/3/10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2022/3/10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313412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9446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223485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p:sp>
      <p:sp>
        <p:nvSpPr>
          <p:cNvPr id="5123" name="Notes Placeholder 2"/>
          <p:cNvSpPr>
            <a:spLocks noGrp="1"/>
          </p:cNvSpPr>
          <p:nvPr>
            <p:ph type="body" idx="1"/>
          </p:nvPr>
        </p:nvSpPr>
        <p:spPr>
          <a:noFill/>
        </p:spPr>
        <p:txBody>
          <a:bodyPr/>
          <a:lstStyle/>
          <a:p>
            <a:pPr eaLnBrk="1" hangingPunct="1"/>
            <a:endParaRPr lang="en-US" altLang="en-US"/>
          </a:p>
        </p:txBody>
      </p:sp>
      <p:sp>
        <p:nvSpPr>
          <p:cNvPr id="512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024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513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29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20716F81-44B0-470B-B361-4631A637CB1E}" type="datetimeFigureOut">
              <a:rPr lang="en-US">
                <a:solidFill>
                  <a:srgbClr val="575F6D"/>
                </a:solidFill>
              </a:rPr>
              <a:t>3/10/2022</a:t>
            </a:fld>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B9E11329-6217-49A9-8D8D-687D65142D04}"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A19146F-F3D7-427A-8510-A53B2E414CCA}" type="datetimeFigureOut">
              <a:rPr lang="en-US">
                <a:solidFill>
                  <a:srgbClr val="575F6D"/>
                </a:solidFill>
              </a:rPr>
              <a:t>3/10/2022</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96426C50-7F97-415E-A073-0387FC88AE02}" type="slidenum">
              <a:rPr lang="en-US" altLang="en-US"/>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7D5A54-082C-4BD0-BFA8-DF44CE6B491E}" type="datetimeFigureOut">
              <a:rPr lang="en-US">
                <a:solidFill>
                  <a:srgbClr val="575F6D"/>
                </a:solidFill>
              </a:rPr>
              <a:t>3/10/2022</a:t>
            </a:fld>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C27CA9A7-EF78-448A-9AAB-A3B4A44E4BA6}"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6192838" y="0"/>
            <a:ext cx="0" cy="5143500"/>
          </a:xfrm>
          <a:prstGeom prst="line">
            <a:avLst/>
          </a:prstGeom>
          <a:noFill/>
          <a:ln w="12700"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Straight Connector 18"/>
          <p:cNvSpPr>
            <a:spLocks noChangeShapeType="1"/>
          </p:cNvSpPr>
          <p:nvPr/>
        </p:nvSpPr>
        <p:spPr bwMode="auto">
          <a:xfrm>
            <a:off x="8991600" y="0"/>
            <a:ext cx="0" cy="5143500"/>
          </a:xfrm>
          <a:prstGeom prst="line">
            <a:avLst/>
          </a:prstGeom>
          <a:noFill/>
          <a:ln w="19050"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9" name="Rectangle 8"/>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20"/>
          <p:cNvSpPr>
            <a:spLocks noChangeShapeType="1"/>
          </p:cNvSpPr>
          <p:nvPr/>
        </p:nvSpPr>
        <p:spPr bwMode="auto">
          <a:xfrm>
            <a:off x="8915400" y="0"/>
            <a:ext cx="0" cy="51435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1" name="Oval 10"/>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577079AF-99DC-4281-8A4C-3F1288ED7760}" type="datetimeFigureOut">
              <a:rPr lang="en-US">
                <a:solidFill>
                  <a:srgbClr val="575F6D"/>
                </a:solidFill>
              </a:rPr>
              <a:t>3/10/2022</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029313EF-2ABD-4573-BB3F-714A78EB343B}" type="slidenum">
              <a:rPr lang="en-US" altLang="en-US"/>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6" name="Oval 5"/>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Straight Connector 17"/>
          <p:cNvSpPr>
            <a:spLocks noChangeShapeType="1"/>
          </p:cNvSpPr>
          <p:nvPr/>
        </p:nvSpPr>
        <p:spPr bwMode="auto">
          <a:xfrm>
            <a:off x="8991600" y="0"/>
            <a:ext cx="0" cy="51435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Rectangle 7"/>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Straight Connector 19"/>
          <p:cNvSpPr>
            <a:spLocks noChangeShapeType="1"/>
          </p:cNvSpPr>
          <p:nvPr/>
        </p:nvSpPr>
        <p:spPr bwMode="auto">
          <a:xfrm>
            <a:off x="8915400" y="0"/>
            <a:ext cx="0" cy="51435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Straight Connector 9"/>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6192838" y="0"/>
            <a:ext cx="0" cy="5143500"/>
          </a:xfrm>
          <a:prstGeom prst="line">
            <a:avLst/>
          </a:prstGeom>
          <a:noFill/>
          <a:ln w="12700"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162843C-E4FC-4010-A91B-FC6D36234B93}" type="datetimeFigureOut">
              <a:rPr lang="en-US">
                <a:solidFill>
                  <a:srgbClr val="575F6D"/>
                </a:solidFill>
              </a:rPr>
              <a:t>3/10/2022</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E65CBB99-18F4-4F6F-910A-F09D28E8F6E6}" type="slidenum">
              <a:rPr lang="en-US" altLang="en-US"/>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E700CC-BEDD-4105-8C20-C2A2A07FC51C}" type="datetimeFigureOut">
              <a:rPr lang="en-US">
                <a:solidFill>
                  <a:srgbClr val="575F6D"/>
                </a:solidFill>
              </a:rPr>
              <a:t>3/10/2022</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6A79B883-747F-4977-AB13-57429E15C1D3}"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72B5E88-B57B-4AF7-8865-8C5915F13ADA}" type="datetimeFigureOut">
              <a:rPr lang="en-US">
                <a:solidFill>
                  <a:srgbClr val="575F6D"/>
                </a:solidFill>
              </a:rPr>
              <a:t>3/10/2022</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D707EBF-0326-41A8-B66E-A9D580A7C397}"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633040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99695"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GB" sz="1200">
                <a:solidFill>
                  <a:schemeClr val="dk1"/>
                </a:solidFill>
                <a:latin typeface="Poppins"/>
                <a:ea typeface="Poppins"/>
                <a:cs typeface="Poppins"/>
                <a:sym typeface="Poppins"/>
              </a:rPr>
              <a:t>CREDITS: This presentation template was created by </a:t>
            </a:r>
            <a:r>
              <a:rPr lang="en-GB" sz="1200">
                <a:solidFill>
                  <a:schemeClr val="dk1"/>
                </a:solidFill>
                <a:uFill>
                  <a:noFill/>
                </a:uFill>
                <a:latin typeface="Poppins"/>
                <a:ea typeface="Poppins"/>
                <a:cs typeface="Poppins"/>
                <a:sym typeface="Poppins"/>
                <a:hlinkClick r:id="rId2"/>
              </a:rPr>
              <a:t>Slidesgo</a:t>
            </a:r>
            <a:r>
              <a:rPr lang="en-GB" sz="1200">
                <a:solidFill>
                  <a:schemeClr val="dk1"/>
                </a:solidFill>
                <a:latin typeface="Poppins"/>
                <a:ea typeface="Poppins"/>
                <a:cs typeface="Poppins"/>
                <a:sym typeface="Poppins"/>
              </a:rPr>
              <a:t>, including icons by </a:t>
            </a:r>
            <a:r>
              <a:rPr lang="en-GB" sz="1200">
                <a:solidFill>
                  <a:schemeClr val="dk1"/>
                </a:solidFill>
                <a:uFill>
                  <a:noFill/>
                </a:uFill>
                <a:latin typeface="Poppins"/>
                <a:ea typeface="Poppins"/>
                <a:cs typeface="Poppins"/>
                <a:sym typeface="Poppins"/>
                <a:hlinkClick r:id="rId3"/>
              </a:rPr>
              <a:t>Flaticon</a:t>
            </a:r>
            <a:r>
              <a:rPr lang="en-GB" sz="1200">
                <a:solidFill>
                  <a:schemeClr val="dk1"/>
                </a:solidFill>
                <a:latin typeface="Poppins"/>
                <a:ea typeface="Poppins"/>
                <a:cs typeface="Poppins"/>
                <a:sym typeface="Poppins"/>
              </a:rPr>
              <a:t> and infographics &amp; images by </a:t>
            </a:r>
            <a:r>
              <a:rPr lang="en-GB" sz="1200">
                <a:solidFill>
                  <a:schemeClr val="dk1"/>
                </a:solidFill>
                <a:uFill>
                  <a:noFill/>
                </a:uFill>
                <a:latin typeface="Poppins"/>
                <a:ea typeface="Poppins"/>
                <a:cs typeface="Poppins"/>
                <a:sym typeface="Poppins"/>
                <a:hlinkClick r:id="rId4"/>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1125CF77-7B33-4CE7-A118-12EB811B14F5}"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F077FF94-E1C0-46A8-B0C1-0A426A5B8DAF}"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91822D7A-6E9C-48CC-A0EA-3D61C9C51B6E}"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E8570850-376C-4928-B312-44268192F072}"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fld id="{B3CE30BC-0C43-402A-B08C-F12EAC577F51}"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0C4DC4FE-E2C9-4480-AFD6-D024E9DD0181}"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9"/>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1" name="Straight Connector 10"/>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2" name="Straight Connector 11"/>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3" name="Straight Connector 12"/>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4" name="Straight Connector 13"/>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5" name="Straight Connector 14"/>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6" name="Rectangle 15"/>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309689"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Oval 18"/>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0" name="Oval 19"/>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1" name="Oval 20"/>
          <p:cNvSpPr/>
          <p:nvPr/>
        </p:nvSpPr>
        <p:spPr>
          <a:xfrm>
            <a:off x="1905001" y="3371851"/>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8050213" y="833438"/>
            <a:ext cx="1714500" cy="381000"/>
          </a:xfrm>
        </p:spPr>
        <p:txBody>
          <a:bodyPr/>
          <a:lstStyle>
            <a:lvl1pPr>
              <a:defRPr/>
            </a:lvl1pPr>
          </a:lstStyle>
          <a:p>
            <a:pPr>
              <a:defRPr/>
            </a:pPr>
            <a:fld id="{4D8D8DE2-2AFA-4B92-909E-EE147260B142}" type="datetimeFigureOut">
              <a:rPr lang="en-US">
                <a:solidFill>
                  <a:srgbClr val="575F6D"/>
                </a:solidFill>
              </a:rPr>
              <a:t>3/10/2022</a:t>
            </a:fld>
            <a:endParaRPr lang="en-US">
              <a:solidFill>
                <a:srgbClr val="575F6D"/>
              </a:solidFill>
            </a:endParaRPr>
          </a:p>
        </p:txBody>
      </p:sp>
      <p:sp>
        <p:nvSpPr>
          <p:cNvPr id="23" name="Footer Placeholder 16"/>
          <p:cNvSpPr>
            <a:spLocks noGrp="1"/>
          </p:cNvSpPr>
          <p:nvPr>
            <p:ph type="ftr" sz="quarter" idx="11"/>
          </p:nvPr>
        </p:nvSpPr>
        <p:spPr bwMode="auto">
          <a:xfrm rot="5400000">
            <a:off x="7534276" y="3088086"/>
            <a:ext cx="2743200" cy="384175"/>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325563" y="3696892"/>
            <a:ext cx="609600" cy="388144"/>
          </a:xfrm>
        </p:spPr>
        <p:txBody>
          <a:bodyPr/>
          <a:lstStyle>
            <a:lvl1pPr>
              <a:defRPr/>
            </a:lvl1pPr>
          </a:lstStyle>
          <a:p>
            <a:pPr>
              <a:defRPr/>
            </a:pPr>
            <a:fld id="{62C1CC5D-9631-4B1B-AFFD-7B9A02BE8860}" type="slidenum">
              <a:rPr lang="en-US" altLang="en-US"/>
              <a:t>‹#›</a:t>
            </a:fld>
            <a:endParaRPr lang="en-US"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fld id="{495E33D8-AAFC-427B-98B2-586C9E3B6359}"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422C20A9-C9FE-460C-8503-2C947385C2FA}"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ABCB6C70-D9C8-4088-9252-264DAAF0CC10}"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2CB1CCA7-5A0A-411E-A804-9F57219FB2E7}"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322E5405-6C65-4004-91B0-70F25FF9E998}"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2597006B-160A-458A-8FF7-87E7EF17724A}"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1192704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01C8963-ACCC-46A1-B70C-B662C8403D9A}" type="datetimeFigureOut">
              <a:rPr lang="en-US"/>
              <a:t>3/10/2022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A2BDCF-7A2F-467F-A6C8-F996B8E93B26}"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408CD7-2754-494D-8564-EE9128EAC8CE}" type="datetimeFigureOut">
              <a:rPr lang="en-US"/>
              <a:t>3/10/2022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A6E16B-7BEE-4F3E-8CF9-8DE025CE126B}"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7578B0C-DEA7-4190-8DF3-C08106599E97}" type="datetimeFigureOut">
              <a:rPr lang="en-US"/>
              <a:t>3/10/2022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3B535D-4E81-4CFB-B53E-8D84C8FE1850}"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DD1DB9D2-292F-4B30-9C0B-165B608F840C}" type="datetimeFigureOut">
              <a:rPr lang="en-US">
                <a:solidFill>
                  <a:srgbClr val="575F6D"/>
                </a:solidFill>
              </a:rPr>
              <a:t>3/10/2022</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9D1E8C5C-4D50-4C75-8360-0E2CE2507883}" type="slidenum">
              <a:rPr lang="en-US" altLang="en-US"/>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43EADF-3C55-4DA1-8D35-7E96E2B05624}" type="datetimeFigureOut">
              <a:rPr lang="en-US"/>
              <a:t>3/10/2022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9D614D-1C31-45EE-9400-134AD750EC0A}"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1E3ECAD-C74C-4D1F-9B90-B061B15C62B4}" type="datetimeFigureOut">
              <a:rPr lang="en-US"/>
              <a:t>3/10/2022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1AC1929-47AC-429A-99DB-D4A5E9F9ED78}"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16D4EE1-0292-41C2-8D16-4A81E110FC82}" type="datetimeFigureOut">
              <a:rPr lang="en-US"/>
              <a:t>3/10/2022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16F4995-FDF5-4A26-BB4B-DDCB0A305DDC}"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1DF687-3170-4F0B-886E-D156CC7ED270}" type="datetimeFigureOut">
              <a:rPr lang="en-US"/>
              <a:t>3/10/2022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B3EFC64-0D99-41C8-801E-FBA0ADE95AD6}"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3AB2D6-9045-42A4-A687-5ED25736185C}" type="datetimeFigureOut">
              <a:rPr lang="en-US"/>
              <a:t>3/10/2022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7029C65-C02F-4DF1-A948-233E5096E311}"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A3DCC4-4308-4CF1-8544-3254390DB407}" type="datetimeFigureOut">
              <a:rPr lang="en-US"/>
              <a:t>3/10/2022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822C786-8C45-4589-A73A-8FC16CA37C0E}"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F89CA4-7F7B-44DD-ADD6-C507E62C21CC}" type="datetimeFigureOut">
              <a:rPr lang="en-US"/>
              <a:t>3/10/2022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7348640-506A-43ED-BACF-72A4AD55D023}"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F332E0-C495-49BA-B5FB-B2B1408F3F10}" type="datetimeFigureOut">
              <a:rPr lang="en-US"/>
              <a:t>3/10/2022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11C65F-DC47-4FA5-9B43-DFE9185C89AB}"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757808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10/03/2022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Straight Connector 7"/>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9" name="Straight Connector 8"/>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0" name="Straight Connector 9"/>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1" name="Straight Connector 10"/>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2" name="Straight Connector 11"/>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3" name="Rectangle 12"/>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4" name="Oval 13"/>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5" name="Oval 14"/>
          <p:cNvSpPr/>
          <p:nvPr/>
        </p:nvSpPr>
        <p:spPr bwMode="auto">
          <a:xfrm>
            <a:off x="1323976"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6" name="Oval 15"/>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879601" y="3359945"/>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Straight Connector 18"/>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8048625" y="829866"/>
            <a:ext cx="1714500" cy="381000"/>
          </a:xfrm>
        </p:spPr>
        <p:txBody>
          <a:bodyPr/>
          <a:lstStyle>
            <a:lvl1pPr>
              <a:defRPr/>
            </a:lvl1pPr>
          </a:lstStyle>
          <a:p>
            <a:pPr>
              <a:defRPr/>
            </a:pPr>
            <a:fld id="{A6E9C319-EC15-434C-804A-876CCD347989}" type="datetimeFigureOut">
              <a:rPr lang="en-US">
                <a:solidFill>
                  <a:srgbClr val="FFF39D"/>
                </a:solidFill>
              </a:rPr>
              <a:t>3/10/2022</a:t>
            </a:fld>
            <a:endParaRPr lang="en-US">
              <a:solidFill>
                <a:srgbClr val="FFF39D"/>
              </a:solidFill>
            </a:endParaRPr>
          </a:p>
        </p:txBody>
      </p:sp>
      <p:sp>
        <p:nvSpPr>
          <p:cNvPr id="21" name="Footer Placeholder 4"/>
          <p:cNvSpPr>
            <a:spLocks noGrp="1"/>
          </p:cNvSpPr>
          <p:nvPr>
            <p:ph type="ftr" sz="quarter" idx="11"/>
          </p:nvPr>
        </p:nvSpPr>
        <p:spPr bwMode="auto">
          <a:xfrm rot="5400000">
            <a:off x="7534276" y="3085704"/>
            <a:ext cx="2743200" cy="384175"/>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339850" y="3696892"/>
            <a:ext cx="609600" cy="388144"/>
          </a:xfrm>
        </p:spPr>
        <p:txBody>
          <a:bodyPr/>
          <a:lstStyle>
            <a:lvl1pPr>
              <a:defRPr/>
            </a:lvl1pPr>
          </a:lstStyle>
          <a:p>
            <a:pPr>
              <a:defRPr/>
            </a:pPr>
            <a:fld id="{EA14A821-F4D4-47F7-8524-A02304BD3402}" type="slidenum">
              <a:rPr lang="en-US" altLang="en-US"/>
              <a:t>‹#›</a:t>
            </a:fld>
            <a:endParaRPr lang="en-US" alt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10/03/2022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10/03/2022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10/03/2022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hasCustomPrompt="1"/>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hasCustomPrompt="1"/>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hasCustomPrompt="1"/>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10/03/2022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10/03/2022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10/03/2022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hasCustomPrompt="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10/03/2022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10/03/2022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10/03/2022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10/03/2022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925EE66-6CD5-4F4A-9503-3C5D04904C1E}" type="datetimeFigureOut">
              <a:rPr lang="en-US">
                <a:solidFill>
                  <a:srgbClr val="575F6D"/>
                </a:solidFill>
              </a:rPr>
              <a:t>3/10/2022</a:t>
            </a:fld>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BF546816-6581-4D8D-A7A1-65AADDD67FF1}"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t>3/10/2022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t>3/10/2022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t>3/10/2022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t>3/10/2022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t>3/10/2022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t>3/10/2022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theme" Target="../theme/theme3.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2022/3/10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457200" y="1200151"/>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840465" y="763390"/>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chemeClr val="tx2"/>
                </a:solidFill>
                <a:latin typeface="+mn-lt"/>
                <a:cs typeface="+mn-cs"/>
              </a:defRPr>
            </a:lvl1pPr>
          </a:lstStyle>
          <a:p>
            <a:pPr>
              <a:defRPr/>
            </a:pPr>
            <a:fld id="{D590BB8E-6B96-48FF-913C-C2C53FE48387}" type="datetimeFigureOut">
              <a:rPr lang="en-US">
                <a:solidFill>
                  <a:srgbClr val="575F6D"/>
                </a:solidFill>
              </a:rPr>
              <a:t>3/10/2022</a:t>
            </a:fld>
            <a:endParaRPr lang="en-US">
              <a:solidFill>
                <a:srgbClr val="575F6D"/>
              </a:solidFill>
            </a:endParaRPr>
          </a:p>
        </p:txBody>
      </p:sp>
      <p:sp>
        <p:nvSpPr>
          <p:cNvPr id="3" name="Footer Placeholder 2"/>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032" name="Straight Connector 8"/>
          <p:cNvSpPr>
            <a:spLocks noChangeShapeType="1"/>
          </p:cNvSpPr>
          <p:nvPr/>
        </p:nvSpPr>
        <p:spPr bwMode="auto">
          <a:xfrm>
            <a:off x="8991600" y="0"/>
            <a:ext cx="0" cy="5143500"/>
          </a:xfrm>
          <a:prstGeom prst="line">
            <a:avLst/>
          </a:prstGeom>
          <a:noFill/>
          <a:ln w="19050"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34" name="Straight Connector 10"/>
          <p:cNvSpPr>
            <a:spLocks noChangeShapeType="1"/>
          </p:cNvSpPr>
          <p:nvPr/>
        </p:nvSpPr>
        <p:spPr bwMode="auto">
          <a:xfrm>
            <a:off x="8915400" y="0"/>
            <a:ext cx="0" cy="51435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2" name="Oval 11"/>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3" name="Slide Number Placeholder 22"/>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lstStyle>
            <a:lvl1pPr algn="ctr" eaLnBrk="1" hangingPunct="1">
              <a:defRPr sz="1050" b="1">
                <a:solidFill>
                  <a:srgbClr val="FFFFFF"/>
                </a:solidFill>
              </a:defRPr>
            </a:lvl1pPr>
          </a:lstStyle>
          <a:p>
            <a:pPr fontAlgn="base">
              <a:spcBef>
                <a:spcPct val="0"/>
              </a:spcBef>
              <a:spcAft>
                <a:spcPct val="0"/>
              </a:spcAft>
              <a:defRPr/>
            </a:pPr>
            <a:fld id="{C4EB86E9-A335-42AB-96F9-6AE14D7A40B8}" type="slidenum">
              <a:rPr lang="en-US" altLang="en-US">
                <a:cs typeface="Arial" panose="020B0604020202020204" pitchFamily="34" charset="0"/>
              </a:rPr>
              <a:t>‹#›</a:t>
            </a:fld>
            <a:endParaRPr lang="en-US"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767"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anose="02040604050505020304" pitchFamily="18" charset="0"/>
        </a:defRPr>
      </a:lvl2pPr>
      <a:lvl3pPr algn="l" rtl="0" eaLnBrk="0" fontAlgn="base" hangingPunct="0">
        <a:spcBef>
          <a:spcPct val="0"/>
        </a:spcBef>
        <a:spcAft>
          <a:spcPct val="0"/>
        </a:spcAft>
        <a:defRPr sz="2250">
          <a:solidFill>
            <a:schemeClr val="tx2"/>
          </a:solidFill>
          <a:latin typeface="Century Schoolbook" panose="02040604050505020304" pitchFamily="18" charset="0"/>
        </a:defRPr>
      </a:lvl3pPr>
      <a:lvl4pPr algn="l" rtl="0" eaLnBrk="0" fontAlgn="base" hangingPunct="0">
        <a:spcBef>
          <a:spcPct val="0"/>
        </a:spcBef>
        <a:spcAft>
          <a:spcPct val="0"/>
        </a:spcAft>
        <a:defRPr sz="2250">
          <a:solidFill>
            <a:schemeClr val="tx2"/>
          </a:solidFill>
          <a:latin typeface="Century Schoolbook" panose="02040604050505020304" pitchFamily="18" charset="0"/>
        </a:defRPr>
      </a:lvl4pPr>
      <a:lvl5pPr algn="l" rtl="0" eaLnBrk="0" fontAlgn="base" hangingPunct="0">
        <a:spcBef>
          <a:spcPct val="0"/>
        </a:spcBef>
        <a:spcAft>
          <a:spcPct val="0"/>
        </a:spcAft>
        <a:defRPr sz="2250">
          <a:solidFill>
            <a:schemeClr val="tx2"/>
          </a:solidFill>
          <a:latin typeface="Century Schoolbook" panose="02040604050505020304" pitchFamily="18" charset="0"/>
        </a:defRPr>
      </a:lvl5pPr>
      <a:lvl6pPr marL="342900" algn="l" rtl="0" fontAlgn="base">
        <a:spcBef>
          <a:spcPct val="0"/>
        </a:spcBef>
        <a:spcAft>
          <a:spcPct val="0"/>
        </a:spcAft>
        <a:defRPr sz="2250">
          <a:solidFill>
            <a:schemeClr val="tx2"/>
          </a:solidFill>
          <a:latin typeface="Century Schoolbook" panose="02040604050505020304" pitchFamily="18" charset="0"/>
        </a:defRPr>
      </a:lvl6pPr>
      <a:lvl7pPr marL="685800" algn="l" rtl="0" fontAlgn="base">
        <a:spcBef>
          <a:spcPct val="0"/>
        </a:spcBef>
        <a:spcAft>
          <a:spcPct val="0"/>
        </a:spcAft>
        <a:defRPr sz="2250">
          <a:solidFill>
            <a:schemeClr val="tx2"/>
          </a:solidFill>
          <a:latin typeface="Century Schoolbook" panose="02040604050505020304" pitchFamily="18" charset="0"/>
        </a:defRPr>
      </a:lvl7pPr>
      <a:lvl8pPr marL="1028700" algn="l" rtl="0" fontAlgn="base">
        <a:spcBef>
          <a:spcPct val="0"/>
        </a:spcBef>
        <a:spcAft>
          <a:spcPct val="0"/>
        </a:spcAft>
        <a:defRPr sz="2250">
          <a:solidFill>
            <a:schemeClr val="tx2"/>
          </a:solidFill>
          <a:latin typeface="Century Schoolbook" panose="02040604050505020304" pitchFamily="18" charset="0"/>
        </a:defRPr>
      </a:lvl8pPr>
      <a:lvl9pPr marL="1371600" algn="l" rtl="0" fontAlgn="base">
        <a:spcBef>
          <a:spcPct val="0"/>
        </a:spcBef>
        <a:spcAft>
          <a:spcPct val="0"/>
        </a:spcAft>
        <a:defRPr sz="2250">
          <a:solidFill>
            <a:schemeClr val="tx2"/>
          </a:solidFill>
          <a:latin typeface="Century Schoolbook" panose="02040604050505020304" pitchFamily="18" charset="0"/>
        </a:defRPr>
      </a:lvl9pPr>
    </p:titleStyle>
    <p:bodyStyle>
      <a:lvl1pPr marL="205105" indent="-205105"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80060" indent="-205105"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7160"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905" indent="-137160"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645" indent="-137160"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panose="05000000000000000000"/>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05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050">
                <a:latin typeface="Arial" panose="020B0604020202020204" pitchFamily="34" charset="0"/>
              </a:defRPr>
            </a:lvl1pPr>
          </a:lstStyle>
          <a:p>
            <a:fld id="{A6C59122-B7DB-4539-8FC3-7D7DA112AFBD}"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65"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5123"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t>3/10/2022</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eaLnBrk="1" hangingPunct="1">
              <a:defRPr sz="900">
                <a:solidFill>
                  <a:srgbClr val="898989"/>
                </a:solidFill>
              </a:defRPr>
            </a:lvl1pPr>
          </a:lstStyle>
          <a:p>
            <a:fld id="{643E2A61-9037-45A0-ABC4-9762AD9379CC}"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66"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10/03/2022</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t>3/10/2022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t>‹#›</a:t>
            </a:fld>
            <a:endParaRPr lang="en-US"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3/10/2022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79.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79.xml"/><Relationship Id="rId5" Type="http://schemas.openxmlformats.org/officeDocument/2006/relationships/image" Target="../media/image34.GIF"/><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7.xml"/><Relationship Id="rId18" Type="http://schemas.openxmlformats.org/officeDocument/2006/relationships/image" Target="../media/image40.png"/><Relationship Id="rId3" Type="http://schemas.openxmlformats.org/officeDocument/2006/relationships/slideLayout" Target="../slideLayouts/slideLayout73.xml"/><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slide" Target="slide6.xml"/><Relationship Id="rId17" Type="http://schemas.openxmlformats.org/officeDocument/2006/relationships/image" Target="../media/image39.png"/><Relationship Id="rId2" Type="http://schemas.openxmlformats.org/officeDocument/2006/relationships/audio" Target="file:///C:\Users\DV4T\Desktop\FINAL\DIA%20%20CD\GAMES%20ALREADY%20MODIFIED%20CD\Nhac%20dua%20rua%20va%20tho.wav" TargetMode="External"/><Relationship Id="rId16" Type="http://schemas.openxmlformats.org/officeDocument/2006/relationships/slide" Target="slide14.xml"/><Relationship Id="rId20" Type="http://schemas.openxmlformats.org/officeDocument/2006/relationships/image" Target="../media/image42.png"/><Relationship Id="rId1" Type="http://schemas.microsoft.com/office/2007/relationships/media" Target="file:///C:\Users\DV4T\Desktop\FINAL\DIA%20%20CD\GAMES%20ALREADY%20MODIFIED%20CD\Nhac%20dua%20rua%20va%20tho.wav" TargetMode="External"/><Relationship Id="rId6" Type="http://schemas.openxmlformats.org/officeDocument/2006/relationships/image" Target="../media/image35.png"/><Relationship Id="rId11" Type="http://schemas.openxmlformats.org/officeDocument/2006/relationships/slide" Target="slide3.xml"/><Relationship Id="rId5" Type="http://schemas.openxmlformats.org/officeDocument/2006/relationships/audio" Target="../media/audio4.wav"/><Relationship Id="rId15" Type="http://schemas.openxmlformats.org/officeDocument/2006/relationships/slide" Target="slide9.xml"/><Relationship Id="rId10" Type="http://schemas.openxmlformats.org/officeDocument/2006/relationships/slide" Target="slide2.xml"/><Relationship Id="rId19"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38.png"/><Relationship Id="rId14" Type="http://schemas.openxmlformats.org/officeDocument/2006/relationships/slide" Target="slide8.xml"/><Relationship Id="rId22" Type="http://schemas.openxmlformats.org/officeDocument/2006/relationships/image" Target="../media/image44.GIF"/></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1.xml"/><Relationship Id="rId6" Type="http://schemas.microsoft.com/office/2007/relationships/hdphoto" Target="../media/hdphoto4.wdp"/><Relationship Id="rId5" Type="http://schemas.openxmlformats.org/officeDocument/2006/relationships/image" Target="../media/image51.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1.xml"/><Relationship Id="rId6" Type="http://schemas.microsoft.com/office/2007/relationships/hdphoto" Target="../media/hdphoto4.wdp"/><Relationship Id="rId5" Type="http://schemas.openxmlformats.org/officeDocument/2006/relationships/image" Target="../media/image5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audio" Target="../media/audio5.wav"/><Relationship Id="rId1" Type="http://schemas.openxmlformats.org/officeDocument/2006/relationships/slideLayout" Target="../slideLayouts/slideLayout10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5.wdp"/><Relationship Id="rId18" Type="http://schemas.openxmlformats.org/officeDocument/2006/relationships/image" Target="../media/image68.png"/><Relationship Id="rId3" Type="http://schemas.openxmlformats.org/officeDocument/2006/relationships/slideLayout" Target="../slideLayouts/slideLayout108.xml"/><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audio" Target="../media/media1.mp3"/><Relationship Id="rId16" Type="http://schemas.openxmlformats.org/officeDocument/2006/relationships/image" Target="../media/image66.png"/><Relationship Id="rId1" Type="http://schemas.microsoft.com/office/2007/relationships/media" Target="../media/media1.mp3"/><Relationship Id="rId6" Type="http://schemas.openxmlformats.org/officeDocument/2006/relationships/image" Target="../media/image59.jpeg"/><Relationship Id="rId11" Type="http://schemas.openxmlformats.org/officeDocument/2006/relationships/slide" Target="slide46.xml"/><Relationship Id="rId5" Type="http://schemas.openxmlformats.org/officeDocument/2006/relationships/audio" Target="../media/audio5.wav"/><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audio" Target="../media/audio6.wav"/><Relationship Id="rId9" Type="http://schemas.openxmlformats.org/officeDocument/2006/relationships/slide" Target="slide47.xml"/><Relationship Id="rId1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3.mp3"/><Relationship Id="rId7" Type="http://schemas.openxmlformats.org/officeDocument/2006/relationships/image" Target="../media/image69.jpeg"/><Relationship Id="rId12" Type="http://schemas.openxmlformats.org/officeDocument/2006/relationships/slide" Target="slide4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66.png"/><Relationship Id="rId5" Type="http://schemas.openxmlformats.org/officeDocument/2006/relationships/slideLayout" Target="../slideLayouts/slideLayout108.xml"/><Relationship Id="rId10" Type="http://schemas.openxmlformats.org/officeDocument/2006/relationships/image" Target="../media/image72.png"/><Relationship Id="rId4" Type="http://schemas.openxmlformats.org/officeDocument/2006/relationships/audio" Target="../media/media3.mp3"/><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5.mp3"/><Relationship Id="rId7" Type="http://schemas.openxmlformats.org/officeDocument/2006/relationships/image" Target="../media/image69.jpeg"/><Relationship Id="rId12"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66.png"/><Relationship Id="rId5" Type="http://schemas.openxmlformats.org/officeDocument/2006/relationships/slideLayout" Target="../slideLayouts/slideLayout108.xml"/><Relationship Id="rId15" Type="http://schemas.openxmlformats.org/officeDocument/2006/relationships/image" Target="../media/image64.png"/><Relationship Id="rId10" Type="http://schemas.openxmlformats.org/officeDocument/2006/relationships/image" Target="../media/image76.png"/><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9.jpeg"/><Relationship Id="rId1" Type="http://schemas.openxmlformats.org/officeDocument/2006/relationships/slideLayout" Target="../slideLayouts/slideLayout103.xml"/><Relationship Id="rId6" Type="http://schemas.openxmlformats.org/officeDocument/2006/relationships/image" Target="../media/image81.png"/><Relationship Id="rId5" Type="http://schemas.microsoft.com/office/2007/relationships/hdphoto" Target="../media/hdphoto6.wdp"/><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9.jpeg"/><Relationship Id="rId1" Type="http://schemas.openxmlformats.org/officeDocument/2006/relationships/slideLayout" Target="../slideLayouts/slideLayout103.xml"/><Relationship Id="rId6" Type="http://schemas.openxmlformats.org/officeDocument/2006/relationships/image" Target="../media/image81.png"/><Relationship Id="rId5" Type="http://schemas.microsoft.com/office/2007/relationships/hdphoto" Target="../media/hdphoto6.wdp"/><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2.png"/><Relationship Id="rId1" Type="http://schemas.openxmlformats.org/officeDocument/2006/relationships/slideLayout" Target="../slideLayouts/slideLayout108.xml"/><Relationship Id="rId6" Type="http://schemas.openxmlformats.org/officeDocument/2006/relationships/image" Target="../media/image84.png"/><Relationship Id="rId5" Type="http://schemas.microsoft.com/office/2007/relationships/hdphoto" Target="../media/hdphoto8.wdp"/><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2.png"/><Relationship Id="rId1" Type="http://schemas.openxmlformats.org/officeDocument/2006/relationships/slideLayout" Target="../slideLayouts/slideLayout108.xml"/><Relationship Id="rId5" Type="http://schemas.microsoft.com/office/2007/relationships/hdphoto" Target="../media/hdphoto8.wdp"/><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1.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emf"/></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5026235" y="2912879"/>
            <a:ext cx="2289840" cy="2518546"/>
          </a:xfrm>
          <a:prstGeom prst="rect">
            <a:avLst/>
          </a:prstGeom>
        </p:spPr>
      </p:pic>
      <p:pic>
        <p:nvPicPr>
          <p:cNvPr id="9" name="图片 8"/>
          <p:cNvPicPr>
            <a:picLocks noChangeAspect="1"/>
          </p:cNvPicPr>
          <p:nvPr/>
        </p:nvPicPr>
        <p:blipFill>
          <a:blip r:embed="rId4"/>
          <a:stretch>
            <a:fillRect/>
          </a:stretch>
        </p:blipFill>
        <p:spPr>
          <a:xfrm rot="20641704">
            <a:off x="623159" y="2953311"/>
            <a:ext cx="2701807" cy="2189974"/>
          </a:xfrm>
          <a:prstGeom prst="rect">
            <a:avLst/>
          </a:prstGeom>
        </p:spPr>
      </p:pic>
      <p:sp>
        <p:nvSpPr>
          <p:cNvPr id="10" name="TextBox 9">
            <a:extLst>
              <a:ext uri="{FF2B5EF4-FFF2-40B4-BE49-F238E27FC236}">
                <a16:creationId xmlns="" xmlns:a16="http://schemas.microsoft.com/office/drawing/2014/main" id="{51F70B53-15D4-4FAD-9D84-EF412E42DE69}"/>
              </a:ext>
            </a:extLst>
          </p:cNvPr>
          <p:cNvSpPr txBox="1"/>
          <p:nvPr/>
        </p:nvSpPr>
        <p:spPr>
          <a:xfrm>
            <a:off x="1403648" y="1369275"/>
            <a:ext cx="5976664"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huống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4210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7544" y="2211710"/>
            <a:ext cx="8280920" cy="1440160"/>
            <a:chOff x="4222931" y="3729690"/>
            <a:chExt cx="4235392" cy="1252618"/>
          </a:xfrm>
          <a:scene3d>
            <a:camera prst="orthographicFront"/>
            <a:lightRig rig="threePt" dir="t">
              <a:rot lat="0" lon="0" rev="7500000"/>
            </a:lightRig>
          </a:scene3d>
        </p:grpSpPr>
        <p:sp>
          <p:nvSpPr>
            <p:cNvPr id="6" name="Rounded Rectangle 5"/>
            <p:cNvSpPr/>
            <p:nvPr/>
          </p:nvSpPr>
          <p:spPr>
            <a:xfrm>
              <a:off x="4222931" y="3729690"/>
              <a:ext cx="4235392" cy="1252618"/>
            </a:xfrm>
            <a:prstGeom prst="roundRect">
              <a:avLst>
                <a:gd name="adj" fmla="val 10000"/>
              </a:avLst>
            </a:prstGeom>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4259619" y="3766378"/>
              <a:ext cx="4162016" cy="117924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2400" b="1" i="1" dirty="0">
                  <a:solidFill>
                    <a:srgbClr val="0070C0"/>
                  </a:solidFill>
                  <a:latin typeface="Times New Roman" panose="02020603050405020304" pitchFamily="18" charset="0"/>
                  <a:cs typeface="Times New Roman" panose="02020603050405020304" pitchFamily="18" charset="0"/>
                </a:rPr>
                <a:t>3</a:t>
              </a:r>
              <a:r>
                <a:rPr lang="en-US" sz="2400" b="1" i="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Em</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học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tập</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được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cách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tiết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kiệm</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của</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Bác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là</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sử</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dụng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những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thứ</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vẫn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còn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dùng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được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Không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bày</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vẽ</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lãng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phí</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mà</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a:t>
              </a:r>
              <a:r>
                <a:rPr lang="en-US" sz="2400" b="1" kern="1200" dirty="0" err="1">
                  <a:solidFill>
                    <a:srgbClr val="0070C0"/>
                  </a:solidFill>
                  <a:latin typeface="Times New Roman" panose="02020603050405020304" pitchFamily="18" charset="0"/>
                  <a:cs typeface="Times New Roman" panose="02020603050405020304" pitchFamily="18" charset="0"/>
                </a:rPr>
                <a:t>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để</a:t>
              </a:r>
              <a:r>
                <a:rPr lang="en-US" sz="2400" b="1" kern="1200" dirty="0">
                  <a:solidFill>
                    <a:srgbClr val="0070C0"/>
                  </a:solidFill>
                  <a:latin typeface="Times New Roman" panose="02020603050405020304" pitchFamily="18" charset="0"/>
                  <a:cs typeface="Times New Roman" panose="02020603050405020304" pitchFamily="18" charset="0"/>
                </a:rPr>
                <a:t> lo </a:t>
              </a:r>
              <a:r>
                <a:rPr lang="en-US" sz="2400" b="1" kern="1200" dirty="0" err="1">
                  <a:solidFill>
                    <a:srgbClr val="0070C0"/>
                  </a:solidFill>
                  <a:latin typeface="Times New Roman" panose="02020603050405020304" pitchFamily="18" charset="0"/>
                  <a:cs typeface="Times New Roman" panose="02020603050405020304" pitchFamily="18" charset="0"/>
                </a:rPr>
                <a:t>những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chính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giúp</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ích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cho</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cuộc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sống</a:t>
              </a:r>
              <a:r>
                <a:rPr lang="en-US" sz="2400" b="1" kern="1200" dirty="0">
                  <a:solidFill>
                    <a:srgbClr val="0070C0"/>
                  </a:solidFill>
                  <a:latin typeface="Times New Roman" panose="02020603050405020304" pitchFamily="18" charset="0"/>
                  <a:cs typeface="Times New Roman" panose="02020603050405020304" pitchFamily="18" charset="0"/>
                </a:rPr>
                <a:t>.</a:t>
              </a:r>
            </a:p>
          </p:txBody>
        </p:sp>
      </p:grpSp>
      <p:grpSp>
        <p:nvGrpSpPr>
          <p:cNvPr id="11" name="Group 10"/>
          <p:cNvGrpSpPr/>
          <p:nvPr/>
        </p:nvGrpSpPr>
        <p:grpSpPr>
          <a:xfrm>
            <a:off x="611560" y="483518"/>
            <a:ext cx="7704856" cy="1246485"/>
            <a:chOff x="5303061" y="3843755"/>
            <a:chExt cx="3599632" cy="1246485"/>
          </a:xfrm>
          <a:scene3d>
            <a:camera prst="orthographicFront"/>
            <a:lightRig rig="threePt" dir="t">
              <a:rot lat="0" lon="0" rev="7500000"/>
            </a:lightRig>
          </a:scene3d>
        </p:grpSpPr>
        <p:sp>
          <p:nvSpPr>
            <p:cNvPr id="12" name="Rounded Rectangle 11"/>
            <p:cNvSpPr/>
            <p:nvPr/>
          </p:nvSpPr>
          <p:spPr>
            <a:xfrm>
              <a:off x="5303061" y="3843755"/>
              <a:ext cx="3599632" cy="1246485"/>
            </a:xfrm>
            <a:prstGeom prst="roundRect">
              <a:avLst>
                <a:gd name="adj" fmla="val 10000"/>
              </a:avLst>
            </a:prstGeom>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p:cNvSpPr/>
            <p:nvPr/>
          </p:nvSpPr>
          <p:spPr>
            <a:xfrm>
              <a:off x="5339569" y="3880263"/>
              <a:ext cx="3526616" cy="117346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n-US" sz="1900" b="1" dirty="0">
                  <a:solidFill>
                    <a:srgbClr val="00B050"/>
                  </a:solidFill>
                  <a:latin typeface="Times New Roman" panose="02020603050405020304" pitchFamily="18" charset="0"/>
                  <a:cs typeface="Times New Roman" panose="02020603050405020304" pitchFamily="18" charset="0"/>
                </a:rPr>
                <a:t>3</a:t>
              </a:r>
              <a:r>
                <a:rPr lang="en-US" sz="1900" b="1" i="0" kern="1200" dirty="0">
                  <a:solidFill>
                    <a:srgbClr val="00B050"/>
                  </a:solidFill>
                  <a:latin typeface="Times New Roman" panose="02020603050405020304" pitchFamily="18" charset="0"/>
                  <a:cs typeface="Times New Roman" panose="02020603050405020304" pitchFamily="18" charset="0"/>
                </a:rPr>
                <a:t>. </a:t>
              </a:r>
              <a:r>
                <a:rPr lang="vi-VN" sz="1900" b="1" i="0" kern="1200" dirty="0">
                  <a:solidFill>
                    <a:srgbClr val="00B050"/>
                  </a:solidFill>
                  <a:latin typeface="Times New Roman" panose="02020603050405020304" pitchFamily="18" charset="0"/>
                  <a:cs typeface="Times New Roman" panose="02020603050405020304" pitchFamily="18" charset="0"/>
                </a:rPr>
                <a:t>Em học tập được gì từ t</a:t>
              </a:r>
              <a:r>
                <a:rPr lang="en-US" sz="1900" b="1" i="0" kern="1200" dirty="0">
                  <a:solidFill>
                    <a:srgbClr val="00B050"/>
                  </a:solidFill>
                  <a:latin typeface="Times New Roman" panose="02020603050405020304" pitchFamily="18" charset="0"/>
                  <a:cs typeface="Times New Roman" panose="02020603050405020304" pitchFamily="18" charset="0"/>
                </a:rPr>
                <a:t>ấ</a:t>
              </a:r>
              <a:r>
                <a:rPr lang="vi-VN" sz="1900" b="1" i="0" kern="1200" dirty="0">
                  <a:solidFill>
                    <a:srgbClr val="00B050"/>
                  </a:solidFill>
                  <a:latin typeface="Times New Roman" panose="02020603050405020304" pitchFamily="18" charset="0"/>
                  <a:cs typeface="Times New Roman" panose="02020603050405020304" pitchFamily="18" charset="0"/>
                </a:rPr>
                <a:t>m gương của Bác Hồ v</a:t>
              </a:r>
              <a:r>
                <a:rPr lang="en-US" sz="1900" b="1" i="0" kern="1200" dirty="0">
                  <a:solidFill>
                    <a:srgbClr val="00B050"/>
                  </a:solidFill>
                  <a:latin typeface="Times New Roman" panose="02020603050405020304" pitchFamily="18" charset="0"/>
                  <a:cs typeface="Times New Roman" panose="02020603050405020304" pitchFamily="18" charset="0"/>
                </a:rPr>
                <a:t>ề</a:t>
              </a:r>
              <a:r>
                <a:rPr lang="vi-VN" sz="1900" b="1" i="0" kern="1200" dirty="0">
                  <a:solidFill>
                    <a:srgbClr val="00B050"/>
                  </a:solidFill>
                  <a:latin typeface="Times New Roman" panose="02020603050405020304" pitchFamily="18" charset="0"/>
                  <a:cs typeface="Times New Roman" panose="02020603050405020304" pitchFamily="18" charset="0"/>
                </a:rPr>
                <a:t> lối s</a:t>
              </a:r>
              <a:r>
                <a:rPr lang="en-US" sz="1900" b="1" i="0" kern="1200" dirty="0">
                  <a:solidFill>
                    <a:srgbClr val="00B050"/>
                  </a:solidFill>
                  <a:latin typeface="Times New Roman" panose="02020603050405020304" pitchFamily="18" charset="0"/>
                  <a:cs typeface="Times New Roman" panose="02020603050405020304" pitchFamily="18" charset="0"/>
                </a:rPr>
                <a:t>ố</a:t>
              </a:r>
              <a:r>
                <a:rPr lang="vi-VN" sz="1900" b="1" i="0" kern="1200" dirty="0">
                  <a:solidFill>
                    <a:srgbClr val="00B050"/>
                  </a:solidFill>
                  <a:latin typeface="Times New Roman" panose="02020603050405020304" pitchFamily="18" charset="0"/>
                  <a:cs typeface="Times New Roman" panose="02020603050405020304" pitchFamily="18" charset="0"/>
                </a:rPr>
                <a:t>ng tiết kiệm?</a:t>
              </a:r>
              <a:endParaRPr lang="en-US" sz="1900" b="1" i="0" kern="1200" dirty="0">
                <a:solidFill>
                  <a:srgbClr val="00B05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1600" y="195486"/>
            <a:ext cx="7344816" cy="1246485"/>
            <a:chOff x="467549" y="3845544"/>
            <a:chExt cx="4405038" cy="1246485"/>
          </a:xfrm>
          <a:scene3d>
            <a:camera prst="orthographicFront"/>
            <a:lightRig rig="threePt" dir="t">
              <a:rot lat="0" lon="0" rev="7500000"/>
            </a:lightRig>
          </a:scene3d>
        </p:grpSpPr>
        <p:sp>
          <p:nvSpPr>
            <p:cNvPr id="3" name="Rounded Rectangle 2"/>
            <p:cNvSpPr/>
            <p:nvPr/>
          </p:nvSpPr>
          <p:spPr>
            <a:xfrm>
              <a:off x="467549" y="3845544"/>
              <a:ext cx="4405038" cy="1246485"/>
            </a:xfrm>
            <a:prstGeom prst="roundRect">
              <a:avLst>
                <a:gd name="adj" fmla="val 10000"/>
              </a:avLst>
            </a:prstGeom>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 name="Rounded Rectangle 4"/>
            <p:cNvSpPr/>
            <p:nvPr/>
          </p:nvSpPr>
          <p:spPr>
            <a:xfrm>
              <a:off x="504057" y="3882052"/>
              <a:ext cx="4332022" cy="117346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n-US" sz="1900" b="1" dirty="0">
                  <a:solidFill>
                    <a:srgbClr val="2C6B7C"/>
                  </a:solidFill>
                  <a:latin typeface="Times New Roman" panose="02020603050405020304" pitchFamily="18" charset="0"/>
                  <a:cs typeface="Times New Roman" panose="02020603050405020304" pitchFamily="18" charset="0"/>
                </a:rPr>
                <a:t>4</a:t>
              </a:r>
              <a:r>
                <a:rPr lang="en-US" sz="1900" b="1" i="0" kern="1200" dirty="0">
                  <a:solidFill>
                    <a:srgbClr val="2C6B7C"/>
                  </a:solidFill>
                  <a:latin typeface="Times New Roman" panose="02020603050405020304" pitchFamily="18" charset="0"/>
                  <a:cs typeface="Times New Roman" panose="02020603050405020304" pitchFamily="18" charset="0"/>
                </a:rPr>
                <a:t>. </a:t>
              </a:r>
              <a:r>
                <a:rPr lang="vi-VN" sz="1900" b="1" i="0" kern="1200" dirty="0">
                  <a:solidFill>
                    <a:srgbClr val="2C6B7C"/>
                  </a:solidFill>
                  <a:latin typeface="Times New Roman" panose="02020603050405020304" pitchFamily="18" charset="0"/>
                  <a:cs typeface="Times New Roman" panose="02020603050405020304" pitchFamily="18" charset="0"/>
                </a:rPr>
                <a:t>Qua thông tin trên, em hiểu thế nào là tiết kiệm?</a:t>
              </a:r>
              <a:endParaRPr lang="en-US" sz="1900" b="1" i="0" kern="1200" dirty="0">
                <a:solidFill>
                  <a:srgbClr val="2C6B7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13047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 y="-92546"/>
            <a:ext cx="9252520" cy="5112568"/>
          </a:xfrm>
          <a:prstGeom prst="rect">
            <a:avLst/>
          </a:prstGeom>
        </p:spPr>
      </p:pic>
      <p:sp>
        <p:nvSpPr>
          <p:cNvPr id="5" name="TextBox 4"/>
          <p:cNvSpPr txBox="1"/>
          <p:nvPr/>
        </p:nvSpPr>
        <p:spPr>
          <a:xfrm>
            <a:off x="3419872" y="2334538"/>
            <a:ext cx="4896544" cy="1608133"/>
          </a:xfrm>
          <a:prstGeom prst="rect">
            <a:avLst/>
          </a:prstGeom>
          <a:noFill/>
        </p:spPr>
        <p:txBody>
          <a:bodyPr wrap="square">
            <a:spAutoFit/>
          </a:bodyPr>
          <a:lstStyle/>
          <a:p>
            <a:pPr>
              <a:spcAft>
                <a:spcPts val="3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Tiết kiệm là biết sử dụng hợp lí, có hiệu quả của cải, thời gian, sức lực của mình và của người khác.</a:t>
            </a:r>
            <a:endParaRPr lang="en-US" sz="2400" b="1" dirty="0">
              <a:solidFill>
                <a:srgbClr val="0070C0"/>
              </a:solidFill>
              <a:latin typeface="Times New Roman" panose="02020603050405020304" pitchFamily="18" charset="0"/>
              <a:cs typeface="Times New Roman" panose="02020603050405020304" pitchFamily="18" charset="0"/>
            </a:endParaRPr>
          </a:p>
          <a:p>
            <a:pPr algn="just">
              <a:spcAft>
                <a:spcPts val="300"/>
              </a:spcAft>
            </a:pPr>
            <a:endPar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TextBox 5">
            <a:extLst>
              <a:ext uri="{FF2B5EF4-FFF2-40B4-BE49-F238E27FC236}">
                <a16:creationId xmlns="" xmlns:a16="http://schemas.microsoft.com/office/drawing/2014/main" id="{376ED561-EAFF-43FA-9273-6D59DD48EF6A}"/>
              </a:ext>
            </a:extLst>
          </p:cNvPr>
          <p:cNvSpPr txBox="1"/>
          <p:nvPr/>
        </p:nvSpPr>
        <p:spPr>
          <a:xfrm>
            <a:off x="3635896" y="781484"/>
            <a:ext cx="4680520" cy="1223412"/>
          </a:xfrm>
          <a:prstGeom prst="rect">
            <a:avLst/>
          </a:prstGeom>
          <a:noFill/>
        </p:spPr>
        <p:txBody>
          <a:bodyPr wrap="square">
            <a:spAutoFit/>
          </a:bodyPr>
          <a:lstStyle/>
          <a:p>
            <a:pPr marL="444500" indent="12700">
              <a:lnSpc>
                <a:spcPct val="144000"/>
              </a:lnSpc>
              <a:spcAft>
                <a:spcPts val="1000"/>
              </a:spcAft>
            </a:pP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II.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Khám</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phá</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a:t>
            </a:r>
          </a:p>
          <a:p>
            <a:pPr marL="444500" indent="12700">
              <a:lnSpc>
                <a:spcPct val="144000"/>
              </a:lnSpc>
              <a:spcAft>
                <a:spcPts val="1000"/>
              </a:spcAft>
            </a:pP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1.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Thế</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là</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3250080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9" name="TextBox 8"/>
          <p:cNvSpPr txBox="1"/>
          <p:nvPr/>
        </p:nvSpPr>
        <p:spPr>
          <a:xfrm>
            <a:off x="2483768" y="1635646"/>
            <a:ext cx="34996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Biểu</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hiện</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endPar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panose="020B0604020202020204"/>
            </a:endParaRPr>
          </a:p>
        </p:txBody>
      </p:sp>
      <p:sp>
        <p:nvSpPr>
          <p:cNvPr id="4103" name="Rectangle 10"/>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7419" y="1347614"/>
            <a:ext cx="6806909" cy="3108543"/>
          </a:xfrm>
          <a:prstGeom prst="rect">
            <a:avLst/>
          </a:prstGeom>
          <a:noFill/>
        </p:spPr>
        <p:txBody>
          <a:bodyPr wrap="square" rtlCol="0">
            <a:spAutoFit/>
          </a:bodyPr>
          <a:lstStyle/>
          <a:p>
            <a:pPr algn="ctr">
              <a:defRPr/>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a:t>
            </a:r>
          </a:p>
          <a:p>
            <a:pPr>
              <a:defRPr/>
            </a:pP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a:p>
            <a:pPr algn="ctr">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9359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p:cNvSpPr>
            <a:spLocks noChangeArrowheads="1"/>
          </p:cNvSpPr>
          <p:nvPr/>
        </p:nvSpPr>
        <p:spPr bwMode="auto">
          <a:xfrm>
            <a:off x="3491880" y="4242260"/>
            <a:ext cx="4487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800" b="1" dirty="0" err="1">
                <a:solidFill>
                  <a:srgbClr val="0070C0"/>
                </a:solidFill>
                <a:latin typeface="Times New Roman" panose="02020603050405020304" pitchFamily="18" charset="0"/>
                <a:cs typeface="Times New Roman" panose="02020603050405020304" pitchFamily="18" charset="0"/>
              </a:rPr>
              <a:t>Tiết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kiệm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thời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gian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tiền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bạc</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1"/>
          <a:srcRect r="54238"/>
          <a:stretch>
            <a:fillRect/>
          </a:stretch>
        </p:blipFill>
        <p:spPr>
          <a:xfrm>
            <a:off x="3131841" y="483518"/>
            <a:ext cx="4680520" cy="3360136"/>
          </a:xfrm>
          <a:prstGeom prst="snip2DiagRect">
            <a:avLst/>
          </a:prstGeom>
          <a:solidFill>
            <a:srgbClr val="FFFFFF">
              <a:shade val="85000"/>
            </a:srgbClr>
          </a:solidFill>
          <a:ln w="88900" cap="sq">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12"/>
          <a:stretch>
            <a:fillRect/>
          </a:stretch>
        </p:blipFill>
        <p:spPr>
          <a:xfrm>
            <a:off x="518130" y="2057400"/>
            <a:ext cx="1804572" cy="3249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2978914" y="4227934"/>
            <a:ext cx="5600700" cy="523220"/>
          </a:xfrm>
          <a:prstGeom prst="rect">
            <a:avLst/>
          </a:prstGeom>
          <a:noFill/>
          <a:ln w="9525">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defRPr/>
            </a:pPr>
            <a:r>
              <a:rPr lang="en-US" sz="2800" b="1" dirty="0" err="1">
                <a:solidFill>
                  <a:srgbClr val="002060"/>
                </a:solidFill>
                <a:latin typeface="Times New Roman" panose="02020603050405020304" pitchFamily="18" charset="0"/>
                <a:cs typeface="Times New Roman" panose="02020603050405020304" pitchFamily="18" charset="0"/>
              </a:rPr>
              <a:t>Tiết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kiệm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1"/>
          <a:srcRect l="53590"/>
          <a:stretch>
            <a:fillRect/>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a:fillRect/>
          </a:stretch>
        </p:blipFill>
        <p:spPr>
          <a:xfrm>
            <a:off x="479405" y="2057400"/>
            <a:ext cx="1806595" cy="3250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p:stCondLst>
                        <p:cond delay="indefinite"/>
                      </p:stCondLst>
                      <p:childTnLst>
                        <p:par>
                          <p:cTn id="54" fill="hold">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644008" y="4299942"/>
            <a:ext cx="2391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800" b="1" dirty="0" err="1">
                <a:solidFill>
                  <a:srgbClr val="7030A0"/>
                </a:solidFill>
                <a:latin typeface="Times New Roman" panose="02020603050405020304" pitchFamily="18" charset="0"/>
                <a:cs typeface="Times New Roman" panose="02020603050405020304" pitchFamily="18" charset="0"/>
              </a:rPr>
              <a:t>Tiết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kiệm</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điện</a:t>
            </a:r>
            <a:endParaRPr lang="en-US" altLang="en-US" sz="2800" b="1" dirty="0">
              <a:solidFill>
                <a:srgbClr val="7030A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1"/>
          <a:srcRect r="53590"/>
          <a:stretch>
            <a:fillRect/>
          </a:stretch>
        </p:blipFill>
        <p:spPr>
          <a:xfrm>
            <a:off x="2771801" y="156002"/>
            <a:ext cx="5976664" cy="371189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p:cNvPicPr>
            <a:picLocks noChangeAspect="1"/>
          </p:cNvPicPr>
          <p:nvPr/>
        </p:nvPicPr>
        <p:blipFill>
          <a:blip r:embed="rId12"/>
          <a:stretch>
            <a:fillRect/>
          </a:stretch>
        </p:blipFill>
        <p:spPr>
          <a:xfrm>
            <a:off x="297864" y="2171700"/>
            <a:ext cx="1804572" cy="3249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1"/>
          <a:srcRect l="53590"/>
          <a:stretch>
            <a:fillRect/>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12"/>
          <a:stretch>
            <a:fillRect/>
          </a:stretch>
        </p:blipFill>
        <p:spPr>
          <a:xfrm>
            <a:off x="471666" y="2000250"/>
            <a:ext cx="1804572" cy="3249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6461"/>
            <a:ext cx="6625882" cy="4248472"/>
          </a:xfrm>
          <a:prstGeom prst="rect">
            <a:avLst/>
          </a:prstGeom>
        </p:spPr>
      </p:pic>
      <p:sp>
        <p:nvSpPr>
          <p:cNvPr id="30" name="TextBox 68"/>
          <p:cNvSpPr txBox="1"/>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p:cNvSpPr txBox="1"/>
          <p:nvPr/>
        </p:nvSpPr>
        <p:spPr>
          <a:xfrm>
            <a:off x="2699792" y="1555922"/>
            <a:ext cx="374441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 KHỞI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p:cNvSpPr txBox="1"/>
          <p:nvPr/>
        </p:nvSpPr>
        <p:spPr>
          <a:xfrm>
            <a:off x="1403648" y="1851670"/>
            <a:ext cx="3528392" cy="2246769"/>
          </a:xfrm>
          <a:prstGeom prst="rect">
            <a:avLst/>
          </a:prstGeom>
          <a:noFill/>
        </p:spPr>
        <p:txBody>
          <a:bodyPr wrap="square">
            <a:spAutoFit/>
          </a:bodyPr>
          <a:lstStyle/>
          <a:p>
            <a:r>
              <a:rPr lang="vi-VN" sz="2800" b="1" dirty="0">
                <a:solidFill>
                  <a:srgbClr val="00B050"/>
                </a:solidFill>
                <a:effectLst/>
                <a:latin typeface="+mj-lt"/>
                <a:ea typeface="Times New Roman" panose="02020603050405020304" pitchFamily="18" charset="0"/>
                <a:cs typeface="Arial" panose="020B0604020202020204" pitchFamily="34" charset="0"/>
              </a:rPr>
              <a:t>Hãy l</a:t>
            </a:r>
            <a:r>
              <a:rPr lang="en-US" sz="2800" b="1" dirty="0">
                <a:solidFill>
                  <a:srgbClr val="00B050"/>
                </a:solidFill>
                <a:effectLst/>
                <a:latin typeface="+mj-lt"/>
                <a:ea typeface="Times New Roman" panose="02020603050405020304" pitchFamily="18" charset="0"/>
                <a:cs typeface="Arial" panose="020B0604020202020204" pitchFamily="34" charset="0"/>
              </a:rPr>
              <a:t>ấ</a:t>
            </a:r>
            <a:r>
              <a:rPr lang="vi-VN" sz="2800" b="1" dirty="0">
                <a:solidFill>
                  <a:srgbClr val="00B050"/>
                </a:solidFill>
                <a:effectLst/>
                <a:latin typeface="+mj-lt"/>
                <a:ea typeface="Times New Roman" panose="02020603050405020304" pitchFamily="18" charset="0"/>
                <a:cs typeface="Arial" panose="020B0604020202020204" pitchFamily="34" charset="0"/>
              </a:rPr>
              <a:t>y v</a:t>
            </a:r>
            <a:r>
              <a:rPr lang="en-US" sz="2800" b="1" dirty="0">
                <a:solidFill>
                  <a:srgbClr val="00B050"/>
                </a:solidFill>
                <a:effectLst/>
                <a:latin typeface="+mj-lt"/>
                <a:ea typeface="Times New Roman" panose="02020603050405020304" pitchFamily="18" charset="0"/>
                <a:cs typeface="Arial" panose="020B0604020202020204" pitchFamily="34" charset="0"/>
              </a:rPr>
              <a:t>í</a:t>
            </a:r>
            <a:r>
              <a:rPr lang="vi-VN" sz="2800" b="1" dirty="0">
                <a:solidFill>
                  <a:srgbClr val="00B050"/>
                </a:solidFill>
                <a:effectLst/>
                <a:latin typeface="+mj-lt"/>
                <a:ea typeface="Times New Roman" panose="02020603050405020304" pitchFamily="18" charset="0"/>
                <a:cs typeface="Arial" panose="020B0604020202020204" pitchFamily="34" charset="0"/>
              </a:rPr>
              <a:t> dụ từ b</a:t>
            </a:r>
            <a:r>
              <a:rPr lang="en-US" sz="2800" b="1" dirty="0">
                <a:solidFill>
                  <a:srgbClr val="00B050"/>
                </a:solidFill>
                <a:effectLst/>
                <a:latin typeface="+mj-lt"/>
                <a:ea typeface="Times New Roman" panose="02020603050405020304" pitchFamily="18" charset="0"/>
                <a:cs typeface="Arial" panose="020B0604020202020204" pitchFamily="34" charset="0"/>
              </a:rPr>
              <a:t>ả</a:t>
            </a:r>
            <a:r>
              <a:rPr lang="vi-VN" sz="2800" b="1" dirty="0">
                <a:solidFill>
                  <a:srgbClr val="00B050"/>
                </a:solidFill>
                <a:effectLst/>
                <a:latin typeface="+mj-lt"/>
                <a:ea typeface="Times New Roman" panose="02020603050405020304" pitchFamily="18" charset="0"/>
                <a:cs typeface="Arial" panose="020B0604020202020204" pitchFamily="34" charset="0"/>
              </a:rPr>
              <a:t>n thân hoặc từ những người xung quanh để minh hoạ về l</a:t>
            </a:r>
            <a:r>
              <a:rPr lang="en-US" sz="2800" b="1" dirty="0">
                <a:solidFill>
                  <a:srgbClr val="00B050"/>
                </a:solidFill>
                <a:effectLst/>
                <a:latin typeface="+mj-lt"/>
                <a:ea typeface="Times New Roman" panose="02020603050405020304" pitchFamily="18" charset="0"/>
                <a:cs typeface="Arial" panose="020B0604020202020204" pitchFamily="34" charset="0"/>
              </a:rPr>
              <a:t>ố</a:t>
            </a:r>
            <a:r>
              <a:rPr lang="vi-VN" sz="2800" b="1" dirty="0">
                <a:solidFill>
                  <a:srgbClr val="00B050"/>
                </a:solidFill>
                <a:effectLst/>
                <a:latin typeface="+mj-lt"/>
                <a:ea typeface="Times New Roman" panose="02020603050405020304" pitchFamily="18" charset="0"/>
                <a:cs typeface="Arial" panose="020B0604020202020204" pitchFamily="34" charset="0"/>
              </a:rPr>
              <a:t>i sống tiết kiệm</a:t>
            </a:r>
            <a:r>
              <a:rPr lang="en-US" sz="2800" b="1" dirty="0">
                <a:solidFill>
                  <a:srgbClr val="00B050"/>
                </a:solidFill>
                <a:effectLst/>
                <a:latin typeface="+mj-lt"/>
                <a:ea typeface="Times New Roman" panose="02020603050405020304" pitchFamily="18" charset="0"/>
                <a:cs typeface="Arial" panose="020B0604020202020204" pitchFamily="34" charset="0"/>
              </a:rPr>
              <a:t>?</a:t>
            </a:r>
            <a:endParaRPr lang="en-US" sz="2800" dirty="0">
              <a:solidFill>
                <a:srgbClr val="00B050"/>
              </a:solidFill>
              <a:effectLst/>
              <a:latin typeface="+mj-lt"/>
              <a:ea typeface="Times New Roman" panose="02020603050405020304" pitchFamily="18" charset="0"/>
              <a:cs typeface="Arial" panose="020B0604020202020204" pitchFamily="34" charset="0"/>
            </a:endParaRPr>
          </a:p>
        </p:txBody>
      </p:sp>
      <p:sp>
        <p:nvSpPr>
          <p:cNvPr id="4" name="Speech Bubble: Oval 3"/>
          <p:cNvSpPr/>
          <p:nvPr/>
        </p:nvSpPr>
        <p:spPr>
          <a:xfrm>
            <a:off x="5724128" y="51470"/>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Góc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 y="-92546"/>
            <a:ext cx="9252520" cy="5112568"/>
          </a:xfrm>
          <a:prstGeom prst="rect">
            <a:avLst/>
          </a:prstGeom>
        </p:spPr>
      </p:pic>
      <p:sp>
        <p:nvSpPr>
          <p:cNvPr id="5" name="TextBox 4"/>
          <p:cNvSpPr txBox="1"/>
          <p:nvPr/>
        </p:nvSpPr>
        <p:spPr>
          <a:xfrm>
            <a:off x="3491880" y="1850170"/>
            <a:ext cx="4896544" cy="1977464"/>
          </a:xfrm>
          <a:prstGeom prst="rect">
            <a:avLst/>
          </a:prstGeom>
          <a:noFill/>
        </p:spPr>
        <p:txBody>
          <a:bodyPr wrap="square">
            <a:spAutoFit/>
          </a:bodyPr>
          <a:lstStyle/>
          <a:p>
            <a:pPr algn="just">
              <a:spcAft>
                <a:spcPts val="3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a:p>
            <a:pPr algn="just">
              <a:spcAft>
                <a:spcPts val="300"/>
              </a:spcAft>
            </a:pP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 tiết kiệm là người biết cân đối, chi tiêu có kế hoạch, có tính toán, xem xét đ</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ầ</a:t>
            </a: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y đủ các yếu tố đ</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ể</a:t>
            </a: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đạt được mục tiêu, nhiệm vụ đề ra.</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76ED561-EAFF-43FA-9273-6D59DD48EF6A}"/>
              </a:ext>
            </a:extLst>
          </p:cNvPr>
          <p:cNvSpPr txBox="1"/>
          <p:nvPr/>
        </p:nvSpPr>
        <p:spPr>
          <a:xfrm>
            <a:off x="3873791" y="755879"/>
            <a:ext cx="4320480" cy="1223412"/>
          </a:xfrm>
          <a:prstGeom prst="rect">
            <a:avLst/>
          </a:prstGeom>
          <a:noFill/>
        </p:spPr>
        <p:txBody>
          <a:bodyPr wrap="square">
            <a:spAutoFit/>
          </a:bodyPr>
          <a:lstStyle/>
          <a:p>
            <a:pPr marL="444500" indent="12700">
              <a:lnSpc>
                <a:spcPct val="144000"/>
              </a:lnSpc>
              <a:spcAft>
                <a:spcPts val="1000"/>
              </a:spcAft>
            </a:pP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Khám</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phá</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p>
          <a:p>
            <a:pPr marL="444500" indent="12700">
              <a:lnSpc>
                <a:spcPct val="144000"/>
              </a:lnSpc>
              <a:spcAft>
                <a:spcPts val="1000"/>
              </a:spcAft>
            </a:pP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Biểu</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hiện</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82183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40000" fill="hold" grpId="0" nodeType="clickEffect">
                                  <p:stCondLst>
                                    <p:cond delay="50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620688" y="-29029"/>
            <a:ext cx="4948014" cy="5143500"/>
          </a:xfrm>
          <a:prstGeom prst="rect">
            <a:avLst/>
          </a:prstGeom>
        </p:spPr>
      </p:pic>
      <p:sp>
        <p:nvSpPr>
          <p:cNvPr id="4" name="TextBox 3"/>
          <p:cNvSpPr txBox="1"/>
          <p:nvPr/>
        </p:nvSpPr>
        <p:spPr>
          <a:xfrm>
            <a:off x="1979712" y="1131590"/>
            <a:ext cx="6991796" cy="3611053"/>
          </a:xfrm>
          <a:prstGeom prst="rect">
            <a:avLst/>
          </a:prstGeom>
          <a:noFill/>
        </p:spPr>
        <p:txBody>
          <a:bodyPr wrap="square">
            <a:spAutoFit/>
          </a:bodyPr>
          <a:lstStyle/>
          <a:p>
            <a:pPr indent="88900">
              <a:lnSpc>
                <a:spcPct val="145000"/>
              </a:lnSpc>
              <a:spcAft>
                <a:spcPts val="200"/>
              </a:spcAft>
            </a:pP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a:t>
            </a:r>
            <a:r>
              <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ỏ</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 mẹ mua nhiều th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từ đồ ch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Cloud 4"/>
          <p:cNvSpPr/>
          <p:nvPr/>
        </p:nvSpPr>
        <p:spPr>
          <a:xfrm>
            <a:off x="1907704" y="-20538"/>
            <a:ext cx="5112568" cy="1246577"/>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 HUỐNG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Thảo </a:t>
            </a:r>
            <a:r>
              <a:rPr lang="en-GB" dirty="0" err="1">
                <a:latin typeface="Times New Roman" panose="02020603050405020304" pitchFamily="18" charset="0"/>
                <a:cs typeface="Times New Roman" panose="02020603050405020304" pitchFamily="18" charset="0"/>
              </a:rPr>
              <a:t>luận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nhóm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bàn</a:t>
            </a:r>
            <a:r>
              <a:rPr lang="en-GB" dirty="0">
                <a:latin typeface="Times New Roman" panose="02020603050405020304" pitchFamily="18" charset="0"/>
                <a:cs typeface="Times New Roman" panose="02020603050405020304" pitchFamily="18" charset="0"/>
              </a:rPr>
              <a:t>: (2 </a:t>
            </a:r>
            <a:r>
              <a:rPr lang="en-GB" dirty="0" err="1">
                <a:latin typeface="Times New Roman" panose="02020603050405020304" pitchFamily="18" charset="0"/>
                <a:cs typeface="Times New Roman" panose="02020603050405020304" pitchFamily="18" charset="0"/>
              </a:rPr>
              <a:t>phút</a:t>
            </a:r>
            <a:r>
              <a:rPr lang="en-GB"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2341" name="Google Shape;2341;p49"/>
          <p:cNvSpPr txBox="1">
            <a:spLocks noGrp="1"/>
          </p:cNvSpPr>
          <p:nvPr>
            <p:ph type="title"/>
          </p:nvPr>
        </p:nvSpPr>
        <p:spPr>
          <a:xfrm>
            <a:off x="707320" y="1979319"/>
            <a:ext cx="2136232"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1: </a:t>
            </a:r>
            <a:r>
              <a:rPr lang="en-GB" sz="2400" dirty="0" err="1">
                <a:latin typeface="Times New Roman" panose="02020603050405020304" pitchFamily="18" charset="0"/>
                <a:cs typeface="Times New Roman" panose="02020603050405020304" pitchFamily="18" charset="0"/>
              </a:rPr>
              <a:t>Tổ</a:t>
            </a:r>
            <a:r>
              <a:rPr lang="en-GB" sz="2400" dirty="0">
                <a:latin typeface="Times New Roman" panose="02020603050405020304" pitchFamily="18" charset="0"/>
                <a:cs typeface="Times New Roman" panose="02020603050405020304" pitchFamily="18" charset="0"/>
              </a:rPr>
              <a:t> 1,2</a:t>
            </a:r>
            <a:endParaRPr sz="2400" dirty="0">
              <a:latin typeface="Times New Roman" panose="02020603050405020304" pitchFamily="18" charset="0"/>
              <a:cs typeface="Times New Roman" panose="02020603050405020304" pitchFamily="18" charset="0"/>
            </a:endParaRPr>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nSpc>
                <a:spcPct val="100000"/>
              </a:lnSpc>
              <a:buNone/>
              <a:tabLst>
                <a:tab pos="493395" algn="l"/>
              </a:tabLst>
            </a:pP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39461" y="2078115"/>
            <a:ext cx="2372733"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2: </a:t>
            </a:r>
            <a:r>
              <a:rPr lang="en-GB" sz="2400" dirty="0" err="1">
                <a:latin typeface="Times New Roman" panose="02020603050405020304" pitchFamily="18" charset="0"/>
                <a:cs typeface="Times New Roman" panose="02020603050405020304" pitchFamily="18" charset="0"/>
              </a:rPr>
              <a:t>Tổ</a:t>
            </a:r>
            <a:r>
              <a:rPr lang="en-GB" sz="2400" dirty="0">
                <a:latin typeface="Times New Roman" panose="02020603050405020304" pitchFamily="18" charset="0"/>
                <a:cs typeface="Times New Roman" panose="02020603050405020304" pitchFamily="18" charset="0"/>
              </a:rPr>
              <a:t> 3</a:t>
            </a:r>
            <a:endParaRPr sz="2400" dirty="0">
              <a:latin typeface="Times New Roman" panose="02020603050405020304" pitchFamily="18" charset="0"/>
              <a:cs typeface="Times New Roman" panose="02020603050405020304" pitchFamily="18" charset="0"/>
            </a:endParaRPr>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mj-lt"/>
                <a:ea typeface="Times New Roman" panose="02020603050405020304" pitchFamily="18" charset="0"/>
                <a:cs typeface="Arial" panose="020B0604020202020204" pitchFamily="34" charset="0"/>
              </a:rPr>
              <a:t>Hãy đưa ra lời khuyên của em với Nam.</a:t>
            </a:r>
            <a:endParaRPr sz="2000" b="1" dirty="0">
              <a:latin typeface="+mj-lt"/>
              <a:cs typeface="Arial" panose="020B0604020202020204" pitchFamily="34" charset="0"/>
            </a:endParaRPr>
          </a:p>
        </p:txBody>
      </p:sp>
      <p:sp>
        <p:nvSpPr>
          <p:cNvPr id="2345" name="Google Shape;2345;p49"/>
          <p:cNvSpPr txBox="1">
            <a:spLocks noGrp="1"/>
          </p:cNvSpPr>
          <p:nvPr>
            <p:ph type="title"/>
          </p:nvPr>
        </p:nvSpPr>
        <p:spPr>
          <a:xfrm>
            <a:off x="6516216" y="2044050"/>
            <a:ext cx="1917323"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3: </a:t>
            </a:r>
            <a:r>
              <a:rPr lang="en-GB" sz="2400" dirty="0" err="1">
                <a:latin typeface="Times New Roman" panose="02020603050405020304" pitchFamily="18" charset="0"/>
                <a:cs typeface="Times New Roman" panose="02020603050405020304" pitchFamily="18" charset="0"/>
              </a:rPr>
              <a:t>Tổ</a:t>
            </a:r>
            <a:r>
              <a:rPr lang="en-GB" sz="2400" dirty="0">
                <a:latin typeface="Times New Roman" panose="02020603050405020304" pitchFamily="18" charset="0"/>
                <a:cs typeface="Times New Roman" panose="02020603050405020304" pitchFamily="18" charset="0"/>
              </a:rPr>
              <a:t> 4</a:t>
            </a:r>
            <a:endParaRPr sz="2400" dirty="0">
              <a:latin typeface="Times New Roman" panose="02020603050405020304" pitchFamily="18" charset="0"/>
              <a:cs typeface="Times New Roman" panose="02020603050405020304" pitchFamily="18" charset="0"/>
            </a:endParaRPr>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nSpc>
                <a:spcPct val="144000"/>
              </a:lnSpc>
              <a:buNone/>
              <a:tabLst>
                <a:tab pos="134620" algn="l"/>
              </a:tabLst>
            </a:pPr>
            <a:r>
              <a:rPr lang="vi-VN" sz="2000" b="1" dirty="0">
                <a:solidFill>
                  <a:srgbClr val="002060"/>
                </a:solidFill>
                <a:effectLst/>
                <a:latin typeface="+mj-lt"/>
                <a:ea typeface="Times New Roman" panose="02020603050405020304" pitchFamily="18" charset="0"/>
                <a:cs typeface="Arial" panose="020B0604020202020204" pitchFamily="34" charset="0"/>
              </a:rPr>
              <a:t>Theo em, trái với tiết kiệm là gì? </a:t>
            </a:r>
            <a:endParaRPr lang="en-US" sz="2000" b="1" dirty="0">
              <a:solidFill>
                <a:srgbClr val="002060"/>
              </a:solidFill>
              <a:effectLst/>
              <a:latin typeface="+mj-lt"/>
              <a:ea typeface="Times New Roman" panose="02020603050405020304" pitchFamily="18" charset="0"/>
              <a:cs typeface="Arial" panose="020B0604020202020204" pitchFamily="34" charset="0"/>
            </a:endParaRPr>
          </a:p>
        </p:txBody>
      </p:sp>
      <p:cxnSp>
        <p:nvCxnSpPr>
          <p:cNvPr id="2347" name="Google Shape;2347;p49"/>
          <p:cNvCxnSpPr>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48562" y="3907854"/>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Thảo luận nhóm</a:t>
            </a:r>
            <a:endParaRPr dirty="0">
              <a:latin typeface="Times New Roman" panose="02020603050405020304" pitchFamily="18" charset="0"/>
              <a:cs typeface="Times New Roman" panose="02020603050405020304" pitchFamily="18" charset="0"/>
            </a:endParaRPr>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400" dirty="0">
                <a:latin typeface="Times New Roman" panose="02020603050405020304" pitchFamily="18" charset="0"/>
                <a:cs typeface="Times New Roman" panose="02020603050405020304" pitchFamily="18" charset="0"/>
              </a:rPr>
              <a:t>Câu 1</a:t>
            </a:r>
            <a:endParaRPr sz="2400" dirty="0">
              <a:latin typeface="Times New Roman" panose="02020603050405020304" pitchFamily="18" charset="0"/>
              <a:cs typeface="Times New Roman" panose="02020603050405020304" pitchFamily="18" charset="0"/>
            </a:endParaRPr>
          </a:p>
        </p:txBody>
      </p:sp>
      <p:sp>
        <p:nvSpPr>
          <p:cNvPr id="2342" name="Google Shape;2342;p49"/>
          <p:cNvSpPr txBox="1">
            <a:spLocks noGrp="1"/>
          </p:cNvSpPr>
          <p:nvPr>
            <p:ph type="subTitle" idx="4294967295"/>
          </p:nvPr>
        </p:nvSpPr>
        <p:spPr>
          <a:xfrm>
            <a:off x="1190948" y="997119"/>
            <a:ext cx="1940892" cy="1214591"/>
          </a:xfrm>
          <a:prstGeom prst="rect">
            <a:avLst/>
          </a:prstGeom>
        </p:spPr>
        <p:txBody>
          <a:bodyPr spcFirstLastPara="1" wrap="square" lIns="91425" tIns="91425" rIns="91425" bIns="91425" anchor="t" anchorCtr="0">
            <a:noAutofit/>
          </a:bodyPr>
          <a:lstStyle/>
          <a:p>
            <a:pPr marL="139700" indent="0">
              <a:lnSpc>
                <a:spcPct val="144000"/>
              </a:lnSpc>
              <a:buNone/>
              <a:tabLst>
                <a:tab pos="493395" algn="l"/>
              </a:tabLst>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Nam?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400" dirty="0">
                <a:latin typeface="Times New Roman" panose="02020603050405020304" pitchFamily="18" charset="0"/>
                <a:cs typeface="Times New Roman" panose="02020603050405020304" pitchFamily="18" charset="0"/>
              </a:rPr>
              <a:t>Câu 2</a:t>
            </a:r>
            <a:endParaRPr sz="2400" dirty="0">
              <a:latin typeface="Times New Roman" panose="02020603050405020304" pitchFamily="18" charset="0"/>
              <a:cs typeface="Times New Roman" panose="02020603050405020304" pitchFamily="18" charset="0"/>
            </a:endParaRPr>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Hãy đưa ra lời khuyên của em với Nam.</a:t>
            </a:r>
            <a:endParaRPr dirty="0">
              <a:solidFill>
                <a:srgbClr val="002060"/>
              </a:solidFill>
              <a:latin typeface="Times New Roman" panose="02020603050405020304" pitchFamily="18" charset="0"/>
              <a:cs typeface="Times New Roman" panose="02020603050405020304" pitchFamily="18" charset="0"/>
            </a:endParaRPr>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400" dirty="0">
                <a:latin typeface="Times New Roman" panose="02020603050405020304" pitchFamily="18" charset="0"/>
                <a:cs typeface="Times New Roman" panose="02020603050405020304" pitchFamily="18" charset="0"/>
              </a:rPr>
              <a:t>Câu 3</a:t>
            </a:r>
            <a:endParaRPr sz="2400" dirty="0">
              <a:latin typeface="Times New Roman" panose="02020603050405020304" pitchFamily="18" charset="0"/>
              <a:cs typeface="Times New Roman" panose="02020603050405020304" pitchFamily="18" charset="0"/>
            </a:endParaRPr>
          </a:p>
        </p:txBody>
      </p:sp>
      <p:sp>
        <p:nvSpPr>
          <p:cNvPr id="2346" name="Google Shape;2346;p49"/>
          <p:cNvSpPr txBox="1">
            <a:spLocks noGrp="1"/>
          </p:cNvSpPr>
          <p:nvPr>
            <p:ph type="subTitle" idx="4294967295"/>
          </p:nvPr>
        </p:nvSpPr>
        <p:spPr>
          <a:xfrm>
            <a:off x="630019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b="1" dirty="0">
                <a:solidFill>
                  <a:schemeClr val="tx1"/>
                </a:solidFill>
                <a:effectLst/>
                <a:latin typeface="+mj-lt"/>
                <a:ea typeface="Times New Roman" panose="02020603050405020304" pitchFamily="18" charset="0"/>
                <a:cs typeface="Arial" panose="020B0604020202020204" pitchFamily="34" charset="0"/>
              </a:rPr>
              <a:t>Theo em, trái với tiết kiệm là gì? </a:t>
            </a:r>
            <a:endParaRPr lang="en-US" sz="1800" b="1" dirty="0">
              <a:solidFill>
                <a:schemeClr val="tx1"/>
              </a:solidFill>
              <a:effectLst/>
              <a:latin typeface="+mj-lt"/>
              <a:ea typeface="Times New Roman" panose="02020603050405020304" pitchFamily="18" charset="0"/>
              <a:cs typeface="Arial" panose="020B0604020202020204" pitchFamily="34"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1" name="Google Shape;2337;p49"/>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p:cNvSpPr/>
          <p:nvPr/>
        </p:nvSpPr>
        <p:spPr>
          <a:xfrm>
            <a:off x="518148" y="2772094"/>
            <a:ext cx="3058458" cy="2434058"/>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p:cNvSpPr txBox="1"/>
          <p:nvPr/>
        </p:nvSpPr>
        <p:spPr>
          <a:xfrm>
            <a:off x="611560" y="3219822"/>
            <a:ext cx="274416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p:cNvSpPr txBox="1"/>
          <p:nvPr/>
        </p:nvSpPr>
        <p:spPr>
          <a:xfrm>
            <a:off x="3943479" y="3363838"/>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b="1" i="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b="1" kern="0" dirty="0">
              <a:solidFill>
                <a:schemeClr val="tx1"/>
              </a:solidFill>
              <a:latin typeface="Times New Roman" panose="02020603050405020304" pitchFamily="18" charset="0"/>
              <a:cs typeface="Times New Roman" panose="02020603050405020304" pitchFamily="18" charset="0"/>
            </a:endParaRPr>
          </a:p>
        </p:txBody>
      </p:sp>
      <p:sp>
        <p:nvSpPr>
          <p:cNvPr id="39" name="Google Shape;2346;p49"/>
          <p:cNvSpPr txBox="1"/>
          <p:nvPr/>
        </p:nvSpPr>
        <p:spPr>
          <a:xfrm>
            <a:off x="6516216"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keo</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bủn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xỉn</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Arrow Connector 2"/>
          <p:cNvCxnSpPr>
            <a:stCxn id="2339" idx="4"/>
          </p:cNvCxnSpPr>
          <p:nvPr/>
        </p:nvCxnSpPr>
        <p:spPr>
          <a:xfrm>
            <a:off x="2155425" y="2488984"/>
            <a:ext cx="0" cy="2576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897867"/>
            <a:ext cx="4141263" cy="3726220"/>
          </a:xfrm>
          <a:prstGeom prst="rect">
            <a:avLst/>
          </a:prstGeom>
        </p:spPr>
      </p:pic>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542050" y="163089"/>
            <a:ext cx="4346511" cy="692497"/>
          </a:xfrm>
          <a:prstGeom prst="rect">
            <a:avLst/>
          </a:prstGeom>
          <a:noFill/>
        </p:spPr>
        <p:txBody>
          <a:bodyPr wrap="none" lIns="68580" tIns="34290" rIns="68580" bIns="34290">
            <a:spAutoFit/>
          </a:bodyPr>
          <a:lstStyle/>
          <a:p>
            <a:pPr algn="ctr" defTabSz="685800"/>
            <a:r>
              <a:rPr lang="en-US" sz="4050" b="1" dirty="0">
                <a:ln w="12700">
                  <a:solidFill>
                    <a:srgbClr val="5B9BD5"/>
                  </a:solidFill>
                  <a:prstDash val="solid"/>
                </a:ln>
                <a:solidFill>
                  <a:srgbClr val="FF0000"/>
                </a:solidFill>
                <a:effectLst>
                  <a:outerShdw dist="38100" dir="2640000" algn="bl" rotWithShape="0">
                    <a:srgbClr val="5B9BD5"/>
                  </a:outerShdw>
                </a:effectLst>
                <a:latin typeface="Calibri" panose="020F0502020204030204"/>
              </a:rPr>
              <a:t>TRÒ CHƠI TIẾP SỨC</a:t>
            </a:r>
            <a:endParaRPr lang="vi-VN" sz="4050" b="1" dirty="0">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p:cNvSpPr txBox="1"/>
          <p:nvPr/>
        </p:nvSpPr>
        <p:spPr>
          <a:xfrm>
            <a:off x="395536" y="1107998"/>
            <a:ext cx="4464496" cy="3416320"/>
          </a:xfrm>
          <a:prstGeom prst="rect">
            <a:avLst/>
          </a:prstGeom>
          <a:noFill/>
        </p:spPr>
        <p:txBody>
          <a:bodyPr wrap="square">
            <a:spAutoFit/>
          </a:bodyPr>
          <a:lstStyle/>
          <a:p>
            <a:pPr algn="ctr">
              <a:tabLst>
                <a:tab pos="134620" algn="l"/>
              </a:tabLst>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3,4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0218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p:cNvSpPr txBox="1"/>
          <p:nvPr/>
        </p:nvSpPr>
        <p:spPr>
          <a:xfrm>
            <a:off x="445971" y="843558"/>
            <a:ext cx="1995009" cy="1569660"/>
          </a:xfrm>
          <a:prstGeom prst="rect">
            <a:avLst/>
          </a:prstGeom>
          <a:noFill/>
        </p:spPr>
        <p:txBody>
          <a:bodyPr wrap="square">
            <a:spAutoFit/>
          </a:bodyPr>
          <a:lstStyle/>
          <a:p>
            <a:pPr algn="ctr">
              <a:tabLst>
                <a:tab pos="134620" algn="l"/>
              </a:tabLst>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Speech Bubble: Oval 8"/>
          <p:cNvSpPr/>
          <p:nvPr/>
        </p:nvSpPr>
        <p:spPr>
          <a:xfrm>
            <a:off x="6819718" y="1217804"/>
            <a:ext cx="2317134" cy="2140810"/>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7028749" y="1419622"/>
            <a:ext cx="1995009" cy="1569660"/>
          </a:xfrm>
          <a:prstGeom prst="rect">
            <a:avLst/>
          </a:prstGeom>
          <a:noFill/>
        </p:spPr>
        <p:txBody>
          <a:bodyPr wrap="square">
            <a:spAutoFit/>
          </a:bodyPr>
          <a:lstStyle/>
          <a:p>
            <a:pPr algn="ctr">
              <a:tabLst>
                <a:tab pos="134620" algn="l"/>
              </a:tabLst>
            </a:pP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p:cNvSpPr txBox="1"/>
          <p:nvPr/>
        </p:nvSpPr>
        <p:spPr>
          <a:xfrm>
            <a:off x="445971" y="843558"/>
            <a:ext cx="1995009" cy="1569660"/>
          </a:xfrm>
          <a:prstGeom prst="rect">
            <a:avLst/>
          </a:prstGeom>
          <a:noFill/>
        </p:spPr>
        <p:txBody>
          <a:bodyPr wrap="square">
            <a:spAutoFit/>
          </a:bodyPr>
          <a:lstStyle/>
          <a:p>
            <a:pPr algn="ctr">
              <a:tabLst>
                <a:tab pos="134620" algn="l"/>
              </a:tabLst>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Speech Bubble: Oval 8"/>
          <p:cNvSpPr/>
          <p:nvPr/>
        </p:nvSpPr>
        <p:spPr>
          <a:xfrm>
            <a:off x="6819718" y="1217804"/>
            <a:ext cx="2317134" cy="2140810"/>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7028749" y="1419622"/>
            <a:ext cx="1995009" cy="1569660"/>
          </a:xfrm>
          <a:prstGeom prst="rect">
            <a:avLst/>
          </a:prstGeom>
          <a:noFill/>
        </p:spPr>
        <p:txBody>
          <a:bodyPr wrap="square">
            <a:spAutoFit/>
          </a:bodyPr>
          <a:lstStyle/>
          <a:p>
            <a:pPr algn="ctr">
              <a:tabLst>
                <a:tab pos="134620" algn="l"/>
              </a:tabLst>
            </a:pP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Digit 120">
            <a:extLst>
              <a:ext uri="{FF2B5EF4-FFF2-40B4-BE49-F238E27FC236}">
                <a16:creationId xmlns="" xmlns:a16="http://schemas.microsoft.com/office/drawing/2014/main" id="{3129437A-25F6-449D-8B2E-C1147BE31276}"/>
              </a:ext>
            </a:extLst>
          </p:cNvPr>
          <p:cNvPicPr>
            <a:picLocks noChangeAspect="1"/>
          </p:cNvPicPr>
          <p:nvPr/>
        </p:nvPicPr>
        <p:blipFill>
          <a:blip r:embed="rId5"/>
          <a:stretch>
            <a:fillRect/>
          </a:stretch>
        </p:blipFill>
        <p:spPr>
          <a:xfrm>
            <a:off x="637861" y="2793464"/>
            <a:ext cx="2228850" cy="1130300"/>
          </a:xfrm>
          <a:prstGeom prst="rect">
            <a:avLst/>
          </a:prstGeom>
          <a:noFill/>
          <a:ln w="9525">
            <a:noFill/>
          </a:ln>
        </p:spPr>
      </p:pic>
    </p:spTree>
    <p:extLst>
      <p:ext uri="{BB962C8B-B14F-4D97-AF65-F5344CB8AC3E}">
        <p14:creationId xmlns:p14="http://schemas.microsoft.com/office/powerpoint/2010/main" val="216792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panose="020F0502020204030204"/>
            </a:endParaRPr>
          </a:p>
        </p:txBody>
      </p:sp>
      <p:sp>
        <p:nvSpPr>
          <p:cNvPr id="37" name="Rectangle 36"/>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panose="020F0502020204030204"/>
            </a:endParaRPr>
          </a:p>
        </p:txBody>
      </p:sp>
      <p:sp>
        <p:nvSpPr>
          <p:cNvPr id="38" name="Rectangle 37"/>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Team </a:t>
            </a:r>
          </a:p>
        </p:txBody>
      </p:sp>
      <p:sp>
        <p:nvSpPr>
          <p:cNvPr id="39" name="Rectangle 38"/>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Team </a:t>
            </a:r>
          </a:p>
        </p:txBody>
      </p:sp>
      <p:sp>
        <p:nvSpPr>
          <p:cNvPr id="40" name="Rectangle 39">
            <a:hlinkClick r:id="rId10" action="ppaction://hlinksldjump"/>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sp>
        <p:nvSpPr>
          <p:cNvPr id="41" name="Rectangle 40">
            <a:hlinkClick r:id="rId11" action="ppaction://hlinksldjump"/>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p>
        </p:txBody>
      </p:sp>
      <p:sp>
        <p:nvSpPr>
          <p:cNvPr id="42" name="Rectangle 41">
            <a:hlinkClick r:id="rId12" action="ppaction://hlinksldjump"/>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3</a:t>
            </a:r>
          </a:p>
        </p:txBody>
      </p:sp>
      <p:sp>
        <p:nvSpPr>
          <p:cNvPr id="43" name="Rectangle 42">
            <a:hlinkClick r:id="rId12" action="ppaction://hlinksldjump"/>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4</a:t>
            </a:r>
          </a:p>
        </p:txBody>
      </p:sp>
      <p:sp>
        <p:nvSpPr>
          <p:cNvPr id="44" name="Rectangle 43">
            <a:hlinkClick r:id="rId13" action="ppaction://hlinksldjump"/>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5</a:t>
            </a:r>
          </a:p>
        </p:txBody>
      </p:sp>
      <p:sp>
        <p:nvSpPr>
          <p:cNvPr id="45" name="Rectangle 44">
            <a:hlinkClick r:id="rId14" action="ppaction://hlinksldjump"/>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6</a:t>
            </a:r>
          </a:p>
        </p:txBody>
      </p:sp>
      <p:sp>
        <p:nvSpPr>
          <p:cNvPr id="46" name="Rectangle 45">
            <a:hlinkClick r:id="rId15" action="ppaction://hlinksldjump"/>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7</a:t>
            </a:r>
          </a:p>
        </p:txBody>
      </p:sp>
      <p:sp>
        <p:nvSpPr>
          <p:cNvPr id="47" name="Rectangle 46">
            <a:hlinkClick r:id="rId16" action="ppaction://hlinksldjump"/>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8</a:t>
            </a:r>
          </a:p>
        </p:txBody>
      </p:sp>
      <p:sp>
        <p:nvSpPr>
          <p:cNvPr id="48" name="Rectangle 47">
            <a:hlinkClick r:id="rId16" action="ppaction://hlinksldjump"/>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9</a:t>
            </a:r>
          </a:p>
        </p:txBody>
      </p:sp>
      <p:sp>
        <p:nvSpPr>
          <p:cNvPr id="49" name="Rectangle 48">
            <a:hlinkClick r:id="rId16" action="ppaction://hlinksldjump"/>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10</a:t>
            </a:r>
          </a:p>
        </p:txBody>
      </p:sp>
      <p:pic>
        <p:nvPicPr>
          <p:cNvPr id="19" name="Picture 5" descr="C:\Users\DV4T\Desktop\cartoon-turtle-m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Digit 60">
            <a:extLst>
              <a:ext uri="{FF2B5EF4-FFF2-40B4-BE49-F238E27FC236}">
                <a16:creationId xmlns="" xmlns:a16="http://schemas.microsoft.com/office/drawing/2014/main" id="{6D5DC129-0C1C-47E4-981A-AE0BFBEE6D8E}"/>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4"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51"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50"/>
                                            </p:cond>
                                          </p:stCondLst>
                                          <p:endCondLst>
                                            <p:cond evt="onStopAudio" delay="0">
                                              <p:tgtEl>
                                                <p:sldTgt/>
                                              </p:tgtEl>
                                            </p:cond>
                                          </p:endCondLst>
                                        </p:cTn>
                                        <p:tgtEl>
                                          <p:sndTgt r:embed="rId5" name="Tieng di.wav"/>
                                        </p:tgtEl>
                                      </p:cMediaNode>
                                    </p:audio>
                                  </p:subTnLst>
                                </p:cTn>
                              </p:par>
                            </p:childTnLst>
                          </p:cTn>
                        </p:par>
                      </p:childTnLst>
                    </p:cTn>
                  </p:par>
                  <p:par>
                    <p:cTn id="52" fill="hold">
                      <p:stCondLst>
                        <p:cond delay="indefinite"/>
                      </p:stCondLst>
                      <p:childTnLst>
                        <p:par>
                          <p:cTn id="53" fill="hold">
                            <p:stCondLst>
                              <p:cond delay="0"/>
                            </p:stCondLst>
                            <p:childTnLst>
                              <p:par>
                                <p:cTn id="54"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5"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4"/>
                                            </p:cond>
                                          </p:stCondLst>
                                          <p:endCondLst>
                                            <p:cond evt="onStopAudio" delay="0">
                                              <p:tgtEl>
                                                <p:sldTgt/>
                                              </p:tgtEl>
                                            </p:cond>
                                          </p:endCondLst>
                                        </p:cTn>
                                        <p:tgtEl>
                                          <p:sndTgt r:embed="rId5" name="Tieng di.wav"/>
                                        </p:tgtEl>
                                      </p:cMediaNode>
                                    </p:audio>
                                  </p:subTnLst>
                                </p:cTn>
                              </p:par>
                            </p:childTnLst>
                          </p:cTn>
                        </p:par>
                      </p:childTnLst>
                    </p:cTn>
                  </p:par>
                  <p:par>
                    <p:cTn id="56" fill="hold">
                      <p:stCondLst>
                        <p:cond delay="indefinite"/>
                      </p:stCondLst>
                      <p:childTnLst>
                        <p:par>
                          <p:cTn id="57" fill="hold">
                            <p:stCondLst>
                              <p:cond delay="0"/>
                            </p:stCondLst>
                            <p:childTnLst>
                              <p:par>
                                <p:cTn id="58"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5" name="Tieng di.wav"/>
                                        </p:tgtEl>
                                      </p:cMediaNode>
                                    </p:audio>
                                  </p:subTnLst>
                                </p:cTn>
                              </p:par>
                            </p:childTnLst>
                          </p:cTn>
                        </p:par>
                      </p:childTnLst>
                    </p:cTn>
                  </p:par>
                  <p:par>
                    <p:cTn id="60" fill="hold">
                      <p:stCondLst>
                        <p:cond delay="indefinite"/>
                      </p:stCondLst>
                      <p:childTnLst>
                        <p:par>
                          <p:cTn id="61" fill="hold">
                            <p:stCondLst>
                              <p:cond delay="0"/>
                            </p:stCondLst>
                            <p:childTnLst>
                              <p:par>
                                <p:cTn id="62"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63"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62"/>
                                            </p:cond>
                                          </p:stCondLst>
                                          <p:endCondLst>
                                            <p:cond evt="onStopAudio" delay="0">
                                              <p:tgtEl>
                                                <p:sldTgt/>
                                              </p:tgtEl>
                                            </p:cond>
                                          </p:endCondLst>
                                        </p:cTn>
                                        <p:tgtEl>
                                          <p:sndTgt r:embed="rId5" name="Tieng di.wav"/>
                                        </p:tgtEl>
                                      </p:cMediaNode>
                                    </p:audio>
                                  </p:subTnLst>
                                </p:cTn>
                              </p:par>
                            </p:childTnLst>
                          </p:cTn>
                        </p:par>
                      </p:childTnLst>
                    </p:cTn>
                  </p:par>
                  <p:par>
                    <p:cTn id="64" fill="hold">
                      <p:stCondLst>
                        <p:cond delay="indefinite"/>
                      </p:stCondLst>
                      <p:childTnLst>
                        <p:par>
                          <p:cTn id="65" fill="hold">
                            <p:stCondLst>
                              <p:cond delay="0"/>
                            </p:stCondLst>
                            <p:childTnLst>
                              <p:par>
                                <p:cTn id="66"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7"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6"/>
                                            </p:cond>
                                          </p:stCondLst>
                                          <p:endCondLst>
                                            <p:cond evt="onStopAudio" delay="0">
                                              <p:tgtEl>
                                                <p:sldTgt/>
                                              </p:tgtEl>
                                            </p:cond>
                                          </p:endCondLst>
                                        </p:cTn>
                                        <p:tgtEl>
                                          <p:sndTgt r:embed="rId5" name="Tieng di.wav"/>
                                        </p:tgtEl>
                                      </p:cMediaNode>
                                    </p:audio>
                                  </p:sub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72"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71"/>
                                            </p:cond>
                                          </p:stCondLst>
                                          <p:endCondLst>
                                            <p:cond evt="onStopAudio" delay="0">
                                              <p:tgtEl>
                                                <p:sldTgt/>
                                              </p:tgtEl>
                                            </p:cond>
                                          </p:endCondLst>
                                        </p:cTn>
                                        <p:tgtEl>
                                          <p:sndTgt r:embed="rId5" name="Tieng di.wav"/>
                                        </p:tgtEl>
                                      </p:cMediaNode>
                                    </p:audio>
                                  </p:subTnLst>
                                </p:cTn>
                              </p:par>
                            </p:childTnLst>
                          </p:cTn>
                        </p:par>
                      </p:childTnLst>
                    </p:cTn>
                  </p:par>
                  <p:par>
                    <p:cTn id="73" fill="hold">
                      <p:stCondLst>
                        <p:cond delay="indefinite"/>
                      </p:stCondLst>
                      <p:childTnLst>
                        <p:par>
                          <p:cTn id="74" fill="hold">
                            <p:stCondLst>
                              <p:cond delay="0"/>
                            </p:stCondLst>
                            <p:childTnLst>
                              <p:par>
                                <p:cTn id="75"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6"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5"/>
                                            </p:cond>
                                          </p:stCondLst>
                                          <p:endCondLst>
                                            <p:cond evt="onStopAudio" delay="0">
                                              <p:tgtEl>
                                                <p:sldTgt/>
                                              </p:tgtEl>
                                            </p:cond>
                                          </p:endCondLst>
                                        </p:cTn>
                                        <p:tgtEl>
                                          <p:sndTgt r:embed="rId5" name="Tieng di.wav"/>
                                        </p:tgtEl>
                                      </p:cMediaNode>
                                    </p:audio>
                                  </p:subTnLst>
                                </p:cTn>
                              </p:par>
                            </p:childTnLst>
                          </p:cTn>
                        </p:par>
                      </p:childTnLst>
                    </p:cTn>
                  </p:par>
                  <p:par>
                    <p:cTn id="77" fill="hold">
                      <p:stCondLst>
                        <p:cond delay="indefinite"/>
                      </p:stCondLst>
                      <p:childTnLst>
                        <p:par>
                          <p:cTn id="78" fill="hold">
                            <p:stCondLst>
                              <p:cond delay="0"/>
                            </p:stCondLst>
                            <p:childTnLst>
                              <p:par>
                                <p:cTn id="79"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5" name="Tieng di.wav"/>
                                        </p:tgtEl>
                                      </p:cMediaNode>
                                    </p:audio>
                                  </p:subTnLst>
                                </p:cTn>
                              </p:par>
                            </p:childTnLst>
                          </p:cTn>
                        </p:par>
                      </p:childTnLst>
                    </p:cTn>
                  </p:par>
                  <p:par>
                    <p:cTn id="81" fill="hold">
                      <p:stCondLst>
                        <p:cond delay="indefinite"/>
                      </p:stCondLst>
                      <p:childTnLst>
                        <p:par>
                          <p:cTn id="82" fill="hold">
                            <p:stCondLst>
                              <p:cond delay="0"/>
                            </p:stCondLst>
                            <p:childTnLst>
                              <p:par>
                                <p:cTn id="83"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4"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83"/>
                                            </p:cond>
                                          </p:stCondLst>
                                          <p:endCondLst>
                                            <p:cond evt="onStopAudio" delay="0">
                                              <p:tgtEl>
                                                <p:sldTgt/>
                                              </p:tgtEl>
                                            </p:cond>
                                          </p:endCondLst>
                                        </p:cTn>
                                        <p:tgtEl>
                                          <p:sndTgt r:embed="rId5" name="Tieng di.wav"/>
                                        </p:tgtEl>
                                      </p:cMediaNode>
                                    </p:audio>
                                  </p:sub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8"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7"/>
                                            </p:cond>
                                          </p:stCondLst>
                                          <p:endCondLst>
                                            <p:cond evt="onStopAudio" delay="0">
                                              <p:tgtEl>
                                                <p:sldTgt/>
                                              </p:tgtEl>
                                            </p:cond>
                                          </p:endCondLst>
                                        </p:cTn>
                                        <p:tgtEl>
                                          <p:sndTgt r:embed="rId5" name="Tieng di.wav"/>
                                        </p:tgtEl>
                                      </p:cMediaNode>
                                    </p:audio>
                                  </p:subTnLst>
                                </p:cTn>
                              </p:par>
                            </p:childTnLst>
                          </p:cTn>
                        </p:par>
                      </p:childTnLst>
                    </p:cTn>
                  </p:par>
                </p:childTnLst>
              </p:cTn>
              <p:nextCondLst>
                <p:cond evt="onClick" delay="0">
                  <p:tgtEl>
                    <p:spTgt spid="20"/>
                  </p:tgtEl>
                </p:cond>
              </p:nextCondLst>
            </p:seq>
            <p:audio>
              <p:cMediaNode vol="100000">
                <p:cTn id="89"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 presetClass="exit" presetSubtype="10" fill="hold" nodeType="withEffect">
                                  <p:stCondLst>
                                    <p:cond delay="0"/>
                                  </p:stCondLst>
                                  <p:childTnLst>
                                    <p:animEffect transition="out" filter="blinds(horizontal)">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55"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p:cTn id="98" dur="1000" fill="hold"/>
                                        <p:tgtEl>
                                          <p:spTgt spid="50"/>
                                        </p:tgtEl>
                                        <p:attrNameLst>
                                          <p:attrName>ppt_w</p:attrName>
                                        </p:attrNameLst>
                                      </p:cBhvr>
                                      <p:tavLst>
                                        <p:tav tm="0">
                                          <p:val>
                                            <p:strVal val="#ppt_w*0.70"/>
                                          </p:val>
                                        </p:tav>
                                        <p:tav tm="100000">
                                          <p:val>
                                            <p:strVal val="#ppt_w"/>
                                          </p:val>
                                        </p:tav>
                                      </p:tavLst>
                                    </p:anim>
                                    <p:anim calcmode="lin" valueType="num">
                                      <p:cBhvr>
                                        <p:cTn id="99" dur="1000" fill="hold"/>
                                        <p:tgtEl>
                                          <p:spTgt spid="50"/>
                                        </p:tgtEl>
                                        <p:attrNameLst>
                                          <p:attrName>ppt_h</p:attrName>
                                        </p:attrNameLst>
                                      </p:cBhvr>
                                      <p:tavLst>
                                        <p:tav tm="0">
                                          <p:val>
                                            <p:strVal val="#ppt_h"/>
                                          </p:val>
                                        </p:tav>
                                        <p:tav tm="100000">
                                          <p:val>
                                            <p:strVal val="#ppt_h"/>
                                          </p:val>
                                        </p:tav>
                                      </p:tavLst>
                                    </p:anim>
                                    <p:animEffect transition="in" filter="fade">
                                      <p:cBhvr>
                                        <p:cTn id="100" dur="1000"/>
                                        <p:tgtEl>
                                          <p:spTgt spid="50"/>
                                        </p:tgtEl>
                                      </p:cBhvr>
                                    </p:animEffect>
                                  </p:childTnLst>
                                </p:cTn>
                              </p:par>
                              <p:par>
                                <p:cTn id="101" presetID="3" presetClass="exit" presetSubtype="10" fill="hold" nodeType="withEffect">
                                  <p:stCondLst>
                                    <p:cond delay="0"/>
                                  </p:stCondLst>
                                  <p:childTnLst>
                                    <p:animEffect transition="out" filter="blinds(horizontal)">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55" presetClass="entr" presetSubtype="0"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p:cTn id="109" dur="1000" fill="hold"/>
                                        <p:tgtEl>
                                          <p:spTgt spid="51"/>
                                        </p:tgtEl>
                                        <p:attrNameLst>
                                          <p:attrName>ppt_w</p:attrName>
                                        </p:attrNameLst>
                                      </p:cBhvr>
                                      <p:tavLst>
                                        <p:tav tm="0">
                                          <p:val>
                                            <p:strVal val="#ppt_w*0.70"/>
                                          </p:val>
                                        </p:tav>
                                        <p:tav tm="100000">
                                          <p:val>
                                            <p:strVal val="#ppt_w"/>
                                          </p:val>
                                        </p:tav>
                                      </p:tavLst>
                                    </p:anim>
                                    <p:anim calcmode="lin" valueType="num">
                                      <p:cBhvr>
                                        <p:cTn id="110" dur="1000" fill="hold"/>
                                        <p:tgtEl>
                                          <p:spTgt spid="51"/>
                                        </p:tgtEl>
                                        <p:attrNameLst>
                                          <p:attrName>ppt_h</p:attrName>
                                        </p:attrNameLst>
                                      </p:cBhvr>
                                      <p:tavLst>
                                        <p:tav tm="0">
                                          <p:val>
                                            <p:strVal val="#ppt_h"/>
                                          </p:val>
                                        </p:tav>
                                        <p:tav tm="100000">
                                          <p:val>
                                            <p:strVal val="#ppt_h"/>
                                          </p:val>
                                        </p:tav>
                                      </p:tavLst>
                                    </p:anim>
                                    <p:animEffect transition="in" filter="fade">
                                      <p:cBhvr>
                                        <p:cTn id="111" dur="1000"/>
                                        <p:tgtEl>
                                          <p:spTgt spid="51"/>
                                        </p:tgtEl>
                                      </p:cBhvr>
                                    </p:animEffect>
                                  </p:childTnLst>
                                </p:cTn>
                              </p:par>
                              <p:par>
                                <p:cTn id="112" presetID="3" presetClass="exit" presetSubtype="10" fill="hold" nodeType="withEffect">
                                  <p:stCondLst>
                                    <p:cond delay="0"/>
                                  </p:stCondLst>
                                  <p:childTnLst>
                                    <p:animEffect transition="out" filter="blinds(horizont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3" presetClass="exit" presetSubtype="10" fill="hold" nodeType="withEffect">
                                  <p:stCondLst>
                                    <p:cond delay="0"/>
                                  </p:stCondLst>
                                  <p:childTnLst>
                                    <p:animEffect transition="out" filter="blinds(horizontal)">
                                      <p:cBhvr>
                                        <p:cTn id="116" dur="500"/>
                                        <p:tgtEl>
                                          <p:spTgt spid="41"/>
                                        </p:tgtEl>
                                      </p:cBhvr>
                                    </p:animEffect>
                                    <p:set>
                                      <p:cBhvr>
                                        <p:cTn id="11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8" restart="whenNotActive" fill="hold" evtFilter="cancelBubble" nodeType="interactiveSeq">
                <p:stCondLst>
                  <p:cond evt="onClick" delay="0">
                    <p:tgtEl>
                      <p:spTgt spid="42"/>
                    </p:tgtEl>
                  </p:cond>
                </p:stCondLst>
                <p:endSync evt="end" delay="0">
                  <p:rtn val="all"/>
                </p:endSync>
                <p:childTnLst>
                  <p:par>
                    <p:cTn id="119" fill="hold">
                      <p:stCondLst>
                        <p:cond delay="0"/>
                      </p:stCondLst>
                      <p:childTnLst>
                        <p:par>
                          <p:cTn id="120" fill="hold">
                            <p:stCondLst>
                              <p:cond delay="0"/>
                            </p:stCondLst>
                            <p:childTnLst>
                              <p:par>
                                <p:cTn id="121" presetID="55" presetClass="entr" presetSubtype="0" fill="hold" nodeType="withEffect">
                                  <p:stCondLst>
                                    <p:cond delay="0"/>
                                  </p:stCondLst>
                                  <p:childTnLst>
                                    <p:set>
                                      <p:cBhvr>
                                        <p:cTn id="122" dur="1" fill="hold">
                                          <p:stCondLst>
                                            <p:cond delay="0"/>
                                          </p:stCondLst>
                                        </p:cTn>
                                        <p:tgtEl>
                                          <p:spTgt spid="52"/>
                                        </p:tgtEl>
                                        <p:attrNameLst>
                                          <p:attrName>style.visibility</p:attrName>
                                        </p:attrNameLst>
                                      </p:cBhvr>
                                      <p:to>
                                        <p:strVal val="visible"/>
                                      </p:to>
                                    </p:set>
                                    <p:anim calcmode="lin" valueType="num">
                                      <p:cBhvr>
                                        <p:cTn id="123" dur="1000" fill="hold"/>
                                        <p:tgtEl>
                                          <p:spTgt spid="52"/>
                                        </p:tgtEl>
                                        <p:attrNameLst>
                                          <p:attrName>ppt_w</p:attrName>
                                        </p:attrNameLst>
                                      </p:cBhvr>
                                      <p:tavLst>
                                        <p:tav tm="0">
                                          <p:val>
                                            <p:strVal val="#ppt_w*0.70"/>
                                          </p:val>
                                        </p:tav>
                                        <p:tav tm="100000">
                                          <p:val>
                                            <p:strVal val="#ppt_w"/>
                                          </p:val>
                                        </p:tav>
                                      </p:tavLst>
                                    </p:anim>
                                    <p:anim calcmode="lin" valueType="num">
                                      <p:cBhvr>
                                        <p:cTn id="124" dur="1000" fill="hold"/>
                                        <p:tgtEl>
                                          <p:spTgt spid="52"/>
                                        </p:tgtEl>
                                        <p:attrNameLst>
                                          <p:attrName>ppt_h</p:attrName>
                                        </p:attrNameLst>
                                      </p:cBhvr>
                                      <p:tavLst>
                                        <p:tav tm="0">
                                          <p:val>
                                            <p:strVal val="#ppt_h"/>
                                          </p:val>
                                        </p:tav>
                                        <p:tav tm="100000">
                                          <p:val>
                                            <p:strVal val="#ppt_h"/>
                                          </p:val>
                                        </p:tav>
                                      </p:tavLst>
                                    </p:anim>
                                    <p:animEffect transition="in" filter="fade">
                                      <p:cBhvr>
                                        <p:cTn id="125" dur="1000"/>
                                        <p:tgtEl>
                                          <p:spTgt spid="52"/>
                                        </p:tgtEl>
                                      </p:cBhvr>
                                    </p:animEffect>
                                  </p:childTnLst>
                                </p:cTn>
                              </p:par>
                              <p:par>
                                <p:cTn id="126" presetID="3" presetClass="exit" presetSubtype="10" fill="hold" nodeType="withEffect">
                                  <p:stCondLst>
                                    <p:cond delay="0"/>
                                  </p:stCondLst>
                                  <p:childTnLst>
                                    <p:animEffect transition="out" filter="blinds(horizontal)">
                                      <p:cBhvr>
                                        <p:cTn id="127" dur="500"/>
                                        <p:tgtEl>
                                          <p:spTgt spid="9"/>
                                        </p:tgtEl>
                                      </p:cBhvr>
                                    </p:animEffect>
                                    <p:set>
                                      <p:cBhvr>
                                        <p:cTn id="128" dur="1" fill="hold">
                                          <p:stCondLst>
                                            <p:cond delay="499"/>
                                          </p:stCondLst>
                                        </p:cTn>
                                        <p:tgtEl>
                                          <p:spTgt spid="9"/>
                                        </p:tgtEl>
                                        <p:attrNameLst>
                                          <p:attrName>style.visibility</p:attrName>
                                        </p:attrNameLst>
                                      </p:cBhvr>
                                      <p:to>
                                        <p:strVal val="hidden"/>
                                      </p:to>
                                    </p:set>
                                  </p:childTnLst>
                                </p:cTn>
                              </p:par>
                              <p:par>
                                <p:cTn id="129" presetID="3" presetClass="exit" presetSubtype="10" fill="hold" nodeType="withEffect">
                                  <p:stCondLst>
                                    <p:cond delay="0"/>
                                  </p:stCondLst>
                                  <p:childTnLst>
                                    <p:animEffect transition="out" filter="blinds(horizontal)">
                                      <p:cBhvr>
                                        <p:cTn id="130" dur="500"/>
                                        <p:tgtEl>
                                          <p:spTgt spid="42"/>
                                        </p:tgtEl>
                                      </p:cBhvr>
                                    </p:animEffect>
                                    <p:set>
                                      <p:cBhvr>
                                        <p:cTn id="1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2" restart="whenNotActive" fill="hold" evtFilter="cancelBubble" nodeType="interactiveSeq">
                <p:stCondLst>
                  <p:cond evt="onClick" delay="0">
                    <p:tgtEl>
                      <p:spTgt spid="43"/>
                    </p:tgtEl>
                  </p:cond>
                </p:stCondLst>
                <p:endSync evt="end" delay="0">
                  <p:rtn val="all"/>
                </p:endSync>
                <p:childTnLst>
                  <p:par>
                    <p:cTn id="133" fill="hold">
                      <p:stCondLst>
                        <p:cond delay="0"/>
                      </p:stCondLst>
                      <p:childTnLst>
                        <p:par>
                          <p:cTn id="134" fill="hold">
                            <p:stCondLst>
                              <p:cond delay="0"/>
                            </p:stCondLst>
                            <p:childTnLst>
                              <p:par>
                                <p:cTn id="135" presetID="55" presetClass="entr" presetSubtype="0" fill="hold" nodeType="withEffect">
                                  <p:stCondLst>
                                    <p:cond delay="0"/>
                                  </p:stCondLst>
                                  <p:childTnLst>
                                    <p:set>
                                      <p:cBhvr>
                                        <p:cTn id="136" dur="1" fill="hold">
                                          <p:stCondLst>
                                            <p:cond delay="0"/>
                                          </p:stCondLst>
                                        </p:cTn>
                                        <p:tgtEl>
                                          <p:spTgt spid="53"/>
                                        </p:tgtEl>
                                        <p:attrNameLst>
                                          <p:attrName>style.visibility</p:attrName>
                                        </p:attrNameLst>
                                      </p:cBhvr>
                                      <p:to>
                                        <p:strVal val="visible"/>
                                      </p:to>
                                    </p:set>
                                    <p:anim calcmode="lin" valueType="num">
                                      <p:cBhvr>
                                        <p:cTn id="137" dur="1000" fill="hold"/>
                                        <p:tgtEl>
                                          <p:spTgt spid="53"/>
                                        </p:tgtEl>
                                        <p:attrNameLst>
                                          <p:attrName>ppt_w</p:attrName>
                                        </p:attrNameLst>
                                      </p:cBhvr>
                                      <p:tavLst>
                                        <p:tav tm="0">
                                          <p:val>
                                            <p:strVal val="#ppt_w*0.70"/>
                                          </p:val>
                                        </p:tav>
                                        <p:tav tm="100000">
                                          <p:val>
                                            <p:strVal val="#ppt_w"/>
                                          </p:val>
                                        </p:tav>
                                      </p:tavLst>
                                    </p:anim>
                                    <p:anim calcmode="lin" valueType="num">
                                      <p:cBhvr>
                                        <p:cTn id="138" dur="1000" fill="hold"/>
                                        <p:tgtEl>
                                          <p:spTgt spid="53"/>
                                        </p:tgtEl>
                                        <p:attrNameLst>
                                          <p:attrName>ppt_h</p:attrName>
                                        </p:attrNameLst>
                                      </p:cBhvr>
                                      <p:tavLst>
                                        <p:tav tm="0">
                                          <p:val>
                                            <p:strVal val="#ppt_h"/>
                                          </p:val>
                                        </p:tav>
                                        <p:tav tm="100000">
                                          <p:val>
                                            <p:strVal val="#ppt_h"/>
                                          </p:val>
                                        </p:tav>
                                      </p:tavLst>
                                    </p:anim>
                                    <p:animEffect transition="in" filter="fade">
                                      <p:cBhvr>
                                        <p:cTn id="139" dur="1000"/>
                                        <p:tgtEl>
                                          <p:spTgt spid="53"/>
                                        </p:tgtEl>
                                      </p:cBhvr>
                                    </p:animEffect>
                                  </p:childTnLst>
                                </p:cTn>
                              </p:par>
                              <p:par>
                                <p:cTn id="140" presetID="3" presetClass="exit" presetSubtype="10" fill="hold" nodeType="withEffect">
                                  <p:stCondLst>
                                    <p:cond delay="0"/>
                                  </p:stCondLst>
                                  <p:childTnLst>
                                    <p:animEffect transition="out" filter="blinds(horizontal)">
                                      <p:cBhvr>
                                        <p:cTn id="141" dur="500"/>
                                        <p:tgtEl>
                                          <p:spTgt spid="10"/>
                                        </p:tgtEl>
                                      </p:cBhvr>
                                    </p:animEffect>
                                    <p:set>
                                      <p:cBhvr>
                                        <p:cTn id="142" dur="1" fill="hold">
                                          <p:stCondLst>
                                            <p:cond delay="499"/>
                                          </p:stCondLst>
                                        </p:cTn>
                                        <p:tgtEl>
                                          <p:spTgt spid="10"/>
                                        </p:tgtEl>
                                        <p:attrNameLst>
                                          <p:attrName>style.visibility</p:attrName>
                                        </p:attrNameLst>
                                      </p:cBhvr>
                                      <p:to>
                                        <p:strVal val="hidden"/>
                                      </p:to>
                                    </p:set>
                                  </p:childTnLst>
                                </p:cTn>
                              </p:par>
                              <p:par>
                                <p:cTn id="143" presetID="3" presetClass="exit" presetSubtype="10" fill="hold" nodeType="withEffect">
                                  <p:stCondLst>
                                    <p:cond delay="0"/>
                                  </p:stCondLst>
                                  <p:childTnLst>
                                    <p:animEffect transition="out" filter="blinds(horizontal)">
                                      <p:cBhvr>
                                        <p:cTn id="144" dur="500"/>
                                        <p:tgtEl>
                                          <p:spTgt spid="43"/>
                                        </p:tgtEl>
                                      </p:cBhvr>
                                    </p:animEffect>
                                    <p:set>
                                      <p:cBhvr>
                                        <p:cTn id="14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6" restart="whenNotActive" fill="hold" evtFilter="cancelBubble" nodeType="interactiveSeq">
                <p:stCondLst>
                  <p:cond evt="onClick" delay="0">
                    <p:tgtEl>
                      <p:spTgt spid="44"/>
                    </p:tgtEl>
                  </p:cond>
                </p:stCondLst>
                <p:endSync evt="end" delay="0">
                  <p:rtn val="all"/>
                </p:endSync>
                <p:childTnLst>
                  <p:par>
                    <p:cTn id="147" fill="hold">
                      <p:stCondLst>
                        <p:cond delay="0"/>
                      </p:stCondLst>
                      <p:childTnLst>
                        <p:par>
                          <p:cTn id="148" fill="hold">
                            <p:stCondLst>
                              <p:cond delay="0"/>
                            </p:stCondLst>
                            <p:childTnLst>
                              <p:par>
                                <p:cTn id="149" presetID="55" presetClass="entr" presetSubtype="0" fill="hold" nodeType="withEffect">
                                  <p:stCondLst>
                                    <p:cond delay="0"/>
                                  </p:stCondLst>
                                  <p:childTnLst>
                                    <p:set>
                                      <p:cBhvr>
                                        <p:cTn id="150" dur="1" fill="hold">
                                          <p:stCondLst>
                                            <p:cond delay="0"/>
                                          </p:stCondLst>
                                        </p:cTn>
                                        <p:tgtEl>
                                          <p:spTgt spid="54"/>
                                        </p:tgtEl>
                                        <p:attrNameLst>
                                          <p:attrName>style.visibility</p:attrName>
                                        </p:attrNameLst>
                                      </p:cBhvr>
                                      <p:to>
                                        <p:strVal val="visible"/>
                                      </p:to>
                                    </p:set>
                                    <p:anim calcmode="lin" valueType="num">
                                      <p:cBhvr>
                                        <p:cTn id="151" dur="1000" fill="hold"/>
                                        <p:tgtEl>
                                          <p:spTgt spid="54"/>
                                        </p:tgtEl>
                                        <p:attrNameLst>
                                          <p:attrName>ppt_w</p:attrName>
                                        </p:attrNameLst>
                                      </p:cBhvr>
                                      <p:tavLst>
                                        <p:tav tm="0">
                                          <p:val>
                                            <p:strVal val="#ppt_w*0.70"/>
                                          </p:val>
                                        </p:tav>
                                        <p:tav tm="100000">
                                          <p:val>
                                            <p:strVal val="#ppt_w"/>
                                          </p:val>
                                        </p:tav>
                                      </p:tavLst>
                                    </p:anim>
                                    <p:anim calcmode="lin" valueType="num">
                                      <p:cBhvr>
                                        <p:cTn id="152" dur="1000" fill="hold"/>
                                        <p:tgtEl>
                                          <p:spTgt spid="54"/>
                                        </p:tgtEl>
                                        <p:attrNameLst>
                                          <p:attrName>ppt_h</p:attrName>
                                        </p:attrNameLst>
                                      </p:cBhvr>
                                      <p:tavLst>
                                        <p:tav tm="0">
                                          <p:val>
                                            <p:strVal val="#ppt_h"/>
                                          </p:val>
                                        </p:tav>
                                        <p:tav tm="100000">
                                          <p:val>
                                            <p:strVal val="#ppt_h"/>
                                          </p:val>
                                        </p:tav>
                                      </p:tavLst>
                                    </p:anim>
                                    <p:animEffect transition="in" filter="fade">
                                      <p:cBhvr>
                                        <p:cTn id="153" dur="1000"/>
                                        <p:tgtEl>
                                          <p:spTgt spid="54"/>
                                        </p:tgtEl>
                                      </p:cBhvr>
                                    </p:animEffect>
                                  </p:childTnLst>
                                </p:cTn>
                              </p:par>
                              <p:par>
                                <p:cTn id="154" presetID="3" presetClass="exit" presetSubtype="10" fill="hold" nodeType="withEffect">
                                  <p:stCondLst>
                                    <p:cond delay="0"/>
                                  </p:stCondLst>
                                  <p:childTnLst>
                                    <p:animEffect transition="out" filter="blinds(horizontal)">
                                      <p:cBhvr>
                                        <p:cTn id="155" dur="500"/>
                                        <p:tgtEl>
                                          <p:spTgt spid="8"/>
                                        </p:tgtEl>
                                      </p:cBhvr>
                                    </p:animEffect>
                                    <p:set>
                                      <p:cBhvr>
                                        <p:cTn id="156" dur="1" fill="hold">
                                          <p:stCondLst>
                                            <p:cond delay="499"/>
                                          </p:stCondLst>
                                        </p:cTn>
                                        <p:tgtEl>
                                          <p:spTgt spid="8"/>
                                        </p:tgtEl>
                                        <p:attrNameLst>
                                          <p:attrName>style.visibility</p:attrName>
                                        </p:attrNameLst>
                                      </p:cBhvr>
                                      <p:to>
                                        <p:strVal val="hidden"/>
                                      </p:to>
                                    </p:set>
                                  </p:childTnLst>
                                </p:cTn>
                              </p:par>
                              <p:par>
                                <p:cTn id="157" presetID="3" presetClass="exit" presetSubtype="10" fill="hold" nodeType="withEffect">
                                  <p:stCondLst>
                                    <p:cond delay="0"/>
                                  </p:stCondLst>
                                  <p:childTnLst>
                                    <p:animEffect transition="out" filter="blinds(horizontal)">
                                      <p:cBhvr>
                                        <p:cTn id="158" dur="500"/>
                                        <p:tgtEl>
                                          <p:spTgt spid="44"/>
                                        </p:tgtEl>
                                      </p:cBhvr>
                                    </p:animEffect>
                                    <p:set>
                                      <p:cBhvr>
                                        <p:cTn id="1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60" restart="whenNotActive" fill="hold" evtFilter="cancelBubble" nodeType="interactiveSeq">
                <p:stCondLst>
                  <p:cond evt="onClick" delay="0">
                    <p:tgtEl>
                      <p:spTgt spid="45"/>
                    </p:tgtEl>
                  </p:cond>
                </p:stCondLst>
                <p:endSync evt="end" delay="0">
                  <p:rtn val="all"/>
                </p:endSync>
                <p:childTnLst>
                  <p:par>
                    <p:cTn id="161" fill="hold">
                      <p:stCondLst>
                        <p:cond delay="0"/>
                      </p:stCondLst>
                      <p:childTnLst>
                        <p:par>
                          <p:cTn id="162" fill="hold">
                            <p:stCondLst>
                              <p:cond delay="0"/>
                            </p:stCondLst>
                            <p:childTnLst>
                              <p:par>
                                <p:cTn id="163" presetID="55" presetClass="entr" presetSubtype="0" fill="hold" nodeType="withEffect">
                                  <p:stCondLst>
                                    <p:cond delay="0"/>
                                  </p:stCondLst>
                                  <p:childTnLst>
                                    <p:set>
                                      <p:cBhvr>
                                        <p:cTn id="164" dur="1" fill="hold">
                                          <p:stCondLst>
                                            <p:cond delay="0"/>
                                          </p:stCondLst>
                                        </p:cTn>
                                        <p:tgtEl>
                                          <p:spTgt spid="55"/>
                                        </p:tgtEl>
                                        <p:attrNameLst>
                                          <p:attrName>style.visibility</p:attrName>
                                        </p:attrNameLst>
                                      </p:cBhvr>
                                      <p:to>
                                        <p:strVal val="visible"/>
                                      </p:to>
                                    </p:set>
                                    <p:anim calcmode="lin" valueType="num">
                                      <p:cBhvr>
                                        <p:cTn id="165" dur="1000" fill="hold"/>
                                        <p:tgtEl>
                                          <p:spTgt spid="55"/>
                                        </p:tgtEl>
                                        <p:attrNameLst>
                                          <p:attrName>ppt_w</p:attrName>
                                        </p:attrNameLst>
                                      </p:cBhvr>
                                      <p:tavLst>
                                        <p:tav tm="0">
                                          <p:val>
                                            <p:strVal val="#ppt_w*0.70"/>
                                          </p:val>
                                        </p:tav>
                                        <p:tav tm="100000">
                                          <p:val>
                                            <p:strVal val="#ppt_w"/>
                                          </p:val>
                                        </p:tav>
                                      </p:tavLst>
                                    </p:anim>
                                    <p:anim calcmode="lin" valueType="num">
                                      <p:cBhvr>
                                        <p:cTn id="166" dur="1000" fill="hold"/>
                                        <p:tgtEl>
                                          <p:spTgt spid="55"/>
                                        </p:tgtEl>
                                        <p:attrNameLst>
                                          <p:attrName>ppt_h</p:attrName>
                                        </p:attrNameLst>
                                      </p:cBhvr>
                                      <p:tavLst>
                                        <p:tav tm="0">
                                          <p:val>
                                            <p:strVal val="#ppt_h"/>
                                          </p:val>
                                        </p:tav>
                                        <p:tav tm="100000">
                                          <p:val>
                                            <p:strVal val="#ppt_h"/>
                                          </p:val>
                                        </p:tav>
                                      </p:tavLst>
                                    </p:anim>
                                    <p:animEffect transition="in" filter="fade">
                                      <p:cBhvr>
                                        <p:cTn id="167" dur="1000"/>
                                        <p:tgtEl>
                                          <p:spTgt spid="55"/>
                                        </p:tgtEl>
                                      </p:cBhvr>
                                    </p:animEffect>
                                  </p:childTnLst>
                                </p:cTn>
                              </p:par>
                              <p:par>
                                <p:cTn id="168" presetID="3" presetClass="exit" presetSubtype="10" fill="hold" nodeType="withEffect">
                                  <p:stCondLst>
                                    <p:cond delay="0"/>
                                  </p:stCondLst>
                                  <p:childTnLst>
                                    <p:animEffect transition="out" filter="blinds(horizontal)">
                                      <p:cBhvr>
                                        <p:cTn id="169" dur="500"/>
                                        <p:tgtEl>
                                          <p:spTgt spid="13"/>
                                        </p:tgtEl>
                                      </p:cBhvr>
                                    </p:animEffect>
                                    <p:set>
                                      <p:cBhvr>
                                        <p:cTn id="170" dur="1" fill="hold">
                                          <p:stCondLst>
                                            <p:cond delay="499"/>
                                          </p:stCondLst>
                                        </p:cTn>
                                        <p:tgtEl>
                                          <p:spTgt spid="13"/>
                                        </p:tgtEl>
                                        <p:attrNameLst>
                                          <p:attrName>style.visibility</p:attrName>
                                        </p:attrNameLst>
                                      </p:cBhvr>
                                      <p:to>
                                        <p:strVal val="hidden"/>
                                      </p:to>
                                    </p:set>
                                  </p:childTnLst>
                                </p:cTn>
                              </p:par>
                              <p:par>
                                <p:cTn id="171" presetID="3" presetClass="exit" presetSubtype="10" fill="hold" nodeType="withEffect">
                                  <p:stCondLst>
                                    <p:cond delay="0"/>
                                  </p:stCondLst>
                                  <p:childTnLst>
                                    <p:animEffect transition="out" filter="blinds(horizontal)">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4" restart="whenNotActive" fill="hold" evtFilter="cancelBubble" nodeType="interactiveSeq">
                <p:stCondLst>
                  <p:cond evt="onClick" delay="0">
                    <p:tgtEl>
                      <p:spTgt spid="46"/>
                    </p:tgtEl>
                  </p:cond>
                </p:stCondLst>
                <p:endSync evt="end" delay="0">
                  <p:rtn val="all"/>
                </p:endSync>
                <p:childTnLst>
                  <p:par>
                    <p:cTn id="175" fill="hold">
                      <p:stCondLst>
                        <p:cond delay="0"/>
                      </p:stCondLst>
                      <p:childTnLst>
                        <p:par>
                          <p:cTn id="176" fill="hold">
                            <p:stCondLst>
                              <p:cond delay="0"/>
                            </p:stCondLst>
                            <p:childTnLst>
                              <p:par>
                                <p:cTn id="177" presetID="55" presetClass="entr" presetSubtype="0" fill="hold" nodeType="withEffect">
                                  <p:stCondLst>
                                    <p:cond delay="0"/>
                                  </p:stCondLst>
                                  <p:childTnLst>
                                    <p:set>
                                      <p:cBhvr>
                                        <p:cTn id="178" dur="1" fill="hold">
                                          <p:stCondLst>
                                            <p:cond delay="0"/>
                                          </p:stCondLst>
                                        </p:cTn>
                                        <p:tgtEl>
                                          <p:spTgt spid="56"/>
                                        </p:tgtEl>
                                        <p:attrNameLst>
                                          <p:attrName>style.visibility</p:attrName>
                                        </p:attrNameLst>
                                      </p:cBhvr>
                                      <p:to>
                                        <p:strVal val="visible"/>
                                      </p:to>
                                    </p:set>
                                    <p:anim calcmode="lin" valueType="num">
                                      <p:cBhvr>
                                        <p:cTn id="179" dur="1000" fill="hold"/>
                                        <p:tgtEl>
                                          <p:spTgt spid="56"/>
                                        </p:tgtEl>
                                        <p:attrNameLst>
                                          <p:attrName>ppt_w</p:attrName>
                                        </p:attrNameLst>
                                      </p:cBhvr>
                                      <p:tavLst>
                                        <p:tav tm="0">
                                          <p:val>
                                            <p:strVal val="#ppt_w*0.70"/>
                                          </p:val>
                                        </p:tav>
                                        <p:tav tm="100000">
                                          <p:val>
                                            <p:strVal val="#ppt_w"/>
                                          </p:val>
                                        </p:tav>
                                      </p:tavLst>
                                    </p:anim>
                                    <p:anim calcmode="lin" valueType="num">
                                      <p:cBhvr>
                                        <p:cTn id="180" dur="1000" fill="hold"/>
                                        <p:tgtEl>
                                          <p:spTgt spid="56"/>
                                        </p:tgtEl>
                                        <p:attrNameLst>
                                          <p:attrName>ppt_h</p:attrName>
                                        </p:attrNameLst>
                                      </p:cBhvr>
                                      <p:tavLst>
                                        <p:tav tm="0">
                                          <p:val>
                                            <p:strVal val="#ppt_h"/>
                                          </p:val>
                                        </p:tav>
                                        <p:tav tm="100000">
                                          <p:val>
                                            <p:strVal val="#ppt_h"/>
                                          </p:val>
                                        </p:tav>
                                      </p:tavLst>
                                    </p:anim>
                                    <p:animEffect transition="in" filter="fade">
                                      <p:cBhvr>
                                        <p:cTn id="181" dur="1000"/>
                                        <p:tgtEl>
                                          <p:spTgt spid="56"/>
                                        </p:tgtEl>
                                      </p:cBhvr>
                                    </p:animEffect>
                                  </p:childTnLst>
                                </p:cTn>
                              </p:par>
                              <p:par>
                                <p:cTn id="182" presetID="3" presetClass="exit" presetSubtype="10" fill="hold" nodeType="withEffect">
                                  <p:stCondLst>
                                    <p:cond delay="0"/>
                                  </p:stCondLst>
                                  <p:childTnLst>
                                    <p:animEffect transition="out" filter="blinds(horizontal)">
                                      <p:cBhvr>
                                        <p:cTn id="183" dur="500"/>
                                        <p:tgtEl>
                                          <p:spTgt spid="14"/>
                                        </p:tgtEl>
                                      </p:cBhvr>
                                    </p:animEffect>
                                    <p:set>
                                      <p:cBhvr>
                                        <p:cTn id="184" dur="1" fill="hold">
                                          <p:stCondLst>
                                            <p:cond delay="499"/>
                                          </p:stCondLst>
                                        </p:cTn>
                                        <p:tgtEl>
                                          <p:spTgt spid="14"/>
                                        </p:tgtEl>
                                        <p:attrNameLst>
                                          <p:attrName>style.visibility</p:attrName>
                                        </p:attrNameLst>
                                      </p:cBhvr>
                                      <p:to>
                                        <p:strVal val="hidden"/>
                                      </p:to>
                                    </p:set>
                                  </p:childTnLst>
                                </p:cTn>
                              </p:par>
                              <p:par>
                                <p:cTn id="185" presetID="3" presetClass="exit" presetSubtype="10" fill="hold" nodeType="withEffect">
                                  <p:stCondLst>
                                    <p:cond delay="0"/>
                                  </p:stCondLst>
                                  <p:childTnLst>
                                    <p:animEffect transition="out" filter="blinds(horizontal)">
                                      <p:cBhvr>
                                        <p:cTn id="186" dur="500"/>
                                        <p:tgtEl>
                                          <p:spTgt spid="46"/>
                                        </p:tgtEl>
                                      </p:cBhvr>
                                    </p:animEffect>
                                    <p:set>
                                      <p:cBhvr>
                                        <p:cTn id="18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8" restart="whenNotActive" fill="hold" evtFilter="cancelBubble" nodeType="interactiveSeq">
                <p:stCondLst>
                  <p:cond evt="onClick" delay="0">
                    <p:tgtEl>
                      <p:spTgt spid="47"/>
                    </p:tgtEl>
                  </p:cond>
                </p:stCondLst>
                <p:endSync evt="end" delay="0">
                  <p:rtn val="all"/>
                </p:endSync>
                <p:childTnLst>
                  <p:par>
                    <p:cTn id="189" fill="hold">
                      <p:stCondLst>
                        <p:cond delay="0"/>
                      </p:stCondLst>
                      <p:childTnLst>
                        <p:par>
                          <p:cTn id="190" fill="hold">
                            <p:stCondLst>
                              <p:cond delay="0"/>
                            </p:stCondLst>
                            <p:childTnLst>
                              <p:par>
                                <p:cTn id="191" presetID="55" presetClass="entr" presetSubtype="0" fill="hold" nodeType="withEffect">
                                  <p:stCondLst>
                                    <p:cond delay="0"/>
                                  </p:stCondLst>
                                  <p:childTnLst>
                                    <p:set>
                                      <p:cBhvr>
                                        <p:cTn id="192" dur="1" fill="hold">
                                          <p:stCondLst>
                                            <p:cond delay="0"/>
                                          </p:stCondLst>
                                        </p:cTn>
                                        <p:tgtEl>
                                          <p:spTgt spid="57"/>
                                        </p:tgtEl>
                                        <p:attrNameLst>
                                          <p:attrName>style.visibility</p:attrName>
                                        </p:attrNameLst>
                                      </p:cBhvr>
                                      <p:to>
                                        <p:strVal val="visible"/>
                                      </p:to>
                                    </p:set>
                                    <p:anim calcmode="lin" valueType="num">
                                      <p:cBhvr>
                                        <p:cTn id="193" dur="1000" fill="hold"/>
                                        <p:tgtEl>
                                          <p:spTgt spid="57"/>
                                        </p:tgtEl>
                                        <p:attrNameLst>
                                          <p:attrName>ppt_w</p:attrName>
                                        </p:attrNameLst>
                                      </p:cBhvr>
                                      <p:tavLst>
                                        <p:tav tm="0">
                                          <p:val>
                                            <p:strVal val="#ppt_w*0.70"/>
                                          </p:val>
                                        </p:tav>
                                        <p:tav tm="100000">
                                          <p:val>
                                            <p:strVal val="#ppt_w"/>
                                          </p:val>
                                        </p:tav>
                                      </p:tavLst>
                                    </p:anim>
                                    <p:anim calcmode="lin" valueType="num">
                                      <p:cBhvr>
                                        <p:cTn id="194" dur="1000" fill="hold"/>
                                        <p:tgtEl>
                                          <p:spTgt spid="57"/>
                                        </p:tgtEl>
                                        <p:attrNameLst>
                                          <p:attrName>ppt_h</p:attrName>
                                        </p:attrNameLst>
                                      </p:cBhvr>
                                      <p:tavLst>
                                        <p:tav tm="0">
                                          <p:val>
                                            <p:strVal val="#ppt_h"/>
                                          </p:val>
                                        </p:tav>
                                        <p:tav tm="100000">
                                          <p:val>
                                            <p:strVal val="#ppt_h"/>
                                          </p:val>
                                        </p:tav>
                                      </p:tavLst>
                                    </p:anim>
                                    <p:animEffect transition="in" filter="fade">
                                      <p:cBhvr>
                                        <p:cTn id="195" dur="1000"/>
                                        <p:tgtEl>
                                          <p:spTgt spid="57"/>
                                        </p:tgtEl>
                                      </p:cBhvr>
                                    </p:animEffect>
                                  </p:childTnLst>
                                </p:cTn>
                              </p:par>
                              <p:par>
                                <p:cTn id="196" presetID="3" presetClass="exit" presetSubtype="10" fill="hold" nodeType="withEffect">
                                  <p:stCondLst>
                                    <p:cond delay="0"/>
                                  </p:stCondLst>
                                  <p:childTnLst>
                                    <p:animEffect transition="out" filter="blinds(horizontal)">
                                      <p:cBhvr>
                                        <p:cTn id="197" dur="500"/>
                                        <p:tgtEl>
                                          <p:spTgt spid="16"/>
                                        </p:tgtEl>
                                      </p:cBhvr>
                                    </p:animEffect>
                                    <p:set>
                                      <p:cBhvr>
                                        <p:cTn id="198" dur="1" fill="hold">
                                          <p:stCondLst>
                                            <p:cond delay="499"/>
                                          </p:stCondLst>
                                        </p:cTn>
                                        <p:tgtEl>
                                          <p:spTgt spid="16"/>
                                        </p:tgtEl>
                                        <p:attrNameLst>
                                          <p:attrName>style.visibility</p:attrName>
                                        </p:attrNameLst>
                                      </p:cBhvr>
                                      <p:to>
                                        <p:strVal val="hidden"/>
                                      </p:to>
                                    </p:set>
                                  </p:childTnLst>
                                </p:cTn>
                              </p:par>
                              <p:par>
                                <p:cTn id="199" presetID="3" presetClass="exit" presetSubtype="10" fill="hold" nodeType="withEffect">
                                  <p:stCondLst>
                                    <p:cond delay="0"/>
                                  </p:stCondLst>
                                  <p:childTnLst>
                                    <p:animEffect transition="out" filter="blinds(horizontal)">
                                      <p:cBhvr>
                                        <p:cTn id="200" dur="500"/>
                                        <p:tgtEl>
                                          <p:spTgt spid="47"/>
                                        </p:tgtEl>
                                      </p:cBhvr>
                                    </p:animEffect>
                                    <p:set>
                                      <p:cBhvr>
                                        <p:cTn id="20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02" restart="whenNotActive" fill="hold" evtFilter="cancelBubble" nodeType="interactiveSeq">
                <p:stCondLst>
                  <p:cond evt="onClick" delay="0">
                    <p:tgtEl>
                      <p:spTgt spid="48"/>
                    </p:tgtEl>
                  </p:cond>
                </p:stCondLst>
                <p:endSync evt="end" delay="0">
                  <p:rtn val="all"/>
                </p:endSync>
                <p:childTnLst>
                  <p:par>
                    <p:cTn id="203" fill="hold">
                      <p:stCondLst>
                        <p:cond delay="0"/>
                      </p:stCondLst>
                      <p:childTnLst>
                        <p:par>
                          <p:cTn id="204" fill="hold">
                            <p:stCondLst>
                              <p:cond delay="0"/>
                            </p:stCondLst>
                            <p:childTnLst>
                              <p:par>
                                <p:cTn id="205" presetID="55" presetClass="entr" presetSubtype="0" fill="hold" nodeType="withEffect">
                                  <p:stCondLst>
                                    <p:cond delay="0"/>
                                  </p:stCondLst>
                                  <p:childTnLst>
                                    <p:set>
                                      <p:cBhvr>
                                        <p:cTn id="206" dur="1" fill="hold">
                                          <p:stCondLst>
                                            <p:cond delay="0"/>
                                          </p:stCondLst>
                                        </p:cTn>
                                        <p:tgtEl>
                                          <p:spTgt spid="58"/>
                                        </p:tgtEl>
                                        <p:attrNameLst>
                                          <p:attrName>style.visibility</p:attrName>
                                        </p:attrNameLst>
                                      </p:cBhvr>
                                      <p:to>
                                        <p:strVal val="visible"/>
                                      </p:to>
                                    </p:set>
                                    <p:anim calcmode="lin" valueType="num">
                                      <p:cBhvr>
                                        <p:cTn id="207" dur="1000" fill="hold"/>
                                        <p:tgtEl>
                                          <p:spTgt spid="58"/>
                                        </p:tgtEl>
                                        <p:attrNameLst>
                                          <p:attrName>ppt_w</p:attrName>
                                        </p:attrNameLst>
                                      </p:cBhvr>
                                      <p:tavLst>
                                        <p:tav tm="0">
                                          <p:val>
                                            <p:strVal val="#ppt_w*0.70"/>
                                          </p:val>
                                        </p:tav>
                                        <p:tav tm="100000">
                                          <p:val>
                                            <p:strVal val="#ppt_w"/>
                                          </p:val>
                                        </p:tav>
                                      </p:tavLst>
                                    </p:anim>
                                    <p:anim calcmode="lin" valueType="num">
                                      <p:cBhvr>
                                        <p:cTn id="208" dur="1000" fill="hold"/>
                                        <p:tgtEl>
                                          <p:spTgt spid="58"/>
                                        </p:tgtEl>
                                        <p:attrNameLst>
                                          <p:attrName>ppt_h</p:attrName>
                                        </p:attrNameLst>
                                      </p:cBhvr>
                                      <p:tavLst>
                                        <p:tav tm="0">
                                          <p:val>
                                            <p:strVal val="#ppt_h"/>
                                          </p:val>
                                        </p:tav>
                                        <p:tav tm="100000">
                                          <p:val>
                                            <p:strVal val="#ppt_h"/>
                                          </p:val>
                                        </p:tav>
                                      </p:tavLst>
                                    </p:anim>
                                    <p:animEffect transition="in" filter="fade">
                                      <p:cBhvr>
                                        <p:cTn id="209" dur="1000"/>
                                        <p:tgtEl>
                                          <p:spTgt spid="58"/>
                                        </p:tgtEl>
                                      </p:cBhvr>
                                    </p:animEffect>
                                  </p:childTnLst>
                                </p:cTn>
                              </p:par>
                              <p:par>
                                <p:cTn id="210" presetID="3" presetClass="exit" presetSubtype="10" fill="hold" nodeType="withEffect">
                                  <p:stCondLst>
                                    <p:cond delay="0"/>
                                  </p:stCondLst>
                                  <p:childTnLst>
                                    <p:animEffect transition="out" filter="blinds(horizontal)">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par>
                                <p:cTn id="213" presetID="3" presetClass="exit" presetSubtype="10" fill="hold" nodeType="withEffect">
                                  <p:stCondLst>
                                    <p:cond delay="0"/>
                                  </p:stCondLst>
                                  <p:childTnLst>
                                    <p:animEffect transition="out" filter="blinds(horizontal)">
                                      <p:cBhvr>
                                        <p:cTn id="214" dur="500"/>
                                        <p:tgtEl>
                                          <p:spTgt spid="48"/>
                                        </p:tgtEl>
                                      </p:cBhvr>
                                    </p:animEffect>
                                    <p:set>
                                      <p:cBhvr>
                                        <p:cTn id="21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6" restart="whenNotActive" fill="hold" evtFilter="cancelBubble" nodeType="interactiveSeq">
                <p:stCondLst>
                  <p:cond evt="onClick" delay="0">
                    <p:tgtEl>
                      <p:spTgt spid="49"/>
                    </p:tgtEl>
                  </p:cond>
                </p:stCondLst>
                <p:endSync evt="end" delay="0">
                  <p:rtn val="all"/>
                </p:endSync>
                <p:childTnLst>
                  <p:par>
                    <p:cTn id="217" fill="hold">
                      <p:stCondLst>
                        <p:cond delay="0"/>
                      </p:stCondLst>
                      <p:childTnLst>
                        <p:par>
                          <p:cTn id="218" fill="hold">
                            <p:stCondLst>
                              <p:cond delay="0"/>
                            </p:stCondLst>
                            <p:childTnLst>
                              <p:par>
                                <p:cTn id="219" presetID="55" presetClass="entr" presetSubtype="0" fill="hold" nodeType="withEffect">
                                  <p:stCondLst>
                                    <p:cond delay="0"/>
                                  </p:stCondLst>
                                  <p:childTnLst>
                                    <p:set>
                                      <p:cBhvr>
                                        <p:cTn id="220" dur="1" fill="hold">
                                          <p:stCondLst>
                                            <p:cond delay="0"/>
                                          </p:stCondLst>
                                        </p:cTn>
                                        <p:tgtEl>
                                          <p:spTgt spid="59"/>
                                        </p:tgtEl>
                                        <p:attrNameLst>
                                          <p:attrName>style.visibility</p:attrName>
                                        </p:attrNameLst>
                                      </p:cBhvr>
                                      <p:to>
                                        <p:strVal val="visible"/>
                                      </p:to>
                                    </p:set>
                                    <p:anim calcmode="lin" valueType="num">
                                      <p:cBhvr>
                                        <p:cTn id="221" dur="1000" fill="hold"/>
                                        <p:tgtEl>
                                          <p:spTgt spid="59"/>
                                        </p:tgtEl>
                                        <p:attrNameLst>
                                          <p:attrName>ppt_w</p:attrName>
                                        </p:attrNameLst>
                                      </p:cBhvr>
                                      <p:tavLst>
                                        <p:tav tm="0">
                                          <p:val>
                                            <p:strVal val="#ppt_w*0.70"/>
                                          </p:val>
                                        </p:tav>
                                        <p:tav tm="100000">
                                          <p:val>
                                            <p:strVal val="#ppt_w"/>
                                          </p:val>
                                        </p:tav>
                                      </p:tavLst>
                                    </p:anim>
                                    <p:anim calcmode="lin" valueType="num">
                                      <p:cBhvr>
                                        <p:cTn id="222" dur="1000" fill="hold"/>
                                        <p:tgtEl>
                                          <p:spTgt spid="59"/>
                                        </p:tgtEl>
                                        <p:attrNameLst>
                                          <p:attrName>ppt_h</p:attrName>
                                        </p:attrNameLst>
                                      </p:cBhvr>
                                      <p:tavLst>
                                        <p:tav tm="0">
                                          <p:val>
                                            <p:strVal val="#ppt_h"/>
                                          </p:val>
                                        </p:tav>
                                        <p:tav tm="100000">
                                          <p:val>
                                            <p:strVal val="#ppt_h"/>
                                          </p:val>
                                        </p:tav>
                                      </p:tavLst>
                                    </p:anim>
                                    <p:animEffect transition="in" filter="fade">
                                      <p:cBhvr>
                                        <p:cTn id="223" dur="1000"/>
                                        <p:tgtEl>
                                          <p:spTgt spid="59"/>
                                        </p:tgtEl>
                                      </p:cBhvr>
                                    </p:animEffect>
                                  </p:childTnLst>
                                </p:cTn>
                              </p:par>
                              <p:par>
                                <p:cTn id="224" presetID="3" presetClass="exit" presetSubtype="10" fill="hold" nodeType="withEffect">
                                  <p:stCondLst>
                                    <p:cond delay="0"/>
                                  </p:stCondLst>
                                  <p:childTnLst>
                                    <p:animEffect transition="out" filter="blinds(horizontal)">
                                      <p:cBhvr>
                                        <p:cTn id="225" dur="500"/>
                                        <p:tgtEl>
                                          <p:spTgt spid="15"/>
                                        </p:tgtEl>
                                      </p:cBhvr>
                                    </p:animEffect>
                                    <p:set>
                                      <p:cBhvr>
                                        <p:cTn id="226" dur="1" fill="hold">
                                          <p:stCondLst>
                                            <p:cond delay="499"/>
                                          </p:stCondLst>
                                        </p:cTn>
                                        <p:tgtEl>
                                          <p:spTgt spid="15"/>
                                        </p:tgtEl>
                                        <p:attrNameLst>
                                          <p:attrName>style.visibility</p:attrName>
                                        </p:attrNameLst>
                                      </p:cBhvr>
                                      <p:to>
                                        <p:strVal val="hidden"/>
                                      </p:to>
                                    </p:set>
                                  </p:childTnLst>
                                </p:cTn>
                              </p:par>
                              <p:par>
                                <p:cTn id="227" presetID="3" presetClass="exit" presetSubtype="10" fill="hold" nodeType="withEffect">
                                  <p:stCondLst>
                                    <p:cond delay="0"/>
                                  </p:stCondLst>
                                  <p:childTnLst>
                                    <p:animEffect transition="out" filter="blinds(horizontal)">
                                      <p:cBhvr>
                                        <p:cTn id="228" dur="500"/>
                                        <p:tgtEl>
                                          <p:spTgt spid="49"/>
                                        </p:tgtEl>
                                      </p:cBhvr>
                                    </p:animEffect>
                                    <p:set>
                                      <p:cBhvr>
                                        <p:cTn id="22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4951"/>
            <a:ext cx="9505056" cy="5143500"/>
          </a:xfrm>
          <a:prstGeom prst="rect">
            <a:avLst/>
          </a:prstGeom>
        </p:spPr>
      </p:pic>
      <p:sp>
        <p:nvSpPr>
          <p:cNvPr id="6" name="TextBox 5"/>
          <p:cNvSpPr txBox="1"/>
          <p:nvPr/>
        </p:nvSpPr>
        <p:spPr>
          <a:xfrm>
            <a:off x="1403648" y="627534"/>
            <a:ext cx="7056784" cy="3416320"/>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a:t>
            </a:r>
            <a:r>
              <a:rPr lang="vi-VN" b="1" dirty="0">
                <a:latin typeface="Times New Roman" panose="02020603050405020304" pitchFamily="18" charset="0"/>
                <a:cs typeface="Times New Roman" panose="02020603050405020304" pitchFamily="18" charset="0"/>
              </a:rPr>
              <a:t> Những hành vi biểu hiện trái ngược với tiết kiệm:</a:t>
            </a:r>
          </a:p>
          <a:p>
            <a:r>
              <a:rPr lang="vi-VN" dirty="0">
                <a:latin typeface="Times New Roman" panose="02020603050405020304" pitchFamily="18" charset="0"/>
                <a:cs typeface="Times New Roman" panose="02020603050405020304" pitchFamily="18" charset="0"/>
              </a:rPr>
              <a:t>- Tiêu xài hoang phí tiền bạc cha mẹ, của Nhà nước.</a:t>
            </a:r>
          </a:p>
          <a:p>
            <a:r>
              <a:rPr lang="vi-VN" dirty="0">
                <a:latin typeface="Times New Roman" panose="02020603050405020304" pitchFamily="18" charset="0"/>
                <a:cs typeface="Times New Roman" panose="02020603050405020304" pitchFamily="18" charset="0"/>
              </a:rPr>
              <a:t>- Làm thất thoát tài sản, tiền của Nhà nước.</a:t>
            </a:r>
          </a:p>
          <a:p>
            <a:r>
              <a:rPr lang="vi-VN" dirty="0">
                <a:latin typeface="+mj-lt"/>
                <a:cs typeface="Times New Roman" panose="02020603050405020304" pitchFamily="18" charset="0"/>
              </a:rPr>
              <a:t>- </a:t>
            </a:r>
            <a:r>
              <a:rPr lang="vi-VN" dirty="0">
                <a:latin typeface="+mj-lt"/>
              </a:rPr>
              <a:t>Tổ chức cưới hỏi, tang lễ linh đình, không cần thiết…</a:t>
            </a:r>
            <a:endParaRPr lang="vi-VN" dirty="0">
              <a:latin typeface="+mj-lt"/>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Không tiết kiệm thời gian, la cà hàng quán, bớt xén thời gian làm việc tư.</a:t>
            </a:r>
          </a:p>
          <a:p>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Hoang phí sức khỏe vào những cuộc chơi vô bổ</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t>
            </a:r>
            <a:r>
              <a:rPr lang="vi-VN" b="1" dirty="0">
                <a:latin typeface="Times New Roman" panose="02020603050405020304" pitchFamily="18" charset="0"/>
                <a:cs typeface="Times New Roman" panose="02020603050405020304" pitchFamily="18" charset="0"/>
              </a:rPr>
              <a:t> Những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biểu hiện </a:t>
            </a:r>
            <a:r>
              <a:rPr lang="en-US" b="1" dirty="0" err="1">
                <a:latin typeface="Times New Roman" panose="02020603050405020304" pitchFamily="18" charset="0"/>
                <a:cs typeface="Times New Roman" panose="02020603050405020304" pitchFamily="18" charset="0"/>
              </a:rPr>
              <a:t>biết</a:t>
            </a:r>
            <a:r>
              <a:rPr lang="vi-VN" b="1" dirty="0">
                <a:latin typeface="Times New Roman" panose="02020603050405020304" pitchFamily="18" charset="0"/>
                <a:cs typeface="Times New Roman" panose="02020603050405020304" pitchFamily="18" charset="0"/>
              </a:rPr>
              <a:t> tiết kiệm:</a:t>
            </a:r>
          </a:p>
          <a:p>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Tái sử dụng những vật đã dùng.</a:t>
            </a:r>
          </a:p>
          <a:p>
            <a:r>
              <a:rPr lang="vi-VN" dirty="0">
                <a:latin typeface="Times New Roman" panose="02020603050405020304" pitchFamily="18" charset="0"/>
                <a:cs typeface="Times New Roman" panose="02020603050405020304" pitchFamily="18" charset="0"/>
              </a:rPr>
              <a:t>- Dùng lại những vật còn sử dụng được.</a:t>
            </a:r>
          </a:p>
          <a:p>
            <a:r>
              <a:rPr lang="vi-VN" dirty="0">
                <a:latin typeface="Times New Roman" panose="02020603050405020304" pitchFamily="18" charset="0"/>
                <a:cs typeface="Times New Roman" panose="02020603050405020304" pitchFamily="18" charset="0"/>
              </a:rPr>
              <a:t>- Bảo quản những vật dụng đang dùng.</a:t>
            </a:r>
          </a:p>
          <a:p>
            <a:r>
              <a:rPr lang="vi-VN" dirty="0">
                <a:latin typeface="Times New Roman" panose="02020603050405020304" pitchFamily="18" charset="0"/>
                <a:cs typeface="Times New Roman" panose="02020603050405020304" pitchFamily="18" charset="0"/>
              </a:rPr>
              <a:t>- Đi làm đúng giờ.</a:t>
            </a:r>
          </a:p>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073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3628" y="1419622"/>
            <a:ext cx="6696744" cy="1862048"/>
          </a:xfrm>
          <a:prstGeom prst="rect">
            <a:avLst/>
          </a:prstGeom>
          <a:noFill/>
        </p:spPr>
        <p:txBody>
          <a:bodyPr wrap="square">
            <a:spAutoFit/>
          </a:bodyPr>
          <a:lstStyle/>
          <a:p>
            <a:pPr marL="160020" algn="ctr">
              <a:spcBef>
                <a:spcPts val="600"/>
              </a:spcBef>
              <a:spcAft>
                <a:spcPts val="0"/>
              </a:spcAft>
            </a:pPr>
            <a:r>
              <a:rPr lang="en-US"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Mong</a:t>
            </a:r>
            <a:r>
              <a:rPr lang="en-US"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60020">
              <a:spcBef>
                <a:spcPts val="600"/>
              </a:spcBef>
              <a:spcAft>
                <a:spcPts val="0"/>
              </a:spcAft>
            </a:pPr>
            <a:r>
              <a:rPr lang="vi-VN"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gấu</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nhưng không đ</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p:cNvSpPr/>
          <p:nvPr/>
        </p:nvSpPr>
        <p:spPr>
          <a:xfrm>
            <a:off x="1259632" y="-20538"/>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Góc</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chia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sẻ</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827584" y="915566"/>
            <a:ext cx="8136904" cy="2585323"/>
          </a:xfrm>
          <a:prstGeom prst="rect">
            <a:avLst/>
          </a:prstGeom>
          <a:noFill/>
        </p:spPr>
        <p:txBody>
          <a:bodyPr wrap="square">
            <a:spAutoFit/>
          </a:bodyPr>
          <a:lstStyle/>
          <a:p>
            <a:r>
              <a:rPr lang="vi-VN" b="1" dirty="0">
                <a:solidFill>
                  <a:srgbClr val="000000"/>
                </a:solidFill>
                <a:latin typeface="+mj-lt"/>
                <a:ea typeface="Times New Roman" panose="02020603050405020304" pitchFamily="18" charset="0"/>
                <a:cs typeface="Arial" panose="020B0604020202020204" pitchFamily="34" charset="0"/>
              </a:rPr>
              <a:t>- Liệt k</a:t>
            </a:r>
            <a:r>
              <a:rPr lang="en-US" b="1" dirty="0">
                <a:solidFill>
                  <a:srgbClr val="000000"/>
                </a:solidFill>
                <a:latin typeface="+mj-lt"/>
                <a:ea typeface="Times New Roman" panose="02020603050405020304" pitchFamily="18" charset="0"/>
                <a:cs typeface="Arial" panose="020B0604020202020204" pitchFamily="34" charset="0"/>
              </a:rPr>
              <a:t>ê</a:t>
            </a:r>
            <a:r>
              <a:rPr lang="vi-VN" b="1" dirty="0">
                <a:solidFill>
                  <a:srgbClr val="000000"/>
                </a:solidFill>
                <a:latin typeface="+mj-lt"/>
                <a:ea typeface="Times New Roman" panose="02020603050405020304" pitchFamily="18" charset="0"/>
                <a:cs typeface="Arial" panose="020B0604020202020204" pitchFamily="34" charset="0"/>
              </a:rPr>
              <a:t> tất cả các hoạt động trong một ngày của em theo thời gian biểu</a:t>
            </a:r>
            <a:r>
              <a:rPr lang="vi-VN" b="1" dirty="0">
                <a:solidFill>
                  <a:srgbClr val="000000"/>
                </a:solidFill>
                <a:ea typeface="Times New Roman" panose="02020603050405020304" pitchFamily="18" charset="0"/>
                <a:cs typeface="Arial" panose="020B0604020202020204" pitchFamily="34" charset="0"/>
              </a:rPr>
              <a:t>.</a:t>
            </a:r>
            <a:endParaRPr lang="en-US" b="1" dirty="0">
              <a:ea typeface="Times New Roman" panose="02020603050405020304" pitchFamily="18" charset="0"/>
              <a:cs typeface="Arial" panose="020B0604020202020204" pitchFamily="34" charset="0"/>
            </a:endParaRPr>
          </a:p>
          <a:p>
            <a:r>
              <a:rPr lang="en-US" dirty="0">
                <a:latin typeface="Times New Roman" panose="02020603050405020304" pitchFamily="18" charset="0"/>
                <a:cs typeface="Times New Roman" panose="02020603050405020304" pitchFamily="18" charset="0"/>
              </a:rPr>
              <a:t>+ 6h – 7.30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cửa</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+ 7h30 – 10h: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nhà</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+10h – 12.20h: </a:t>
            </a:r>
            <a:r>
              <a:rPr lang="en-US" dirty="0" err="1">
                <a:latin typeface="Times New Roman" panose="02020603050405020304" pitchFamily="18" charset="0"/>
                <a:cs typeface="Times New Roman" panose="02020603050405020304" pitchFamily="18" charset="0"/>
              </a:rPr>
              <a:t>Nấu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+ 12.20 – 5h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+ 5h – 7h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cơm</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+ 7h – 8h </a:t>
            </a:r>
            <a:r>
              <a:rPr lang="en-US" dirty="0" err="1">
                <a:latin typeface="Times New Roman" panose="02020603050405020304" pitchFamily="18" charset="0"/>
                <a:cs typeface="Times New Roman" panose="02020603050405020304" pitchFamily="18" charset="0"/>
              </a:rPr>
              <a:t>tối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+8h – 10h </a:t>
            </a:r>
            <a:r>
              <a:rPr lang="en-US" dirty="0" err="1">
                <a:latin typeface="Times New Roman" panose="02020603050405020304" pitchFamily="18" charset="0"/>
                <a:cs typeface="Times New Roman" panose="02020603050405020304" pitchFamily="18" charset="0"/>
              </a:rPr>
              <a:t>tối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0824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20538"/>
            <a:ext cx="9505056" cy="5143500"/>
          </a:xfrm>
          <a:prstGeom prst="rect">
            <a:avLst/>
          </a:prstGeom>
        </p:spPr>
      </p:pic>
      <p:sp>
        <p:nvSpPr>
          <p:cNvPr id="4" name="Scroll: Horizontal 3"/>
          <p:cNvSpPr/>
          <p:nvPr/>
        </p:nvSpPr>
        <p:spPr>
          <a:xfrm>
            <a:off x="1259632" y="-20538"/>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Góc</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chia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sẻ</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187624" y="915566"/>
            <a:ext cx="7128792" cy="2862322"/>
          </a:xfrm>
          <a:prstGeom prst="rect">
            <a:avLst/>
          </a:prstGeom>
          <a:noFill/>
        </p:spPr>
        <p:txBody>
          <a:bodyPr wrap="square">
            <a:spAutoFit/>
          </a:bodyPr>
          <a:lstStyle/>
          <a:p>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 Nếu lãng ph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riêng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bại</a:t>
            </a:r>
            <a:r>
              <a:rPr lang="en-US"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645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p:cNvSpPr/>
          <p:nvPr/>
        </p:nvSpPr>
        <p:spPr>
          <a:xfrm>
            <a:off x="1259632" y="-20538"/>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Góc</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chia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sẻ</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03548" y="843558"/>
            <a:ext cx="8136904" cy="3693319"/>
          </a:xfrm>
          <a:prstGeom prst="rect">
            <a:avLst/>
          </a:prstGeom>
          <a:noFill/>
        </p:spPr>
        <p:txBody>
          <a:bodyPr wrap="square">
            <a:spAutoFit/>
          </a:bodyPr>
          <a:lstStyle/>
          <a:p>
            <a:pPr marL="285750" indent="-285750">
              <a:buFontTx/>
              <a:buChar char="-"/>
            </a:pP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ai cần tiết kiệm th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kiệm th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có phải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 kiệm tiền bạc không?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ai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hữu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khoa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nâng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Tx/>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8763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252954"/>
            <a:ext cx="8136904" cy="3002360"/>
          </a:xfrm>
          <a:prstGeom prst="rect">
            <a:avLst/>
          </a:prstGeom>
          <a:noFill/>
        </p:spPr>
        <p:txBody>
          <a:bodyPr wrap="square">
            <a:spAutoFit/>
          </a:bodyPr>
          <a:lstStyle/>
          <a:p>
            <a:pPr algn="just">
              <a:spcAft>
                <a:spcPts val="300"/>
              </a:spcAft>
            </a:pP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165735" indent="-165735" algn="just">
              <a:lnSpc>
                <a:spcPct val="145000"/>
              </a:lnSpc>
            </a:pP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ê</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165735" indent="-165735" algn="just"/>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có phải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 kiệm tiền bạc không?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300"/>
              </a:spcAft>
            </a:pPr>
            <a:endPar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76ED561-EAFF-43FA-9273-6D59DD48EF6A}"/>
              </a:ext>
            </a:extLst>
          </p:cNvPr>
          <p:cNvSpPr txBox="1"/>
          <p:nvPr/>
        </p:nvSpPr>
        <p:spPr>
          <a:xfrm>
            <a:off x="2267744" y="822826"/>
            <a:ext cx="4320480" cy="563359"/>
          </a:xfrm>
          <a:prstGeom prst="rect">
            <a:avLst/>
          </a:prstGeom>
          <a:noFill/>
        </p:spPr>
        <p:txBody>
          <a:bodyPr wrap="square">
            <a:spAutoFit/>
          </a:bodyPr>
          <a:lstStyle/>
          <a:p>
            <a:pPr marL="444500" indent="12700">
              <a:lnSpc>
                <a:spcPct val="144000"/>
              </a:lnSpc>
              <a:spcAft>
                <a:spcPts val="1000"/>
              </a:spcAft>
            </a:pP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Giao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nhiệm</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vụ</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2:</a:t>
            </a:r>
          </a:p>
        </p:txBody>
      </p:sp>
    </p:spTree>
    <p:extLst>
      <p:ext uri="{BB962C8B-B14F-4D97-AF65-F5344CB8AC3E}">
        <p14:creationId xmlns:p14="http://schemas.microsoft.com/office/powerpoint/2010/main" val="390168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40000" fill="hold" grpId="0" nodeType="clickEffect">
                                  <p:stCondLst>
                                    <p:cond delay="50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40000" fill="hold" grpId="0" nodeType="clickEffect">
                                  <p:stCondLst>
                                    <p:cond delay="50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40000" fill="hold" grpId="0" nodeType="clickEffect">
                                  <p:stCondLst>
                                    <p:cond delay="50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1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252954"/>
            <a:ext cx="8136904" cy="2231380"/>
          </a:xfrm>
          <a:prstGeom prst="rect">
            <a:avLst/>
          </a:prstGeom>
          <a:noFill/>
        </p:spPr>
        <p:txBody>
          <a:bodyPr wrap="square">
            <a:spAutoFit/>
          </a:bodyPr>
          <a:lstStyle/>
          <a:p>
            <a:pPr algn="just">
              <a:spcAft>
                <a:spcPts val="300"/>
              </a:spcAft>
            </a:pP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1,2 –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a:t>
            </a:r>
          </a:p>
          <a:p>
            <a:pPr algn="just">
              <a:spcAft>
                <a:spcPts val="300"/>
              </a:spcAft>
            </a:pP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thởi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hung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hung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hya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thắng</a:t>
            </a:r>
            <a:r>
              <a:rPr lang="en-US" dirty="0">
                <a:latin typeface="Times New Roman" panose="02020603050405020304" pitchFamily="18" charset="0"/>
                <a:cs typeface="Times New Roman" panose="02020603050405020304" pitchFamily="18" charset="0"/>
              </a:rPr>
              <a:t>.</a:t>
            </a:r>
          </a:p>
          <a:p>
            <a:pPr algn="just">
              <a:spcAft>
                <a:spcPts val="300"/>
              </a:spcAft>
            </a:pPr>
            <a:endPar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76ED561-EAFF-43FA-9273-6D59DD48EF6A}"/>
              </a:ext>
            </a:extLst>
          </p:cNvPr>
          <p:cNvSpPr txBox="1"/>
          <p:nvPr/>
        </p:nvSpPr>
        <p:spPr>
          <a:xfrm>
            <a:off x="2267744" y="822826"/>
            <a:ext cx="4320480" cy="563359"/>
          </a:xfrm>
          <a:prstGeom prst="rect">
            <a:avLst/>
          </a:prstGeom>
          <a:noFill/>
        </p:spPr>
        <p:txBody>
          <a:bodyPr wrap="square">
            <a:spAutoFit/>
          </a:bodyPr>
          <a:lstStyle/>
          <a:p>
            <a:pPr marL="444500" indent="12700">
              <a:lnSpc>
                <a:spcPct val="144000"/>
              </a:lnSpc>
              <a:spcAft>
                <a:spcPts val="1000"/>
              </a:spcAft>
            </a:pP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Giao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nhiệm</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vụ</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2:</a:t>
            </a:r>
          </a:p>
        </p:txBody>
      </p:sp>
    </p:spTree>
    <p:extLst>
      <p:ext uri="{BB962C8B-B14F-4D97-AF65-F5344CB8AC3E}">
        <p14:creationId xmlns:p14="http://schemas.microsoft.com/office/powerpoint/2010/main" val="2910382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40000" fill="hold" grpId="0" nodeType="clickEffect">
                                  <p:stCondLst>
                                    <p:cond delay="50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Cloud 3"/>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phút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tỏa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sáng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55776" y="2119341"/>
            <a:ext cx="4081586" cy="1938992"/>
          </a:xfrm>
          <a:prstGeom prst="rect">
            <a:avLst/>
          </a:prstGeom>
          <a:noFill/>
        </p:spPr>
        <p:txBody>
          <a:bodyPr wrap="square">
            <a:spAutoFit/>
          </a:bodyPr>
          <a:lstStyle/>
          <a:p>
            <a:pPr algn="just"/>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descr="Digit 6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46"/>
            <a:ext cx="9252520" cy="5112568"/>
          </a:xfrm>
          <a:prstGeom prst="rect">
            <a:avLst/>
          </a:prstGeom>
        </p:spPr>
      </p:pic>
      <p:sp>
        <p:nvSpPr>
          <p:cNvPr id="5" name="TextBox 4"/>
          <p:cNvSpPr txBox="1"/>
          <p:nvPr/>
        </p:nvSpPr>
        <p:spPr>
          <a:xfrm>
            <a:off x="4067944" y="1252954"/>
            <a:ext cx="4320480" cy="3147015"/>
          </a:xfrm>
          <a:prstGeom prst="rect">
            <a:avLst/>
          </a:prstGeom>
          <a:noFill/>
        </p:spPr>
        <p:txBody>
          <a:bodyPr wrap="square">
            <a:spAutoFit/>
          </a:bodyPr>
          <a:lstStyle/>
          <a:p>
            <a:pPr algn="just">
              <a:spcAft>
                <a:spcPts val="3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3. Ý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nghĩa</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tiết</a:t>
            </a:r>
            <a:r>
              <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kiệm</a:t>
            </a:r>
            <a:endParaRPr lang="en-US" sz="24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a:p>
            <a:pPr algn="just">
              <a:spcAft>
                <a:spcPts val="30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40000" fill="hold" grpId="0" nodeType="clickEffect">
                                  <p:stCondLst>
                                    <p:cond delay="50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
            <a:ext cx="9433047" cy="5595952"/>
          </a:xfrm>
          <a:prstGeom prst="rect">
            <a:avLst/>
          </a:prstGeom>
        </p:spPr>
      </p:pic>
      <p:sp>
        <p:nvSpPr>
          <p:cNvPr id="4" name="TextBox 3"/>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7" name="TextBox 6"/>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115617" y="1655706"/>
            <a:ext cx="3335528" cy="2356203"/>
          </a:xfrm>
          <a:prstGeom prst="ellipse">
            <a:avLst/>
          </a:prstGeom>
          <a:ln>
            <a:noFill/>
          </a:ln>
          <a:effectLst>
            <a:softEdge rad="112500"/>
          </a:effectLst>
        </p:spPr>
      </p:pic>
      <p:sp>
        <p:nvSpPr>
          <p:cNvPr id="9" name="TextBox 8"/>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0" name="TextBox 9"/>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TextBox 10"/>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172"/>
            <a:ext cx="5004048" cy="4522267"/>
          </a:xfrm>
          <a:prstGeom prst="rect">
            <a:avLst/>
          </a:prstGeom>
        </p:spPr>
      </p:pic>
      <p:sp>
        <p:nvSpPr>
          <p:cNvPr id="14" name="TextBox 13"/>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ờ</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tiết mùa hè nóng bức nên Hoà muốn bật điều hoà cả ngày. Thế mà nhiều buổi tối chị Hiền lại thư</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ờ</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 tắt đi một lúc. Chị b</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ì</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 Hoà nói: Chị cổ hủ thế! Có điều hoà th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ì</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cứ bật 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ngày, có hết bao nhiêu tiền điện 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â</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 mà tiếc.</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panose="020F0502020204030204"/>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p:cNvSpPr/>
          <p:nvPr/>
        </p:nvSpPr>
        <p:spPr>
          <a:xfrm>
            <a:off x="5152868" y="601172"/>
            <a:ext cx="3476607" cy="163263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a:t>
            </a:r>
            <a:r>
              <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ồ</a:t>
            </a:r>
            <a:r>
              <a:rPr lang="vi-VN"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ng ý với ý kiến của ai? Vì sao?</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172"/>
            <a:ext cx="5004048" cy="4522267"/>
          </a:xfrm>
          <a:prstGeom prst="rect">
            <a:avLst/>
          </a:prstGeom>
        </p:spPr>
      </p:pic>
      <p:sp>
        <p:nvSpPr>
          <p:cNvPr id="14" name="TextBox 13"/>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panose="020F0502020204030204"/>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5026235" y="2912879"/>
            <a:ext cx="2289840" cy="2518546"/>
          </a:xfrm>
          <a:prstGeom prst="rect">
            <a:avLst/>
          </a:prstGeom>
        </p:spPr>
      </p:pic>
      <p:pic>
        <p:nvPicPr>
          <p:cNvPr id="9" name="图片 8"/>
          <p:cNvPicPr>
            <a:picLocks noChangeAspect="1"/>
          </p:cNvPicPr>
          <p:nvPr/>
        </p:nvPicPr>
        <p:blipFill>
          <a:blip r:embed="rId4"/>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smtClean="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8</a:t>
            </a:r>
            <a:endPar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25883" y="0"/>
            <a:ext cx="2149612" cy="2353260"/>
          </a:xfrm>
          <a:prstGeom prst="rect">
            <a:avLst/>
          </a:prstGeom>
        </p:spPr>
      </p:pic>
    </p:spTree>
    <p:extLst>
      <p:ext uri="{BB962C8B-B14F-4D97-AF65-F5344CB8AC3E}">
        <p14:creationId xmlns:p14="http://schemas.microsoft.com/office/powerpoint/2010/main" val="4100465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28" y="-46273"/>
            <a:ext cx="9289032" cy="5236046"/>
          </a:xfrm>
          <a:prstGeom prst="rect">
            <a:avLst/>
          </a:prstGeom>
        </p:spPr>
      </p:pic>
      <p:sp>
        <p:nvSpPr>
          <p:cNvPr id="2" name="Title 1"/>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p:cNvGraphicFramePr>
            <a:graphicFrameLocks noGrp="1"/>
          </p:cNvGraphicFramePr>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 xmlns:a16="http://schemas.microsoft.com/office/drawing/2014/main" val="20000"/>
                    </a:ext>
                  </a:extLst>
                </a:gridCol>
                <a:gridCol w="2181910">
                  <a:extLst>
                    <a:ext uri="{9D8B030D-6E8A-4147-A177-3AD203B41FA5}">
                      <a16:colId xmlns="" xmlns:a16="http://schemas.microsoft.com/office/drawing/2014/main" val="20001"/>
                    </a:ext>
                  </a:extLst>
                </a:gridCol>
                <a:gridCol w="2181910">
                  <a:extLst>
                    <a:ext uri="{9D8B030D-6E8A-4147-A177-3AD203B41FA5}">
                      <a16:colId xmlns="" xmlns:a16="http://schemas.microsoft.com/office/drawing/2014/main" val="200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 xmlns:a16="http://schemas.microsoft.com/office/drawing/2014/main" val="10000"/>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 xmlns:a16="http://schemas.microsoft.com/office/drawing/2014/main" val="10001"/>
                  </a:ext>
                </a:extLst>
              </a:tr>
            </a:tbl>
          </a:graphicData>
        </a:graphic>
      </p:graphicFrame>
      <p:sp>
        <p:nvSpPr>
          <p:cNvPr id="8" name="TextBox 7"/>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32" y="-46273"/>
            <a:ext cx="9289032" cy="5236046"/>
          </a:xfrm>
          <a:prstGeom prst="rect">
            <a:avLst/>
          </a:prstGeom>
        </p:spPr>
      </p:pic>
      <p:sp>
        <p:nvSpPr>
          <p:cNvPr id="2" name="Title 1"/>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p:cNvGraphicFramePr>
            <a:graphicFrameLocks noGrp="1"/>
          </p:cNvGraphicFramePr>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 xmlns:a16="http://schemas.microsoft.com/office/drawing/2014/main" val="20000"/>
                    </a:ext>
                  </a:extLst>
                </a:gridCol>
                <a:gridCol w="2181910">
                  <a:extLst>
                    <a:ext uri="{9D8B030D-6E8A-4147-A177-3AD203B41FA5}">
                      <a16:colId xmlns="" xmlns:a16="http://schemas.microsoft.com/office/drawing/2014/main" val="20001"/>
                    </a:ext>
                  </a:extLst>
                </a:gridCol>
                <a:gridCol w="2181910">
                  <a:extLst>
                    <a:ext uri="{9D8B030D-6E8A-4147-A177-3AD203B41FA5}">
                      <a16:colId xmlns="" xmlns:a16="http://schemas.microsoft.com/office/drawing/2014/main" val="200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 xmlns:a16="http://schemas.microsoft.com/office/drawing/2014/main" val="10000"/>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 xmlns:a16="http://schemas.microsoft.com/office/drawing/2014/main" val="10001"/>
                  </a:ext>
                </a:extLst>
              </a:tr>
            </a:tbl>
          </a:graphicData>
        </a:graphic>
      </p:graphicFrame>
      <p:sp>
        <p:nvSpPr>
          <p:cNvPr id="8" name="TextBox 7"/>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3" y="-452586"/>
            <a:ext cx="9144000" cy="5308054"/>
          </a:xfrm>
        </p:spPr>
      </p:pic>
      <p:sp>
        <p:nvSpPr>
          <p:cNvPr id="7" name="TextBox 6"/>
          <p:cNvSpPr txBox="1"/>
          <p:nvPr/>
        </p:nvSpPr>
        <p:spPr>
          <a:xfrm>
            <a:off x="1403648" y="964922"/>
            <a:ext cx="6984776" cy="3046988"/>
          </a:xfrm>
          <a:prstGeom prst="rect">
            <a:avLst/>
          </a:prstGeom>
          <a:noFill/>
        </p:spPr>
        <p:txBody>
          <a:bodyPr wrap="square">
            <a:spAutoFit/>
          </a:bodyPr>
          <a:lstStyle/>
          <a:p>
            <a:pPr algn="just"/>
            <a:r>
              <a:rPr lang="vi-VN" sz="2400" b="1" dirty="0">
                <a:solidFill>
                  <a:srgbClr val="FF0000"/>
                </a:solidFill>
                <a:effectLst/>
                <a:ea typeface="Times New Roman" panose="02020603050405020304" pitchFamily="18" charset="0"/>
                <a:cs typeface="Times New Roman" panose="02020603050405020304" pitchFamily="18" charset="0"/>
              </a:rPr>
              <a:t>Học sinh cần phải thực hiện </a:t>
            </a:r>
            <a:r>
              <a:rPr lang="vi-VN" sz="2400" b="1" dirty="0" smtClean="0">
                <a:solidFill>
                  <a:srgbClr val="FF0000"/>
                </a:solidFill>
                <a:effectLst/>
                <a:ea typeface="Times New Roman" panose="02020603050405020304" pitchFamily="18" charset="0"/>
                <a:cs typeface="Times New Roman" panose="02020603050405020304" pitchFamily="18" charset="0"/>
              </a:rPr>
              <a:t>t</a:t>
            </a:r>
            <a:r>
              <a:rPr lang="en-US" sz="2400" b="1">
                <a:solidFill>
                  <a:srgbClr val="FF0000"/>
                </a:solidFill>
                <a:ea typeface="Times New Roman" panose="02020603050405020304" pitchFamily="18" charset="0"/>
                <a:cs typeface="Times New Roman" panose="02020603050405020304" pitchFamily="18" charset="0"/>
              </a:rPr>
              <a:t>í</a:t>
            </a:r>
            <a:r>
              <a:rPr lang="vi-VN" sz="2400" b="1" smtClean="0">
                <a:solidFill>
                  <a:srgbClr val="FF0000"/>
                </a:solidFill>
                <a:effectLst/>
                <a:ea typeface="Times New Roman" panose="02020603050405020304" pitchFamily="18" charset="0"/>
                <a:cs typeface="Times New Roman" panose="02020603050405020304" pitchFamily="18" charset="0"/>
              </a:rPr>
              <a:t>nh </a:t>
            </a:r>
            <a:r>
              <a:rPr lang="vi-VN" sz="2400" b="1" dirty="0">
                <a:solidFill>
                  <a:srgbClr val="FF0000"/>
                </a:solidFill>
                <a:effectLst/>
                <a:ea typeface="Times New Roman" panose="02020603050405020304" pitchFamily="18" charset="0"/>
                <a:cs typeface="Times New Roman" panose="02020603050405020304" pitchFamily="18" charset="0"/>
              </a:rPr>
              <a:t>tiết kiệm thông qua việc:</a:t>
            </a:r>
            <a:endParaRPr lang="en-US" sz="2400" b="1" dirty="0">
              <a:solidFill>
                <a:srgbClr val="FF0000"/>
              </a:solidFill>
              <a:effectLst/>
              <a:ea typeface="Times New Roman" panose="02020603050405020304" pitchFamily="18" charset="0"/>
              <a:cs typeface="Times New Roman" panose="02020603050405020304" pitchFamily="18" charset="0"/>
            </a:endParaRPr>
          </a:p>
          <a:p>
            <a:pPr algn="l">
              <a:tabLst>
                <a:tab pos="586105" algn="l"/>
              </a:tabLst>
            </a:pPr>
            <a:r>
              <a:rPr lang="en-US" sz="2400" b="1" dirty="0">
                <a:solidFill>
                  <a:srgbClr val="002060"/>
                </a:solidFill>
                <a:effectLst/>
                <a:ea typeface="Times New Roman" panose="02020603050405020304" pitchFamily="18" charset="0"/>
                <a:cs typeface="Times New Roman" panose="02020603050405020304" pitchFamily="18" charset="0"/>
              </a:rPr>
              <a:t>- </a:t>
            </a:r>
            <a:r>
              <a:rPr lang="vi-VN" sz="2400" b="1" dirty="0">
                <a:solidFill>
                  <a:srgbClr val="002060"/>
                </a:solidFill>
                <a:effectLst/>
                <a:ea typeface="Times New Roman" panose="02020603050405020304" pitchFamily="18" charset="0"/>
                <a:cs typeface="Times New Roman" panose="02020603050405020304" pitchFamily="18" charset="0"/>
              </a:rPr>
              <a:t>Tránh lối sống đua đòi, xa hoa và lãng phí.</a:t>
            </a:r>
            <a:endParaRPr lang="en-US" sz="2400" b="1" dirty="0">
              <a:solidFill>
                <a:srgbClr val="002060"/>
              </a:solidFill>
              <a:effectLst/>
              <a:ea typeface="Times New Roman" panose="02020603050405020304" pitchFamily="18" charset="0"/>
              <a:cs typeface="Times New Roman" panose="02020603050405020304" pitchFamily="18" charset="0"/>
            </a:endParaRPr>
          </a:p>
          <a:p>
            <a:pPr algn="l">
              <a:tabLst>
                <a:tab pos="589280" algn="l"/>
              </a:tabLst>
            </a:pPr>
            <a:r>
              <a:rPr lang="en-US" sz="2400" b="1" dirty="0">
                <a:solidFill>
                  <a:srgbClr val="002060"/>
                </a:solidFill>
                <a:effectLst/>
                <a:ea typeface="Times New Roman" panose="02020603050405020304" pitchFamily="18" charset="0"/>
                <a:cs typeface="Times New Roman" panose="02020603050405020304" pitchFamily="18" charset="0"/>
              </a:rPr>
              <a:t>- </a:t>
            </a:r>
            <a:r>
              <a:rPr lang="vi-VN" sz="2400" b="1" dirty="0">
                <a:solidFill>
                  <a:srgbClr val="002060"/>
                </a:solidFill>
                <a:effectLst/>
                <a:ea typeface="Times New Roman" panose="02020603050405020304" pitchFamily="18" charset="0"/>
                <a:cs typeface="Times New Roman" panose="02020603050405020304" pitchFamily="18" charset="0"/>
              </a:rPr>
              <a:t>Sắp xếp việc làm khoa học.</a:t>
            </a:r>
            <a:endParaRPr lang="en-US" sz="2400" b="1" dirty="0">
              <a:solidFill>
                <a:srgbClr val="002060"/>
              </a:solidFill>
              <a:effectLst/>
              <a:ea typeface="Times New Roman" panose="02020603050405020304" pitchFamily="18" charset="0"/>
              <a:cs typeface="Times New Roman" panose="02020603050405020304" pitchFamily="18" charset="0"/>
            </a:endParaRPr>
          </a:p>
          <a:p>
            <a:pPr algn="l">
              <a:tabLst>
                <a:tab pos="586105" algn="l"/>
              </a:tabLst>
            </a:pPr>
            <a:r>
              <a:rPr lang="en-US" sz="2400" b="1" dirty="0">
                <a:solidFill>
                  <a:srgbClr val="002060"/>
                </a:solidFill>
                <a:effectLst/>
                <a:ea typeface="Times New Roman" panose="02020603050405020304" pitchFamily="18" charset="0"/>
                <a:cs typeface="Times New Roman" panose="02020603050405020304" pitchFamily="18" charset="0"/>
              </a:rPr>
              <a:t>- </a:t>
            </a:r>
            <a:r>
              <a:rPr lang="vi-VN" sz="2400" b="1" dirty="0">
                <a:solidFill>
                  <a:srgbClr val="002060"/>
                </a:solidFill>
                <a:effectLst/>
                <a:ea typeface="Times New Roman" panose="02020603050405020304" pitchFamily="18" charset="0"/>
                <a:cs typeface="Times New Roman" panose="02020603050405020304" pitchFamily="18" charset="0"/>
              </a:rPr>
              <a:t>Bảo quản, tận dụng các đồ dùng học tập, lao động.</a:t>
            </a:r>
            <a:endParaRPr lang="en-US" sz="2400" b="1" dirty="0">
              <a:solidFill>
                <a:srgbClr val="002060"/>
              </a:solidFill>
              <a:effectLst/>
              <a:ea typeface="Times New Roman" panose="02020603050405020304" pitchFamily="18" charset="0"/>
              <a:cs typeface="Times New Roman" panose="02020603050405020304" pitchFamily="18" charset="0"/>
            </a:endParaRPr>
          </a:p>
          <a:p>
            <a:pPr algn="l">
              <a:tabLst>
                <a:tab pos="589280" algn="l"/>
              </a:tabLst>
            </a:pPr>
            <a:r>
              <a:rPr lang="en-US" sz="2400" b="1" dirty="0">
                <a:solidFill>
                  <a:srgbClr val="002060"/>
                </a:solidFill>
                <a:effectLst/>
                <a:ea typeface="Times New Roman" panose="02020603050405020304" pitchFamily="18" charset="0"/>
                <a:cs typeface="Times New Roman" panose="02020603050405020304" pitchFamily="18" charset="0"/>
              </a:rPr>
              <a:t>- </a:t>
            </a:r>
            <a:r>
              <a:rPr lang="vi-VN" sz="2400" b="1" dirty="0">
                <a:solidFill>
                  <a:srgbClr val="002060"/>
                </a:solidFill>
                <a:effectLst/>
                <a:ea typeface="Times New Roman" panose="02020603050405020304" pitchFamily="18" charset="0"/>
                <a:cs typeface="Times New Roman" panose="02020603050405020304" pitchFamily="18" charset="0"/>
              </a:rPr>
              <a:t>Sử dụng điện, nước hợp lí.</a:t>
            </a:r>
            <a:endParaRPr lang="en-US" sz="2400" b="1" dirty="0">
              <a:solidFill>
                <a:srgbClr val="002060"/>
              </a:solidFill>
              <a:effectLst/>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b="1" dirty="0">
                <a:solidFill>
                  <a:srgbClr val="002060"/>
                </a:solidFill>
                <a:effectLst/>
                <a:ea typeface="Times New Roman" panose="02020603050405020304" pitchFamily="18" charset="0"/>
                <a:cs typeface="Times New Roman" panose="02020603050405020304" pitchFamily="18" charset="0"/>
              </a:rPr>
              <a:t>- </a:t>
            </a:r>
            <a:r>
              <a:rPr lang="vi-VN" sz="2400" b="1" dirty="0">
                <a:solidFill>
                  <a:srgbClr val="002060"/>
                </a:solidFill>
                <a:effectLst/>
                <a:ea typeface="Times New Roman" panose="02020603050405020304" pitchFamily="18" charset="0"/>
                <a:cs typeface="Times New Roman" panose="02020603050405020304" pitchFamily="18" charset="0"/>
              </a:rPr>
              <a:t>Tiết kiệm tiền bạc, của cải, thời gian, sức lực.</a:t>
            </a:r>
            <a:endParaRPr lang="en-US" sz="2400" b="1" dirty="0">
              <a:solidFill>
                <a:srgbClr val="002060"/>
              </a:solidFill>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SimSun"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p:cNvSpPr txBox="1"/>
          <p:nvPr/>
        </p:nvSpPr>
        <p:spPr>
          <a:xfrm>
            <a:off x="3419872" y="935516"/>
            <a:ext cx="56177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a:t>
            </a: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a:fillRect/>
          </a:stretch>
        </p:blipFill>
        <p:spPr>
          <a:xfrm>
            <a:off x="7342677" y="3119252"/>
            <a:ext cx="1801324" cy="2087248"/>
          </a:xfrm>
          <a:prstGeom prst="rect">
            <a:avLst/>
          </a:prstGeom>
        </p:spPr>
      </p:pic>
      <p:pic>
        <p:nvPicPr>
          <p:cNvPr id="9" name="Picture 8">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1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2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p:cNvSpPr/>
          <p:nvPr/>
        </p:nvSpPr>
        <p:spPr>
          <a:xfrm>
            <a:off x="2555776" y="801239"/>
            <a:ext cx="5087069" cy="906415"/>
          </a:xfrm>
          <a:prstGeom prst="rect">
            <a:avLst/>
          </a:prstGeom>
          <a:noFill/>
          <a:ln w="12700" cap="flat" cmpd="sng" algn="ctr">
            <a:noFill/>
            <a:prstDash val="solid"/>
            <a:miter lim="800000"/>
          </a:ln>
          <a:effectLst/>
        </p:spPr>
        <p:txBody>
          <a:bodyPr rtlCol="0" anchor="ctr"/>
          <a:lstStyle/>
          <a:p>
            <a:pPr algn="ctr" defTabSz="685800">
              <a:defRPr/>
            </a:pPr>
            <a:r>
              <a:rPr lang="en-US" sz="2400" b="1" dirty="0">
                <a:solidFill>
                  <a:srgbClr val="FF0000"/>
                </a:solidFill>
              </a:rPr>
              <a:t>BT 1/46. </a:t>
            </a:r>
            <a:r>
              <a:rPr lang="vi-VN" sz="2400" b="1" dirty="0">
                <a:solidFill>
                  <a:srgbClr val="FF0000"/>
                </a:solidFill>
              </a:rPr>
              <a:t>Những việc làm nào dưới đây là biểu hiện của tiết kiệm? Vì sao?</a:t>
            </a:r>
            <a:endParaRPr lang="en-US" sz="2400" b="1" dirty="0">
              <a:solidFill>
                <a:srgbClr val="FF0000"/>
              </a:solidFill>
            </a:endParaRPr>
          </a:p>
          <a:p>
            <a:pPr algn="ctr" defTabSz="685800">
              <a:defRPr/>
            </a:pPr>
            <a:endParaRPr lang="en-US" sz="4050" b="1" kern="0" spc="38" dirty="0">
              <a:ln w="9525" cmpd="sng">
                <a:solidFill>
                  <a:prstClr val="black">
                    <a:lumMod val="85000"/>
                    <a:lumOff val="15000"/>
                  </a:prstClr>
                </a:solidFill>
                <a:prstDash val="solid"/>
              </a:ln>
              <a:solidFill>
                <a:srgbClr val="FF0000"/>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p:cNvGrpSpPr/>
          <p:nvPr/>
        </p:nvGrpSpPr>
        <p:grpSpPr>
          <a:xfrm>
            <a:off x="380383" y="3596594"/>
            <a:ext cx="2847081" cy="1508106"/>
            <a:chOff x="380383" y="3596594"/>
            <a:chExt cx="2847081" cy="1508106"/>
          </a:xfrm>
        </p:grpSpPr>
        <p:pic>
          <p:nvPicPr>
            <p:cNvPr id="41" name="Picture 4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p:cNvGrpSpPr/>
            <p:nvPr/>
          </p:nvGrpSpPr>
          <p:grpSpPr>
            <a:xfrm>
              <a:off x="497069" y="3596594"/>
              <a:ext cx="2730395" cy="1508106"/>
              <a:chOff x="497069" y="3596594"/>
              <a:chExt cx="2730395" cy="1508106"/>
            </a:xfrm>
          </p:grpSpPr>
          <p:grpSp>
            <p:nvGrpSpPr>
              <p:cNvPr id="42" name="Group 41"/>
              <p:cNvGrpSpPr/>
              <p:nvPr/>
            </p:nvGrpSpPr>
            <p:grpSpPr>
              <a:xfrm>
                <a:off x="2476256" y="3596594"/>
                <a:ext cx="751208" cy="1148612"/>
                <a:chOff x="718523" y="5418098"/>
                <a:chExt cx="1001611" cy="1531482"/>
              </a:xfrm>
            </p:grpSpPr>
            <p:pic>
              <p:nvPicPr>
                <p:cNvPr id="43" name="Picture 42">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p:cNvGrpSpPr/>
          <p:nvPr/>
        </p:nvGrpSpPr>
        <p:grpSpPr>
          <a:xfrm>
            <a:off x="4181415" y="2015919"/>
            <a:ext cx="776629" cy="1148612"/>
            <a:chOff x="3985437" y="2941753"/>
            <a:chExt cx="1035506" cy="1531482"/>
          </a:xfrm>
        </p:grpSpPr>
        <p:pic>
          <p:nvPicPr>
            <p:cNvPr id="50" name="Picture 49">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a:fillRect/>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2541"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7860"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a:fillRect/>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23478"/>
            <a:ext cx="8280920" cy="769441"/>
          </a:xfrm>
          <a:prstGeom prst="rect">
            <a:avLst/>
          </a:prstGeom>
        </p:spPr>
        <p:txBody>
          <a:bodyPr wrap="square">
            <a:spAutoFit/>
          </a:bodyPr>
          <a:lstStyle/>
          <a:p>
            <a:pPr algn="just"/>
            <a:r>
              <a:rPr lang="en-US" sz="2200" b="1" dirty="0">
                <a:solidFill>
                  <a:srgbClr val="0070C0"/>
                </a:solidFill>
                <a:latin typeface="Arial" panose="020B0604020202020204" pitchFamily="34" charset="0"/>
                <a:cs typeface="Arial" panose="020B0604020202020204" pitchFamily="34" charset="0"/>
              </a:rPr>
              <a:t>BT1/46. </a:t>
            </a:r>
            <a:r>
              <a:rPr lang="vi-VN" sz="2200" b="1" dirty="0">
                <a:solidFill>
                  <a:srgbClr val="0070C0"/>
                </a:solidFill>
                <a:latin typeface="Arial" panose="020B0604020202020204" pitchFamily="34" charset="0"/>
                <a:cs typeface="Arial" panose="020B0604020202020204" pitchFamily="34" charset="0"/>
              </a:rPr>
              <a:t>Những việc làm là biểu hiện của tiết kiệm</a:t>
            </a:r>
            <a:r>
              <a:rPr lang="en-US" sz="2200" b="1" dirty="0">
                <a:solidFill>
                  <a:srgbClr val="0070C0"/>
                </a:solidFill>
                <a:latin typeface="Arial" panose="020B0604020202020204" pitchFamily="34" charset="0"/>
                <a:cs typeface="Arial" panose="020B0604020202020204" pitchFamily="34" charset="0"/>
              </a:rPr>
              <a:t>:</a:t>
            </a:r>
            <a:endParaRPr lang="vi-VN" sz="2200" b="1" dirty="0">
              <a:solidFill>
                <a:srgbClr val="0070C0"/>
              </a:solidFill>
              <a:latin typeface="Arial" panose="020B0604020202020204" pitchFamily="34" charset="0"/>
              <a:cs typeface="Arial" panose="020B0604020202020204" pitchFamily="34" charset="0"/>
            </a:endParaRPr>
          </a:p>
          <a:p>
            <a:pPr algn="just"/>
            <a:endParaRPr lang="vi-VN" sz="2200" b="1" dirty="0">
              <a:solidFill>
                <a:srgbClr val="00B050"/>
              </a:solidFill>
              <a:latin typeface="Arial" panose="020B0604020202020204" pitchFamily="34" charset="0"/>
              <a:cs typeface="Arial" panose="020B0604020202020204" pitchFamily="34" charset="0"/>
            </a:endParaRPr>
          </a:p>
        </p:txBody>
      </p:sp>
      <p:sp>
        <p:nvSpPr>
          <p:cNvPr id="3" name="Rectangle 2"/>
          <p:cNvSpPr/>
          <p:nvPr/>
        </p:nvSpPr>
        <p:spPr>
          <a:xfrm>
            <a:off x="323528" y="123478"/>
            <a:ext cx="8280920" cy="2123658"/>
          </a:xfrm>
          <a:prstGeom prst="rect">
            <a:avLst/>
          </a:prstGeom>
        </p:spPr>
        <p:txBody>
          <a:bodyPr wrap="square">
            <a:spAutoFit/>
          </a:bodyPr>
          <a:lstStyle/>
          <a:p>
            <a:pPr algn="just"/>
            <a:r>
              <a:rPr lang="en-US" sz="2200" b="1" dirty="0">
                <a:solidFill>
                  <a:srgbClr val="0070C0"/>
                </a:solidFill>
                <a:latin typeface="Arial" panose="020B0604020202020204" pitchFamily="34" charset="0"/>
                <a:cs typeface="Arial" panose="020B0604020202020204" pitchFamily="34" charset="0"/>
              </a:rPr>
              <a:t>BT1/46. </a:t>
            </a:r>
            <a:r>
              <a:rPr lang="vi-VN" sz="2200" b="1" dirty="0">
                <a:solidFill>
                  <a:srgbClr val="0070C0"/>
                </a:solidFill>
                <a:latin typeface="Arial" panose="020B0604020202020204" pitchFamily="34" charset="0"/>
                <a:cs typeface="Arial" panose="020B0604020202020204" pitchFamily="34" charset="0"/>
              </a:rPr>
              <a:t>Những việc làm là biểu hiện của tiết kiệm</a:t>
            </a:r>
            <a:r>
              <a:rPr lang="en-US" sz="2200" b="1" dirty="0">
                <a:solidFill>
                  <a:srgbClr val="0070C0"/>
                </a:solidFill>
                <a:latin typeface="Arial" panose="020B0604020202020204" pitchFamily="34" charset="0"/>
                <a:cs typeface="Arial" panose="020B0604020202020204" pitchFamily="34" charset="0"/>
              </a:rPr>
              <a:t>:</a:t>
            </a:r>
            <a:endParaRPr lang="vi-VN" sz="2200" b="1" dirty="0">
              <a:solidFill>
                <a:srgbClr val="0070C0"/>
              </a:solidFill>
              <a:latin typeface="Arial" panose="020B0604020202020204" pitchFamily="34" charset="0"/>
              <a:cs typeface="Arial" panose="020B0604020202020204" pitchFamily="34" charset="0"/>
            </a:endParaRPr>
          </a:p>
          <a:p>
            <a:pPr algn="just"/>
            <a:r>
              <a:rPr lang="vi-VN" sz="2200" b="1" dirty="0">
                <a:solidFill>
                  <a:srgbClr val="002060"/>
                </a:solidFill>
                <a:latin typeface="Arial" panose="020B0604020202020204" pitchFamily="34" charset="0"/>
                <a:cs typeface="Arial" panose="020B0604020202020204" pitchFamily="34" charset="0"/>
              </a:rPr>
              <a:t>A. Giữ gìn quần áo, đồ dùng, đồ chơi. Vì khi chúng ta giữ gìn quần áo, đồ dùng, đồ chơi cẩn thận, chúng sẽ sử dụng được lâu dài và chúng ta không cần mua mới quá nhanh. Đây là 1 biểu hiện của tiết kiệm.</a:t>
            </a:r>
          </a:p>
          <a:p>
            <a:pPr algn="just"/>
            <a:endParaRPr lang="vi-VN" sz="2200" b="1" dirty="0">
              <a:solidFill>
                <a:srgbClr val="00B050"/>
              </a:solidFill>
              <a:latin typeface="Arial" panose="020B0604020202020204" pitchFamily="34" charset="0"/>
              <a:cs typeface="Arial" panose="020B0604020202020204" pitchFamily="34" charset="0"/>
            </a:endParaRPr>
          </a:p>
        </p:txBody>
      </p:sp>
      <p:sp>
        <p:nvSpPr>
          <p:cNvPr id="4" name="Rectangle 3"/>
          <p:cNvSpPr/>
          <p:nvPr/>
        </p:nvSpPr>
        <p:spPr>
          <a:xfrm>
            <a:off x="323528" y="123478"/>
            <a:ext cx="8280920" cy="3477875"/>
          </a:xfrm>
          <a:prstGeom prst="rect">
            <a:avLst/>
          </a:prstGeom>
        </p:spPr>
        <p:txBody>
          <a:bodyPr wrap="square">
            <a:spAutoFit/>
          </a:bodyPr>
          <a:lstStyle/>
          <a:p>
            <a:pPr algn="just"/>
            <a:r>
              <a:rPr lang="en-US" sz="2200" b="1" dirty="0">
                <a:solidFill>
                  <a:srgbClr val="0070C0"/>
                </a:solidFill>
                <a:latin typeface="Arial" panose="020B0604020202020204" pitchFamily="34" charset="0"/>
                <a:cs typeface="Arial" panose="020B0604020202020204" pitchFamily="34" charset="0"/>
              </a:rPr>
              <a:t>BT1/46. </a:t>
            </a:r>
            <a:r>
              <a:rPr lang="vi-VN" sz="2200" b="1" dirty="0">
                <a:solidFill>
                  <a:srgbClr val="0070C0"/>
                </a:solidFill>
                <a:latin typeface="Arial" panose="020B0604020202020204" pitchFamily="34" charset="0"/>
                <a:cs typeface="Arial" panose="020B0604020202020204" pitchFamily="34" charset="0"/>
              </a:rPr>
              <a:t>Những việc làm là biểu hiện của tiết kiệm</a:t>
            </a:r>
            <a:r>
              <a:rPr lang="en-US" sz="2200" b="1" dirty="0">
                <a:solidFill>
                  <a:srgbClr val="0070C0"/>
                </a:solidFill>
                <a:latin typeface="Arial" panose="020B0604020202020204" pitchFamily="34" charset="0"/>
                <a:cs typeface="Arial" panose="020B0604020202020204" pitchFamily="34" charset="0"/>
              </a:rPr>
              <a:t>:</a:t>
            </a:r>
            <a:endParaRPr lang="vi-VN" sz="2200" b="1" dirty="0">
              <a:solidFill>
                <a:srgbClr val="0070C0"/>
              </a:solidFill>
              <a:latin typeface="Arial" panose="020B0604020202020204" pitchFamily="34" charset="0"/>
              <a:cs typeface="Arial" panose="020B0604020202020204" pitchFamily="34" charset="0"/>
            </a:endParaRPr>
          </a:p>
          <a:p>
            <a:pPr algn="just"/>
            <a:r>
              <a:rPr lang="vi-VN" sz="2200" b="1" dirty="0">
                <a:solidFill>
                  <a:srgbClr val="002060"/>
                </a:solidFill>
                <a:latin typeface="Arial" panose="020B0604020202020204" pitchFamily="34" charset="0"/>
                <a:cs typeface="Arial" panose="020B0604020202020204" pitchFamily="34" charset="0"/>
              </a:rPr>
              <a:t>A. Giữ gìn quần áo, đồ dùng, đồ chơi. Vì khi chúng ta giữ gìn quần áo, đồ dùng, đồ chơi cẩn thận, chúng sẽ sử dụng được lâu dài và chúng ta không cần mua mới quá nhanh. Đây là 1 biểu hiện của tiết kiệm.</a:t>
            </a:r>
          </a:p>
          <a:p>
            <a:pPr algn="just"/>
            <a:r>
              <a:rPr lang="vi-VN" sz="2200" b="1" dirty="0">
                <a:solidFill>
                  <a:srgbClr val="0070C0"/>
                </a:solidFill>
                <a:latin typeface="Arial" panose="020B0604020202020204" pitchFamily="34" charset="0"/>
                <a:cs typeface="Arial" panose="020B0604020202020204" pitchFamily="34" charset="0"/>
              </a:rPr>
              <a:t>C. Hoàn thành công việc đúng hạn. Vì khi công việc được hoàn thành đúng hạn sẽ giúp ta không bị ảnh hưởng đến các công việc khác, để chúng ta có thời gian và khả năng thực hiện các công việc tiếp theo.</a:t>
            </a:r>
            <a:endParaRPr lang="en-US" sz="2200" b="1" dirty="0">
              <a:solidFill>
                <a:srgbClr val="0070C0"/>
              </a:solidFill>
              <a:latin typeface="Arial" panose="020B0604020202020204" pitchFamily="34" charset="0"/>
              <a:cs typeface="Arial" panose="020B0604020202020204" pitchFamily="34" charset="0"/>
            </a:endParaRPr>
          </a:p>
          <a:p>
            <a:pPr algn="just"/>
            <a:endParaRPr lang="vi-VN" sz="2200" b="1" dirty="0">
              <a:solidFill>
                <a:srgbClr val="00B050"/>
              </a:solidFill>
              <a:latin typeface="Arial" panose="020B0604020202020204" pitchFamily="34" charset="0"/>
              <a:cs typeface="Arial" panose="020B0604020202020204" pitchFamily="34" charset="0"/>
            </a:endParaRPr>
          </a:p>
        </p:txBody>
      </p:sp>
      <p:sp>
        <p:nvSpPr>
          <p:cNvPr id="5" name="Rectangle 4"/>
          <p:cNvSpPr/>
          <p:nvPr/>
        </p:nvSpPr>
        <p:spPr>
          <a:xfrm>
            <a:off x="323528" y="123478"/>
            <a:ext cx="8280920" cy="4832092"/>
          </a:xfrm>
          <a:prstGeom prst="rect">
            <a:avLst/>
          </a:prstGeom>
        </p:spPr>
        <p:txBody>
          <a:bodyPr wrap="square">
            <a:spAutoFit/>
          </a:bodyPr>
          <a:lstStyle/>
          <a:p>
            <a:pPr algn="just"/>
            <a:r>
              <a:rPr lang="en-US" sz="2200" b="1" dirty="0">
                <a:solidFill>
                  <a:srgbClr val="0070C0"/>
                </a:solidFill>
                <a:latin typeface="Arial" panose="020B0604020202020204" pitchFamily="34" charset="0"/>
                <a:cs typeface="Arial" panose="020B0604020202020204" pitchFamily="34" charset="0"/>
              </a:rPr>
              <a:t>BT1/46. </a:t>
            </a:r>
            <a:r>
              <a:rPr lang="vi-VN" sz="2200" b="1" dirty="0">
                <a:solidFill>
                  <a:srgbClr val="0070C0"/>
                </a:solidFill>
                <a:latin typeface="Arial" panose="020B0604020202020204" pitchFamily="34" charset="0"/>
                <a:cs typeface="Arial" panose="020B0604020202020204" pitchFamily="34" charset="0"/>
              </a:rPr>
              <a:t>Những việc làm là biểu hiện của tiết kiệm</a:t>
            </a:r>
            <a:r>
              <a:rPr lang="en-US" sz="2200" b="1" dirty="0">
                <a:solidFill>
                  <a:srgbClr val="0070C0"/>
                </a:solidFill>
                <a:latin typeface="Arial" panose="020B0604020202020204" pitchFamily="34" charset="0"/>
                <a:cs typeface="Arial" panose="020B0604020202020204" pitchFamily="34" charset="0"/>
              </a:rPr>
              <a:t>:</a:t>
            </a:r>
            <a:endParaRPr lang="vi-VN" sz="2200" b="1" dirty="0">
              <a:solidFill>
                <a:srgbClr val="0070C0"/>
              </a:solidFill>
              <a:latin typeface="Arial" panose="020B0604020202020204" pitchFamily="34" charset="0"/>
              <a:cs typeface="Arial" panose="020B0604020202020204" pitchFamily="34" charset="0"/>
            </a:endParaRPr>
          </a:p>
          <a:p>
            <a:pPr algn="just"/>
            <a:r>
              <a:rPr lang="vi-VN" sz="2200" b="1" dirty="0">
                <a:solidFill>
                  <a:srgbClr val="002060"/>
                </a:solidFill>
                <a:latin typeface="Arial" panose="020B0604020202020204" pitchFamily="34" charset="0"/>
                <a:cs typeface="Arial" panose="020B0604020202020204" pitchFamily="34" charset="0"/>
              </a:rPr>
              <a:t>A. Giữ gìn quần áo, đồ dùng, đồ chơi. Vì khi chúng ta giữ gìn quần áo, đồ dùng, đồ chơi cẩn thận, chúng sẽ sử dụng được lâu dài và chúng ta không cần mua mới quá nhanh. Đây là 1 biểu hiện của tiết kiệm.</a:t>
            </a:r>
          </a:p>
          <a:p>
            <a:pPr algn="just"/>
            <a:r>
              <a:rPr lang="vi-VN" sz="2200" b="1" dirty="0">
                <a:solidFill>
                  <a:srgbClr val="0070C0"/>
                </a:solidFill>
                <a:latin typeface="Arial" panose="020B0604020202020204" pitchFamily="34" charset="0"/>
                <a:cs typeface="Arial" panose="020B0604020202020204" pitchFamily="34" charset="0"/>
              </a:rPr>
              <a:t>C. Hoàn thành công việc đúng hạn. Vì khi công việc được hoàn thành đúng hạn sẽ giúp ta không bị ảnh hưởng đến các công việc khác, để chúng ta có thời gian và khả năng thực hiện các công việc tiếp theo.</a:t>
            </a:r>
            <a:endParaRPr lang="en-US" sz="2200" b="1" dirty="0">
              <a:solidFill>
                <a:srgbClr val="0070C0"/>
              </a:solidFill>
              <a:latin typeface="Arial" panose="020B0604020202020204" pitchFamily="34" charset="0"/>
              <a:cs typeface="Arial" panose="020B0604020202020204" pitchFamily="34" charset="0"/>
            </a:endParaRPr>
          </a:p>
          <a:p>
            <a:pPr algn="just"/>
            <a:r>
              <a:rPr lang="vi-VN" sz="2200" b="1" dirty="0">
                <a:solidFill>
                  <a:srgbClr val="00B050"/>
                </a:solidFill>
                <a:latin typeface="Arial" panose="020B0604020202020204" pitchFamily="34" charset="0"/>
                <a:cs typeface="Arial" panose="020B0604020202020204" pitchFamily="34" charset="0"/>
              </a:rPr>
              <a:t>D. Tắt các thiết bị điện khi không sử dụng. Đây là 1 biểu hiện của tiết kiệm điện. Khi chúng ta tiết kiệm điện, tiết kiệm năng lượng sẽ góp phần giảm mức tiêu thụ điện, tiêu thụ năng lượng, giảm thiểu khí thải ô nhiễm môi trường, tiết kiệm được chi phí trong gia đình và tài nguyên quốc gia.</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042"/>
            <a:ext cx="5004048" cy="4752397"/>
          </a:xfrm>
          <a:prstGeom prst="rect">
            <a:avLst/>
          </a:prstGeom>
        </p:spPr>
      </p:pic>
      <p:sp>
        <p:nvSpPr>
          <p:cNvPr id="14" name="TextBox 13"/>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978215" y="20060"/>
            <a:ext cx="4834145" cy="561692"/>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3200" b="1" dirty="0" err="1">
                <a:ln w="10541" cmpd="sng">
                  <a:solidFill>
                    <a:srgbClr val="4F81BD">
                      <a:shade val="88000"/>
                      <a:satMod val="110000"/>
                    </a:srgbClr>
                  </a:solidFill>
                  <a:prstDash val="solid"/>
                </a:ln>
                <a:solidFill>
                  <a:srgbClr val="FF0000"/>
                </a:solidFill>
                <a:latin typeface="Calibri" panose="020F0502020204030204"/>
              </a:rPr>
              <a:t>Trò</a:t>
            </a:r>
            <a:r>
              <a:rPr lang="en-US" sz="3200" b="1" dirty="0">
                <a:ln w="10541" cmpd="sng">
                  <a:solidFill>
                    <a:srgbClr val="4F81BD">
                      <a:shade val="88000"/>
                      <a:satMod val="110000"/>
                    </a:srgbClr>
                  </a:solidFill>
                  <a:prstDash val="solid"/>
                </a:ln>
                <a:solidFill>
                  <a:srgbClr val="FF0000"/>
                </a:solidFill>
                <a:latin typeface="Calibri" panose="020F0502020204030204"/>
              </a:rPr>
              <a:t> </a:t>
            </a:r>
            <a:r>
              <a:rPr lang="en-US" sz="3200" b="1" dirty="0" err="1">
                <a:ln w="10541" cmpd="sng">
                  <a:solidFill>
                    <a:srgbClr val="4F81BD">
                      <a:shade val="88000"/>
                      <a:satMod val="110000"/>
                    </a:srgbClr>
                  </a:solidFill>
                  <a:prstDash val="solid"/>
                </a:ln>
                <a:solidFill>
                  <a:srgbClr val="FF0000"/>
                </a:solidFill>
                <a:latin typeface="Calibri" panose="020F0502020204030204"/>
              </a:rPr>
              <a:t>chơi</a:t>
            </a:r>
            <a:r>
              <a:rPr lang="en-US" sz="3200" b="1" dirty="0">
                <a:ln w="10541" cmpd="sng">
                  <a:solidFill>
                    <a:srgbClr val="4F81BD">
                      <a:shade val="88000"/>
                      <a:satMod val="110000"/>
                    </a:srgbClr>
                  </a:solidFill>
                  <a:prstDash val="solid"/>
                </a:ln>
                <a:solidFill>
                  <a:srgbClr val="FF0000"/>
                </a:solidFill>
                <a:latin typeface="Calibri" panose="020F0502020204030204"/>
              </a:rPr>
              <a:t> </a:t>
            </a:r>
            <a:r>
              <a:rPr lang="en-US" sz="3200" b="1" dirty="0" err="1">
                <a:ln w="10541" cmpd="sng">
                  <a:solidFill>
                    <a:srgbClr val="4F81BD">
                      <a:shade val="88000"/>
                      <a:satMod val="110000"/>
                    </a:srgbClr>
                  </a:solidFill>
                  <a:prstDash val="solid"/>
                </a:ln>
                <a:solidFill>
                  <a:srgbClr val="FF0000"/>
                </a:solidFill>
                <a:latin typeface="Calibri" panose="020F0502020204030204"/>
              </a:rPr>
              <a:t>Đóng</a:t>
            </a:r>
            <a:r>
              <a:rPr lang="en-US" sz="3200" b="1" dirty="0">
                <a:ln w="10541" cmpd="sng">
                  <a:solidFill>
                    <a:srgbClr val="4F81BD">
                      <a:shade val="88000"/>
                      <a:satMod val="110000"/>
                    </a:srgbClr>
                  </a:solidFill>
                  <a:prstDash val="solid"/>
                </a:ln>
                <a:solidFill>
                  <a:srgbClr val="FF0000"/>
                </a:solidFill>
                <a:latin typeface="Calibri" panose="020F0502020204030204"/>
              </a:rPr>
              <a:t> </a:t>
            </a:r>
            <a:r>
              <a:rPr lang="en-US" sz="3200" b="1" dirty="0" err="1">
                <a:ln w="10541" cmpd="sng">
                  <a:solidFill>
                    <a:srgbClr val="4F81BD">
                      <a:shade val="88000"/>
                      <a:satMod val="110000"/>
                    </a:srgbClr>
                  </a:solidFill>
                  <a:prstDash val="solid"/>
                </a:ln>
                <a:solidFill>
                  <a:srgbClr val="FF0000"/>
                </a:solidFill>
                <a:latin typeface="Calibri" panose="020F0502020204030204"/>
              </a:rPr>
              <a:t>vai</a:t>
            </a:r>
            <a:endParaRPr kumimoji="0" lang="en-US" sz="320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panose="020F0502020204030204"/>
            </a:endParaRPr>
          </a:p>
        </p:txBody>
      </p:sp>
      <p:sp>
        <p:nvSpPr>
          <p:cNvPr id="9" name="Snip Diagonal Corner Rectangle 8"/>
          <p:cNvSpPr/>
          <p:nvPr/>
        </p:nvSpPr>
        <p:spPr>
          <a:xfrm>
            <a:off x="734147" y="581752"/>
            <a:ext cx="3477813" cy="83381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lang="en-US" sz="2000" b="1" kern="0" noProof="0" dirty="0">
                <a:solidFill>
                  <a:prstClr val="black"/>
                </a:solidFill>
                <a:latin typeface="Times New Roman" panose="02020603050405020304" pitchFamily="18" charset="0"/>
                <a:cs typeface="Times New Roman" panose="02020603050405020304" pitchFamily="18" charset="0"/>
              </a:rPr>
              <a:t>BT 2/47. </a:t>
            </a: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15 phiên bản y sì đúc ngoài đời thật của các nhân vật hoạt hình nổi tiến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a:fillRect/>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p:cNvPicPr>
            <a:picLocks noChangeAspect="1"/>
          </p:cNvPicPr>
          <p:nvPr/>
        </p:nvPicPr>
        <p:blipFill>
          <a:blip r:embed="rId6"/>
          <a:stretch>
            <a:fillRect/>
          </a:stretch>
        </p:blipFill>
        <p:spPr>
          <a:xfrm>
            <a:off x="7596336" y="1450713"/>
            <a:ext cx="1908213" cy="1902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347" y="43584"/>
            <a:ext cx="7171306" cy="4248472"/>
          </a:xfrm>
          <a:prstGeom prst="rect">
            <a:avLst/>
          </a:prstGeom>
        </p:spPr>
      </p:pic>
      <p:sp>
        <p:nvSpPr>
          <p:cNvPr id="30" name="TextBox 68"/>
          <p:cNvSpPr txBox="1"/>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p:cNvSpPr txBox="1"/>
          <p:nvPr/>
        </p:nvSpPr>
        <p:spPr>
          <a:xfrm>
            <a:off x="2344009" y="1259203"/>
            <a:ext cx="445598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II. KHÁM PHÁ</a:t>
            </a:r>
          </a:p>
        </p:txBody>
      </p:sp>
      <p:sp>
        <p:nvSpPr>
          <p:cNvPr id="3" name="TextBox 3"/>
          <p:cNvSpPr txBox="1"/>
          <p:nvPr/>
        </p:nvSpPr>
        <p:spPr>
          <a:xfrm>
            <a:off x="3059832" y="2106635"/>
            <a:ext cx="3382645" cy="829945"/>
          </a:xfrm>
          <a:prstGeom prst="rect">
            <a:avLst/>
          </a:prstGeom>
          <a:noFill/>
        </p:spPr>
        <p:txBody>
          <a:bodyPr wrap="none" rtlCol="0">
            <a:spAutoFit/>
          </a:bodyPr>
          <a:lstStyle/>
          <a:p>
            <a:pPr marL="457200" indent="-457200">
              <a:buAutoNum type="arabicPeriod"/>
            </a:pPr>
            <a:r>
              <a:rPr lang="en-US" sz="2400" b="1"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Thế</a:t>
            </a:r>
            <a:r>
              <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là</a:t>
            </a:r>
            <a:r>
              <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tiết</a:t>
            </a:r>
            <a:r>
              <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kiệm</a:t>
            </a:r>
            <a:r>
              <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a:t>
            </a:r>
          </a:p>
          <a:p>
            <a:endParaRPr lang="en-US" sz="24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accel="28000" decel="4000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P spid="3"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172"/>
            <a:ext cx="5652120" cy="4522267"/>
          </a:xfrm>
          <a:prstGeom prst="rect">
            <a:avLst/>
          </a:prstGeom>
        </p:spPr>
      </p:pic>
      <p:sp>
        <p:nvSpPr>
          <p:cNvPr id="14" name="TextBox 13"/>
          <p:cNvSpPr txBox="1"/>
          <p:nvPr/>
        </p:nvSpPr>
        <p:spPr>
          <a:xfrm>
            <a:off x="1077053" y="987574"/>
            <a:ext cx="3566955" cy="3888244"/>
          </a:xfrm>
          <a:prstGeom prst="rect">
            <a:avLst/>
          </a:prstGeom>
          <a:noFill/>
        </p:spPr>
        <p:txBody>
          <a:bodyPr wrap="square">
            <a:spAutoFit/>
          </a:bodyPr>
          <a:lstStyle/>
          <a:p>
            <a:pPr algn="just">
              <a:lnSpc>
                <a:spcPts val="2400"/>
              </a:lnSpc>
              <a:spcAft>
                <a:spcPts val="800"/>
              </a:spcAft>
            </a:pP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a)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Bạn</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Hà</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sai</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Vì</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khi</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hộp</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bút</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màu</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cũ</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bạn</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vẫn</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dùng</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được</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thì</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nên</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dùng</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hết</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rồi</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hãy</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sang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hộp</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mới</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như</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thế</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sẽ</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tiết</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kiệm</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màu</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hơn</a:t>
            </a:r>
            <a:r>
              <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algn="just">
              <a:lnSpc>
                <a:spcPts val="2400"/>
              </a:lnSpc>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b)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Em</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sẽ</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khuyên</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Hà</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hộp</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màu</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của</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bạn</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vẫn</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còn</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dụng</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được</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hãy</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dùng</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hết</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rồi</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hãy</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sang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hộp</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như</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thế</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sẽ</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tiết</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kiệm</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hơn</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4050" b="1" dirty="0" err="1">
                <a:ln w="10541" cmpd="sng">
                  <a:solidFill>
                    <a:srgbClr val="4F81BD">
                      <a:shade val="88000"/>
                      <a:satMod val="110000"/>
                    </a:srgbClr>
                  </a:solidFill>
                  <a:prstDash val="solid"/>
                </a:ln>
                <a:solidFill>
                  <a:srgbClr val="FF0000"/>
                </a:solidFill>
                <a:latin typeface="Calibri" panose="020F0502020204030204"/>
              </a:rPr>
              <a:t>Trò</a:t>
            </a:r>
            <a:r>
              <a:rPr lang="en-US" sz="4050" b="1" dirty="0">
                <a:ln w="10541" cmpd="sng">
                  <a:solidFill>
                    <a:srgbClr val="4F81BD">
                      <a:shade val="88000"/>
                      <a:satMod val="110000"/>
                    </a:srgbClr>
                  </a:solidFill>
                  <a:prstDash val="solid"/>
                </a:ln>
                <a:solidFill>
                  <a:srgbClr val="FF0000"/>
                </a:solidFill>
                <a:latin typeface="Calibri" panose="020F0502020204030204"/>
              </a:rPr>
              <a:t> </a:t>
            </a:r>
            <a:r>
              <a:rPr lang="en-US" sz="4050" b="1" dirty="0" err="1">
                <a:ln w="10541" cmpd="sng">
                  <a:solidFill>
                    <a:srgbClr val="4F81BD">
                      <a:shade val="88000"/>
                      <a:satMod val="110000"/>
                    </a:srgbClr>
                  </a:solidFill>
                  <a:prstDash val="solid"/>
                </a:ln>
                <a:solidFill>
                  <a:srgbClr val="FF0000"/>
                </a:solidFill>
                <a:latin typeface="Calibri" panose="020F0502020204030204"/>
              </a:rPr>
              <a:t>chơi</a:t>
            </a:r>
            <a:r>
              <a:rPr lang="en-US" sz="4050" b="1" dirty="0">
                <a:ln w="10541" cmpd="sng">
                  <a:solidFill>
                    <a:srgbClr val="4F81BD">
                      <a:shade val="88000"/>
                      <a:satMod val="110000"/>
                    </a:srgbClr>
                  </a:solidFill>
                  <a:prstDash val="solid"/>
                </a:ln>
                <a:solidFill>
                  <a:srgbClr val="FF0000"/>
                </a:solidFill>
                <a:latin typeface="Calibri" panose="020F0502020204030204"/>
              </a:rPr>
              <a:t> </a:t>
            </a:r>
            <a:r>
              <a:rPr lang="en-US" sz="4050" b="1" dirty="0" err="1">
                <a:ln w="10541" cmpd="sng">
                  <a:solidFill>
                    <a:srgbClr val="4F81BD">
                      <a:shade val="88000"/>
                      <a:satMod val="110000"/>
                    </a:srgbClr>
                  </a:solidFill>
                  <a:prstDash val="solid"/>
                </a:ln>
                <a:solidFill>
                  <a:srgbClr val="FF0000"/>
                </a:solidFill>
                <a:latin typeface="Calibri" panose="020F0502020204030204"/>
              </a:rPr>
              <a:t>Đóng</a:t>
            </a:r>
            <a:r>
              <a:rPr lang="en-US" sz="4050" b="1" dirty="0">
                <a:ln w="10541" cmpd="sng">
                  <a:solidFill>
                    <a:srgbClr val="4F81BD">
                      <a:shade val="88000"/>
                      <a:satMod val="110000"/>
                    </a:srgbClr>
                  </a:solidFill>
                  <a:prstDash val="solid"/>
                </a:ln>
                <a:solidFill>
                  <a:srgbClr val="FF0000"/>
                </a:solidFill>
                <a:latin typeface="Calibri" panose="020F0502020204030204"/>
              </a:rPr>
              <a:t> </a:t>
            </a:r>
            <a:r>
              <a:rPr lang="en-US" sz="4050" b="1" dirty="0" err="1">
                <a:ln w="10541" cmpd="sng">
                  <a:solidFill>
                    <a:srgbClr val="4F81BD">
                      <a:shade val="88000"/>
                      <a:satMod val="110000"/>
                    </a:srgbClr>
                  </a:solidFill>
                  <a:prstDash val="solid"/>
                </a:ln>
                <a:solidFill>
                  <a:srgbClr val="FF0000"/>
                </a:solidFill>
                <a:latin typeface="Calibri" panose="020F0502020204030204"/>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panose="020F0502020204030204"/>
              <a:ea typeface="+mn-ea"/>
              <a:cs typeface="+mn-cs"/>
            </a:endParaRPr>
          </a:p>
        </p:txBody>
      </p:sp>
      <p:pic>
        <p:nvPicPr>
          <p:cNvPr id="2050" name="Picture 2" descr="15 phiên bản y sì đúc ngoài đời thật của các nhân vật hoạt hình nổi tiến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a:fillRect/>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5043264" y="2931790"/>
            <a:ext cx="1905000" cy="1905000"/>
          </a:xfrm>
          <a:prstGeom prst="rect">
            <a:avLst/>
          </a:prstGeom>
        </p:spPr>
      </p:pic>
      <p:pic>
        <p:nvPicPr>
          <p:cNvPr id="5" name="Picture 4"/>
          <p:cNvPicPr>
            <a:picLocks noChangeAspect="1"/>
          </p:cNvPicPr>
          <p:nvPr/>
        </p:nvPicPr>
        <p:blipFill>
          <a:blip r:embed="rId6"/>
          <a:stretch>
            <a:fillRect/>
          </a:stretch>
        </p:blipFill>
        <p:spPr>
          <a:xfrm>
            <a:off x="7596336" y="1450713"/>
            <a:ext cx="1908213" cy="1902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331640" y="1635646"/>
          <a:ext cx="7488832" cy="3470475"/>
        </p:xfrm>
        <a:graphic>
          <a:graphicData uri="http://schemas.openxmlformats.org/drawingml/2006/table">
            <a:tbl>
              <a:tblPr firstRow="1" bandRow="1">
                <a:tableStyleId>{5C22544A-7EE6-4342-B048-85BDC9FD1C3A}</a:tableStyleId>
              </a:tblPr>
              <a:tblGrid>
                <a:gridCol w="5349165">
                  <a:extLst>
                    <a:ext uri="{9D8B030D-6E8A-4147-A177-3AD203B41FA5}">
                      <a16:colId xmlns="" xmlns:a16="http://schemas.microsoft.com/office/drawing/2014/main" val="20000"/>
                    </a:ext>
                  </a:extLst>
                </a:gridCol>
                <a:gridCol w="1047545">
                  <a:extLst>
                    <a:ext uri="{9D8B030D-6E8A-4147-A177-3AD203B41FA5}">
                      <a16:colId xmlns="" xmlns:a16="http://schemas.microsoft.com/office/drawing/2014/main" val="20001"/>
                    </a:ext>
                  </a:extLst>
                </a:gridCol>
                <a:gridCol w="1092122">
                  <a:extLst>
                    <a:ext uri="{9D8B030D-6E8A-4147-A177-3AD203B41FA5}">
                      <a16:colId xmlns="" xmlns:a16="http://schemas.microsoft.com/office/drawing/2014/main" val="20002"/>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Ý </a:t>
                      </a:r>
                      <a:r>
                        <a:rPr lang="en-US" sz="2000" b="1" u="none" strike="noStrike" spc="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endParaRPr lang="en-US"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b="1" dirty="0" err="1">
                          <a:solidFill>
                            <a:srgbClr val="0070C0"/>
                          </a:solidFill>
                          <a:latin typeface="Arial" panose="020B0604020202020204" pitchFamily="34" charset="0"/>
                          <a:cs typeface="Arial" panose="020B0604020202020204" pitchFamily="34" charset="0"/>
                        </a:rPr>
                        <a:t>Đồng</a:t>
                      </a:r>
                      <a:r>
                        <a:rPr lang="en-US" sz="2000" b="1" dirty="0">
                          <a:solidFill>
                            <a:srgbClr val="0070C0"/>
                          </a:solidFill>
                          <a:latin typeface="Arial" panose="020B0604020202020204" pitchFamily="34" charset="0"/>
                          <a:cs typeface="Arial" panose="020B0604020202020204" pitchFamily="34"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b="1" dirty="0" err="1">
                          <a:solidFill>
                            <a:srgbClr val="0070C0"/>
                          </a:solidFill>
                          <a:latin typeface="Arial" panose="020B0604020202020204" pitchFamily="34" charset="0"/>
                          <a:cs typeface="Arial" panose="020B0604020202020204" pitchFamily="34" charset="0"/>
                        </a:rPr>
                        <a:t>Không</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đồng</a:t>
                      </a:r>
                      <a:r>
                        <a:rPr lang="en-US" sz="2000" b="1" dirty="0">
                          <a:solidFill>
                            <a:srgbClr val="0070C0"/>
                          </a:solidFill>
                          <a:latin typeface="Arial" panose="020B0604020202020204" pitchFamily="34" charset="0"/>
                          <a:cs typeface="Arial" panose="020B0604020202020204" pitchFamily="34"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0"/>
                  </a:ext>
                </a:extLst>
              </a:tr>
              <a:tr h="436626">
                <a:tc>
                  <a:txBody>
                    <a:bodyPr/>
                    <a:lstStyle/>
                    <a:p>
                      <a:pPr marL="0" lvl="0" indent="0">
                        <a:lnSpc>
                          <a:spcPts val="2400"/>
                        </a:lnSpc>
                        <a:buClr>
                          <a:srgbClr val="000000"/>
                        </a:buClr>
                        <a:buSzPts val="400"/>
                        <a:buFont typeface="+mj-lt"/>
                        <a:buNone/>
                        <a:tabLst>
                          <a:tab pos="293370" algn="l"/>
                        </a:tabLst>
                      </a:pPr>
                      <a:r>
                        <a:rPr lang="en-US"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a:t>
                      </a:r>
                      <a:r>
                        <a:rPr lang="vi-VN"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Tiết kiệm tiền c</a:t>
                      </a:r>
                      <a:r>
                        <a:rPr lang="en-US"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ủ</a:t>
                      </a:r>
                      <a:r>
                        <a:rPr lang="vi-VN"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là keo kiệt, bủn xỉn.</a:t>
                      </a:r>
                      <a:endParaRPr lang="en-US" sz="2000" b="1" u="none" strike="noStrike" spc="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1"/>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defRPr/>
                      </a:pPr>
                      <a:r>
                        <a:rPr lang="en-US" sz="2000" b="1" u="none" strike="noStrike" kern="1200" dirty="0">
                          <a:solidFill>
                            <a:srgbClr val="0070C0"/>
                          </a:solidFill>
                          <a:effectLst/>
                          <a:latin typeface="Arial" panose="020B0604020202020204" pitchFamily="34" charset="0"/>
                          <a:ea typeface="+mn-ea"/>
                          <a:cs typeface="Arial" panose="020B0604020202020204" pitchFamily="34" charset="0"/>
                        </a:rPr>
                        <a:t>B. </a:t>
                      </a:r>
                      <a:r>
                        <a:rPr lang="vi-VN" sz="2000" b="1" u="none" strike="noStrike" kern="1200" dirty="0">
                          <a:solidFill>
                            <a:srgbClr val="0070C0"/>
                          </a:solidFill>
                          <a:effectLst/>
                          <a:latin typeface="Arial" panose="020B0604020202020204" pitchFamily="34" charset="0"/>
                          <a:ea typeface="+mn-ea"/>
                          <a:cs typeface="Arial" panose="020B0604020202020204" pitchFamily="34" charset="0"/>
                        </a:rPr>
                        <a:t>Tiết kiệm tiền c</a:t>
                      </a:r>
                      <a:r>
                        <a:rPr lang="en-US" sz="2000" b="1" u="none" strike="noStrike" kern="1200" dirty="0">
                          <a:solidFill>
                            <a:srgbClr val="0070C0"/>
                          </a:solidFill>
                          <a:effectLst/>
                          <a:latin typeface="Arial" panose="020B0604020202020204" pitchFamily="34" charset="0"/>
                          <a:ea typeface="+mn-ea"/>
                          <a:cs typeface="Arial" panose="020B0604020202020204" pitchFamily="34" charset="0"/>
                        </a:rPr>
                        <a:t>ủ</a:t>
                      </a:r>
                      <a:r>
                        <a:rPr lang="vi-VN" sz="2000" b="1" u="none" strike="noStrike" kern="1200" dirty="0">
                          <a:solidFill>
                            <a:srgbClr val="0070C0"/>
                          </a:solidFill>
                          <a:effectLst/>
                          <a:latin typeface="Arial" panose="020B0604020202020204" pitchFamily="34" charset="0"/>
                          <a:ea typeface="+mn-ea"/>
                          <a:cs typeface="Arial" panose="020B0604020202020204" pitchFamily="34" charset="0"/>
                        </a:rPr>
                        <a:t>a là c</a:t>
                      </a:r>
                      <a:r>
                        <a:rPr lang="en-US" sz="2000" b="1" u="none" strike="noStrike" kern="1200" dirty="0">
                          <a:solidFill>
                            <a:srgbClr val="0070C0"/>
                          </a:solidFill>
                          <a:effectLst/>
                          <a:latin typeface="Arial" panose="020B0604020202020204" pitchFamily="34" charset="0"/>
                          <a:ea typeface="+mn-ea"/>
                          <a:cs typeface="Arial" panose="020B0604020202020204" pitchFamily="34" charset="0"/>
                        </a:rPr>
                        <a:t>hi</a:t>
                      </a:r>
                      <a:r>
                        <a:rPr lang="vi-VN" sz="2000" b="1" u="none" strike="noStrike" kern="1200" dirty="0">
                          <a:solidFill>
                            <a:srgbClr val="0070C0"/>
                          </a:solidFill>
                          <a:effectLst/>
                          <a:latin typeface="Arial" panose="020B0604020202020204" pitchFamily="34" charset="0"/>
                          <a:ea typeface="+mn-ea"/>
                          <a:cs typeface="Arial" panose="020B0604020202020204" pitchFamily="34" charset="0"/>
                        </a:rPr>
                        <a:t> tiêu h</a:t>
                      </a:r>
                      <a:r>
                        <a:rPr lang="en-US" sz="2000" b="1" u="none" strike="noStrike" kern="1200" dirty="0">
                          <a:solidFill>
                            <a:srgbClr val="0070C0"/>
                          </a:solidFill>
                          <a:effectLst/>
                          <a:latin typeface="Arial" panose="020B0604020202020204" pitchFamily="34" charset="0"/>
                          <a:ea typeface="+mn-ea"/>
                          <a:cs typeface="Arial" panose="020B0604020202020204" pitchFamily="34" charset="0"/>
                        </a:rPr>
                        <a:t>ợ</a:t>
                      </a:r>
                      <a:r>
                        <a:rPr lang="vi-VN" sz="2000" b="1" u="none" strike="noStrike" kern="1200" dirty="0">
                          <a:solidFill>
                            <a:srgbClr val="0070C0"/>
                          </a:solidFill>
                          <a:effectLst/>
                          <a:latin typeface="Arial" panose="020B0604020202020204" pitchFamily="34" charset="0"/>
                          <a:ea typeface="+mn-ea"/>
                          <a:cs typeface="Arial" panose="020B0604020202020204" pitchFamily="34" charset="0"/>
                        </a:rPr>
                        <a:t>p lí, không hoang phí.</a:t>
                      </a:r>
                      <a:endParaRPr lang="en-US" sz="2000" b="1" u="none" strike="noStrike" kern="1200" dirty="0">
                        <a:solidFill>
                          <a:srgbClr val="0070C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2"/>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defRPr/>
                      </a:pPr>
                      <a:r>
                        <a:rPr lang="en-US" sz="2000" b="1" kern="1200" dirty="0">
                          <a:solidFill>
                            <a:srgbClr val="0070C0"/>
                          </a:solidFill>
                          <a:effectLst/>
                          <a:latin typeface="Arial" panose="020B0604020202020204" pitchFamily="34" charset="0"/>
                          <a:ea typeface="+mn-ea"/>
                          <a:cs typeface="Arial" panose="020B0604020202020204" pitchFamily="34" charset="0"/>
                        </a:rPr>
                        <a:t>C. </a:t>
                      </a:r>
                      <a:r>
                        <a:rPr lang="en-US" sz="2000" b="1" kern="1200" dirty="0" err="1">
                          <a:solidFill>
                            <a:srgbClr val="0070C0"/>
                          </a:solidFill>
                          <a:effectLst/>
                          <a:latin typeface="Arial" panose="020B0604020202020204" pitchFamily="34" charset="0"/>
                          <a:ea typeface="+mn-ea"/>
                          <a:cs typeface="Arial" panose="020B0604020202020204" pitchFamily="34" charset="0"/>
                        </a:rPr>
                        <a:t>Tiết</a:t>
                      </a:r>
                      <a:r>
                        <a:rPr lang="en-US" sz="2000" b="1" kern="1200" dirty="0">
                          <a:solidFill>
                            <a:srgbClr val="0070C0"/>
                          </a:solidFill>
                          <a:effectLst/>
                          <a:latin typeface="Arial" panose="020B0604020202020204" pitchFamily="34" charset="0"/>
                          <a:ea typeface="+mn-ea"/>
                          <a:cs typeface="Arial" panose="020B0604020202020204" pitchFamily="34" charset="0"/>
                        </a:rPr>
                        <a:t> </a:t>
                      </a:r>
                      <a:r>
                        <a:rPr lang="vi-VN" sz="2000" b="1" kern="1200" dirty="0">
                          <a:solidFill>
                            <a:srgbClr val="0070C0"/>
                          </a:solidFill>
                          <a:effectLst/>
                          <a:latin typeface="Arial" panose="020B0604020202020204" pitchFamily="34" charset="0"/>
                          <a:ea typeface="+mn-ea"/>
                          <a:cs typeface="Arial" panose="020B0604020202020204" pitchFamily="34" charset="0"/>
                        </a:rPr>
                        <a:t>kiệm tiền của vừa ích nước, vừa l</a:t>
                      </a:r>
                      <a:r>
                        <a:rPr lang="en-US" sz="2000" b="1" kern="1200" dirty="0">
                          <a:solidFill>
                            <a:srgbClr val="0070C0"/>
                          </a:solidFill>
                          <a:effectLst/>
                          <a:latin typeface="Arial" panose="020B0604020202020204" pitchFamily="34" charset="0"/>
                          <a:ea typeface="+mn-ea"/>
                          <a:cs typeface="Arial" panose="020B0604020202020204" pitchFamily="34" charset="0"/>
                        </a:rPr>
                        <a:t>ợ</a:t>
                      </a:r>
                      <a:r>
                        <a:rPr lang="vi-VN" sz="2000" b="1" kern="1200" dirty="0">
                          <a:solidFill>
                            <a:srgbClr val="0070C0"/>
                          </a:solidFill>
                          <a:effectLst/>
                          <a:latin typeface="Arial" panose="020B0604020202020204" pitchFamily="34" charset="0"/>
                          <a:ea typeface="+mn-ea"/>
                          <a:cs typeface="Arial" panose="020B0604020202020204" pitchFamily="34" charset="0"/>
                        </a:rPr>
                        <a:t>i nhà.</a:t>
                      </a:r>
                      <a:endParaRPr lang="en-US" sz="2000" b="1" kern="1200" dirty="0">
                        <a:solidFill>
                          <a:srgbClr val="0070C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3"/>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defRPr/>
                      </a:pPr>
                      <a:r>
                        <a:rPr lang="en-US" sz="2000" b="1" kern="1200" dirty="0">
                          <a:solidFill>
                            <a:srgbClr val="0070C0"/>
                          </a:solidFill>
                          <a:effectLst/>
                          <a:latin typeface="Arial" panose="020B0604020202020204" pitchFamily="34" charset="0"/>
                          <a:ea typeface="+mn-ea"/>
                          <a:cs typeface="Arial" panose="020B0604020202020204" pitchFamily="34" charset="0"/>
                        </a:rPr>
                        <a:t>D.</a:t>
                      </a:r>
                      <a:r>
                        <a:rPr lang="vi-VN" sz="2000" b="1" kern="1200" dirty="0">
                          <a:solidFill>
                            <a:srgbClr val="0070C0"/>
                          </a:solidFill>
                          <a:effectLst/>
                          <a:latin typeface="Arial" panose="020B0604020202020204" pitchFamily="34" charset="0"/>
                          <a:ea typeface="+mn-ea"/>
                          <a:cs typeface="Arial" panose="020B0604020202020204" pitchFamily="34" charset="0"/>
                        </a:rPr>
                        <a:t> T</a:t>
                      </a:r>
                      <a:r>
                        <a:rPr lang="en-US" sz="2000" b="1" kern="1200" dirty="0" err="1">
                          <a:solidFill>
                            <a:srgbClr val="0070C0"/>
                          </a:solidFill>
                          <a:effectLst/>
                          <a:latin typeface="Arial" panose="020B0604020202020204" pitchFamily="34" charset="0"/>
                          <a:ea typeface="+mn-ea"/>
                          <a:cs typeface="Arial" panose="020B0604020202020204" pitchFamily="34" charset="0"/>
                        </a:rPr>
                        <a:t>i</a:t>
                      </a:r>
                      <a:r>
                        <a:rPr lang="vi-VN" sz="2000" b="1" kern="1200" dirty="0">
                          <a:solidFill>
                            <a:srgbClr val="0070C0"/>
                          </a:solidFill>
                          <a:effectLst/>
                          <a:latin typeface="Arial" panose="020B0604020202020204" pitchFamily="34" charset="0"/>
                          <a:ea typeface="+mn-ea"/>
                          <a:cs typeface="Arial" panose="020B0604020202020204" pitchFamily="34" charset="0"/>
                        </a:rPr>
                        <a:t>ết kiệm tiền của chỉ là việc của gia đinh nghèo.</a:t>
                      </a:r>
                      <a:endParaRPr lang="en-US" sz="2000" b="1" kern="1200" dirty="0">
                        <a:solidFill>
                          <a:srgbClr val="0070C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b="1" dirty="0">
                        <a:solidFill>
                          <a:srgbClr val="0070C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4"/>
                  </a:ext>
                </a:extLst>
              </a:tr>
            </a:tbl>
          </a:graphicData>
        </a:graphic>
      </p:graphicFrame>
      <p:sp>
        <p:nvSpPr>
          <p:cNvPr id="4" name="TextBox 3"/>
          <p:cNvSpPr txBox="1"/>
          <p:nvPr/>
        </p:nvSpPr>
        <p:spPr>
          <a:xfrm>
            <a:off x="2915816" y="627533"/>
            <a:ext cx="5472608" cy="1015663"/>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Bài</a:t>
            </a:r>
            <a:r>
              <a:rPr lang="en-US"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u="none" strike="noStrike" spc="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 3/47: </a:t>
            </a:r>
            <a:r>
              <a:rPr lang="vi-VN"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Em đồng t</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ì</a:t>
            </a:r>
            <a:r>
              <a:rPr lang="vi-VN"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nh hay không đồng t</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ì</a:t>
            </a:r>
            <a:r>
              <a:rPr lang="vi-VN"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nh v</a:t>
            </a:r>
            <a:r>
              <a:rPr lang="en-US"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ớ</a:t>
            </a:r>
            <a:r>
              <a:rPr lang="vi-VN"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i ý kiến nào dưới đ</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â</a:t>
            </a:r>
            <a:r>
              <a:rPr lang="vi-VN"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y? V</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ì</a:t>
            </a:r>
            <a:r>
              <a:rPr lang="vi-VN"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rPr>
              <a:t> sao?</a:t>
            </a:r>
            <a:endParaRPr lang="en-US"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Hình ảnh Suy Nghĩ Của Cậu Bé , Suy Nghĩ Clipart, Cậu Bé Clipart, Suy Nghĩ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96552" y="627534"/>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p:cNvSpPr/>
          <p:nvPr/>
        </p:nvSpPr>
        <p:spPr>
          <a:xfrm>
            <a:off x="2051720" y="5147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p:cNvPicPr>
            <a:picLocks noChangeAspect="1"/>
          </p:cNvPicPr>
          <p:nvPr/>
        </p:nvPicPr>
        <p:blipFill>
          <a:blip r:embed="rId6"/>
          <a:stretch>
            <a:fillRect/>
          </a:stretch>
        </p:blipFill>
        <p:spPr>
          <a:xfrm>
            <a:off x="7740352" y="4310217"/>
            <a:ext cx="1066403" cy="709805"/>
          </a:xfrm>
          <a:prstGeom prst="rect">
            <a:avLst/>
          </a:prstGeom>
        </p:spPr>
      </p:pic>
      <p:pic>
        <p:nvPicPr>
          <p:cNvPr id="11" name="Picture 10"/>
          <p:cNvPicPr>
            <a:picLocks noChangeAspect="1"/>
          </p:cNvPicPr>
          <p:nvPr/>
        </p:nvPicPr>
        <p:blipFill>
          <a:blip r:embed="rId6"/>
          <a:stretch>
            <a:fillRect/>
          </a:stretch>
        </p:blipFill>
        <p:spPr>
          <a:xfrm>
            <a:off x="7739529" y="2426355"/>
            <a:ext cx="1066403" cy="70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23478"/>
            <a:ext cx="8712968" cy="1569660"/>
          </a:xfrm>
          <a:prstGeom prst="rect">
            <a:avLst/>
          </a:prstGeom>
        </p:spPr>
        <p:txBody>
          <a:bodyPr wrap="square">
            <a:spAutoFit/>
          </a:bodyPr>
          <a:lstStyle/>
          <a:p>
            <a:pPr algn="just"/>
            <a:r>
              <a:rPr lang="vi-VN" sz="2400" b="1" dirty="0">
                <a:solidFill>
                  <a:srgbClr val="0070C0"/>
                </a:solidFill>
              </a:rPr>
              <a:t>A. Tiết kiệm tiền của là keo kiệt, bủn xỉn. Em không đồng tình. Vì tiết kiệm là biết sử dụng hợp lí, có hiệu quả của cải, thời gian, sức lực của mình và của người khác</a:t>
            </a:r>
            <a:r>
              <a:rPr lang="en-US" sz="2400" b="1" dirty="0">
                <a:solidFill>
                  <a:srgbClr val="0070C0"/>
                </a:solidFill>
              </a:rPr>
              <a:t> </a:t>
            </a:r>
            <a:r>
              <a:rPr lang="vi-VN" sz="2400" b="1" dirty="0">
                <a:solidFill>
                  <a:srgbClr val="0070C0"/>
                </a:solidFill>
              </a:rPr>
              <a:t>chứ không phải keo kiệt, bủn xỉn. </a:t>
            </a:r>
            <a:endParaRPr lang="en-US" sz="2400" b="1" dirty="0">
              <a:solidFill>
                <a:srgbClr val="0070C0"/>
              </a:solidFill>
            </a:endParaRPr>
          </a:p>
        </p:txBody>
      </p:sp>
      <p:sp>
        <p:nvSpPr>
          <p:cNvPr id="3" name="Rectangle 2"/>
          <p:cNvSpPr/>
          <p:nvPr/>
        </p:nvSpPr>
        <p:spPr>
          <a:xfrm>
            <a:off x="251520" y="1847602"/>
            <a:ext cx="8496944" cy="2308324"/>
          </a:xfrm>
          <a:prstGeom prst="rect">
            <a:avLst/>
          </a:prstGeom>
        </p:spPr>
        <p:txBody>
          <a:bodyPr wrap="square">
            <a:spAutoFit/>
          </a:bodyPr>
          <a:lstStyle/>
          <a:p>
            <a:pPr algn="just"/>
            <a:r>
              <a:rPr lang="vi-VN" sz="2400" b="1" dirty="0">
                <a:solidFill>
                  <a:schemeClr val="accent6">
                    <a:lumMod val="50000"/>
                  </a:schemeClr>
                </a:solidFill>
              </a:rPr>
              <a:t>B. Tiết kiệm tiền của là chi tiêu hợp lí, không hoang phí. Em đồng tình. Vì tiết kiệm là biết sử dụng hợp lí, có hiệu quả của cải, thời gian, sức lực của mình và của người khác.Người có lối sống tiết kiệm là người luôn có ý thức tiết kiệm, tránh lãng phí, thất thoát của cải vật chất một cách vô ích.</a:t>
            </a:r>
            <a:endParaRPr lang="en-US" sz="2400" b="1" dirty="0">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23478"/>
            <a:ext cx="8640960" cy="1938992"/>
          </a:xfrm>
          <a:prstGeom prst="rect">
            <a:avLst/>
          </a:prstGeom>
        </p:spPr>
        <p:txBody>
          <a:bodyPr wrap="square">
            <a:spAutoFit/>
          </a:bodyPr>
          <a:lstStyle/>
          <a:p>
            <a:pPr algn="just"/>
            <a:r>
              <a:rPr lang="vi-VN" sz="2400" b="1" dirty="0">
                <a:solidFill>
                  <a:srgbClr val="00B0F0"/>
                </a:solidFill>
              </a:rPr>
              <a:t>C. Tiết kiệm tiền của vừa ích nước, vừa lợi nhà. Em đồng tình. Vì tiết kiệm có ý nghĩa và vai trò quan trọng đối với đời sống. Nó giúp con người biết quý trọng thời gian, tiền bạc, thành quả lao động của bản thân và người khác nhằm làm giàu cho bản thân, gia đình và xã hội.</a:t>
            </a:r>
            <a:endParaRPr lang="en-US" sz="2400" b="1" dirty="0">
              <a:solidFill>
                <a:srgbClr val="00B0F0"/>
              </a:solidFill>
            </a:endParaRPr>
          </a:p>
        </p:txBody>
      </p:sp>
      <p:sp>
        <p:nvSpPr>
          <p:cNvPr id="3" name="Rectangle 2"/>
          <p:cNvSpPr/>
          <p:nvPr/>
        </p:nvSpPr>
        <p:spPr>
          <a:xfrm>
            <a:off x="251520" y="2164670"/>
            <a:ext cx="8496944" cy="1631216"/>
          </a:xfrm>
          <a:prstGeom prst="rect">
            <a:avLst/>
          </a:prstGeom>
        </p:spPr>
        <p:txBody>
          <a:bodyPr wrap="square">
            <a:spAutoFit/>
          </a:bodyPr>
          <a:lstStyle/>
          <a:p>
            <a:pPr algn="just"/>
            <a:r>
              <a:rPr lang="vi-VN" sz="2500" b="1" dirty="0">
                <a:solidFill>
                  <a:srgbClr val="002060"/>
                </a:solidFill>
              </a:rPr>
              <a:t>D. Tiết kiệm tiền của chỉ là việc của gia đình nghèo. Em không đồng tình. Vì ai cũng phải tiết kiệm. Tiết kiệm không chỉ giúp ích cho bản thân, mà chi phí nước nhà cũng giảm bớt.</a:t>
            </a:r>
            <a:endParaRPr lang="en-US" sz="25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71601" y="1245376"/>
          <a:ext cx="8172400" cy="3703320"/>
        </p:xfrm>
        <a:graphic>
          <a:graphicData uri="http://schemas.openxmlformats.org/drawingml/2006/table">
            <a:tbl>
              <a:tblPr firstRow="1" bandRow="1">
                <a:tableStyleId>{5C22544A-7EE6-4342-B048-85BDC9FD1C3A}</a:tableStyleId>
              </a:tblPr>
              <a:tblGrid>
                <a:gridCol w="6221851">
                  <a:extLst>
                    <a:ext uri="{9D8B030D-6E8A-4147-A177-3AD203B41FA5}">
                      <a16:colId xmlns="" xmlns:a16="http://schemas.microsoft.com/office/drawing/2014/main" val="20000"/>
                    </a:ext>
                  </a:extLst>
                </a:gridCol>
                <a:gridCol w="883503">
                  <a:extLst>
                    <a:ext uri="{9D8B030D-6E8A-4147-A177-3AD203B41FA5}">
                      <a16:colId xmlns="" xmlns:a16="http://schemas.microsoft.com/office/drawing/2014/main" val="20001"/>
                    </a:ext>
                  </a:extLst>
                </a:gridCol>
                <a:gridCol w="1067046">
                  <a:extLst>
                    <a:ext uri="{9D8B030D-6E8A-4147-A177-3AD203B41FA5}">
                      <a16:colId xmlns="" xmlns:a16="http://schemas.microsoft.com/office/drawing/2014/main" val="20002"/>
                    </a:ext>
                  </a:extLst>
                </a:gridCol>
              </a:tblGrid>
              <a:tr h="777603">
                <a:tc>
                  <a:txBody>
                    <a:bodyPr/>
                    <a:lstStyle/>
                    <a:p>
                      <a:pPr marL="0" lvl="0" indent="0" algn="ctr">
                        <a:lnSpc>
                          <a:spcPts val="2200"/>
                        </a:lnSpc>
                        <a:buClr>
                          <a:srgbClr val="000000"/>
                        </a:buClr>
                        <a:buSzPts val="400"/>
                        <a:buFont typeface="+mj-lt"/>
                        <a:buNone/>
                        <a:tabLst>
                          <a:tab pos="293370" algn="l"/>
                        </a:tabLst>
                      </a:pPr>
                      <a:r>
                        <a:rPr lang="en-US" sz="1800" b="1" u="none" strike="noStrik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Ý </a:t>
                      </a:r>
                      <a:r>
                        <a:rPr lang="en-US" sz="1800" b="1" u="none" strike="noStrike" spc="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endParaRPr lang="en-US" sz="1800" b="1" u="none" strike="noStrik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r>
                        <a:rPr lang="en-US" sz="1800" b="1" dirty="0" err="1">
                          <a:solidFill>
                            <a:schemeClr val="tx1"/>
                          </a:solidFill>
                          <a:latin typeface="Arial" panose="020B0604020202020204" pitchFamily="34" charset="0"/>
                          <a:cs typeface="Arial" panose="020B0604020202020204" pitchFamily="34" charset="0"/>
                        </a:rPr>
                        <a:t>Tán</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thành</a:t>
                      </a:r>
                      <a:endParaRPr lang="en-US"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r>
                        <a:rPr lang="en-US" sz="1800" b="1" dirty="0" err="1">
                          <a:solidFill>
                            <a:schemeClr val="tx1"/>
                          </a:solidFill>
                          <a:latin typeface="Arial" panose="020B0604020202020204" pitchFamily="34" charset="0"/>
                          <a:cs typeface="Arial" panose="020B0604020202020204" pitchFamily="34" charset="0"/>
                        </a:rPr>
                        <a:t>Không</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tán</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thành</a:t>
                      </a:r>
                      <a:endParaRPr lang="en-US"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0"/>
                  </a:ext>
                </a:extLst>
              </a:tr>
              <a:tr h="436626">
                <a:tc>
                  <a:txBody>
                    <a:bodyPr/>
                    <a:lstStyle/>
                    <a:p>
                      <a:pPr marL="0" marR="0" lvl="0" indent="0" algn="just"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18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vi-VN" sz="1800" b="1" u="none" strike="noStrike" kern="1200" dirty="0">
                          <a:solidFill>
                            <a:schemeClr val="dk1"/>
                          </a:solidFill>
                          <a:effectLst/>
                          <a:latin typeface="Arial" panose="020B0604020202020204" pitchFamily="34" charset="0"/>
                          <a:ea typeface="+mn-ea"/>
                          <a:cs typeface="Arial" panose="020B0604020202020204" pitchFamily="34" charset="0"/>
                        </a:rPr>
                        <a:t>Tiết kiệm là việc giảm bớt hao phí trong sử dụng tài sản, lao động, thòi gian và đồ dùng nhưng vẫn đạt được mục tiêu đã định.</a:t>
                      </a:r>
                      <a:endParaRPr lang="en-US" sz="1800" b="1" u="none" strike="noStrike" kern="1200" dirty="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1"/>
                  </a:ext>
                </a:extLst>
              </a:tr>
              <a:tr h="777603">
                <a:tc>
                  <a:txBody>
                    <a:bodyPr/>
                    <a:lstStyle/>
                    <a:p>
                      <a:pPr marL="0" marR="0" lvl="0" indent="0" algn="just" defTabSz="685800" rtl="0" eaLnBrk="1" fontAlgn="auto" latinLnBrk="0" hangingPunct="1">
                        <a:lnSpc>
                          <a:spcPts val="2200"/>
                        </a:lnSpc>
                        <a:spcBef>
                          <a:spcPts val="0"/>
                        </a:spcBef>
                        <a:spcAft>
                          <a:spcPts val="0"/>
                        </a:spcAft>
                        <a:buClrTx/>
                        <a:buSzTx/>
                        <a:buFontTx/>
                        <a:buNone/>
                        <a:defRPr/>
                      </a:pPr>
                      <a:r>
                        <a:rPr lang="en-US" sz="1800" b="1" u="none" strike="noStrike" kern="1200" dirty="0">
                          <a:solidFill>
                            <a:srgbClr val="C00000"/>
                          </a:solidFill>
                          <a:effectLst/>
                          <a:latin typeface="Arial" panose="020B0604020202020204" pitchFamily="34" charset="0"/>
                          <a:ea typeface="+mn-ea"/>
                          <a:cs typeface="Arial" panose="020B0604020202020204" pitchFamily="34" charset="0"/>
                        </a:rPr>
                        <a:t>B. </a:t>
                      </a:r>
                      <a:r>
                        <a:rPr lang="vi-VN" sz="1800" b="1" u="none" strike="noStrike" kern="1200" dirty="0">
                          <a:solidFill>
                            <a:srgbClr val="C00000"/>
                          </a:solidFill>
                          <a:effectLst/>
                          <a:latin typeface="Arial" panose="020B0604020202020204" pitchFamily="34" charset="0"/>
                          <a:ea typeface="+mn-ea"/>
                          <a:cs typeface="Arial" panose="020B0604020202020204" pitchFamily="34" charset="0"/>
                        </a:rPr>
                        <a:t>Tiết kiệm không có nghĩa là s</a:t>
                      </a:r>
                      <a:r>
                        <a:rPr lang="en-US" sz="1800" b="1" u="none" strike="noStrike" kern="1200" dirty="0">
                          <a:solidFill>
                            <a:srgbClr val="C00000"/>
                          </a:solidFill>
                          <a:effectLst/>
                          <a:latin typeface="Arial" panose="020B0604020202020204" pitchFamily="34" charset="0"/>
                          <a:ea typeface="+mn-ea"/>
                          <a:cs typeface="Arial" panose="020B0604020202020204" pitchFamily="34" charset="0"/>
                        </a:rPr>
                        <a:t>ố</a:t>
                      </a:r>
                      <a:r>
                        <a:rPr lang="vi-VN" sz="1800" b="1" u="none" strike="noStrike" kern="1200" dirty="0">
                          <a:solidFill>
                            <a:srgbClr val="C00000"/>
                          </a:solidFill>
                          <a:effectLst/>
                          <a:latin typeface="Arial" panose="020B0604020202020204" pitchFamily="34" charset="0"/>
                          <a:ea typeface="+mn-ea"/>
                          <a:cs typeface="Arial" panose="020B0604020202020204" pitchFamily="34" charset="0"/>
                        </a:rPr>
                        <a:t>ng qua loa, đại khái, cẩu thả, tuỳ tiện trong nếp sổng, nếp nghĩ, nói năng cộc lốc, trống không, t</a:t>
                      </a:r>
                      <a:r>
                        <a:rPr lang="en-US" sz="1800" b="1" u="none" strike="noStrike" kern="1200" dirty="0">
                          <a:solidFill>
                            <a:srgbClr val="C00000"/>
                          </a:solidFill>
                          <a:effectLst/>
                          <a:latin typeface="Arial" panose="020B0604020202020204" pitchFamily="34" charset="0"/>
                          <a:ea typeface="+mn-ea"/>
                          <a:cs typeface="Arial" panose="020B0604020202020204" pitchFamily="34" charset="0"/>
                        </a:rPr>
                        <a:t>â</a:t>
                      </a:r>
                      <a:r>
                        <a:rPr lang="vi-VN" sz="1800" b="1" u="none" strike="noStrike" kern="1200" dirty="0">
                          <a:solidFill>
                            <a:srgbClr val="C00000"/>
                          </a:solidFill>
                          <a:effectLst/>
                          <a:latin typeface="Arial" panose="020B0604020202020204" pitchFamily="34" charset="0"/>
                          <a:ea typeface="+mn-ea"/>
                          <a:cs typeface="Arial" panose="020B0604020202020204" pitchFamily="34" charset="0"/>
                        </a:rPr>
                        <a:t>m hồn nghèo nàn, trống rỗng.</a:t>
                      </a:r>
                      <a:endParaRPr lang="en-US" sz="1800" b="1" u="none" strike="noStrike" kern="1200" dirty="0">
                        <a:solidFill>
                          <a:srgbClr val="C0000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2"/>
                  </a:ext>
                </a:extLst>
              </a:tr>
              <a:tr h="467934">
                <a:tc>
                  <a:txBody>
                    <a:bodyPr/>
                    <a:lstStyle/>
                    <a:p>
                      <a:pPr marL="0" marR="0" lvl="0" indent="0" algn="just" defTabSz="685800" rtl="0" eaLnBrk="1" fontAlgn="auto" latinLnBrk="0" hangingPunct="1">
                        <a:lnSpc>
                          <a:spcPts val="2200"/>
                        </a:lnSpc>
                        <a:spcBef>
                          <a:spcPts val="0"/>
                        </a:spcBef>
                        <a:spcAft>
                          <a:spcPts val="0"/>
                        </a:spcAft>
                        <a:buClrTx/>
                        <a:buSzTx/>
                        <a:buFontTx/>
                        <a:buNone/>
                        <a:defRPr/>
                      </a:pPr>
                      <a:r>
                        <a:rPr lang="en-US" sz="1800" b="1" kern="1200" dirty="0">
                          <a:solidFill>
                            <a:srgbClr val="0070C0"/>
                          </a:solidFill>
                          <a:effectLst/>
                          <a:latin typeface="Arial" panose="020B0604020202020204" pitchFamily="34" charset="0"/>
                          <a:ea typeface="+mn-ea"/>
                          <a:cs typeface="Arial" panose="020B0604020202020204" pitchFamily="34" charset="0"/>
                        </a:rPr>
                        <a:t>C. </a:t>
                      </a:r>
                      <a:r>
                        <a:rPr lang="vi-VN" sz="1800" b="1" kern="1200" dirty="0">
                          <a:solidFill>
                            <a:srgbClr val="0070C0"/>
                          </a:solidFill>
                          <a:effectLst/>
                          <a:latin typeface="Arial" panose="020B0604020202020204" pitchFamily="34" charset="0"/>
                          <a:ea typeface="+mn-ea"/>
                          <a:cs typeface="Arial" panose="020B0604020202020204" pitchFamily="34" charset="0"/>
                        </a:rPr>
                        <a:t>Hành vi th</a:t>
                      </a:r>
                      <a:r>
                        <a:rPr lang="en-US" sz="1800" b="1" kern="1200" dirty="0">
                          <a:solidFill>
                            <a:srgbClr val="0070C0"/>
                          </a:solidFill>
                          <a:effectLst/>
                          <a:latin typeface="Arial" panose="020B0604020202020204" pitchFamily="34" charset="0"/>
                          <a:ea typeface="+mn-ea"/>
                          <a:cs typeface="Arial" panose="020B0604020202020204" pitchFamily="34" charset="0"/>
                        </a:rPr>
                        <a:t>ể</a:t>
                      </a:r>
                      <a:r>
                        <a:rPr lang="vi-VN" sz="1800" b="1" kern="1200" dirty="0">
                          <a:solidFill>
                            <a:srgbClr val="0070C0"/>
                          </a:solidFill>
                          <a:effectLst/>
                          <a:latin typeface="Arial" panose="020B0604020202020204" pitchFamily="34" charset="0"/>
                          <a:ea typeface="+mn-ea"/>
                          <a:cs typeface="Arial" panose="020B0604020202020204" pitchFamily="34" charset="0"/>
                        </a:rPr>
                        <a:t> hiện lối sống tiết kiệm phải phù h</a:t>
                      </a:r>
                      <a:r>
                        <a:rPr lang="en-US" sz="1800" b="1" kern="1200" dirty="0">
                          <a:solidFill>
                            <a:srgbClr val="0070C0"/>
                          </a:solidFill>
                          <a:effectLst/>
                          <a:latin typeface="Arial" panose="020B0604020202020204" pitchFamily="34" charset="0"/>
                          <a:ea typeface="+mn-ea"/>
                          <a:cs typeface="Arial" panose="020B0604020202020204" pitchFamily="34" charset="0"/>
                        </a:rPr>
                        <a:t>ợ</a:t>
                      </a:r>
                      <a:r>
                        <a:rPr lang="vi-VN" sz="1800" b="1" kern="1200" dirty="0">
                          <a:solidFill>
                            <a:srgbClr val="0070C0"/>
                          </a:solidFill>
                          <a:effectLst/>
                          <a:latin typeface="Arial" panose="020B0604020202020204" pitchFamily="34" charset="0"/>
                          <a:ea typeface="+mn-ea"/>
                          <a:cs typeface="Arial" panose="020B0604020202020204" pitchFamily="34" charset="0"/>
                        </a:rPr>
                        <a:t>p v</a:t>
                      </a:r>
                      <a:r>
                        <a:rPr lang="en-US" sz="1800" b="1" kern="1200" dirty="0">
                          <a:solidFill>
                            <a:srgbClr val="0070C0"/>
                          </a:solidFill>
                          <a:effectLst/>
                          <a:latin typeface="Arial" panose="020B0604020202020204" pitchFamily="34" charset="0"/>
                          <a:ea typeface="+mn-ea"/>
                          <a:cs typeface="Arial" panose="020B0604020202020204" pitchFamily="34" charset="0"/>
                        </a:rPr>
                        <a:t>ớ</a:t>
                      </a:r>
                      <a:r>
                        <a:rPr lang="vi-VN" sz="1800" b="1" kern="1200" dirty="0">
                          <a:solidFill>
                            <a:srgbClr val="0070C0"/>
                          </a:solidFill>
                          <a:effectLst/>
                          <a:latin typeface="Arial" panose="020B0604020202020204" pitchFamily="34" charset="0"/>
                          <a:ea typeface="+mn-ea"/>
                          <a:cs typeface="Arial" panose="020B0604020202020204" pitchFamily="34" charset="0"/>
                        </a:rPr>
                        <a:t>i lứa tuổi, điều kiện c</a:t>
                      </a:r>
                      <a:r>
                        <a:rPr lang="en-US" sz="1800" b="1" kern="1200" dirty="0">
                          <a:solidFill>
                            <a:srgbClr val="0070C0"/>
                          </a:solidFill>
                          <a:effectLst/>
                          <a:latin typeface="Arial" panose="020B0604020202020204" pitchFamily="34" charset="0"/>
                          <a:ea typeface="+mn-ea"/>
                          <a:cs typeface="Arial" panose="020B0604020202020204" pitchFamily="34" charset="0"/>
                        </a:rPr>
                        <a:t>ủ</a:t>
                      </a:r>
                      <a:r>
                        <a:rPr lang="vi-VN" sz="1800" b="1" kern="1200" dirty="0">
                          <a:solidFill>
                            <a:srgbClr val="0070C0"/>
                          </a:solidFill>
                          <a:effectLst/>
                          <a:latin typeface="Arial" panose="020B0604020202020204" pitchFamily="34" charset="0"/>
                          <a:ea typeface="+mn-ea"/>
                          <a:cs typeface="Arial" panose="020B0604020202020204" pitchFamily="34" charset="0"/>
                        </a:rPr>
                        <a:t>a gia đinh, b</a:t>
                      </a:r>
                      <a:r>
                        <a:rPr lang="en-US" sz="1800" b="1" kern="1200" dirty="0">
                          <a:solidFill>
                            <a:srgbClr val="0070C0"/>
                          </a:solidFill>
                          <a:effectLst/>
                          <a:latin typeface="Arial" panose="020B0604020202020204" pitchFamily="34" charset="0"/>
                          <a:ea typeface="+mn-ea"/>
                          <a:cs typeface="Arial" panose="020B0604020202020204" pitchFamily="34" charset="0"/>
                        </a:rPr>
                        <a:t>ả</a:t>
                      </a:r>
                      <a:r>
                        <a:rPr lang="vi-VN" sz="1800" b="1" kern="1200" dirty="0">
                          <a:solidFill>
                            <a:srgbClr val="0070C0"/>
                          </a:solidFill>
                          <a:effectLst/>
                          <a:latin typeface="Arial" panose="020B0604020202020204" pitchFamily="34" charset="0"/>
                          <a:ea typeface="+mn-ea"/>
                          <a:cs typeface="Arial" panose="020B0604020202020204" pitchFamily="34" charset="0"/>
                        </a:rPr>
                        <a:t>n thân và m</a:t>
                      </a:r>
                      <a:r>
                        <a:rPr lang="en-US" sz="1800" b="1" kern="1200" dirty="0">
                          <a:solidFill>
                            <a:srgbClr val="0070C0"/>
                          </a:solidFill>
                          <a:effectLst/>
                          <a:latin typeface="Arial" panose="020B0604020202020204" pitchFamily="34" charset="0"/>
                          <a:ea typeface="+mn-ea"/>
                          <a:cs typeface="Arial" panose="020B0604020202020204" pitchFamily="34" charset="0"/>
                        </a:rPr>
                        <a:t>ô</a:t>
                      </a:r>
                      <a:r>
                        <a:rPr lang="vi-VN" sz="1800" b="1" kern="1200" dirty="0">
                          <a:solidFill>
                            <a:srgbClr val="0070C0"/>
                          </a:solidFill>
                          <a:effectLst/>
                          <a:latin typeface="Arial" panose="020B0604020202020204" pitchFamily="34" charset="0"/>
                          <a:ea typeface="+mn-ea"/>
                          <a:cs typeface="Arial" panose="020B0604020202020204" pitchFamily="34" charset="0"/>
                        </a:rPr>
                        <a:t>i trường xã hội xung quanh.</a:t>
                      </a:r>
                      <a:endParaRPr lang="en-US" sz="1800" b="1" kern="1200" dirty="0">
                        <a:solidFill>
                          <a:srgbClr val="0070C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just"/>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10003"/>
                  </a:ext>
                </a:extLst>
              </a:tr>
            </a:tbl>
          </a:graphicData>
        </a:graphic>
      </p:graphicFrame>
      <p:sp>
        <p:nvSpPr>
          <p:cNvPr id="4" name="TextBox 3"/>
          <p:cNvSpPr txBox="1"/>
          <p:nvPr/>
        </p:nvSpPr>
        <p:spPr>
          <a:xfrm>
            <a:off x="3491880" y="123478"/>
            <a:ext cx="5616624" cy="1477328"/>
          </a:xfrm>
          <a:prstGeom prst="rect">
            <a:avLst/>
          </a:prstGeom>
          <a:noFill/>
        </p:spPr>
        <p:txBody>
          <a:bodyPr wrap="square">
            <a:spAutoFit/>
          </a:bodyPr>
          <a:lstStyle/>
          <a:p>
            <a:pPr algn="just">
              <a:lnSpc>
                <a:spcPts val="2400"/>
              </a:lnSpc>
              <a:buClr>
                <a:srgbClr val="000000"/>
              </a:buClr>
              <a:buSzPts val="400"/>
              <a:tabLst>
                <a:tab pos="110490" algn="l"/>
              </a:tabLst>
            </a:pPr>
            <a:r>
              <a:rPr lang="en-US" sz="2000" b="1" u="none" strike="noStrike" spc="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Bài</a:t>
            </a:r>
            <a:r>
              <a:rPr lang="en-US" sz="2000" b="1" u="none" strike="noStrike" spc="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000" b="1" u="none" strike="noStrike" spc="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tập</a:t>
            </a:r>
            <a:r>
              <a:rPr lang="en-US" sz="2000" b="1" u="none" strike="noStrike" spc="0" dirty="0">
                <a:solidFill>
                  <a:srgbClr val="0070C0"/>
                </a:solidFill>
                <a:latin typeface="Arial" panose="020B0604020202020204" pitchFamily="34" charset="0"/>
                <a:ea typeface="Times New Roman" panose="02020603050405020304" pitchFamily="18" charset="0"/>
                <a:cs typeface="Arial" panose="020B0604020202020204" pitchFamily="34" charset="0"/>
              </a:rPr>
              <a:t> 4/47: </a:t>
            </a:r>
            <a:r>
              <a:rPr lang="vi-VN"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cùng các bạn trao đổi, bày t</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ỏ</a:t>
            </a:r>
            <a:r>
              <a:rPr lang="vi-VN"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thái độ về các ý kiến dưới đây (tán thành hoặc không tán thành). V</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ì</a:t>
            </a:r>
            <a:r>
              <a:rPr lang="vi-VN"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sao?</a:t>
            </a:r>
            <a:endPar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buClr>
                <a:srgbClr val="000000"/>
              </a:buClr>
              <a:buSzPts val="400"/>
              <a:tabLst>
                <a:tab pos="110490" algn="l"/>
              </a:tabLst>
            </a:pPr>
            <a:endParaRPr lang="en-US" sz="2000" b="1" u="none" strike="noStrike" spc="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Hình ảnh Suy Nghĩ Của Cậu Bé , Suy Nghĩ Clipart, Cậu Bé Clipart, Suy Nghĩ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p:cNvSpPr/>
          <p:nvPr/>
        </p:nvSpPr>
        <p:spPr>
          <a:xfrm>
            <a:off x="1619672"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47285"/>
            <a:ext cx="8496944" cy="1938992"/>
          </a:xfrm>
          <a:prstGeom prst="rect">
            <a:avLst/>
          </a:prstGeom>
        </p:spPr>
        <p:txBody>
          <a:bodyPr wrap="square">
            <a:spAutoFit/>
          </a:bodyPr>
          <a:lstStyle/>
          <a:p>
            <a:pPr algn="just"/>
            <a:r>
              <a:rPr lang="vi-VN" sz="2400" b="1" dirty="0">
                <a:solidFill>
                  <a:srgbClr val="002060"/>
                </a:solidFill>
              </a:rPr>
              <a:t>A. Em tán thành. Vì tiết kiệm là biết sử dụng hợp lí, có hiệu quả của cải, thời gian, sức lực của mình và của người khác. Sử dụng hợp lí là biết cân đối, chi tiêu có kế hoạch, có tính toán, xem xét đầy đủ các yếu tố để đạt được mục tiêu, nhiệm vụ đề ra.</a:t>
            </a:r>
            <a:endParaRPr lang="en-US" sz="2400" b="1" dirty="0">
              <a:solidFill>
                <a:srgbClr val="002060"/>
              </a:solidFill>
            </a:endParaRPr>
          </a:p>
        </p:txBody>
      </p:sp>
      <p:sp>
        <p:nvSpPr>
          <p:cNvPr id="3" name="Rectangle 2"/>
          <p:cNvSpPr/>
          <p:nvPr/>
        </p:nvSpPr>
        <p:spPr>
          <a:xfrm>
            <a:off x="323528" y="2102534"/>
            <a:ext cx="8280920" cy="1569660"/>
          </a:xfrm>
          <a:prstGeom prst="rect">
            <a:avLst/>
          </a:prstGeom>
        </p:spPr>
        <p:txBody>
          <a:bodyPr wrap="square">
            <a:spAutoFit/>
          </a:bodyPr>
          <a:lstStyle/>
          <a:p>
            <a:pPr algn="just"/>
            <a:r>
              <a:rPr lang="vi-VN" sz="2400" b="1" dirty="0">
                <a:solidFill>
                  <a:srgbClr val="0070C0"/>
                </a:solidFill>
              </a:rPr>
              <a:t>B. Em tán thành. Vì tiết kiệm là biết cách sử dụng hợp lí, tối ưu hóa chứ không phải tùy tiện và tiết kiệm trong lối sống hàng ngày chứ   không phải trong giao tiếp, ứng xử.</a:t>
            </a:r>
          </a:p>
        </p:txBody>
      </p:sp>
      <p:sp>
        <p:nvSpPr>
          <p:cNvPr id="6" name="Rectangle 5"/>
          <p:cNvSpPr/>
          <p:nvPr/>
        </p:nvSpPr>
        <p:spPr>
          <a:xfrm>
            <a:off x="323527" y="3747685"/>
            <a:ext cx="8441093" cy="1200329"/>
          </a:xfrm>
          <a:prstGeom prst="rect">
            <a:avLst/>
          </a:prstGeom>
        </p:spPr>
        <p:txBody>
          <a:bodyPr wrap="square">
            <a:spAutoFit/>
          </a:bodyPr>
          <a:lstStyle/>
          <a:p>
            <a:pPr algn="just"/>
            <a:r>
              <a:rPr lang="vi-VN" sz="2400" b="1" dirty="0">
                <a:solidFill>
                  <a:srgbClr val="00B050"/>
                </a:solidFill>
              </a:rPr>
              <a:t>C. Em tán thành. Vì tiết kiệm là giúp ích cho bản thân, gia đình nhưng nên tiết kiệm theo mức vừa phải đúng theo nhu cầu bản thân và xã hội.</a:t>
            </a:r>
            <a:endParaRPr lang="en-US" sz="2400" b="1"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SimSun"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p:cNvSpPr txBox="1"/>
          <p:nvPr/>
        </p:nvSpPr>
        <p:spPr>
          <a:xfrm>
            <a:off x="2555776" y="1163560"/>
            <a:ext cx="6264696" cy="2488310"/>
          </a:xfrm>
          <a:prstGeom prst="rect">
            <a:avLst/>
          </a:prstGeom>
          <a:noFill/>
        </p:spPr>
        <p:txBody>
          <a:bodyPr wrap="square">
            <a:spAutoFit/>
          </a:bodyPr>
          <a:lstStyle/>
          <a:p>
            <a:pPr lvl="0">
              <a:lnSpc>
                <a:spcPct val="145000"/>
              </a:lnSpc>
              <a:buClr>
                <a:srgbClr val="000000"/>
              </a:buClr>
              <a:buSzPts val="400"/>
              <a:tabLst>
                <a:tab pos="211455" algn="l"/>
              </a:tabLst>
            </a:pP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sẽ rèn luyện như thế nào đề tr</a:t>
            </a:r>
            <a:r>
              <a:rPr lang="en-US" sz="2200" b="1" dirty="0">
                <a:solidFill>
                  <a:srgbClr val="000000"/>
                </a:solidFill>
                <a:latin typeface="Arial" panose="020B0604020202020204" pitchFamily="34" charset="0"/>
                <a:ea typeface="Times New Roman" panose="02020603050405020304" pitchFamily="18" charset="0"/>
                <a:cs typeface="Arial" panose="020B0604020202020204" pitchFamily="34" charset="0"/>
              </a:rPr>
              <a:t>ở</a:t>
            </a: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ngư</a:t>
            </a:r>
            <a:r>
              <a:rPr lang="en-US" sz="2200" b="1" dirty="0">
                <a:solidFill>
                  <a:srgbClr val="000000"/>
                </a:solidFill>
                <a:latin typeface="Arial" panose="020B0604020202020204" pitchFamily="34" charset="0"/>
                <a:ea typeface="Times New Roman" panose="02020603050405020304" pitchFamily="18" charset="0"/>
                <a:cs typeface="Arial" panose="020B0604020202020204" pitchFamily="34" charset="0"/>
              </a:rPr>
              <a:t>ờ</a:t>
            </a: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có lối sống tiết kiệm?</a:t>
            </a:r>
            <a:endParaRPr lang="en-US" sz="2200" b="1" u="none" strike="noStrike" spc="0" dirty="0">
              <a:effectLst/>
              <a:latin typeface="Arial" panose="020B0604020202020204" pitchFamily="34" charset="0"/>
              <a:ea typeface="Times New Roman" panose="02020603050405020304" pitchFamily="18" charset="0"/>
              <a:cs typeface="Arial" panose="020B0604020202020204" pitchFamily="34" charset="0"/>
            </a:endParaRPr>
          </a:p>
          <a:p>
            <a:pPr lvl="0" algn="just">
              <a:lnSpc>
                <a:spcPct val="145000"/>
              </a:lnSpc>
              <a:buClr>
                <a:srgbClr val="000000"/>
              </a:buClr>
              <a:buSzPts val="400"/>
              <a:tabLst>
                <a:tab pos="211455" algn="l"/>
              </a:tabLst>
            </a:pP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xây dựng kế hoạch rèn luyện lối sống tiết kiệm của bản thân và c</a:t>
            </a:r>
            <a:r>
              <a:rPr lang="en-US"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a:t>
            </a: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a:t>
            </a:r>
            <a:r>
              <a:rPr lang="en-US" sz="2200" b="1" dirty="0">
                <a:solidFill>
                  <a:srgbClr val="000000"/>
                </a:solidFill>
                <a:latin typeface="Arial" panose="020B0604020202020204" pitchFamily="34" charset="0"/>
                <a:ea typeface="Times New Roman" panose="02020603050405020304" pitchFamily="18" charset="0"/>
                <a:cs typeface="Arial" panose="020B0604020202020204" pitchFamily="34" charset="0"/>
              </a:rPr>
              <a:t>ẻ</a:t>
            </a: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t>
            </a:r>
            <a:r>
              <a:rPr lang="en-US"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ớ</a:t>
            </a: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b</a:t>
            </a:r>
            <a:r>
              <a:rPr lang="en-US"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a:t>
            </a:r>
            <a:r>
              <a:rPr lang="vi-VN" sz="22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mẹ hoặc thầy cô giáo về kế hoạch của mình.</a:t>
            </a:r>
            <a:endParaRPr lang="en-US" sz="2200" b="1" u="none" strike="noStrike" spc="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2627784" y="0"/>
            <a:ext cx="5472608" cy="4947672"/>
          </a:xfrm>
          <a:prstGeom prst="rect">
            <a:avLst/>
          </a:prstGeom>
        </p:spPr>
      </p:pic>
      <p:sp>
        <p:nvSpPr>
          <p:cNvPr id="15" name="TextBox 14"/>
          <p:cNvSpPr txBox="1"/>
          <p:nvPr/>
        </p:nvSpPr>
        <p:spPr>
          <a:xfrm rot="161344">
            <a:off x="3540575" y="2328105"/>
            <a:ext cx="3459334" cy="2157001"/>
          </a:xfrm>
          <a:prstGeom prst="rect">
            <a:avLst/>
          </a:prstGeom>
          <a:noFill/>
        </p:spPr>
        <p:txBody>
          <a:bodyPr wrap="square">
            <a:spAutoFit/>
          </a:bodyPr>
          <a:lstStyle/>
          <a:p>
            <a:pPr algn="just">
              <a:lnSpc>
                <a:spcPts val="2300"/>
              </a:lnSpc>
            </a:pPr>
            <a:r>
              <a:rPr lang="vi-VN" sz="2200" b="1" dirty="0">
                <a:solidFill>
                  <a:srgbClr val="000000"/>
                </a:solidFill>
                <a:effectLst/>
                <a:latin typeface="Times New Roman" panose="02020603050405020304" pitchFamily="18" charset="0"/>
                <a:ea typeface="Times New Roman" panose="02020603050405020304" pitchFamily="18" charset="0"/>
              </a:rPr>
              <a:t>Em hãy sưu tầm và c</a:t>
            </a:r>
            <a:r>
              <a:rPr lang="en-US" sz="2200" b="1" dirty="0">
                <a:solidFill>
                  <a:srgbClr val="000000"/>
                </a:solidFill>
                <a:latin typeface="Times New Roman" panose="02020603050405020304" pitchFamily="18" charset="0"/>
                <a:ea typeface="Times New Roman" panose="02020603050405020304" pitchFamily="18" charset="0"/>
              </a:rPr>
              <a:t>hi</a:t>
            </a:r>
            <a:r>
              <a:rPr lang="vi-VN" sz="2200" b="1" dirty="0">
                <a:solidFill>
                  <a:srgbClr val="000000"/>
                </a:solidFill>
                <a:effectLst/>
                <a:latin typeface="Times New Roman" panose="02020603050405020304" pitchFamily="18" charset="0"/>
                <a:ea typeface="Times New Roman" panose="02020603050405020304" pitchFamily="18" charset="0"/>
              </a:rPr>
              <a:t>a sẻ v</a:t>
            </a:r>
            <a:r>
              <a:rPr lang="en-US" sz="2200" b="1" dirty="0">
                <a:solidFill>
                  <a:srgbClr val="000000"/>
                </a:solidFill>
                <a:effectLst/>
                <a:latin typeface="Times New Roman" panose="02020603050405020304" pitchFamily="18" charset="0"/>
                <a:ea typeface="Times New Roman" panose="02020603050405020304" pitchFamily="18" charset="0"/>
              </a:rPr>
              <a:t>ớ</a:t>
            </a:r>
            <a:r>
              <a:rPr lang="vi-VN" sz="2200" b="1" dirty="0">
                <a:solidFill>
                  <a:srgbClr val="000000"/>
                </a:solidFill>
                <a:effectLst/>
                <a:latin typeface="Times New Roman" panose="02020603050405020304" pitchFamily="18" charset="0"/>
                <a:ea typeface="Times New Roman" panose="02020603050405020304" pitchFamily="18" charset="0"/>
              </a:rPr>
              <a:t>i các bạn trong nhóm, l</a:t>
            </a:r>
            <a:r>
              <a:rPr lang="en-US" sz="2200" b="1" dirty="0">
                <a:solidFill>
                  <a:srgbClr val="000000"/>
                </a:solidFill>
                <a:effectLst/>
                <a:latin typeface="Times New Roman" panose="02020603050405020304" pitchFamily="18" charset="0"/>
                <a:ea typeface="Times New Roman" panose="02020603050405020304" pitchFamily="18" charset="0"/>
              </a:rPr>
              <a:t>ớ</a:t>
            </a:r>
            <a:r>
              <a:rPr lang="vi-VN" sz="2200" b="1"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200" b="1" dirty="0">
                <a:solidFill>
                  <a:srgbClr val="000000"/>
                </a:solidFill>
                <a:latin typeface="Times New Roman" panose="02020603050405020304" pitchFamily="18" charset="0"/>
                <a:ea typeface="Times New Roman" panose="02020603050405020304" pitchFamily="18" charset="0"/>
              </a:rPr>
              <a:t>ơ</a:t>
            </a:r>
            <a:r>
              <a:rPr lang="vi-VN" sz="2200" b="1"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200" b="1" dirty="0" err="1">
                <a:solidFill>
                  <a:srgbClr val="000000"/>
                </a:solidFill>
                <a:latin typeface="Times New Roman" panose="02020603050405020304" pitchFamily="18" charset="0"/>
                <a:ea typeface="Times New Roman" panose="02020603050405020304" pitchFamily="18" charset="0"/>
              </a:rPr>
              <a:t>ượ</a:t>
            </a:r>
            <a:r>
              <a:rPr lang="vi-VN" sz="2200" b="1"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200" b="1"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67544" y="1635646"/>
            <a:ext cx="2866256" cy="3384376"/>
          </a:xfrm>
          <a:prstGeom prst="rect">
            <a:avLst/>
          </a:prstGeom>
        </p:spPr>
      </p:pic>
      <p:pic>
        <p:nvPicPr>
          <p:cNvPr id="4" name="Picture 3"/>
          <p:cNvPicPr>
            <a:picLocks noChangeAspect="1"/>
          </p:cNvPicPr>
          <p:nvPr/>
        </p:nvPicPr>
        <p:blipFill>
          <a:blip r:embed="rId3"/>
          <a:stretch>
            <a:fillRect/>
          </a:stretch>
        </p:blipFill>
        <p:spPr>
          <a:xfrm>
            <a:off x="3851920" y="1995686"/>
            <a:ext cx="4536504" cy="2808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20538"/>
            <a:ext cx="9721080" cy="5143500"/>
          </a:xfrm>
          <a:prstGeom prst="rect">
            <a:avLst/>
          </a:prstGeom>
        </p:spPr>
      </p:pic>
      <p:sp>
        <p:nvSpPr>
          <p:cNvPr id="14" name="Star: 6 Points 13"/>
          <p:cNvSpPr/>
          <p:nvPr/>
        </p:nvSpPr>
        <p:spPr>
          <a:xfrm>
            <a:off x="2627784" y="51470"/>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p:cNvSpPr txBox="1"/>
          <p:nvPr/>
        </p:nvSpPr>
        <p:spPr>
          <a:xfrm>
            <a:off x="107504" y="607728"/>
            <a:ext cx="8496944" cy="4188904"/>
          </a:xfrm>
          <a:prstGeom prst="rect">
            <a:avLst/>
          </a:prstGeom>
          <a:noFill/>
        </p:spPr>
        <p:txBody>
          <a:bodyPr wrap="square">
            <a:spAutoFit/>
          </a:bodyPr>
          <a:lstStyle/>
          <a:p>
            <a:pPr algn="ctr">
              <a:lnSpc>
                <a:spcPct val="127000"/>
              </a:lnSpc>
            </a:pPr>
            <a:r>
              <a:rPr lang="vi-VN" sz="2000" b="1" dirty="0">
                <a:solidFill>
                  <a:srgbClr val="002060"/>
                </a:solidFill>
                <a:effectLst/>
                <a:latin typeface="+mj-lt"/>
                <a:ea typeface="Times New Roman" panose="02020603050405020304" pitchFamily="18" charset="0"/>
                <a:cs typeface="Arial" panose="020B0604020202020204" pitchFamily="34" charset="0"/>
              </a:rPr>
              <a:t>TẤM GƯƠNG SỐNG GIẢN DỊ VÀ TI</a:t>
            </a:r>
            <a:r>
              <a:rPr lang="en-US" sz="2000" b="1" dirty="0">
                <a:solidFill>
                  <a:srgbClr val="002060"/>
                </a:solidFill>
                <a:effectLst/>
                <a:latin typeface="+mj-lt"/>
                <a:ea typeface="Times New Roman" panose="02020603050405020304" pitchFamily="18" charset="0"/>
                <a:cs typeface="Arial" panose="020B0604020202020204" pitchFamily="34" charset="0"/>
              </a:rPr>
              <a:t>Ế</a:t>
            </a:r>
            <a:r>
              <a:rPr lang="vi-VN" sz="2000" b="1" dirty="0">
                <a:solidFill>
                  <a:srgbClr val="002060"/>
                </a:solidFill>
                <a:effectLst/>
                <a:latin typeface="+mj-lt"/>
                <a:ea typeface="Times New Roman" panose="02020603050405020304" pitchFamily="18" charset="0"/>
                <a:cs typeface="Arial" panose="020B0604020202020204" pitchFamily="34" charset="0"/>
              </a:rPr>
              <a:t>T KIỆM CỦA B</a:t>
            </a:r>
            <a:r>
              <a:rPr lang="en-US" sz="2000" b="1" dirty="0">
                <a:solidFill>
                  <a:srgbClr val="002060"/>
                </a:solidFill>
                <a:latin typeface="+mj-lt"/>
                <a:ea typeface="Times New Roman" panose="02020603050405020304" pitchFamily="18" charset="0"/>
                <a:cs typeface="Arial" panose="020B0604020202020204" pitchFamily="34" charset="0"/>
              </a:rPr>
              <a:t>Á</a:t>
            </a:r>
            <a:r>
              <a:rPr lang="vi-VN" sz="2000" b="1" dirty="0">
                <a:solidFill>
                  <a:srgbClr val="002060"/>
                </a:solidFill>
                <a:effectLst/>
                <a:latin typeface="+mj-lt"/>
                <a:ea typeface="Times New Roman" panose="02020603050405020304" pitchFamily="18" charset="0"/>
                <a:cs typeface="Arial" panose="020B0604020202020204" pitchFamily="34" charset="0"/>
              </a:rPr>
              <a:t>C H</a:t>
            </a:r>
            <a:r>
              <a:rPr lang="en-US" sz="2000" b="1" dirty="0">
                <a:solidFill>
                  <a:srgbClr val="002060"/>
                </a:solidFill>
                <a:effectLst/>
                <a:latin typeface="+mj-lt"/>
                <a:ea typeface="Times New Roman" panose="02020603050405020304" pitchFamily="18" charset="0"/>
                <a:cs typeface="Arial" panose="020B0604020202020204" pitchFamily="34" charset="0"/>
              </a:rPr>
              <a:t>Ồ</a:t>
            </a:r>
          </a:p>
          <a:p>
            <a:pPr algn="just">
              <a:lnSpc>
                <a:spcPct val="144000"/>
              </a:lnSpc>
            </a:pPr>
            <a:r>
              <a:rPr lang="vi-VN" sz="2000" b="1" dirty="0">
                <a:solidFill>
                  <a:srgbClr val="000000"/>
                </a:solidFill>
                <a:effectLst/>
                <a:latin typeface="+mj-lt"/>
                <a:ea typeface="Times New Roman" panose="02020603050405020304" pitchFamily="18" charset="0"/>
                <a:cs typeface="Arial" panose="020B0604020202020204" pitchFamily="34" charset="0"/>
              </a:rPr>
              <a:t>Hằng ngày, Th</a:t>
            </a:r>
            <a:r>
              <a:rPr lang="en-US" sz="2000" b="1" dirty="0">
                <a:solidFill>
                  <a:srgbClr val="000000"/>
                </a:solidFill>
                <a:latin typeface="+mj-lt"/>
                <a:ea typeface="Times New Roman" panose="02020603050405020304" pitchFamily="18" charset="0"/>
                <a:cs typeface="Arial" panose="020B0604020202020204" pitchFamily="34" charset="0"/>
              </a:rPr>
              <a:t>ô</a:t>
            </a:r>
            <a:r>
              <a:rPr lang="vi-VN" sz="2000" b="1" dirty="0">
                <a:solidFill>
                  <a:srgbClr val="000000"/>
                </a:solidFill>
                <a:effectLst/>
                <a:latin typeface="+mj-lt"/>
                <a:ea typeface="Times New Roman" panose="02020603050405020304" pitchFamily="18" charset="0"/>
                <a:cs typeface="Arial" panose="020B0604020202020204" pitchFamily="34" charset="0"/>
              </a:rPr>
              <a:t>ng tấn xã Việt Nam đều </a:t>
            </a:r>
            <a:r>
              <a:rPr lang="en-US" sz="2000" b="1" dirty="0">
                <a:solidFill>
                  <a:srgbClr val="000000"/>
                </a:solidFill>
                <a:latin typeface="+mj-lt"/>
                <a:ea typeface="Times New Roman" panose="02020603050405020304" pitchFamily="18" charset="0"/>
                <a:cs typeface="Arial" panose="020B0604020202020204" pitchFamily="34" charset="0"/>
              </a:rPr>
              <a:t>đ</a:t>
            </a:r>
            <a:r>
              <a:rPr lang="vi-VN" sz="2000" b="1" dirty="0">
                <a:solidFill>
                  <a:srgbClr val="000000"/>
                </a:solidFill>
                <a:effectLst/>
                <a:latin typeface="+mj-lt"/>
                <a:ea typeface="Times New Roman" panose="02020603050405020304" pitchFamily="18" charset="0"/>
                <a:cs typeface="Arial" panose="020B0604020202020204" pitchFamily="34" charset="0"/>
              </a:rPr>
              <a:t>ưa b</a:t>
            </a:r>
            <a:r>
              <a:rPr lang="en-US" sz="2000" b="1" dirty="0">
                <a:solidFill>
                  <a:srgbClr val="000000"/>
                </a:solidFill>
                <a:latin typeface="+mj-lt"/>
                <a:ea typeface="Times New Roman" panose="02020603050405020304" pitchFamily="18" charset="0"/>
                <a:cs typeface="Arial" panose="020B0604020202020204" pitchFamily="34" charset="0"/>
              </a:rPr>
              <a:t>ả</a:t>
            </a:r>
            <a:r>
              <a:rPr lang="vi-VN" sz="2000" b="1" dirty="0">
                <a:solidFill>
                  <a:srgbClr val="000000"/>
                </a:solidFill>
                <a:effectLst/>
                <a:latin typeface="+mj-lt"/>
                <a:ea typeface="Times New Roman" panose="02020603050405020304" pitchFamily="18" charset="0"/>
                <a:cs typeface="Arial" panose="020B0604020202020204" pitchFamily="34" charset="0"/>
              </a:rPr>
              <a:t>n tin lên cho Bác Hồ xem. Khi in một mặt, Bác phê bình là lãng ph</a:t>
            </a:r>
            <a:r>
              <a:rPr lang="en-US" sz="2000" b="1" dirty="0">
                <a:solidFill>
                  <a:srgbClr val="000000"/>
                </a:solidFill>
                <a:latin typeface="+mj-lt"/>
                <a:ea typeface="Times New Roman" panose="02020603050405020304" pitchFamily="18" charset="0"/>
                <a:cs typeface="Arial" panose="020B0604020202020204" pitchFamily="34" charset="0"/>
              </a:rPr>
              <a:t>í</a:t>
            </a:r>
            <a:r>
              <a:rPr lang="vi-VN" sz="2000" b="1" dirty="0">
                <a:solidFill>
                  <a:srgbClr val="000000"/>
                </a:solidFill>
                <a:effectLst/>
                <a:latin typeface="+mj-lt"/>
                <a:ea typeface="Times New Roman" panose="02020603050405020304" pitchFamily="18" charset="0"/>
                <a:cs typeface="Arial" panose="020B0604020202020204" pitchFamily="34" charset="0"/>
              </a:rPr>
              <a:t> giấy. Sau đấy, Thông tấn xã in hai mặt bằng rô-nê-ô (roneo). Sang năm 1969, sức khoẻ Bác yếu và mắt giảm thị lực, Th</a:t>
            </a:r>
            <a:r>
              <a:rPr lang="en-US" sz="2000" b="1" dirty="0">
                <a:solidFill>
                  <a:srgbClr val="000000"/>
                </a:solidFill>
                <a:latin typeface="+mj-lt"/>
                <a:ea typeface="Times New Roman" panose="02020603050405020304" pitchFamily="18" charset="0"/>
                <a:cs typeface="Arial" panose="020B0604020202020204" pitchFamily="34" charset="0"/>
              </a:rPr>
              <a:t>ô</a:t>
            </a:r>
            <a:r>
              <a:rPr lang="vi-VN" sz="2000" b="1" dirty="0">
                <a:solidFill>
                  <a:srgbClr val="000000"/>
                </a:solidFill>
                <a:effectLst/>
                <a:latin typeface="+mj-lt"/>
                <a:ea typeface="Times New Roman" panose="02020603050405020304" pitchFamily="18" charset="0"/>
                <a:cs typeface="Arial" panose="020B0604020202020204" pitchFamily="34" charset="0"/>
              </a:rPr>
              <a:t>ng tấn xã lại gửi b</a:t>
            </a:r>
            <a:r>
              <a:rPr lang="en-US" sz="2000" b="1" dirty="0">
                <a:solidFill>
                  <a:srgbClr val="000000"/>
                </a:solidFill>
                <a:latin typeface="+mj-lt"/>
                <a:ea typeface="Times New Roman" panose="02020603050405020304" pitchFamily="18" charset="0"/>
                <a:cs typeface="Arial" panose="020B0604020202020204" pitchFamily="34" charset="0"/>
              </a:rPr>
              <a:t>ả</a:t>
            </a:r>
            <a:r>
              <a:rPr lang="vi-VN" sz="2000" b="1" dirty="0">
                <a:solidFill>
                  <a:srgbClr val="000000"/>
                </a:solidFill>
                <a:effectLst/>
                <a:latin typeface="+mj-lt"/>
                <a:ea typeface="Times New Roman" panose="02020603050405020304" pitchFamily="18" charset="0"/>
                <a:cs typeface="Arial" panose="020B0604020202020204" pitchFamily="34" charset="0"/>
              </a:rPr>
              <a:t>n tin </a:t>
            </a:r>
            <a:r>
              <a:rPr lang="en-US" sz="2000" b="1" dirty="0" err="1">
                <a:solidFill>
                  <a:srgbClr val="000000"/>
                </a:solidFill>
                <a:effectLst/>
                <a:latin typeface="+mj-lt"/>
                <a:ea typeface="Times New Roman" panose="02020603050405020304" pitchFamily="18" charset="0"/>
                <a:cs typeface="Arial" panose="020B0604020202020204" pitchFamily="34" charset="0"/>
              </a:rPr>
              <a:t>i</a:t>
            </a:r>
            <a:r>
              <a:rPr lang="vi-VN" sz="2000" b="1" dirty="0">
                <a:solidFill>
                  <a:srgbClr val="000000"/>
                </a:solidFill>
                <a:effectLst/>
                <a:latin typeface="+mj-lt"/>
                <a:ea typeface="Times New Roman" panose="02020603050405020304" pitchFamily="18" charset="0"/>
                <a:cs typeface="Arial" panose="020B0604020202020204" pitchFamily="34" charset="0"/>
              </a:rPr>
              <a:t>n một mặt để Bác đọc cho tiện. Khi xem xong, những tin cần thiết Bác giữ lại, còn lại Người chuyển bản tin cho Văn phòng Phủ Ch</a:t>
            </a:r>
            <a:r>
              <a:rPr lang="en-US" sz="2000" b="1" dirty="0">
                <a:solidFill>
                  <a:srgbClr val="000000"/>
                </a:solidFill>
                <a:latin typeface="+mj-lt"/>
                <a:ea typeface="Times New Roman" panose="02020603050405020304" pitchFamily="18" charset="0"/>
                <a:cs typeface="Arial" panose="020B0604020202020204" pitchFamily="34" charset="0"/>
              </a:rPr>
              <a:t>ủ</a:t>
            </a:r>
            <a:r>
              <a:rPr lang="vi-VN" sz="2000" b="1" dirty="0">
                <a:solidFill>
                  <a:srgbClr val="000000"/>
                </a:solidFill>
                <a:effectLst/>
                <a:latin typeface="+mj-lt"/>
                <a:ea typeface="Times New Roman" panose="02020603050405020304" pitchFamily="18" charset="0"/>
                <a:cs typeface="Arial" panose="020B0604020202020204" pitchFamily="34" charset="0"/>
              </a:rPr>
              <a:t> tịch cắt làm phong b</a:t>
            </a:r>
            <a:r>
              <a:rPr lang="en-US" sz="2000" b="1" dirty="0">
                <a:solidFill>
                  <a:srgbClr val="000000"/>
                </a:solidFill>
                <a:latin typeface="+mj-lt"/>
                <a:ea typeface="Times New Roman" panose="02020603050405020304" pitchFamily="18" charset="0"/>
                <a:cs typeface="Arial" panose="020B0604020202020204" pitchFamily="34" charset="0"/>
              </a:rPr>
              <a:t>ì</a:t>
            </a:r>
            <a:r>
              <a:rPr lang="vi-VN" sz="2000" b="1" dirty="0">
                <a:solidFill>
                  <a:srgbClr val="000000"/>
                </a:solidFill>
                <a:effectLst/>
                <a:latin typeface="+mj-lt"/>
                <a:ea typeface="Times New Roman" panose="02020603050405020304" pitchFamily="18" charset="0"/>
                <a:cs typeface="Arial" panose="020B0604020202020204" pitchFamily="34" charset="0"/>
              </a:rPr>
              <a:t> hoặc dùng làm giấy viết cho tiết kiệm. Ngày 10/5/1969, Bác đã viết lại toàn bộ đoạn m</a:t>
            </a:r>
            <a:r>
              <a:rPr lang="en-US" sz="2000" b="1" dirty="0">
                <a:solidFill>
                  <a:srgbClr val="000000"/>
                </a:solidFill>
                <a:effectLst/>
                <a:latin typeface="+mj-lt"/>
                <a:ea typeface="Times New Roman" panose="02020603050405020304" pitchFamily="18" charset="0"/>
                <a:cs typeface="Arial" panose="020B0604020202020204" pitchFamily="34" charset="0"/>
              </a:rPr>
              <a:t>ở</a:t>
            </a:r>
            <a:r>
              <a:rPr lang="vi-VN" sz="2000" b="1" dirty="0">
                <a:solidFill>
                  <a:srgbClr val="000000"/>
                </a:solidFill>
                <a:effectLst/>
                <a:latin typeface="+mj-lt"/>
                <a:ea typeface="Times New Roman" panose="02020603050405020304" pitchFamily="18" charset="0"/>
                <a:cs typeface="Arial" panose="020B0604020202020204" pitchFamily="34" charset="0"/>
              </a:rPr>
              <a:t> đầu b</a:t>
            </a:r>
            <a:r>
              <a:rPr lang="en-US" sz="2000" b="1" dirty="0">
                <a:solidFill>
                  <a:srgbClr val="000000"/>
                </a:solidFill>
                <a:latin typeface="+mj-lt"/>
                <a:ea typeface="Times New Roman" panose="02020603050405020304" pitchFamily="18" charset="0"/>
                <a:cs typeface="Arial" panose="020B0604020202020204" pitchFamily="34" charset="0"/>
              </a:rPr>
              <a:t>ả</a:t>
            </a:r>
            <a:r>
              <a:rPr lang="vi-VN" sz="2000" b="1" dirty="0">
                <a:solidFill>
                  <a:srgbClr val="000000"/>
                </a:solidFill>
                <a:effectLst/>
                <a:latin typeface="+mj-lt"/>
                <a:ea typeface="Times New Roman" panose="02020603050405020304" pitchFamily="18" charset="0"/>
                <a:cs typeface="Arial" panose="020B0604020202020204" pitchFamily="34" charset="0"/>
              </a:rPr>
              <a:t>n </a:t>
            </a:r>
            <a:r>
              <a:rPr lang="vi-VN" sz="2000" b="1" i="1" dirty="0">
                <a:solidFill>
                  <a:srgbClr val="000000"/>
                </a:solidFill>
                <a:effectLst/>
                <a:latin typeface="+mj-lt"/>
                <a:ea typeface="Times New Roman" panose="02020603050405020304" pitchFamily="18" charset="0"/>
                <a:cs typeface="Arial" panose="020B0604020202020204" pitchFamily="34" charset="0"/>
              </a:rPr>
              <a:t>D</a:t>
            </a:r>
            <a:r>
              <a:rPr lang="en-US" sz="2000" b="1" i="1" dirty="0" err="1">
                <a:solidFill>
                  <a:srgbClr val="000000"/>
                </a:solidFill>
                <a:effectLst/>
                <a:latin typeface="+mj-lt"/>
                <a:ea typeface="Times New Roman" panose="02020603050405020304" pitchFamily="18" charset="0"/>
                <a:cs typeface="Arial" panose="020B0604020202020204" pitchFamily="34" charset="0"/>
              </a:rPr>
              <a:t>i</a:t>
            </a:r>
            <a:r>
              <a:rPr lang="vi-VN" sz="2000" b="1" i="1" dirty="0">
                <a:solidFill>
                  <a:srgbClr val="000000"/>
                </a:solidFill>
                <a:effectLst/>
                <a:latin typeface="+mj-lt"/>
                <a:ea typeface="Times New Roman" panose="02020603050405020304" pitchFamily="18" charset="0"/>
                <a:cs typeface="Arial" panose="020B0604020202020204" pitchFamily="34" charset="0"/>
              </a:rPr>
              <a:t> chúc</a:t>
            </a:r>
            <a:r>
              <a:rPr lang="vi-VN" sz="2000" b="1" dirty="0">
                <a:solidFill>
                  <a:srgbClr val="000000"/>
                </a:solidFill>
                <a:effectLst/>
                <a:latin typeface="+mj-lt"/>
                <a:ea typeface="Times New Roman" panose="02020603050405020304" pitchFamily="18" charset="0"/>
                <a:cs typeface="Arial" panose="020B0604020202020204" pitchFamily="34" charset="0"/>
              </a:rPr>
              <a:t> lịch sử bằng mực xanh vào mặt sau tờ tin </a:t>
            </a:r>
            <a:r>
              <a:rPr lang="vi-VN" sz="2000" b="1" i="1" dirty="0">
                <a:solidFill>
                  <a:srgbClr val="000000"/>
                </a:solidFill>
                <a:effectLst/>
                <a:latin typeface="+mj-lt"/>
                <a:ea typeface="Times New Roman" panose="02020603050405020304" pitchFamily="18" charset="0"/>
                <a:cs typeface="Arial" panose="020B0604020202020204" pitchFamily="34" charset="0"/>
              </a:rPr>
              <a:t>Tham khảo đặc biệt</a:t>
            </a:r>
            <a:r>
              <a:rPr lang="vi-VN" sz="2000" b="1" dirty="0">
                <a:solidFill>
                  <a:srgbClr val="000000"/>
                </a:solidFill>
                <a:effectLst/>
                <a:latin typeface="+mj-lt"/>
                <a:ea typeface="Times New Roman" panose="02020603050405020304" pitchFamily="18" charset="0"/>
                <a:cs typeface="Arial" panose="020B0604020202020204" pitchFamily="34" charset="0"/>
              </a:rPr>
              <a:t> ra ngày 3/5/1969. </a:t>
            </a:r>
            <a:endParaRPr lang="en-US" sz="2000" b="1" dirty="0">
              <a:solidFill>
                <a:srgbClr val="000000"/>
              </a:solidFill>
              <a:effectLst/>
              <a:latin typeface="+mj-lt"/>
              <a:ea typeface="Times New Roman" panose="02020603050405020304" pitchFamily="18" charset="0"/>
              <a:cs typeface="Arial" panose="020B0604020202020204" pitchFamily="34" charset="0"/>
            </a:endParaRPr>
          </a:p>
          <a:p>
            <a:pPr algn="just">
              <a:lnSpc>
                <a:spcPct val="144000"/>
              </a:lnSpc>
              <a:spcAft>
                <a:spcPts val="500"/>
              </a:spcAft>
            </a:pPr>
            <a:endParaRPr lang="en-US" sz="800" b="1" dirty="0">
              <a:effectLst/>
              <a:latin typeface="+mj-lt"/>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67544" y="1768883"/>
            <a:ext cx="3096344" cy="2221979"/>
          </a:xfrm>
          <a:prstGeom prst="rect">
            <a:avLst/>
          </a:prstGeom>
        </p:spPr>
      </p:pic>
      <p:sp>
        <p:nvSpPr>
          <p:cNvPr id="7" name="TextBox 6"/>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4572000" y="1768883"/>
            <a:ext cx="3333750" cy="2221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p:cNvSpPr txBox="1"/>
          <p:nvPr/>
        </p:nvSpPr>
        <p:spPr>
          <a:xfrm>
            <a:off x="1763688" y="1771818"/>
            <a:ext cx="554461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b="1" u="none" strike="noStrike" spc="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các bức tranh về chủ đề “Tiết kiệm”:</a:t>
            </a:r>
            <a:endParaRPr lang="en-US" sz="2000" b="1" u="none" strike="noStrike" spc="0" dirty="0">
              <a:effectLst/>
              <a:latin typeface="Arial" panose="020B0604020202020204" pitchFamily="34" charset="0"/>
              <a:ea typeface="Times New Roman" panose="02020603050405020304" pitchFamily="18" charset="0"/>
              <a:cs typeface="Arial" panose="020B0604020202020204" pitchFamily="34" charset="0"/>
            </a:endParaRPr>
          </a:p>
          <a:p>
            <a:pPr marL="177800" indent="-88900">
              <a:lnSpc>
                <a:spcPct val="135000"/>
              </a:lnSpc>
            </a:pP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Dưới mỗi bức tranh, em hãy viết một thông điệp dễ ghi nh</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ớ</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để nhắc nhở bàn thân và mọi ngư</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ờ</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thường xuyên thực hành tiết kiệm trong cuộc s</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r>
              <a:rPr lang="vi-VN" sz="20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Hãy c</a:t>
            </a:r>
            <a:r>
              <a:rPr lang="en-US" sz="20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hi</a:t>
            </a:r>
            <a:r>
              <a:rPr lang="vi-VN" sz="20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 s</a:t>
            </a:r>
            <a:r>
              <a:rPr lang="en-US" sz="2000" b="1" dirty="0">
                <a:solidFill>
                  <a:srgbClr val="000000"/>
                </a:solidFill>
                <a:latin typeface="Arial" panose="020B0604020202020204" pitchFamily="34" charset="0"/>
                <a:ea typeface="Courier New" panose="02070309020205020404" pitchFamily="49" charset="0"/>
                <a:cs typeface="Arial" panose="020B0604020202020204" pitchFamily="34" charset="0"/>
              </a:rPr>
              <a:t>ẻ</a:t>
            </a:r>
            <a:r>
              <a:rPr lang="vi-VN" sz="20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với thầy cô và bạn bè về bức tranh và thông điệp của em.</a:t>
            </a:r>
            <a:endParaRPr lang="en-US" sz="2000" b="1" dirty="0">
              <a:latin typeface="Arial" panose="020B0604020202020204" pitchFamily="34" charset="0"/>
              <a:cs typeface="Arial" panose="020B0604020202020204" pitchFamily="34" charset="0"/>
            </a:endParaRPr>
          </a:p>
        </p:txBody>
      </p:sp>
      <p:sp>
        <p:nvSpPr>
          <p:cNvPr id="5" name="Cloud 4"/>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
            <a:ext cx="9433047" cy="5595952"/>
          </a:xfrm>
          <a:prstGeom prst="rect">
            <a:avLst/>
          </a:prstGeom>
        </p:spPr>
      </p:pic>
      <p:sp>
        <p:nvSpPr>
          <p:cNvPr id="7" name="TextBox 6"/>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115617" y="1655706"/>
            <a:ext cx="3335528" cy="2356203"/>
          </a:xfrm>
          <a:prstGeom prst="ellipse">
            <a:avLst/>
          </a:prstGeom>
          <a:ln>
            <a:noFill/>
          </a:ln>
          <a:effectLst>
            <a:softEdge rad="112500"/>
          </a:effectLst>
        </p:spPr>
      </p:pic>
      <p:sp>
        <p:nvSpPr>
          <p:cNvPr id="3" name="Rectangle 2"/>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solidFill>
                  <a:srgbClr val="00B050"/>
                </a:solidFill>
                <a:effectLst/>
              </a:rPr>
              <a:t>Tạm</a:t>
            </a:r>
            <a:r>
              <a:rPr lang="en-US" sz="5400" b="1" cap="none" spc="0" dirty="0">
                <a:solidFill>
                  <a:srgbClr val="00B050"/>
                </a:solidFill>
                <a:effectLst/>
              </a:rPr>
              <a:t> </a:t>
            </a:r>
            <a:r>
              <a:rPr lang="en-US" sz="5400" b="1" cap="none" spc="0" dirty="0" err="1">
                <a:solidFill>
                  <a:srgbClr val="00B050"/>
                </a:solidFill>
                <a:effectLst/>
              </a:rPr>
              <a:t>biệt</a:t>
            </a:r>
            <a:r>
              <a:rPr lang="en-US" sz="5400" b="1" cap="none" spc="0" dirty="0">
                <a:solidFill>
                  <a:srgbClr val="00B050"/>
                </a:solidFill>
                <a:effectLst/>
              </a:rPr>
              <a:t>!</a:t>
            </a:r>
          </a:p>
          <a:p>
            <a:pPr algn="ctr"/>
            <a:r>
              <a:rPr lang="en-US" sz="5400" b="1" dirty="0" err="1">
                <a:solidFill>
                  <a:srgbClr val="00B050"/>
                </a:solidFill>
              </a:rPr>
              <a:t>Chúc</a:t>
            </a:r>
            <a:r>
              <a:rPr lang="en-US" sz="5400" b="1" dirty="0">
                <a:solidFill>
                  <a:srgbClr val="00B050"/>
                </a:solidFill>
              </a:rPr>
              <a:t> </a:t>
            </a:r>
            <a:r>
              <a:rPr lang="en-US" sz="5400" b="1" dirty="0" err="1">
                <a:solidFill>
                  <a:srgbClr val="00B050"/>
                </a:solidFill>
              </a:rPr>
              <a:t>các</a:t>
            </a:r>
            <a:r>
              <a:rPr lang="en-US" sz="5400" b="1" dirty="0">
                <a:solidFill>
                  <a:srgbClr val="00B050"/>
                </a:solidFill>
              </a:rPr>
              <a:t> </a:t>
            </a:r>
            <a:r>
              <a:rPr lang="en-US" sz="5400" b="1" dirty="0" err="1">
                <a:solidFill>
                  <a:srgbClr val="00B050"/>
                </a:solidFill>
              </a:rPr>
              <a:t>em</a:t>
            </a:r>
            <a:r>
              <a:rPr lang="en-US" sz="5400" b="1" dirty="0">
                <a:solidFill>
                  <a:srgbClr val="00B050"/>
                </a:solidFill>
              </a:rPr>
              <a:t> </a:t>
            </a:r>
            <a:r>
              <a:rPr lang="en-US" sz="5400" b="1" dirty="0" err="1">
                <a:solidFill>
                  <a:srgbClr val="00B050"/>
                </a:solidFill>
              </a:rPr>
              <a:t>học</a:t>
            </a:r>
            <a:r>
              <a:rPr lang="en-US" sz="5400" b="1" dirty="0">
                <a:solidFill>
                  <a:srgbClr val="00B050"/>
                </a:solidFill>
              </a:rPr>
              <a:t> </a:t>
            </a:r>
            <a:r>
              <a:rPr lang="en-US" sz="5400" b="1" dirty="0" err="1">
                <a:solidFill>
                  <a:srgbClr val="00B050"/>
                </a:solidFill>
              </a:rPr>
              <a:t>tốt</a:t>
            </a:r>
            <a:r>
              <a:rPr lang="en-US" sz="5400" b="1" dirty="0">
                <a:solidFill>
                  <a:srgbClr val="00B050"/>
                </a:solidFill>
              </a:rPr>
              <a:t>!</a:t>
            </a:r>
            <a:endParaRPr lang="en-US" sz="5400" b="1" cap="none" spc="0" dirty="0">
              <a:solidFill>
                <a:srgbClr val="00B05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44" y="0"/>
            <a:ext cx="9721080" cy="5143500"/>
          </a:xfrm>
          <a:prstGeom prst="rect">
            <a:avLst/>
          </a:prstGeom>
        </p:spPr>
      </p:pic>
      <p:sp>
        <p:nvSpPr>
          <p:cNvPr id="16" name="TextBox 15"/>
          <p:cNvSpPr txBox="1"/>
          <p:nvPr/>
        </p:nvSpPr>
        <p:spPr>
          <a:xfrm>
            <a:off x="0" y="1203598"/>
            <a:ext cx="8244408" cy="3794950"/>
          </a:xfrm>
          <a:prstGeom prst="rect">
            <a:avLst/>
          </a:prstGeom>
          <a:noFill/>
        </p:spPr>
        <p:txBody>
          <a:bodyPr wrap="square">
            <a:spAutoFit/>
          </a:bodyPr>
          <a:lstStyle/>
          <a:p>
            <a:pPr algn="just">
              <a:lnSpc>
                <a:spcPct val="144000"/>
              </a:lnSpc>
            </a:pP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Tháng 7 năm 1969, Bộ Chính trị họp, ra Nghị quyết về việc t</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ổ</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chức bốn ngày lễ lớn c</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ủ</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 năm: ngày thành l</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ậ</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 Đ</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 Cộng sản Việt Nam, ngày Quốc khánh, ngày sinh V.I Lê-nin (V.I </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Lenin) </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 ngày sinh của Bác. Nh</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 Bác không đồng ý đ</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 ngày 19/5 là ngày k</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ỉ</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niệm l</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 trong năm sau. Bác nói: “Hiện nay, các cháu thanh thiếu niên đã sắp bước vào năm học m</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 giấy m</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ự</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 tiền bạc dùng đ</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ể</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tuyên truyền về ngày sinh nhật của Bác th</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các chú nên dành đ</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ể</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in sách giáo khoa và mua dụng cụ học tập cho các cháu, khỏi lãng ph</a:t>
            </a:r>
            <a:r>
              <a:rPr lang="en-US"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44000"/>
              </a:lnSpc>
              <a:spcAft>
                <a:spcPts val="500"/>
              </a:spcAft>
            </a:pPr>
            <a:endParaRPr lang="en-US" sz="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5919" y="195486"/>
            <a:ext cx="2232248" cy="1182727"/>
          </a:xfrm>
          <a:prstGeom prst="rect">
            <a:avLst/>
          </a:prstGeom>
        </p:spPr>
      </p:pic>
      <p:pic>
        <p:nvPicPr>
          <p:cNvPr id="3" name="Picture 2"/>
          <p:cNvPicPr>
            <a:picLocks noChangeAspect="1"/>
          </p:cNvPicPr>
          <p:nvPr/>
        </p:nvPicPr>
        <p:blipFill>
          <a:blip r:embed="rId4"/>
          <a:stretch>
            <a:fillRect/>
          </a:stretch>
        </p:blipFill>
        <p:spPr>
          <a:xfrm>
            <a:off x="6228184" y="123478"/>
            <a:ext cx="2355419" cy="1152128"/>
          </a:xfrm>
          <a:prstGeom prst="rect">
            <a:avLst/>
          </a:prstGeom>
        </p:spPr>
      </p:pic>
      <p:pic>
        <p:nvPicPr>
          <p:cNvPr id="4" name="Picture 3"/>
          <p:cNvPicPr>
            <a:picLocks noChangeAspect="1"/>
          </p:cNvPicPr>
          <p:nvPr/>
        </p:nvPicPr>
        <p:blipFill>
          <a:blip r:embed="rId5"/>
          <a:stretch>
            <a:fillRect/>
          </a:stretch>
        </p:blipFill>
        <p:spPr>
          <a:xfrm>
            <a:off x="3278201" y="195486"/>
            <a:ext cx="2355419" cy="1110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68283" y="267494"/>
            <a:ext cx="4407433" cy="1246485"/>
            <a:chOff x="413508" y="1973335"/>
            <a:chExt cx="4407433" cy="1246485"/>
          </a:xfrm>
          <a:scene3d>
            <a:camera prst="orthographicFront"/>
            <a:lightRig rig="threePt" dir="t">
              <a:rot lat="0" lon="0" rev="7500000"/>
            </a:lightRig>
          </a:scene3d>
        </p:grpSpPr>
        <p:sp>
          <p:nvSpPr>
            <p:cNvPr id="3" name="Rounded Rectangle 2"/>
            <p:cNvSpPr/>
            <p:nvPr/>
          </p:nvSpPr>
          <p:spPr>
            <a:xfrm>
              <a:off x="413508" y="1973335"/>
              <a:ext cx="4407433" cy="1246485"/>
            </a:xfrm>
            <a:prstGeom prst="roundRect">
              <a:avLst>
                <a:gd name="adj" fmla="val 10000"/>
              </a:avLst>
            </a:prstGeom>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 name="Rounded Rectangle 4"/>
            <p:cNvSpPr/>
            <p:nvPr/>
          </p:nvSpPr>
          <p:spPr>
            <a:xfrm>
              <a:off x="450016" y="2009843"/>
              <a:ext cx="4334417" cy="117346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i="0" kern="1200" dirty="0">
                  <a:latin typeface="Times New Roman" panose="02020603050405020304" pitchFamily="18" charset="0"/>
                  <a:cs typeface="Times New Roman" panose="02020603050405020304" pitchFamily="18" charset="0"/>
                </a:rPr>
                <a:t>1. </a:t>
              </a:r>
              <a:r>
                <a:rPr lang="vi-VN" sz="1900" b="1" i="0" kern="1200" dirty="0">
                  <a:latin typeface="Times New Roman" panose="02020603050405020304" pitchFamily="18" charset="0"/>
                  <a:cs typeface="Times New Roman" panose="02020603050405020304" pitchFamily="18" charset="0"/>
                </a:rPr>
                <a:t>C</a:t>
              </a:r>
              <a:r>
                <a:rPr lang="en-US" sz="1900" b="1" i="0" kern="1200" dirty="0">
                  <a:latin typeface="Times New Roman" panose="02020603050405020304" pitchFamily="18" charset="0"/>
                  <a:cs typeface="Times New Roman" panose="02020603050405020304" pitchFamily="18" charset="0"/>
                </a:rPr>
                <a:t>ả</a:t>
              </a:r>
              <a:r>
                <a:rPr lang="vi-VN" sz="1900" b="1" i="0" kern="1200" dirty="0">
                  <a:latin typeface="Times New Roman" panose="02020603050405020304" pitchFamily="18" charset="0"/>
                  <a:cs typeface="Times New Roman" panose="02020603050405020304" pitchFamily="18" charset="0"/>
                </a:rPr>
                <a:t>m nhận của em về Bác Hồ sau khi đọc thông tin trên?</a:t>
              </a:r>
              <a:endParaRPr lang="en-US" sz="1900" b="1" i="0" kern="1200"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539552" y="1753745"/>
            <a:ext cx="7416824" cy="1034029"/>
            <a:chOff x="5142" y="1191261"/>
            <a:chExt cx="3198708" cy="1396760"/>
          </a:xfrm>
          <a:scene3d>
            <a:camera prst="orthographicFront"/>
            <a:lightRig rig="threePt" dir="t">
              <a:rot lat="0" lon="0" rev="7500000"/>
            </a:lightRig>
          </a:scene3d>
        </p:grpSpPr>
        <p:sp>
          <p:nvSpPr>
            <p:cNvPr id="6" name="Rounded Rectangle 5"/>
            <p:cNvSpPr/>
            <p:nvPr/>
          </p:nvSpPr>
          <p:spPr>
            <a:xfrm>
              <a:off x="5142" y="1191261"/>
              <a:ext cx="3198708" cy="1396760"/>
            </a:xfrm>
            <a:prstGeom prst="roundRect">
              <a:avLst>
                <a:gd name="adj" fmla="val 10000"/>
              </a:avLst>
            </a:prstGeom>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46052" y="1232171"/>
              <a:ext cx="3116888" cy="131494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b="1" kern="1200" dirty="0">
                  <a:latin typeface="Times New Roman" panose="02020603050405020304" pitchFamily="18" charset="0"/>
                  <a:cs typeface="Times New Roman" panose="02020603050405020304" pitchFamily="18" charset="0"/>
                </a:rPr>
                <a:t>1. </a:t>
              </a:r>
              <a:r>
                <a:rPr lang="en-US" sz="2000" b="1" kern="1200" dirty="0" err="1">
                  <a:latin typeface="Times New Roman" panose="02020603050405020304" pitchFamily="18" charset="0"/>
                  <a:cs typeface="Times New Roman" panose="02020603050405020304" pitchFamily="18" charset="0"/>
                </a:rPr>
                <a:t>Cảm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nhận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của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em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về</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Bác</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Hồ</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là</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một</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người</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có</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đức</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tính</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tiết</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kiệm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luôn</a:t>
              </a:r>
              <a:r>
                <a:rPr lang="en-US" sz="2000" b="1" kern="1200" dirty="0">
                  <a:latin typeface="Times New Roman" panose="02020603050405020304" pitchFamily="18" charset="0"/>
                  <a:cs typeface="Times New Roman" panose="02020603050405020304" pitchFamily="18" charset="0"/>
                </a:rPr>
                <a:t> lo </a:t>
              </a:r>
              <a:r>
                <a:rPr lang="en-US" sz="2000" b="1" kern="1200" dirty="0" err="1">
                  <a:latin typeface="Times New Roman" panose="02020603050405020304" pitchFamily="18" charset="0"/>
                  <a:cs typeface="Times New Roman" panose="02020603050405020304" pitchFamily="18" charset="0"/>
                </a:rPr>
                <a:t>lắng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cho</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đồng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bào</a:t>
              </a:r>
              <a:r>
                <a:rPr lang="en-US" sz="2000" b="1" kern="1200" dirty="0">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0740" y="29121"/>
            <a:ext cx="8240732" cy="1246485"/>
            <a:chOff x="5257157" y="2026373"/>
            <a:chExt cx="3691440" cy="1246485"/>
          </a:xfrm>
          <a:scene3d>
            <a:camera prst="orthographicFront"/>
            <a:lightRig rig="threePt" dir="t">
              <a:rot lat="0" lon="0" rev="7500000"/>
            </a:lightRig>
          </a:scene3d>
        </p:grpSpPr>
        <p:sp>
          <p:nvSpPr>
            <p:cNvPr id="8" name="Rounded Rectangle 7"/>
            <p:cNvSpPr/>
            <p:nvPr/>
          </p:nvSpPr>
          <p:spPr>
            <a:xfrm>
              <a:off x="5257157" y="2026373"/>
              <a:ext cx="3691440" cy="1246485"/>
            </a:xfrm>
            <a:prstGeom prst="roundRect">
              <a:avLst>
                <a:gd name="adj" fmla="val 10000"/>
              </a:avLst>
            </a:prstGeom>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 name="Rounded Rectangle 4"/>
            <p:cNvSpPr/>
            <p:nvPr/>
          </p:nvSpPr>
          <p:spPr>
            <a:xfrm>
              <a:off x="5293665" y="2062881"/>
              <a:ext cx="3618424" cy="117346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n-US" sz="1900" b="1" i="0" kern="1200" dirty="0">
                  <a:solidFill>
                    <a:srgbClr val="0070C0"/>
                  </a:solidFill>
                  <a:latin typeface="Times New Roman" panose="02020603050405020304" pitchFamily="18" charset="0"/>
                  <a:cs typeface="Times New Roman" panose="02020603050405020304" pitchFamily="18" charset="0"/>
                </a:rPr>
                <a:t>2. </a:t>
              </a:r>
              <a:r>
                <a:rPr lang="vi-VN" sz="1900" b="1" i="0" kern="1200" dirty="0">
                  <a:solidFill>
                    <a:srgbClr val="0070C0"/>
                  </a:solidFill>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1900" b="1" i="0" kern="1200" dirty="0">
                <a:solidFill>
                  <a:srgbClr val="0070C0"/>
                </a:solidFill>
                <a:latin typeface="Times New Roman" panose="02020603050405020304" pitchFamily="18" charset="0"/>
                <a:cs typeface="Times New Roman" panose="02020603050405020304" pitchFamily="18" charset="0"/>
              </a:endParaRPr>
            </a:p>
          </p:txBody>
        </p:sp>
      </p:grpSp>
      <p:sp>
        <p:nvSpPr>
          <p:cNvPr id="11" name="Rounded Rectangle 10"/>
          <p:cNvSpPr/>
          <p:nvPr/>
        </p:nvSpPr>
        <p:spPr>
          <a:xfrm>
            <a:off x="330740" y="1369963"/>
            <a:ext cx="8393132" cy="3218011"/>
          </a:xfrm>
          <a:prstGeom prst="roundRect">
            <a:avLst>
              <a:gd name="adj" fmla="val 10000"/>
            </a:avLst>
          </a:prstGeom>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p:cNvSpPr/>
          <p:nvPr/>
        </p:nvSpPr>
        <p:spPr>
          <a:xfrm>
            <a:off x="431420" y="1643261"/>
            <a:ext cx="8140052" cy="2584673"/>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algn="just" defTabSz="400050">
              <a:lnSpc>
                <a:spcPct val="90000"/>
              </a:lnSpc>
              <a:spcBef>
                <a:spcPct val="0"/>
              </a:spcBef>
              <a:spcAft>
                <a:spcPct val="35000"/>
              </a:spcAft>
              <a:buNone/>
            </a:pPr>
            <a:r>
              <a:rPr lang="en-US" sz="2000" b="1" i="1" kern="1200" dirty="0">
                <a:solidFill>
                  <a:srgbClr val="332215"/>
                </a:solidFill>
                <a:latin typeface="Times New Roman" panose="02020603050405020304" pitchFamily="18" charset="0"/>
                <a:cs typeface="Times New Roman" panose="02020603050405020304" pitchFamily="18" charset="0"/>
              </a:rPr>
              <a:t>2. </a:t>
            </a:r>
            <a:r>
              <a:rPr lang="en-US" sz="2000" b="1" kern="1200" dirty="0" err="1">
                <a:solidFill>
                  <a:srgbClr val="332215"/>
                </a:solidFill>
                <a:latin typeface="Times New Roman" panose="02020603050405020304" pitchFamily="18" charset="0"/>
                <a:cs typeface="Times New Roman" panose="02020603050405020304" pitchFamily="18" charset="0"/>
              </a:rPr>
              <a:t>Lối</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sống</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tiết</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kiệm</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của</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Bác</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Hồ</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được</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thể</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hiện</a:t>
            </a:r>
            <a:r>
              <a:rPr lang="en-US" sz="2000" b="1" kern="1200" dirty="0">
                <a:solidFill>
                  <a:srgbClr val="332215"/>
                </a:solidFill>
                <a:latin typeface="Times New Roman" panose="02020603050405020304" pitchFamily="18" charset="0"/>
                <a:cs typeface="Times New Roman" panose="02020603050405020304" pitchFamily="18" charset="0"/>
              </a:rPr>
              <a:t> qua </a:t>
            </a:r>
            <a:r>
              <a:rPr lang="en-US" sz="2000" b="1" kern="1200" dirty="0" err="1">
                <a:solidFill>
                  <a:srgbClr val="332215"/>
                </a:solidFill>
                <a:latin typeface="Times New Roman" panose="02020603050405020304" pitchFamily="18" charset="0"/>
                <a:cs typeface="Times New Roman" panose="02020603050405020304" pitchFamily="18" charset="0"/>
              </a:rPr>
              <a:t>lời</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nói</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việc</a:t>
            </a:r>
            <a:r>
              <a:rPr lang="en-US" sz="2000" b="1" kern="1200" dirty="0">
                <a:solidFill>
                  <a:srgbClr val="332215"/>
                </a:solidFill>
                <a:latin typeface="Times New Roman" panose="02020603050405020304" pitchFamily="18" charset="0"/>
                <a:cs typeface="Times New Roman" panose="02020603050405020304" pitchFamily="18" charset="0"/>
              </a:rPr>
              <a:t> </a:t>
            </a:r>
            <a:r>
              <a:rPr lang="en-US" sz="2000" b="1" kern="1200" dirty="0" err="1">
                <a:solidFill>
                  <a:srgbClr val="332215"/>
                </a:solidFill>
                <a:latin typeface="Times New Roman" panose="02020603050405020304" pitchFamily="18" charset="0"/>
                <a:cs typeface="Times New Roman" panose="02020603050405020304" pitchFamily="18" charset="0"/>
              </a:rPr>
              <a:t>làm</a:t>
            </a:r>
            <a:r>
              <a:rPr lang="en-US" sz="2000" b="1" kern="1200" dirty="0">
                <a:solidFill>
                  <a:srgbClr val="332215"/>
                </a:solidFill>
                <a:latin typeface="Times New Roman" panose="02020603050405020304" pitchFamily="18" charset="0"/>
                <a:cs typeface="Times New Roman" panose="02020603050405020304" pitchFamily="18" charset="0"/>
              </a:rPr>
              <a:t>:</a:t>
            </a:r>
          </a:p>
          <a:p>
            <a:pPr marL="0" marR="0" lvl="0" indent="0" algn="just" defTabSz="914400" eaLnBrk="1" fontAlgn="auto" latinLnBrk="0" hangingPunct="1">
              <a:lnSpc>
                <a:spcPct val="100000"/>
              </a:lnSpc>
              <a:spcBef>
                <a:spcPct val="0"/>
              </a:spcBef>
              <a:spcAft>
                <a:spcPts val="0"/>
              </a:spcAft>
              <a:buClrTx/>
              <a:buSzTx/>
              <a:buFontTx/>
              <a:buNone/>
              <a:defRPr/>
            </a:pPr>
            <a:r>
              <a:rPr lang="en-US" sz="2000" b="1" kern="1200" dirty="0">
                <a:solidFill>
                  <a:srgbClr val="002060"/>
                </a:solidFill>
                <a:latin typeface="Times New Roman" panose="02020603050405020304" pitchFamily="18" charset="0"/>
                <a:cs typeface="Times New Roman" panose="02020603050405020304" pitchFamily="18" charset="0"/>
              </a:rPr>
              <a:t>- Khi </a:t>
            </a:r>
            <a:r>
              <a:rPr lang="en-US" sz="2000" b="1" kern="1200" dirty="0" err="1">
                <a:solidFill>
                  <a:srgbClr val="002060"/>
                </a:solidFill>
                <a:latin typeface="Times New Roman" panose="02020603050405020304" pitchFamily="18" charset="0"/>
                <a:cs typeface="Times New Roman" panose="02020603050405020304" pitchFamily="18" charset="0"/>
              </a:rPr>
              <a:t>xem</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xong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những</a:t>
            </a:r>
            <a:r>
              <a:rPr lang="en-US" sz="2000" b="1" kern="1200" dirty="0">
                <a:solidFill>
                  <a:srgbClr val="002060"/>
                </a:solidFill>
                <a:latin typeface="Times New Roman" panose="02020603050405020304" pitchFamily="18" charset="0"/>
                <a:cs typeface="Times New Roman" panose="02020603050405020304" pitchFamily="18" charset="0"/>
              </a:rPr>
              <a:t> tin </a:t>
            </a:r>
            <a:r>
              <a:rPr lang="en-US" sz="2000" b="1" kern="1200" dirty="0" err="1">
                <a:solidFill>
                  <a:srgbClr val="002060"/>
                </a:solidFill>
                <a:latin typeface="Times New Roman" panose="02020603050405020304" pitchFamily="18" charset="0"/>
                <a:cs typeface="Times New Roman" panose="02020603050405020304" pitchFamily="18" charset="0"/>
              </a:rPr>
              <a:t>cân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thiết</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giữ</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lại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còn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lại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Người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chuyên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bản</a:t>
            </a:r>
            <a:r>
              <a:rPr lang="en-US" sz="2000" b="1" kern="1200" dirty="0">
                <a:solidFill>
                  <a:srgbClr val="002060"/>
                </a:solidFill>
                <a:latin typeface="Times New Roman" panose="02020603050405020304" pitchFamily="18" charset="0"/>
                <a:cs typeface="Times New Roman" panose="02020603050405020304" pitchFamily="18" charset="0"/>
              </a:rPr>
              <a:t> tin </a:t>
            </a:r>
            <a:r>
              <a:rPr lang="en-US" sz="2000" b="1" kern="1200" dirty="0" err="1">
                <a:solidFill>
                  <a:srgbClr val="002060"/>
                </a:solidFill>
                <a:latin typeface="Times New Roman" panose="02020603050405020304" pitchFamily="18" charset="0"/>
                <a:cs typeface="Times New Roman" panose="02020603050405020304" pitchFamily="18" charset="0"/>
              </a:rPr>
              <a:t>cho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Văn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phòng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Phủ</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Chủ</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tịch</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cắt</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làm</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phong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bì</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hoặc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dùng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làm</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giấy</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viết</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tiết</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kiệm</a:t>
            </a:r>
            <a:r>
              <a:rPr lang="en-US" sz="2000" b="1" kern="1200" dirty="0">
                <a:solidFill>
                  <a:srgbClr val="002060"/>
                </a:solidFill>
                <a:latin typeface="Times New Roman" panose="02020603050405020304" pitchFamily="18" charset="0"/>
                <a:cs typeface="Times New Roman" panose="02020603050405020304" pitchFamily="18" charset="0"/>
              </a:rPr>
              <a:t>. </a:t>
            </a:r>
          </a:p>
          <a:p>
            <a:pPr marL="0" marR="0" lvl="0" indent="0" algn="just" defTabSz="914400" eaLnBrk="1" fontAlgn="auto" latinLnBrk="0" hangingPunct="1">
              <a:lnSpc>
                <a:spcPct val="100000"/>
              </a:lnSpc>
              <a:spcBef>
                <a:spcPct val="0"/>
              </a:spcBef>
              <a:spcAft>
                <a:spcPts val="0"/>
              </a:spcAft>
              <a:buClrTx/>
              <a:buSzTx/>
              <a:buFontTx/>
              <a:buNone/>
              <a:defRPr/>
            </a:pP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nói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Hiện</a:t>
            </a:r>
            <a:r>
              <a:rPr lang="en-US" sz="2000" b="1" kern="1200" dirty="0">
                <a:solidFill>
                  <a:srgbClr val="002060"/>
                </a:solidFill>
                <a:latin typeface="Times New Roman" panose="02020603050405020304" pitchFamily="18" charset="0"/>
                <a:cs typeface="Times New Roman" panose="02020603050405020304" pitchFamily="18" charset="0"/>
              </a:rPr>
              <a:t> nay, </a:t>
            </a:r>
            <a:r>
              <a:rPr lang="en-US" sz="2000" b="1" kern="1200" dirty="0" err="1">
                <a:solidFill>
                  <a:srgbClr val="002060"/>
                </a:solidFill>
                <a:latin typeface="Times New Roman" panose="02020603050405020304" pitchFamily="18" charset="0"/>
                <a:cs typeface="Times New Roman" panose="02020603050405020304" pitchFamily="18" charset="0"/>
              </a:rPr>
              <a:t>các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cháu</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thanh</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thiếu</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niên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đã</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sắp</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bước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vào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năm</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học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mới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giấy</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mực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tiền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dùng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đề</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tuyên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truyền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về</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ngày</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sinh</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nhật</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của</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thì</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chú</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nên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a:t>
            </a:r>
            <a:r>
              <a:rPr lang="en-US" sz="2000" b="1" kern="1200" dirty="0" err="1">
                <a:solidFill>
                  <a:srgbClr val="002060"/>
                </a:solidFill>
                <a:latin typeface="Times New Roman" panose="02020603050405020304" pitchFamily="18" charset="0"/>
                <a:cs typeface="Times New Roman" panose="02020603050405020304" pitchFamily="18" charset="0"/>
              </a:rPr>
              <a:t>ành</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để</a:t>
            </a:r>
            <a:r>
              <a:rPr lang="en-US" sz="2000" b="1" kern="1200" dirty="0">
                <a:solidFill>
                  <a:srgbClr val="002060"/>
                </a:solidFill>
                <a:latin typeface="Times New Roman" panose="02020603050405020304" pitchFamily="18" charset="0"/>
                <a:cs typeface="Times New Roman" panose="02020603050405020304" pitchFamily="18" charset="0"/>
              </a:rPr>
              <a:t> in </a:t>
            </a:r>
            <a:r>
              <a:rPr lang="en-US" sz="2000" b="1" kern="1200" dirty="0" err="1">
                <a:solidFill>
                  <a:srgbClr val="002060"/>
                </a:solidFill>
                <a:latin typeface="Times New Roman" panose="02020603050405020304" pitchFamily="18" charset="0"/>
                <a:cs typeface="Times New Roman" panose="02020603050405020304" pitchFamily="18" charset="0"/>
              </a:rPr>
              <a:t>sách</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giáo</a:t>
            </a:r>
            <a:r>
              <a:rPr lang="en-US" sz="2000" b="1" kern="1200" dirty="0">
                <a:solidFill>
                  <a:srgbClr val="002060"/>
                </a:solidFill>
                <a:latin typeface="Times New Roman" panose="02020603050405020304" pitchFamily="18" charset="0"/>
                <a:cs typeface="Times New Roman" panose="02020603050405020304" pitchFamily="18" charset="0"/>
              </a:rPr>
              <a:t> khoa </a:t>
            </a:r>
            <a:r>
              <a:rPr lang="en-US" sz="2000" b="1" kern="1200" dirty="0" err="1">
                <a:solidFill>
                  <a:srgbClr val="002060"/>
                </a:solidFill>
                <a:latin typeface="Times New Roman" panose="02020603050405020304" pitchFamily="18" charset="0"/>
                <a:cs typeface="Times New Roman" panose="02020603050405020304" pitchFamily="18" charset="0"/>
              </a:rPr>
              <a:t>và</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mua</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dụng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cụ</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học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tập</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cháu</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khỏi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lãng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phí</a:t>
            </a:r>
            <a:r>
              <a:rPr lang="en-US" sz="2000" b="1" kern="12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316</TotalTime>
  <Words>4196</Words>
  <Application>Microsoft Office PowerPoint</Application>
  <PresentationFormat>On-screen Show (16:9)</PresentationFormat>
  <Paragraphs>249</Paragraphs>
  <Slides>63</Slides>
  <Notes>5</Notes>
  <HiddenSlides>0</HiddenSlides>
  <MMClips>6</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63</vt:i4>
      </vt:variant>
    </vt:vector>
  </HeadingPairs>
  <TitlesOfParts>
    <vt:vector size="93" baseType="lpstr">
      <vt:lpstr>Microsoft YaHei</vt:lpstr>
      <vt:lpstr>宋体</vt:lpstr>
      <vt:lpstr>宋体</vt:lpstr>
      <vt:lpstr>.VnArial</vt:lpstr>
      <vt:lpstr>.VnTime</vt:lpstr>
      <vt:lpstr>Anaheim</vt:lpstr>
      <vt:lpstr>Arial</vt:lpstr>
      <vt:lpstr>Bebas Neue</vt:lpstr>
      <vt:lpstr>Calibri</vt:lpstr>
      <vt:lpstr>Calibri Light</vt:lpstr>
      <vt:lpstr>Century Schoolbook</vt:lpstr>
      <vt:lpstr>Courier New</vt:lpstr>
      <vt:lpstr>iCiel Cadena</vt:lpstr>
      <vt:lpstr>Montserrat SemiBold</vt:lpstr>
      <vt:lpstr>Nunito</vt:lpstr>
      <vt:lpstr>Patrick Hand</vt:lpstr>
      <vt:lpstr>Poppins</vt:lpstr>
      <vt:lpstr>Roboto Condensed Light</vt:lpstr>
      <vt:lpstr>Tahoma</vt:lpstr>
      <vt:lpstr>Times New Roman</vt:lpstr>
      <vt:lpstr>Wingdings</vt:lpstr>
      <vt:lpstr>Wingdings 2</vt:lpstr>
      <vt:lpstr>第一PPT，www.1ppt.com</vt:lpstr>
      <vt:lpstr>Oriel</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bàn: (2 phút)</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H2</cp:lastModifiedBy>
  <cp:revision>313</cp:revision>
  <dcterms:created xsi:type="dcterms:W3CDTF">2015-12-11T17:46:00Z</dcterms:created>
  <dcterms:modified xsi:type="dcterms:W3CDTF">2022-03-10T03:56:43Z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DFBA20D594AF473CAAD8D3662E37B27A</vt:lpwstr>
  </property>
  <property fmtid="{D5CDD505-2E9C-101B-9397-08002B2CF9AE}" pid="3" name="KSOProductBuildVer">
    <vt:lpwstr>1033-11.2.0.10463</vt:lpwstr>
  </property>
</Properties>
</file>