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8" d="100"/>
          <a:sy n="68" d="100"/>
        </p:scale>
        <p:origin x="7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29-Jul-21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29-Jul-21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29-Jul-21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29-Jul-21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29-Jul-21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29-Jul-21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29-Jul-21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29-Jul-21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29-Jul-21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830997"/>
          </a:xfrm>
          <a:prstGeom prst="rect">
            <a:avLst/>
          </a:prstGeom>
          <a:noFill/>
        </p:spPr>
        <p:txBody>
          <a:bodyPr wrap="square" rtlCol="0">
            <a:spAutoFit/>
          </a:bodyPr>
          <a:lstStyle/>
          <a:p>
            <a:r>
              <a:rPr lang="en-US" sz="4800" smtClean="0">
                <a:latin typeface="Times" panose="02020603050405020304" pitchFamily="18" charset="0"/>
                <a:cs typeface="Times" panose="02020603050405020304" pitchFamily="18" charset="0"/>
              </a:rPr>
              <a:t>BÀI 6: TỰ NHẬN THỨC BẢN THÂN</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128587" y="47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385513" cy="658835"/>
          </a:xfrm>
          <a:prstGeom prst="rect">
            <a:avLst/>
          </a:prstGeom>
        </p:spPr>
        <p:txBody>
          <a:bodyPr wrap="none">
            <a:spAutoFit/>
          </a:bodyPr>
          <a:lstStyle/>
          <a:p>
            <a:pPr>
              <a:lnSpc>
                <a:spcPct val="107000"/>
              </a:lnSpc>
              <a:spcAft>
                <a:spcPts val="800"/>
              </a:spcAft>
            </a:pPr>
            <a:r>
              <a:rPr lang="en-US" sz="3600" dirty="0" err="1">
                <a:solidFill>
                  <a:srgbClr val="FF0000"/>
                </a:solidFill>
                <a:ea typeface="Calibri" panose="020F0502020204030204" pitchFamily="34" charset="0"/>
                <a:cs typeface="Times New Roman" panose="02020603050405020304" pitchFamily="18" charset="0"/>
              </a:rPr>
              <a:t>Trò</a:t>
            </a:r>
            <a:r>
              <a:rPr lang="en-US" sz="3600" dirty="0">
                <a:solidFill>
                  <a:srgbClr val="FF0000"/>
                </a:solidFill>
                <a:ea typeface="Calibri" panose="020F0502020204030204" pitchFamily="34" charset="0"/>
                <a:cs typeface="Times New Roman" panose="02020603050405020304" pitchFamily="18" charset="0"/>
              </a:rPr>
              <a:t> </a:t>
            </a:r>
            <a:r>
              <a:rPr lang="en-US" sz="3600" dirty="0" err="1">
                <a:solidFill>
                  <a:srgbClr val="FF0000"/>
                </a:solidFill>
                <a:ea typeface="Calibri" panose="020F0502020204030204" pitchFamily="34" charset="0"/>
                <a:cs typeface="Times New Roman" panose="02020603050405020304" pitchFamily="18" charset="0"/>
              </a:rPr>
              <a:t>chơi</a:t>
            </a:r>
            <a:r>
              <a:rPr lang="en-US" sz="3600" dirty="0">
                <a:solidFill>
                  <a:srgbClr val="FF0000"/>
                </a:solidFill>
                <a:ea typeface="Calibri" panose="020F0502020204030204" pitchFamily="34" charset="0"/>
                <a:cs typeface="Times New Roman" panose="02020603050405020304" pitchFamily="18" charset="0"/>
              </a:rPr>
              <a:t> “ </a:t>
            </a:r>
            <a:r>
              <a:rPr lang="en-US" sz="3600" dirty="0" err="1">
                <a:solidFill>
                  <a:srgbClr val="FF0000"/>
                </a:solidFill>
                <a:ea typeface="Calibri" panose="020F0502020204030204" pitchFamily="34" charset="0"/>
                <a:cs typeface="Times New Roman" panose="02020603050405020304" pitchFamily="18" charset="0"/>
              </a:rPr>
              <a:t>Thử</a:t>
            </a:r>
            <a:r>
              <a:rPr lang="en-US" sz="3600" dirty="0">
                <a:solidFill>
                  <a:srgbClr val="FF0000"/>
                </a:solidFill>
                <a:ea typeface="Calibri" panose="020F0502020204030204" pitchFamily="34" charset="0"/>
                <a:cs typeface="Times New Roman" panose="02020603050405020304" pitchFamily="18" charset="0"/>
              </a:rPr>
              <a:t> </a:t>
            </a:r>
            <a:r>
              <a:rPr lang="en-US" sz="3600" dirty="0" err="1">
                <a:solidFill>
                  <a:srgbClr val="FF0000"/>
                </a:solidFill>
                <a:ea typeface="Calibri" panose="020F0502020204030204" pitchFamily="34" charset="0"/>
                <a:cs typeface="Times New Roman" panose="02020603050405020304" pitchFamily="18" charset="0"/>
              </a:rPr>
              <a:t>tài</a:t>
            </a:r>
            <a:r>
              <a:rPr lang="en-US" sz="3600" dirty="0">
                <a:solidFill>
                  <a:srgbClr val="FF0000"/>
                </a:solidFill>
                <a:ea typeface="Calibri" panose="020F0502020204030204" pitchFamily="34" charset="0"/>
                <a:cs typeface="Times New Roman" panose="02020603050405020304" pitchFamily="18" charset="0"/>
              </a:rPr>
              <a:t> </a:t>
            </a:r>
            <a:r>
              <a:rPr lang="en-US" sz="3600" dirty="0" err="1">
                <a:solidFill>
                  <a:srgbClr val="FF0000"/>
                </a:solidFill>
                <a:ea typeface="Calibri" panose="020F0502020204030204" pitchFamily="34" charset="0"/>
                <a:cs typeface="Times New Roman" panose="02020603050405020304" pitchFamily="18" charset="0"/>
              </a:rPr>
              <a:t>hiểu</a:t>
            </a:r>
            <a:r>
              <a:rPr lang="en-US" sz="3600" dirty="0">
                <a:solidFill>
                  <a:srgbClr val="FF0000"/>
                </a:solidFill>
                <a:ea typeface="Calibri" panose="020F0502020204030204" pitchFamily="34" charset="0"/>
                <a:cs typeface="Times New Roman" panose="02020603050405020304" pitchFamily="18" charset="0"/>
              </a:rPr>
              <a:t> </a:t>
            </a:r>
            <a:r>
              <a:rPr lang="en-US" sz="3600" dirty="0" err="1">
                <a:solidFill>
                  <a:srgbClr val="FF0000"/>
                </a:solidFill>
                <a:ea typeface="Calibri" panose="020F0502020204030204" pitchFamily="34" charset="0"/>
                <a:cs typeface="Times New Roman" panose="02020603050405020304" pitchFamily="18" charset="0"/>
              </a:rPr>
              <a:t>biết</a:t>
            </a:r>
            <a:r>
              <a:rPr lang="en-US" sz="3600" dirty="0">
                <a:solidFill>
                  <a:srgbClr val="FF0000"/>
                </a:solidFill>
                <a:ea typeface="Calibri" panose="020F0502020204030204" pitchFamily="34" charset="0"/>
                <a:cs typeface="Times New Roman" panose="02020603050405020304" pitchFamily="18" charset="0"/>
              </a:rPr>
              <a:t>”</a:t>
            </a:r>
            <a:endParaRPr lang="en-US" sz="3600" dirty="0">
              <a:solidFill>
                <a:srgbClr val="FF0000"/>
              </a:solidFill>
              <a:effectLst/>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5" y="917583"/>
            <a:ext cx="11608525" cy="468077"/>
          </a:xfrm>
          <a:prstGeom prst="rect">
            <a:avLst/>
          </a:prstGeom>
        </p:spPr>
        <p:txBody>
          <a:bodyPr wrap="square">
            <a:spAutoFit/>
          </a:bodyPr>
          <a:lstStyle/>
          <a:p>
            <a:pPr>
              <a:lnSpc>
                <a:spcPct val="107000"/>
              </a:lnSpc>
              <a:spcAft>
                <a:spcPts val="800"/>
              </a:spcAft>
            </a:pP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1</a:t>
            </a:r>
            <a:endParaRPr lang="en-US"/>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2</a:t>
            </a:r>
            <a:endParaRPr lang="en-US"/>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3</a:t>
            </a:r>
            <a:endParaRPr lang="en-US"/>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4</a:t>
            </a:r>
            <a:endParaRPr lang="en-US"/>
          </a:p>
        </p:txBody>
      </p:sp>
    </p:spTree>
    <p:extLst>
      <p:ext uri="{BB962C8B-B14F-4D97-AF65-F5344CB8AC3E}">
        <p14:creationId xmlns:p14="http://schemas.microsoft.com/office/powerpoint/2010/main" val="273576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777" y="14929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dirty="0" err="1" smtClean="0">
                <a:solidFill>
                  <a:srgbClr val="FF00FF"/>
                </a:solidFill>
                <a:latin typeface="+mn-lt"/>
              </a:rPr>
              <a:t>Trong</a:t>
            </a:r>
            <a:r>
              <a:rPr lang="en-US" altLang="en-US" sz="2400" b="1" dirty="0" smtClean="0">
                <a:solidFill>
                  <a:srgbClr val="FF00FF"/>
                </a:solidFill>
                <a:latin typeface="+mn-lt"/>
              </a:rPr>
              <a:t> </a:t>
            </a:r>
            <a:r>
              <a:rPr lang="en-US" altLang="en-US" sz="2400" b="1" dirty="0" err="1" smtClean="0">
                <a:solidFill>
                  <a:srgbClr val="FF00FF"/>
                </a:solidFill>
                <a:latin typeface="+mn-lt"/>
              </a:rPr>
              <a:t>những</a:t>
            </a:r>
            <a:r>
              <a:rPr lang="en-US" altLang="en-US" sz="2400" b="1" dirty="0" smtClean="0">
                <a:solidFill>
                  <a:srgbClr val="FF00FF"/>
                </a:solidFill>
                <a:latin typeface="+mn-lt"/>
              </a:rPr>
              <a:t> </a:t>
            </a:r>
            <a:r>
              <a:rPr lang="en-US" altLang="en-US" sz="2400" b="1" dirty="0" err="1" smtClean="0">
                <a:solidFill>
                  <a:srgbClr val="FF00FF"/>
                </a:solidFill>
                <a:latin typeface="+mn-lt"/>
              </a:rPr>
              <a:t>việc</a:t>
            </a:r>
            <a:r>
              <a:rPr lang="en-US" altLang="en-US" sz="2400" b="1" dirty="0" smtClean="0">
                <a:solidFill>
                  <a:srgbClr val="FF00FF"/>
                </a:solidFill>
                <a:latin typeface="+mn-lt"/>
              </a:rPr>
              <a:t> </a:t>
            </a:r>
            <a:r>
              <a:rPr lang="en-US" altLang="en-US" sz="2400" b="1" dirty="0" err="1" smtClean="0">
                <a:solidFill>
                  <a:srgbClr val="FF00FF"/>
                </a:solidFill>
                <a:latin typeface="+mn-lt"/>
              </a:rPr>
              <a:t>làm</a:t>
            </a:r>
            <a:r>
              <a:rPr lang="en-US" altLang="en-US" sz="2400" b="1" dirty="0" smtClean="0">
                <a:solidFill>
                  <a:srgbClr val="FF00FF"/>
                </a:solidFill>
                <a:latin typeface="+mn-lt"/>
              </a:rPr>
              <a:t> </a:t>
            </a:r>
            <a:r>
              <a:rPr lang="en-US" altLang="en-US" sz="2400" b="1" dirty="0" err="1" smtClean="0">
                <a:solidFill>
                  <a:srgbClr val="FF00FF"/>
                </a:solidFill>
                <a:latin typeface="+mn-lt"/>
              </a:rPr>
              <a:t>sau</a:t>
            </a:r>
            <a:r>
              <a:rPr lang="en-US" altLang="en-US" sz="2400" b="1" dirty="0" smtClean="0">
                <a:solidFill>
                  <a:srgbClr val="FF00FF"/>
                </a:solidFill>
                <a:latin typeface="+mn-lt"/>
              </a:rPr>
              <a:t>, </a:t>
            </a:r>
            <a:r>
              <a:rPr lang="en-US" altLang="en-US" sz="2400" b="1" dirty="0" err="1" smtClean="0">
                <a:solidFill>
                  <a:srgbClr val="FF00FF"/>
                </a:solidFill>
                <a:latin typeface="+mn-lt"/>
              </a:rPr>
              <a:t>việc</a:t>
            </a:r>
            <a:r>
              <a:rPr lang="en-US" altLang="en-US" sz="2400" b="1" dirty="0" smtClean="0">
                <a:solidFill>
                  <a:srgbClr val="FF00FF"/>
                </a:solidFill>
                <a:latin typeface="+mn-lt"/>
              </a:rPr>
              <a:t> </a:t>
            </a:r>
            <a:r>
              <a:rPr lang="en-US" altLang="en-US" sz="2400" b="1" dirty="0" err="1" smtClean="0">
                <a:solidFill>
                  <a:srgbClr val="FF00FF"/>
                </a:solidFill>
                <a:latin typeface="+mn-lt"/>
              </a:rPr>
              <a:t>nào</a:t>
            </a:r>
            <a:r>
              <a:rPr lang="en-US" altLang="en-US" sz="2400" b="1" dirty="0" smtClean="0">
                <a:solidFill>
                  <a:srgbClr val="FF00FF"/>
                </a:solidFill>
                <a:latin typeface="+mn-lt"/>
              </a:rPr>
              <a:t> </a:t>
            </a:r>
            <a:r>
              <a:rPr lang="en-US" altLang="en-US" sz="2400" b="1" dirty="0" err="1" smtClean="0">
                <a:solidFill>
                  <a:srgbClr val="FF00FF"/>
                </a:solidFill>
                <a:latin typeface="+mn-lt"/>
              </a:rPr>
              <a:t>nên</a:t>
            </a:r>
            <a:r>
              <a:rPr lang="en-US" altLang="en-US" sz="2400" b="1" dirty="0" smtClean="0">
                <a:solidFill>
                  <a:srgbClr val="FF00FF"/>
                </a:solidFill>
                <a:latin typeface="+mn-lt"/>
              </a:rPr>
              <a:t> </a:t>
            </a:r>
            <a:r>
              <a:rPr lang="en-US" altLang="en-US" sz="2400" b="1" dirty="0" err="1" smtClean="0">
                <a:solidFill>
                  <a:srgbClr val="FF00FF"/>
                </a:solidFill>
                <a:latin typeface="+mn-lt"/>
              </a:rPr>
              <a:t>làm</a:t>
            </a:r>
            <a:r>
              <a:rPr lang="en-US" altLang="en-US" sz="2400" b="1" dirty="0" smtClean="0">
                <a:solidFill>
                  <a:srgbClr val="FF00FF"/>
                </a:solidFill>
                <a:latin typeface="+mn-lt"/>
              </a:rPr>
              <a:t>, </a:t>
            </a:r>
            <a:r>
              <a:rPr lang="en-US" altLang="en-US" sz="2400" b="1" dirty="0" err="1" smtClean="0">
                <a:solidFill>
                  <a:srgbClr val="FF00FF"/>
                </a:solidFill>
                <a:latin typeface="+mn-lt"/>
              </a:rPr>
              <a:t>việc</a:t>
            </a:r>
            <a:r>
              <a:rPr lang="en-US" altLang="en-US" sz="2400" b="1" dirty="0" smtClean="0">
                <a:solidFill>
                  <a:srgbClr val="FF00FF"/>
                </a:solidFill>
                <a:latin typeface="+mn-lt"/>
              </a:rPr>
              <a:t> </a:t>
            </a:r>
            <a:r>
              <a:rPr lang="en-US" altLang="en-US" sz="2400" b="1" dirty="0" err="1" smtClean="0">
                <a:solidFill>
                  <a:srgbClr val="FF00FF"/>
                </a:solidFill>
                <a:latin typeface="+mn-lt"/>
              </a:rPr>
              <a:t>nào</a:t>
            </a:r>
            <a:r>
              <a:rPr lang="en-US" altLang="en-US" sz="2400" b="1" dirty="0" smtClean="0">
                <a:solidFill>
                  <a:srgbClr val="FF00FF"/>
                </a:solidFill>
                <a:latin typeface="+mn-lt"/>
              </a:rPr>
              <a:t> </a:t>
            </a:r>
            <a:r>
              <a:rPr lang="en-US" altLang="en-US" sz="2400" b="1" dirty="0" err="1" smtClean="0">
                <a:solidFill>
                  <a:srgbClr val="FF00FF"/>
                </a:solidFill>
                <a:latin typeface="+mn-lt"/>
              </a:rPr>
              <a:t>không</a:t>
            </a:r>
            <a:r>
              <a:rPr lang="en-US" altLang="en-US" sz="2400" b="1" dirty="0" smtClean="0">
                <a:solidFill>
                  <a:srgbClr val="FF00FF"/>
                </a:solidFill>
                <a:latin typeface="+mn-lt"/>
              </a:rPr>
              <a:t> </a:t>
            </a:r>
            <a:r>
              <a:rPr lang="en-US" altLang="en-US" sz="2400" b="1" dirty="0" err="1" smtClean="0">
                <a:solidFill>
                  <a:srgbClr val="FF00FF"/>
                </a:solidFill>
                <a:latin typeface="+mn-lt"/>
              </a:rPr>
              <a:t>nên</a:t>
            </a:r>
            <a:r>
              <a:rPr lang="en-US" altLang="en-US" sz="2400" b="1" dirty="0" smtClean="0">
                <a:solidFill>
                  <a:srgbClr val="FF00FF"/>
                </a:solidFill>
                <a:latin typeface="+mn-lt"/>
              </a:rPr>
              <a:t> </a:t>
            </a:r>
            <a:r>
              <a:rPr lang="en-US" altLang="en-US" sz="2400" b="1" dirty="0" err="1" smtClean="0">
                <a:solidFill>
                  <a:srgbClr val="FF00FF"/>
                </a:solidFill>
                <a:latin typeface="+mn-lt"/>
              </a:rPr>
              <a:t>làm</a:t>
            </a:r>
            <a:r>
              <a:rPr lang="en-US" altLang="en-US" sz="2400" b="1" dirty="0" smtClean="0">
                <a:solidFill>
                  <a:srgbClr val="FF00FF"/>
                </a:solidFill>
                <a:latin typeface="+mn-lt"/>
              </a:rPr>
              <a:t> </a:t>
            </a:r>
            <a:r>
              <a:rPr lang="en-US" altLang="en-US" sz="2400" b="1" dirty="0" err="1" smtClean="0">
                <a:solidFill>
                  <a:srgbClr val="FF00FF"/>
                </a:solidFill>
                <a:latin typeface="+mn-lt"/>
              </a:rPr>
              <a:t>để</a:t>
            </a:r>
            <a:r>
              <a:rPr lang="en-US" altLang="en-US" sz="2400" b="1" dirty="0" smtClean="0">
                <a:solidFill>
                  <a:srgbClr val="FF00FF"/>
                </a:solidFill>
                <a:latin typeface="+mn-lt"/>
              </a:rPr>
              <a:t> </a:t>
            </a:r>
            <a:r>
              <a:rPr lang="en-US" altLang="en-US" sz="2400" b="1" dirty="0" err="1" smtClean="0">
                <a:solidFill>
                  <a:srgbClr val="FF00FF"/>
                </a:solidFill>
                <a:latin typeface="+mn-lt"/>
              </a:rPr>
              <a:t>tự</a:t>
            </a:r>
            <a:r>
              <a:rPr lang="en-US" altLang="en-US" sz="2400" b="1" dirty="0" smtClean="0">
                <a:solidFill>
                  <a:srgbClr val="FF00FF"/>
                </a:solidFill>
                <a:latin typeface="+mn-lt"/>
              </a:rPr>
              <a:t> </a:t>
            </a:r>
            <a:r>
              <a:rPr lang="en-US" altLang="en-US" sz="2400" b="1" dirty="0" err="1" smtClean="0">
                <a:solidFill>
                  <a:srgbClr val="FF00FF"/>
                </a:solidFill>
                <a:latin typeface="+mn-lt"/>
              </a:rPr>
              <a:t>nhận</a:t>
            </a:r>
            <a:r>
              <a:rPr lang="en-US" altLang="en-US" sz="2400" b="1" dirty="0" smtClean="0">
                <a:solidFill>
                  <a:srgbClr val="FF00FF"/>
                </a:solidFill>
                <a:latin typeface="+mn-lt"/>
              </a:rPr>
              <a:t> </a:t>
            </a:r>
            <a:r>
              <a:rPr lang="en-US" altLang="en-US" sz="2400" b="1" dirty="0" err="1" smtClean="0">
                <a:solidFill>
                  <a:srgbClr val="FF00FF"/>
                </a:solidFill>
                <a:latin typeface="+mn-lt"/>
              </a:rPr>
              <a:t>thức</a:t>
            </a:r>
            <a:r>
              <a:rPr lang="en-US" altLang="en-US" sz="2400" b="1" dirty="0" smtClean="0">
                <a:solidFill>
                  <a:srgbClr val="FF00FF"/>
                </a:solidFill>
                <a:latin typeface="+mn-lt"/>
              </a:rPr>
              <a:t> </a:t>
            </a:r>
            <a:r>
              <a:rPr lang="en-US" altLang="en-US" sz="2400" b="1" dirty="0" err="1" smtClean="0">
                <a:solidFill>
                  <a:srgbClr val="FF00FF"/>
                </a:solidFill>
                <a:latin typeface="+mn-lt"/>
              </a:rPr>
              <a:t>bản</a:t>
            </a:r>
            <a:r>
              <a:rPr lang="en-US" altLang="en-US" sz="2400" b="1" dirty="0" smtClean="0">
                <a:solidFill>
                  <a:srgbClr val="FF00FF"/>
                </a:solidFill>
                <a:latin typeface="+mn-lt"/>
              </a:rPr>
              <a:t> </a:t>
            </a:r>
            <a:r>
              <a:rPr lang="en-US" altLang="en-US" sz="2400" b="1" dirty="0" err="1" smtClean="0">
                <a:solidFill>
                  <a:srgbClr val="FF00FF"/>
                </a:solidFill>
                <a:latin typeface="+mn-lt"/>
              </a:rPr>
              <a:t>thân</a:t>
            </a:r>
            <a:r>
              <a:rPr lang="en-US" altLang="en-US" sz="2400" b="1" dirty="0" smtClean="0">
                <a:solidFill>
                  <a:srgbClr val="FF00FF"/>
                </a:solidFill>
                <a:latin typeface="+mn-lt"/>
              </a:rPr>
              <a:t>? </a:t>
            </a:r>
            <a:r>
              <a:rPr lang="en-US" altLang="en-US" sz="2400" b="1" dirty="0" err="1" smtClean="0">
                <a:solidFill>
                  <a:srgbClr val="FF00FF"/>
                </a:solidFill>
                <a:latin typeface="+mn-lt"/>
              </a:rPr>
              <a:t>Vì</a:t>
            </a:r>
            <a:r>
              <a:rPr lang="en-US" altLang="en-US" sz="2400" b="1" dirty="0" smtClean="0">
                <a:solidFill>
                  <a:srgbClr val="FF00FF"/>
                </a:solidFill>
                <a:latin typeface="+mn-lt"/>
              </a:rPr>
              <a:t> </a:t>
            </a:r>
            <a:r>
              <a:rPr lang="en-US" altLang="en-US" sz="2400" b="1" dirty="0" err="1" smtClean="0">
                <a:solidFill>
                  <a:srgbClr val="FF00FF"/>
                </a:solidFill>
                <a:latin typeface="+mn-lt"/>
              </a:rPr>
              <a:t>sao</a:t>
            </a:r>
            <a:r>
              <a:rPr lang="en-US" altLang="en-US" sz="2400" b="1" dirty="0" smtClean="0">
                <a:solidFill>
                  <a:srgbClr val="FF00FF"/>
                </a:solidFill>
                <a:latin typeface="+mn-lt"/>
              </a:rPr>
              <a:t>?</a:t>
            </a:r>
            <a:endParaRPr lang="en-US" altLang="en-US" sz="2400" b="1" dirty="0">
              <a:solidFill>
                <a:srgbClr val="FF00FF"/>
              </a:solidFill>
              <a:latin typeface="+mn-lt"/>
            </a:endParaRPr>
          </a:p>
        </p:txBody>
      </p:sp>
      <p:sp>
        <p:nvSpPr>
          <p:cNvPr id="6" name="Rectangle 5"/>
          <p:cNvSpPr/>
          <p:nvPr/>
        </p:nvSpPr>
        <p:spPr>
          <a:xfrm>
            <a:off x="1028700" y="2751907"/>
            <a:ext cx="10187939" cy="2068195"/>
          </a:xfrm>
          <a:prstGeom prst="rect">
            <a:avLst/>
          </a:prstGeom>
        </p:spPr>
        <p:txBody>
          <a:bodyPr wrap="square">
            <a:spAutoFit/>
          </a:bodyPr>
          <a:lstStyle/>
          <a:p>
            <a:pPr>
              <a:lnSpc>
                <a:spcPct val="107000"/>
              </a:lnSpc>
            </a:pPr>
            <a:r>
              <a:rPr lang="en-US" sz="2400" dirty="0">
                <a:solidFill>
                  <a:prstClr val="black"/>
                </a:solidFill>
                <a:ea typeface="Calibri" panose="020F0502020204030204" pitchFamily="34" charset="0"/>
                <a:cs typeface="Times New Roman" panose="02020603050405020304" pitchFamily="18" charset="0"/>
              </a:rPr>
              <a:t>A. </a:t>
            </a:r>
            <a:r>
              <a:rPr lang="en-US" sz="2400" dirty="0" err="1" smtClean="0">
                <a:solidFill>
                  <a:prstClr val="black"/>
                </a:solidFill>
                <a:ea typeface="Calibri" panose="020F0502020204030204" pitchFamily="34" charset="0"/>
                <a:cs typeface="Times New Roman" panose="02020603050405020304" pitchFamily="18" charset="0"/>
              </a:rPr>
              <a:t>Tự</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suy</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nghĩ</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về</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những</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nhược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điểm</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của</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mình</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để</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sửa</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chữa</a:t>
            </a:r>
            <a:r>
              <a:rPr lang="en-US" sz="24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ea typeface="Calibri" panose="020F0502020204030204" pitchFamily="34" charset="0"/>
                <a:cs typeface="Times New Roman" panose="02020603050405020304" pitchFamily="18" charset="0"/>
              </a:rPr>
              <a:t>B. </a:t>
            </a:r>
            <a:r>
              <a:rPr lang="en-US" sz="2400" dirty="0" err="1" smtClean="0">
                <a:solidFill>
                  <a:prstClr val="black"/>
                </a:solidFill>
                <a:ea typeface="Calibri" panose="020F0502020204030204" pitchFamily="34" charset="0"/>
                <a:cs typeface="Times New Roman" panose="02020603050405020304" pitchFamily="18" charset="0"/>
              </a:rPr>
              <a:t>Hỏi</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những</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người</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thân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và</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bạn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bè</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về</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ưu</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điểm</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nhược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điểm</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của</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mình</a:t>
            </a:r>
            <a:r>
              <a:rPr lang="en-US" sz="24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ea typeface="Calibri" panose="020F0502020204030204" pitchFamily="34" charset="0"/>
                <a:cs typeface="Times New Roman" panose="02020603050405020304" pitchFamily="18" charset="0"/>
              </a:rPr>
              <a:t>C. </a:t>
            </a:r>
            <a:r>
              <a:rPr lang="en-US" sz="2400" dirty="0" err="1" smtClean="0">
                <a:solidFill>
                  <a:prstClr val="black"/>
                </a:solidFill>
                <a:ea typeface="Calibri" panose="020F0502020204030204" pitchFamily="34" charset="0"/>
                <a:cs typeface="Times New Roman" panose="02020603050405020304" pitchFamily="18" charset="0"/>
              </a:rPr>
              <a:t>Xem</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bói</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để</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tìm</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hiểu</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các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đặc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điểm</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của</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bản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thân</a:t>
            </a:r>
            <a:r>
              <a:rPr lang="en-US" sz="24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ea typeface="Calibri" panose="020F0502020204030204" pitchFamily="34" charset="0"/>
                <a:cs typeface="Times New Roman" panose="02020603050405020304" pitchFamily="18" charset="0"/>
              </a:rPr>
              <a:t>D. </a:t>
            </a:r>
            <a:r>
              <a:rPr lang="en-US" sz="2400" dirty="0" err="1" smtClean="0">
                <a:solidFill>
                  <a:prstClr val="black"/>
                </a:solidFill>
                <a:ea typeface="Calibri" panose="020F0502020204030204" pitchFamily="34" charset="0"/>
                <a:cs typeface="Times New Roman" panose="02020603050405020304" pitchFamily="18" charset="0"/>
              </a:rPr>
              <a:t>Thường</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xuyên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đặt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ra</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các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mục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tiêu</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và</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tự</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đánh</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giá</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việc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thực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hiện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mục</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tiêu</a:t>
            </a:r>
            <a:r>
              <a:rPr lang="en-US" sz="24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ea typeface="Calibri" panose="020F0502020204030204" pitchFamily="34" charset="0"/>
                <a:cs typeface="Times New Roman" panose="02020603050405020304" pitchFamily="18" charset="0"/>
              </a:rPr>
              <a:t>E. </a:t>
            </a:r>
            <a:r>
              <a:rPr lang="en-US" sz="2400" dirty="0" err="1" smtClean="0">
                <a:solidFill>
                  <a:prstClr val="black"/>
                </a:solidFill>
                <a:ea typeface="Calibri" panose="020F0502020204030204" pitchFamily="34" charset="0"/>
                <a:cs typeface="Times New Roman" panose="02020603050405020304" pitchFamily="18" charset="0"/>
              </a:rPr>
              <a:t>Luôn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tự</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trách</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bản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thân</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ngay</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cả</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khi</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không</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có</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khuyết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err="1" smtClean="0">
                <a:solidFill>
                  <a:prstClr val="black"/>
                </a:solidFill>
                <a:ea typeface="Calibri" panose="020F0502020204030204" pitchFamily="34" charset="0"/>
                <a:cs typeface="Times New Roman" panose="02020603050405020304" pitchFamily="18" charset="0"/>
              </a:rPr>
              <a:t>điểm</a:t>
            </a:r>
            <a:r>
              <a:rPr lang="en-US" sz="2400" dirty="0" smtClean="0">
                <a:solidFill>
                  <a:prstClr val="black"/>
                </a:solidFill>
                <a:ea typeface="Calibri" panose="020F0502020204030204" pitchFamily="34" charset="0"/>
                <a:cs typeface="Times New Roman" panose="02020603050405020304" pitchFamily="18" charset="0"/>
              </a:rPr>
              <a:t>.</a:t>
            </a:r>
            <a:endParaRPr lang="en-US" sz="2400" dirty="0">
              <a:solidFill>
                <a:prstClr val="black"/>
              </a:solidFill>
              <a:ea typeface="Calibri" panose="020F0502020204030204" pitchFamily="34" charset="0"/>
              <a:cs typeface="Times New Roman" panose="02020603050405020304" pitchFamily="18" charset="0"/>
            </a:endParaRPr>
          </a:p>
        </p:txBody>
      </p:sp>
      <p:pic>
        <p:nvPicPr>
          <p:cNvPr id="10"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148811"/>
          </a:xfrm>
          <a:prstGeom prst="rect">
            <a:avLst/>
          </a:prstGeom>
        </p:spPr>
        <p:txBody>
          <a:bodyPr wrap="square">
            <a:spAutoFit/>
          </a:bodyPr>
          <a:lstStyle/>
          <a:p>
            <a:pPr>
              <a:lnSpc>
                <a:spcPct val="107000"/>
              </a:lnSpc>
              <a:spcAft>
                <a:spcPts val="800"/>
              </a:spcAft>
            </a:pPr>
            <a:r>
              <a:rPr lang="en-US" sz="2400" dirty="0" err="1">
                <a:ea typeface="Calibri" panose="020F0502020204030204" pitchFamily="34" charset="0"/>
                <a:cs typeface="Times New Roman" panose="02020603050405020304" pitchFamily="18" charset="0"/>
              </a:rPr>
              <a:t>Việc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nên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làm</a:t>
            </a:r>
            <a:r>
              <a:rPr lang="en-US" sz="2400" dirty="0">
                <a:ea typeface="Calibri" panose="020F0502020204030204" pitchFamily="34" charset="0"/>
                <a:cs typeface="Times New Roman" panose="02020603050405020304" pitchFamily="18" charset="0"/>
              </a:rPr>
              <a:t>:</a:t>
            </a:r>
          </a:p>
          <a:p>
            <a:pPr>
              <a:lnSpc>
                <a:spcPct val="107000"/>
              </a:lnSpc>
              <a:spcAft>
                <a:spcPts val="800"/>
              </a:spcAft>
            </a:pPr>
            <a:r>
              <a:rPr lang="en-US" sz="2400" dirty="0">
                <a:ea typeface="Calibri" panose="020F0502020204030204" pitchFamily="34" charset="0"/>
                <a:cs typeface="Times New Roman" panose="02020603050405020304" pitchFamily="18" charset="0"/>
              </a:rPr>
              <a:t>A. </a:t>
            </a:r>
            <a:r>
              <a:rPr lang="en-US" sz="2400" dirty="0" err="1">
                <a:ea typeface="Calibri" panose="020F0502020204030204" pitchFamily="34" charset="0"/>
                <a:cs typeface="Times New Roman" panose="02020603050405020304" pitchFamily="18" charset="0"/>
              </a:rPr>
              <a:t>Tự</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suy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nghĩ</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về</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những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nhược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điểm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mình</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để</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sửa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chữa</a:t>
            </a:r>
            <a:r>
              <a:rPr lang="en-US" sz="2400" dirty="0">
                <a:ea typeface="Calibri" panose="020F0502020204030204" pitchFamily="34" charset="0"/>
                <a:cs typeface="Times New Roman" panose="02020603050405020304" pitchFamily="18" charset="0"/>
              </a:rPr>
              <a:t>.</a:t>
            </a:r>
          </a:p>
          <a:p>
            <a:pPr>
              <a:lnSpc>
                <a:spcPct val="107000"/>
              </a:lnSpc>
              <a:spcAft>
                <a:spcPts val="800"/>
              </a:spcAft>
            </a:pPr>
            <a:r>
              <a:rPr lang="en-US" sz="2400" dirty="0">
                <a:ea typeface="Calibri" panose="020F0502020204030204" pitchFamily="34" charset="0"/>
                <a:cs typeface="Times New Roman" panose="02020603050405020304" pitchFamily="18" charset="0"/>
              </a:rPr>
              <a:t>D. </a:t>
            </a:r>
            <a:r>
              <a:rPr lang="en-US" sz="2400" dirty="0" err="1">
                <a:ea typeface="Calibri" panose="020F0502020204030204" pitchFamily="34" charset="0"/>
                <a:cs typeface="Times New Roman" panose="02020603050405020304" pitchFamily="18" charset="0"/>
              </a:rPr>
              <a:t>Thường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xuyên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đặt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ra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các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mục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tiêu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tự</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đánh</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giá</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việc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thực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hiện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mục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tiêu</a:t>
            </a:r>
            <a:r>
              <a:rPr lang="en-US" sz="2400" dirty="0">
                <a:ea typeface="Calibri" panose="020F0502020204030204" pitchFamily="34" charset="0"/>
                <a:cs typeface="Times New Roman" panose="02020603050405020304" pitchFamily="18" charset="0"/>
              </a:rPr>
              <a:t>.</a:t>
            </a:r>
          </a:p>
          <a:p>
            <a:pPr>
              <a:lnSpc>
                <a:spcPct val="107000"/>
              </a:lnSpc>
              <a:spcAft>
                <a:spcPts val="800"/>
              </a:spcAft>
            </a:pPr>
            <a:r>
              <a:rPr lang="en-US" sz="2400" dirty="0">
                <a:ea typeface="Calibri" panose="020F0502020204030204" pitchFamily="34" charset="0"/>
                <a:cs typeface="Times New Roman" panose="02020603050405020304" pitchFamily="18" charset="0"/>
              </a:rPr>
              <a:t>B. </a:t>
            </a:r>
            <a:r>
              <a:rPr lang="en-US" sz="2400" dirty="0" err="1">
                <a:ea typeface="Calibri" panose="020F0502020204030204" pitchFamily="34" charset="0"/>
                <a:cs typeface="Times New Roman" panose="02020603050405020304" pitchFamily="18" charset="0"/>
              </a:rPr>
              <a:t>Hỏi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những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người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thân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bè</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về</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điểm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nhược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điểm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mình</a:t>
            </a:r>
            <a:r>
              <a:rPr lang="en-US" sz="2400" dirty="0">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3441391"/>
          </a:xfrm>
          <a:prstGeom prst="rect">
            <a:avLst/>
          </a:prstGeom>
        </p:spPr>
        <p:txBody>
          <a:bodyPr wrap="square">
            <a:spAutoFit/>
          </a:bodyPr>
          <a:lstStyle/>
          <a:p>
            <a:pPr>
              <a:lnSpc>
                <a:spcPct val="107000"/>
              </a:lnSpc>
              <a:spcAft>
                <a:spcPts val="800"/>
              </a:spcAft>
            </a:pPr>
            <a:r>
              <a:rPr lang="en-US" sz="2400" dirty="0" err="1">
                <a:ea typeface="Calibri" panose="020F0502020204030204" pitchFamily="34" charset="0"/>
                <a:cs typeface="Times New Roman" panose="02020603050405020304" pitchFamily="18" charset="0"/>
              </a:rPr>
              <a:t>Không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nên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làm</a:t>
            </a:r>
            <a:r>
              <a:rPr lang="en-US" sz="2400" dirty="0">
                <a:ea typeface="Calibri" panose="020F0502020204030204" pitchFamily="34" charset="0"/>
                <a:cs typeface="Times New Roman" panose="02020603050405020304" pitchFamily="18" charset="0"/>
              </a:rPr>
              <a:t>: </a:t>
            </a:r>
          </a:p>
          <a:p>
            <a:pPr>
              <a:lnSpc>
                <a:spcPct val="107000"/>
              </a:lnSpc>
              <a:spcAft>
                <a:spcPts val="800"/>
              </a:spcAft>
            </a:pPr>
            <a:r>
              <a:rPr lang="en-US" sz="2400" dirty="0">
                <a:ea typeface="Calibri" panose="020F0502020204030204" pitchFamily="34" charset="0"/>
                <a:cs typeface="Times New Roman" panose="02020603050405020304" pitchFamily="18" charset="0"/>
              </a:rPr>
              <a:t>E. </a:t>
            </a:r>
            <a:r>
              <a:rPr lang="en-US" sz="2400" dirty="0" err="1">
                <a:ea typeface="Calibri" panose="020F0502020204030204" pitchFamily="34" charset="0"/>
                <a:cs typeface="Times New Roman" panose="02020603050405020304" pitchFamily="18" charset="0"/>
              </a:rPr>
              <a:t>Luôn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tự</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trách</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bản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thân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ngay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cả</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khi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không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khuyết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điểm</a:t>
            </a:r>
            <a:r>
              <a:rPr lang="en-US" sz="2400" dirty="0">
                <a:ea typeface="Calibri" panose="020F0502020204030204" pitchFamily="34" charset="0"/>
                <a:cs typeface="Times New Roman" panose="02020603050405020304" pitchFamily="18" charset="0"/>
              </a:rPr>
              <a:t>. =&gt;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không</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nên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làm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thế</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vì</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như</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vậy</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sẽ</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làm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nhụt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a:t>
            </a:r>
            <a:r>
              <a:rPr lang="en-US" sz="2400" dirty="0">
                <a:ea typeface="Calibri" panose="020F0502020204030204" pitchFamily="34" charset="0"/>
                <a:cs typeface="Times New Roman" panose="02020603050405020304" pitchFamily="18" charset="0"/>
              </a:rPr>
              <a:t> ý </a:t>
            </a:r>
            <a:r>
              <a:rPr lang="en-US" sz="2400" dirty="0" err="1">
                <a:ea typeface="Calibri" panose="020F0502020204030204" pitchFamily="34" charset="0"/>
                <a:cs typeface="Times New Roman" panose="02020603050405020304" pitchFamily="18" charset="0"/>
              </a:rPr>
              <a:t>chí</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và</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sự</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tự</a:t>
            </a:r>
            <a:r>
              <a:rPr lang="en-US" sz="2400" dirty="0">
                <a:ea typeface="Calibri" panose="020F0502020204030204" pitchFamily="34" charset="0"/>
                <a:cs typeface="Times New Roman" panose="02020603050405020304" pitchFamily="18" charset="0"/>
              </a:rPr>
              <a:t> tin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a:t>
            </a:r>
          </a:p>
          <a:p>
            <a:pPr>
              <a:lnSpc>
                <a:spcPct val="107000"/>
              </a:lnSpc>
              <a:spcAft>
                <a:spcPts val="800"/>
              </a:spcAft>
            </a:pPr>
            <a:r>
              <a:rPr lang="en-US" sz="2400" dirty="0">
                <a:ea typeface="Calibri" panose="020F0502020204030204" pitchFamily="34" charset="0"/>
                <a:cs typeface="Times New Roman" panose="02020603050405020304" pitchFamily="18" charset="0"/>
              </a:rPr>
              <a:t>C. </a:t>
            </a:r>
            <a:r>
              <a:rPr lang="en-US" sz="2400" dirty="0" err="1">
                <a:ea typeface="Calibri" panose="020F0502020204030204" pitchFamily="34" charset="0"/>
                <a:cs typeface="Times New Roman" panose="02020603050405020304" pitchFamily="18" charset="0"/>
              </a:rPr>
              <a:t>Xem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bói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đề</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tìm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hiếu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các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đặc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điểm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của</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bản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thân</a:t>
            </a:r>
            <a:r>
              <a:rPr lang="en-US" sz="2400" dirty="0">
                <a:ea typeface="Calibri" panose="020F0502020204030204" pitchFamily="34" charset="0"/>
                <a:cs typeface="Times New Roman" panose="02020603050405020304" pitchFamily="18" charset="0"/>
              </a:rPr>
              <a:t>.=&gt; </a:t>
            </a:r>
            <a:r>
              <a:rPr lang="en-US" sz="2400" dirty="0" err="1">
                <a:ea typeface="Calibri" panose="020F0502020204030204" pitchFamily="34" charset="0"/>
                <a:cs typeface="Times New Roman" panose="02020603050405020304" pitchFamily="18" charset="0"/>
              </a:rPr>
              <a:t>Chỉ</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bản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thân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mới</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biết</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bạn</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có</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ưu</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nhược</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điểm</a:t>
            </a:r>
            <a:r>
              <a:rPr lang="en-US" sz="2400" dirty="0">
                <a:ea typeface="Calibri" panose="020F0502020204030204" pitchFamily="34" charset="0"/>
                <a:cs typeface="Times New Roman" panose="02020603050405020304" pitchFamily="18" charset="0"/>
              </a:rPr>
              <a:t> </a:t>
            </a:r>
            <a:r>
              <a:rPr lang="en-US" sz="2400" dirty="0" err="1">
                <a:ea typeface="Calibri" panose="020F0502020204030204" pitchFamily="34" charset="0"/>
                <a:cs typeface="Times New Roman" panose="02020603050405020304" pitchFamily="18" charset="0"/>
              </a:rPr>
              <a:t>gì</a:t>
            </a:r>
            <a:r>
              <a:rPr lang="en-US" sz="2400" dirty="0">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a16="http://schemas.microsoft.com/office/drawing/2014/main" xmlns=""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2.</a:t>
                      </a:r>
                      <a:r>
                        <a:rPr lang="en-US" sz="2400" kern="1200" baseline="0" smtClean="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5129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128587" y="47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dirty="0" smtClean="0">
                <a:latin typeface="Times" panose="02020603050405020304" pitchFamily="18" charset="0"/>
                <a:cs typeface="Times" panose="02020603050405020304" pitchFamily="18" charset="0"/>
              </a:rPr>
              <a:t>I. KHỞI ĐỘNG</a:t>
            </a:r>
            <a:endParaRPr lang="en-US" sz="4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smtClea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1905222903"/>
              </p:ext>
            </p:extLst>
          </p:nvPr>
        </p:nvGraphicFramePr>
        <p:xfrm>
          <a:off x="601705" y="2497270"/>
          <a:ext cx="5341895" cy="3657600"/>
        </p:xfrm>
        <a:graphic>
          <a:graphicData uri="http://schemas.openxmlformats.org/drawingml/2006/table">
            <a:tbl>
              <a:tblPr/>
              <a:tblGrid>
                <a:gridCol w="5341895">
                  <a:extLst>
                    <a:ext uri="{9D8B030D-6E8A-4147-A177-3AD203B41FA5}">
                      <a16:colId xmlns:a16="http://schemas.microsoft.com/office/drawing/2014/main" xmlns=""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3.</a:t>
                      </a:r>
                      <a:r>
                        <a:rPr lang="en-US" sz="2400" kern="1200" baseline="0" smtClean="0">
                          <a:solidFill>
                            <a:schemeClr val="tx1"/>
                          </a:solidFill>
                          <a:effectLst/>
                          <a:latin typeface="Times" panose="02020603050405020304" pitchFamily="18" charset="0"/>
                          <a:ea typeface="+mn-ea"/>
                          <a:cs typeface="Times" panose="02020603050405020304" pitchFamily="18" charset="0"/>
                        </a:rPr>
                        <a:t> bạn Minh ở lớp 6A có hoàn cảnh gia đình khó khan nên thường cảm thấy tự ti, mặc cảm về bản thân, nhiều lúc muốn thôi học. Một lần, Minh đã đọc trên báo về một tấm gương vượt khó, cũng có hoàn cảnh khó khăn như mình nhưng đã nỗ lực vươn lên trở thành một sinh viên ưu tú, được ra nước ngoài học tập và thành đạt. Minh đã quyết tâm lấy tấm gương đó làm động lực để mình học giỏi và đạt được ước mơ.</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448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Tự nhận thức bản thân</a:t>
            </a:r>
            <a:endParaRPr lang="en-US" sz="2000">
              <a:latin typeface="Times" panose="02020603050405020304" pitchFamily="18" charset="0"/>
              <a:cs typeface="Times" panose="02020603050405020304" pitchFamily="18" charset="0"/>
            </a:endParaRP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Ý nghĩa</a:t>
            </a:r>
            <a:endParaRPr lang="en-US" sz="2000">
              <a:latin typeface="Times" panose="02020603050405020304" pitchFamily="18" charset="0"/>
              <a:cs typeface="Times" panose="02020603050405020304" pitchFamily="18" charset="0"/>
            </a:endParaRP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a:t>
            </a:r>
            <a:r>
              <a:rPr lang="en-US" sz="2000" smtClean="0">
                <a:latin typeface="Times" panose="02020603050405020304" pitchFamily="18" charset="0"/>
                <a:ea typeface="Calibri" panose="020F0502020204030204" pitchFamily="34" charset="0"/>
                <a:cs typeface="Times" panose="02020603050405020304" pitchFamily="18" charset="0"/>
              </a:rPr>
              <a:t>và cần </a:t>
            </a:r>
            <a:r>
              <a:rPr lang="en-US" sz="2000">
                <a:latin typeface="Times" panose="02020603050405020304" pitchFamily="18" charset="0"/>
                <a:ea typeface="Calibri" panose="020F0502020204030204" pitchFamily="34" charset="0"/>
                <a:cs typeface="Times" panose="02020603050405020304" pitchFamily="18" charset="0"/>
              </a:rPr>
              <a:t>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313346596"/>
                    </a:ext>
                  </a:extLst>
                </a:gridCol>
                <a:gridCol w="2032000">
                  <a:extLst>
                    <a:ext uri="{9D8B030D-6E8A-4147-A177-3AD203B41FA5}">
                      <a16:colId xmlns:a16="http://schemas.microsoft.com/office/drawing/2014/main" xmlns="" val="3155192893"/>
                    </a:ext>
                  </a:extLst>
                </a:gridCol>
                <a:gridCol w="2032000">
                  <a:extLst>
                    <a:ext uri="{9D8B030D-6E8A-4147-A177-3AD203B41FA5}">
                      <a16:colId xmlns:a16="http://schemas.microsoft.com/office/drawing/2014/main" xmlns="" val="948684975"/>
                    </a:ext>
                  </a:extLst>
                </a:gridCol>
                <a:gridCol w="2032000">
                  <a:extLst>
                    <a:ext uri="{9D8B030D-6E8A-4147-A177-3AD203B41FA5}">
                      <a16:colId xmlns:a16="http://schemas.microsoft.com/office/drawing/2014/main" xmlns=""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a16="http://schemas.microsoft.com/office/drawing/2014/main" xmlns=""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0" y="4763"/>
            <a:ext cx="12320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artoon,campus,book,learn,knowledge,matchman,magnifier,school,textbox,hand  painted,brief stro… in 2021 | Happy new year text, Powerpoint presentation  design, School 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475030" y="342900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ea typeface="Arial" panose="020B0604020202020204" pitchFamily="34" charset="0"/>
                <a:cs typeface="Arial" panose="020B0604020202020204" pitchFamily="34" charset="0"/>
              </a:rPr>
              <a:t>1. </a:t>
            </a:r>
            <a:r>
              <a:rPr lang="en-US" sz="3600" b="1" dirty="0" err="1" smtClean="0">
                <a:solidFill>
                  <a:srgbClr val="FF0000"/>
                </a:solidFill>
                <a:ea typeface="Arial" panose="020B0604020202020204" pitchFamily="34" charset="0"/>
                <a:cs typeface="Arial" panose="020B0604020202020204" pitchFamily="34" charset="0"/>
              </a:rPr>
              <a:t>Thế</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nào</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là</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tự</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nhận</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thức</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bản</a:t>
            </a:r>
            <a:r>
              <a:rPr lang="en-US" sz="3600" b="1" dirty="0" smtClean="0">
                <a:solidFill>
                  <a:srgbClr val="FF0000"/>
                </a:solidFill>
                <a:ea typeface="Arial" panose="020B0604020202020204" pitchFamily="34" charset="0"/>
                <a:cs typeface="Arial" panose="020B0604020202020204" pitchFamily="34" charset="0"/>
              </a:rPr>
              <a:t> </a:t>
            </a:r>
            <a:r>
              <a:rPr lang="en-US" sz="3600" b="1" dirty="0" err="1" smtClean="0">
                <a:solidFill>
                  <a:srgbClr val="FF0000"/>
                </a:solidFill>
                <a:ea typeface="Arial" panose="020B0604020202020204" pitchFamily="34" charset="0"/>
                <a:cs typeface="Arial" panose="020B0604020202020204" pitchFamily="34" charset="0"/>
              </a:rPr>
              <a:t>thân</a:t>
            </a:r>
            <a:r>
              <a:rPr lang="en-US" sz="3600" b="1" dirty="0" smtClean="0">
                <a:solidFill>
                  <a:srgbClr val="FF0000"/>
                </a:solidFill>
                <a:ea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41041539"/>
              </p:ext>
            </p:extLst>
          </p:nvPr>
        </p:nvGraphicFramePr>
        <p:xfrm>
          <a:off x="422032" y="909125"/>
          <a:ext cx="11366695" cy="4760155"/>
        </p:xfrm>
        <a:graphic>
          <a:graphicData uri="http://schemas.openxmlformats.org/drawingml/2006/table">
            <a:tbl>
              <a:tblPr firstRow="1" firstCol="1" bandRow="1"/>
              <a:tblGrid>
                <a:gridCol w="11366695">
                  <a:extLst>
                    <a:ext uri="{9D8B030D-6E8A-4147-A177-3AD203B41FA5}">
                      <a16:colId xmlns:a16="http://schemas.microsoft.com/office/drawing/2014/main" xmlns="" val="1544106080"/>
                    </a:ext>
                  </a:extLst>
                </a:gridCol>
              </a:tblGrid>
              <a:tr h="4760155">
                <a:tc>
                  <a:txBody>
                    <a:bodyPr/>
                    <a:lstStyle/>
                    <a:p>
                      <a:pPr marR="91440">
                        <a:lnSpc>
                          <a:spcPct val="107000"/>
                        </a:lnSpc>
                        <a:spcAft>
                          <a:spcPts val="0"/>
                        </a:spcAft>
                      </a:pPr>
                      <a:r>
                        <a:rPr lang="es-ES" sz="2800" dirty="0">
                          <a:effectLst/>
                          <a:latin typeface="Times" panose="02020603050405020304" pitchFamily="18" charset="0"/>
                          <a:ea typeface="Calibri" panose="020F0502020204030204" pitchFamily="34" charset="0"/>
                          <a:cs typeface="Times" panose="02020603050405020304" pitchFamily="18" charset="0"/>
                        </a:rPr>
                        <a:t>ĐỌC THÔNG TIN</a:t>
                      </a:r>
                      <a:endParaRPr lang="en-US" sz="2800" dirty="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2800" b="1" dirty="0">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2800" dirty="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học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giỏi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rất</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nhiều</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môn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học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nhưng</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môn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Khoa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học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Tự</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nhiên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là</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một</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trở</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ngại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của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em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Lần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nào</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làm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bài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kiểm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tra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cũng</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bị</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điểm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kém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rất</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buồn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và</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cảm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thấy</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thất</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vọng</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về</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bản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thân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Biết</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được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điều</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này</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cô</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giáo</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khuyên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nên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tự</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khám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phá</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bản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thân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và</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có</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niềm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tin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vào</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chính</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mình</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Nghe</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lời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khuyên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của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cô</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đã</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đặt</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mục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tiêu</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khám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phá</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điểm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mạnh</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điểm</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yếu</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và</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cố</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gắng</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vượt</a:t>
                      </a:r>
                      <a:r>
                        <a:rPr lang="es-ES" sz="2800" dirty="0">
                          <a:effectLst/>
                          <a:latin typeface="Times" panose="02020603050405020304" pitchFamily="18" charset="0"/>
                          <a:ea typeface="Calibri" panose="020F0502020204030204" pitchFamily="34" charset="0"/>
                          <a:cs typeface="Times" panose="02020603050405020304" pitchFamily="18" charset="0"/>
                        </a:rPr>
                        <a:t> qua </a:t>
                      </a:r>
                      <a:r>
                        <a:rPr lang="es-ES" sz="2800" dirty="0" err="1">
                          <a:effectLst/>
                          <a:latin typeface="Times" panose="02020603050405020304" pitchFamily="18" charset="0"/>
                          <a:ea typeface="Calibri" panose="020F0502020204030204" pitchFamily="34" charset="0"/>
                          <a:cs typeface="Times" panose="02020603050405020304" pitchFamily="18" charset="0"/>
                        </a:rPr>
                        <a:t>thử</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thách</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của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môn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Khoa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học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Tự</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nhiên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Kể</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từ</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đó</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môn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Khoa</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học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Tự</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nhiên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không</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còn</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là</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trở</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ngại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đối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với</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Ngọc</a:t>
                      </a:r>
                      <a:r>
                        <a:rPr lang="es-ES" sz="2800" dirty="0">
                          <a:effectLst/>
                          <a:latin typeface="Times" panose="02020603050405020304" pitchFamily="18" charset="0"/>
                          <a:ea typeface="Calibri" panose="020F0502020204030204" pitchFamily="34" charset="0"/>
                          <a:cs typeface="Times" panose="02020603050405020304" pitchFamily="18" charset="0"/>
                        </a:rPr>
                        <a:t> </a:t>
                      </a:r>
                      <a:r>
                        <a:rPr lang="es-ES" sz="2800" dirty="0" err="1">
                          <a:effectLst/>
                          <a:latin typeface="Times" panose="02020603050405020304" pitchFamily="18" charset="0"/>
                          <a:ea typeface="Calibri" panose="020F0502020204030204" pitchFamily="34" charset="0"/>
                          <a:cs typeface="Times" panose="02020603050405020304" pitchFamily="18" charset="0"/>
                        </a:rPr>
                        <a:t>nữa</a:t>
                      </a:r>
                      <a:r>
                        <a:rPr lang="es-ES" sz="2800" dirty="0">
                          <a:effectLst/>
                          <a:latin typeface="Times" panose="02020603050405020304" pitchFamily="18" charset="0"/>
                          <a:ea typeface="Calibri" panose="020F0502020204030204" pitchFamily="34" charset="0"/>
                          <a:cs typeface="Times" panose="02020603050405020304" pitchFamily="18" charset="0"/>
                        </a:rPr>
                        <a:t>.</a:t>
                      </a:r>
                      <a:endParaRPr lang="en-US" sz="28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1449</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#9Slide05 Brannboll Ny</vt: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36</cp:revision>
  <dcterms:created xsi:type="dcterms:W3CDTF">2021-07-10T07:14:28Z</dcterms:created>
  <dcterms:modified xsi:type="dcterms:W3CDTF">2021-07-29T10:43:36Z</dcterms:modified>
</cp:coreProperties>
</file>