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33"/>
    <a:srgbClr val="B8B4AF"/>
    <a:srgbClr val="F8AD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1496" y="-2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845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440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8550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9232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671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827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216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7293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981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0034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45806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883EB-716E-4BC1-A5D8-840D4EED934E}" type="datetimeFigureOut">
              <a:rPr lang="vi-VN" smtClean="0"/>
              <a:t>04/07/2023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B4226-AFF2-466D-8C23-19E09E73AC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2611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5784" y="415744"/>
            <a:ext cx="3247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 smtClean="0">
                <a:latin typeface="+mj-lt"/>
              </a:rPr>
              <a:t>  UBND QUẬN LONG BIÊN</a:t>
            </a:r>
          </a:p>
          <a:p>
            <a:r>
              <a:rPr lang="vi-VN" sz="1400" b="1" dirty="0" smtClean="0">
                <a:latin typeface="+mj-lt"/>
              </a:rPr>
              <a:t>TRƯỜNG THCS NGÔ GIA TỰ</a:t>
            </a:r>
            <a:endParaRPr lang="vi-VN" sz="1400" b="1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4170" y="1038746"/>
            <a:ext cx="48526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vi-VN" sz="2800" b="1" dirty="0" smtClean="0">
                <a:ln/>
                <a:solidFill>
                  <a:srgbClr val="00B050"/>
                </a:solidFill>
              </a:rPr>
              <a:t>THÔNG BÁO TUYỂN DỤNG</a:t>
            </a:r>
            <a:endParaRPr lang="en-US" sz="2800" b="1" cap="none" spc="0" dirty="0">
              <a:ln/>
              <a:solidFill>
                <a:srgbClr val="00B050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867" y="1569095"/>
            <a:ext cx="6259216" cy="855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vi-VN" sz="14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1400" b="1" i="1" dirty="0" smtClean="0">
                <a:solidFill>
                  <a:srgbClr val="FF0000"/>
                </a:solidFill>
                <a:latin typeface="+mj-lt"/>
              </a:rPr>
              <a:t>   Trường THCS Ngô Gia Tự tuyển dụng giáo viên, nhân viên làm việc năm học 2023 – 2024 như sau:</a:t>
            </a:r>
          </a:p>
          <a:p>
            <a:pPr marL="342900" indent="-342900">
              <a:lnSpc>
                <a:spcPct val="105000"/>
              </a:lnSpc>
              <a:buAutoNum type="arabicPeriod"/>
            </a:pPr>
            <a:r>
              <a:rPr lang="vi-VN" sz="1400" b="1" dirty="0" smtClean="0">
                <a:solidFill>
                  <a:srgbClr val="FF0000"/>
                </a:solidFill>
                <a:latin typeface="+mj-lt"/>
              </a:rPr>
              <a:t>Số lượng:</a:t>
            </a:r>
          </a:p>
          <a:p>
            <a:pPr marL="285750" indent="-285750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b="1" dirty="0" smtClean="0">
                <a:latin typeface="+mj-lt"/>
              </a:rPr>
              <a:t>Giáo viên: 04</a:t>
            </a:r>
            <a:r>
              <a:rPr lang="vi-VN" sz="1400" dirty="0" smtClean="0">
                <a:latin typeface="+mj-lt"/>
              </a:rPr>
              <a:t> giáo viên</a:t>
            </a:r>
          </a:p>
          <a:p>
            <a:pPr marL="742950" lvl="1" indent="-285750">
              <a:lnSpc>
                <a:spcPct val="105000"/>
              </a:lnSpc>
              <a:buFont typeface="Wingdings" panose="05000000000000000000" pitchFamily="2" charset="2"/>
              <a:buChar char="§"/>
            </a:pPr>
            <a:r>
              <a:rPr lang="vi-VN" sz="1400" dirty="0" smtClean="0">
                <a:latin typeface="+mj-lt"/>
              </a:rPr>
              <a:t>1 giáo viên dạy Toán</a:t>
            </a:r>
          </a:p>
          <a:p>
            <a:pPr marL="742950" lvl="1" indent="-285750">
              <a:lnSpc>
                <a:spcPct val="105000"/>
              </a:lnSpc>
              <a:buFont typeface="Wingdings" panose="05000000000000000000" pitchFamily="2" charset="2"/>
              <a:buChar char="§"/>
            </a:pPr>
            <a:r>
              <a:rPr lang="vi-VN" sz="1400" dirty="0" smtClean="0">
                <a:latin typeface="+mj-lt"/>
              </a:rPr>
              <a:t>1 giáo viên dạy Tiếng Anh</a:t>
            </a:r>
          </a:p>
          <a:p>
            <a:pPr marL="742950" lvl="1" indent="-285750">
              <a:lnSpc>
                <a:spcPct val="105000"/>
              </a:lnSpc>
              <a:buFont typeface="Wingdings" panose="05000000000000000000" pitchFamily="2" charset="2"/>
              <a:buChar char="§"/>
            </a:pPr>
            <a:r>
              <a:rPr lang="vi-VN" sz="1400" dirty="0" smtClean="0">
                <a:latin typeface="+mj-lt"/>
              </a:rPr>
              <a:t>1 giáo viên dạy Sinh học </a:t>
            </a:r>
          </a:p>
          <a:p>
            <a:pPr marL="742950" lvl="1" indent="-285750">
              <a:lnSpc>
                <a:spcPct val="105000"/>
              </a:lnSpc>
              <a:buFont typeface="Wingdings" panose="05000000000000000000" pitchFamily="2" charset="2"/>
              <a:buChar char="§"/>
            </a:pPr>
            <a:r>
              <a:rPr lang="vi-VN" sz="1400" dirty="0" smtClean="0">
                <a:latin typeface="+mj-lt"/>
              </a:rPr>
              <a:t>1 giáo viên dạy Mĩ thuật</a:t>
            </a:r>
          </a:p>
          <a:p>
            <a:pPr marL="269875" lvl="1" indent="-269875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b="1" dirty="0" smtClean="0">
                <a:latin typeface="+mj-lt"/>
              </a:rPr>
              <a:t>Nhân viên: 01</a:t>
            </a:r>
            <a:r>
              <a:rPr lang="vi-VN" sz="1400" dirty="0" smtClean="0">
                <a:latin typeface="+mj-lt"/>
              </a:rPr>
              <a:t> nhân viên Thư viện</a:t>
            </a:r>
          </a:p>
          <a:p>
            <a:pPr marL="0" lvl="1">
              <a:lnSpc>
                <a:spcPct val="105000"/>
              </a:lnSpc>
            </a:pPr>
            <a:r>
              <a:rPr lang="vi-VN" sz="1400" b="1" dirty="0" smtClean="0">
                <a:solidFill>
                  <a:srgbClr val="FF0000"/>
                </a:solidFill>
                <a:latin typeface="+mj-lt"/>
              </a:rPr>
              <a:t>2. Yêu cầu:</a:t>
            </a:r>
          </a:p>
          <a:p>
            <a:pPr marL="285750" lvl="1" indent="-28575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dirty="0" smtClean="0">
                <a:latin typeface="+mj-lt"/>
              </a:rPr>
              <a:t>Tốt nghiệp Đại học theo chuyên ngành dự tuyển, có kỹ năng và nghiệp vụ sư phạm tốt.</a:t>
            </a:r>
          </a:p>
          <a:p>
            <a:pPr marL="285750" lvl="1" indent="-28575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dirty="0" smtClean="0">
                <a:latin typeface="+mj-lt"/>
              </a:rPr>
              <a:t>Có chứng chỉ Ngoại ngữ bậc 2 (bậc A2) trở lên, sử dụng thành thạo CNTT trong công việc.</a:t>
            </a:r>
          </a:p>
          <a:p>
            <a:pPr marL="285750" lvl="1" indent="-28575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dirty="0" smtClean="0">
                <a:latin typeface="+mj-lt"/>
              </a:rPr>
              <a:t>Đối với ứng viên dự tuyển GV Tiếng Anh yêu cầu có chứng chỉ IELTS 5.5 trở lên</a:t>
            </a:r>
          </a:p>
          <a:p>
            <a:pPr marL="285750" lvl="1" indent="-28575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dirty="0" smtClean="0">
                <a:latin typeface="+mj-lt"/>
              </a:rPr>
              <a:t>Đối với ứng viên dự tuyển Nhân viên thư viện yêu cầu có chứng chỉ nghiệp vụ thư viện, sử dụng thành thạo Word, Excel.</a:t>
            </a:r>
          </a:p>
          <a:p>
            <a:pPr marL="285750" lvl="1" indent="-28575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dirty="0" smtClean="0">
                <a:latin typeface="+mj-lt"/>
              </a:rPr>
              <a:t>Có sức khỏe tốt, tâm huyết, trách nhiệm trong công việc.</a:t>
            </a:r>
          </a:p>
          <a:p>
            <a:pPr marL="285750" lvl="1" indent="-28575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dirty="0" smtClean="0">
                <a:latin typeface="+mj-lt"/>
              </a:rPr>
              <a:t>Ưu tiên ứng viên đã có kinh nghiệm giảng dạy và làm việc tại các trường THCS.</a:t>
            </a:r>
          </a:p>
          <a:p>
            <a:pPr marL="0" lvl="1">
              <a:lnSpc>
                <a:spcPct val="105000"/>
              </a:lnSpc>
            </a:pPr>
            <a:r>
              <a:rPr lang="vi-VN" sz="1400" b="1" dirty="0" smtClean="0">
                <a:solidFill>
                  <a:srgbClr val="FF0000"/>
                </a:solidFill>
                <a:latin typeface="+mj-lt"/>
              </a:rPr>
              <a:t>3. Hồ sơ: </a:t>
            </a:r>
          </a:p>
          <a:p>
            <a:pPr marL="285750" lvl="1" indent="-28575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dirty="0" smtClean="0">
                <a:latin typeface="+mj-lt"/>
              </a:rPr>
              <a:t>Đơn xin dự tuyển.</a:t>
            </a:r>
          </a:p>
          <a:p>
            <a:pPr marL="285750" lvl="1" indent="-28575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dirty="0" smtClean="0">
                <a:latin typeface="+mj-lt"/>
              </a:rPr>
              <a:t>Bản khai sơ yếu lí lịch</a:t>
            </a:r>
          </a:p>
          <a:p>
            <a:pPr marL="285750" lvl="1" indent="-28575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dirty="0" smtClean="0">
                <a:latin typeface="+mj-lt"/>
              </a:rPr>
              <a:t>Bản sao văn bằng, chứng chỉ phù hợp với vị trí việc làm đăng ký</a:t>
            </a:r>
          </a:p>
          <a:p>
            <a:pPr marL="285750" lvl="1" indent="-28575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vi-VN" sz="1400" dirty="0" smtClean="0">
                <a:latin typeface="+mj-lt"/>
              </a:rPr>
              <a:t>Giấy khám sức khỏe (thời hạn 3 tháng)</a:t>
            </a:r>
          </a:p>
          <a:p>
            <a:pPr marL="0" lvl="1">
              <a:lnSpc>
                <a:spcPct val="105000"/>
              </a:lnSpc>
            </a:pPr>
            <a:r>
              <a:rPr lang="vi-VN" sz="1400" b="1" dirty="0" smtClean="0">
                <a:solidFill>
                  <a:srgbClr val="FF0000"/>
                </a:solidFill>
                <a:latin typeface="+mj-lt"/>
              </a:rPr>
              <a:t>4. Thời gian nộp hồ sơ:</a:t>
            </a:r>
          </a:p>
          <a:p>
            <a:pPr marL="0" lvl="1" algn="just">
              <a:lnSpc>
                <a:spcPct val="105000"/>
              </a:lnSpc>
            </a:pPr>
            <a:r>
              <a:rPr lang="vi-VN" sz="1400" dirty="0" smtClean="0">
                <a:latin typeface="+mj-lt"/>
              </a:rPr>
              <a:t>    Buổi sáng các ngày từ </a:t>
            </a:r>
            <a:r>
              <a:rPr lang="vi-VN" sz="1400" dirty="0" smtClean="0">
                <a:latin typeface="+mj-lt"/>
              </a:rPr>
              <a:t>01/07/2023 </a:t>
            </a:r>
            <a:r>
              <a:rPr lang="vi-VN" sz="1400" dirty="0" smtClean="0">
                <a:latin typeface="+mj-lt"/>
              </a:rPr>
              <a:t>đến </a:t>
            </a:r>
            <a:r>
              <a:rPr lang="vi-VN" sz="1400" dirty="0" smtClean="0">
                <a:latin typeface="+mj-lt"/>
              </a:rPr>
              <a:t>25/07/2023 </a:t>
            </a:r>
            <a:r>
              <a:rPr lang="vi-VN" sz="1400" dirty="0" smtClean="0">
                <a:latin typeface="+mj-lt"/>
              </a:rPr>
              <a:t>(trừ thứ 7 và chủ nhật) tại văn phòng nhà trường.</a:t>
            </a:r>
          </a:p>
          <a:p>
            <a:pPr marL="0" lvl="1" algn="just">
              <a:lnSpc>
                <a:spcPct val="105000"/>
              </a:lnSpc>
            </a:pPr>
            <a:endParaRPr lang="vi-VN" sz="400" dirty="0" smtClean="0">
              <a:latin typeface="+mj-lt"/>
            </a:endParaRPr>
          </a:p>
          <a:p>
            <a:pPr marL="0" lvl="1" algn="just">
              <a:lnSpc>
                <a:spcPct val="105000"/>
              </a:lnSpc>
            </a:pPr>
            <a:r>
              <a:rPr lang="vi-VN" sz="1400" i="1" dirty="0" smtClean="0">
                <a:solidFill>
                  <a:srgbClr val="0070C0"/>
                </a:solidFill>
                <a:latin typeface="+mj-lt"/>
              </a:rPr>
              <a:t>         </a:t>
            </a:r>
            <a:r>
              <a:rPr lang="vi-VN" sz="1200" i="1" dirty="0" smtClean="0">
                <a:solidFill>
                  <a:srgbClr val="007033"/>
                </a:solidFill>
                <a:latin typeface="+mj-lt"/>
              </a:rPr>
              <a:t>Email: c2ngogiatu-lb@hanoiedu.vn</a:t>
            </a:r>
          </a:p>
          <a:p>
            <a:pPr marL="0" lvl="1" algn="just">
              <a:lnSpc>
                <a:spcPct val="105000"/>
              </a:lnSpc>
            </a:pPr>
            <a:r>
              <a:rPr lang="vi-VN" sz="1200" i="1" dirty="0" smtClean="0">
                <a:solidFill>
                  <a:srgbClr val="007033"/>
                </a:solidFill>
                <a:latin typeface="+mj-lt"/>
              </a:rPr>
              <a:t>          Website: https://thcsngogiatu.longbien.edu.vn</a:t>
            </a:r>
          </a:p>
          <a:p>
            <a:pPr marL="0" lvl="1" algn="just">
              <a:lnSpc>
                <a:spcPct val="105000"/>
              </a:lnSpc>
            </a:pPr>
            <a:r>
              <a:rPr lang="vi-VN" sz="1200" i="1" dirty="0">
                <a:solidFill>
                  <a:srgbClr val="007033"/>
                </a:solidFill>
                <a:latin typeface="+mj-lt"/>
              </a:rPr>
              <a:t> </a:t>
            </a:r>
            <a:r>
              <a:rPr lang="vi-VN" sz="1200" i="1" dirty="0" smtClean="0">
                <a:solidFill>
                  <a:srgbClr val="007033"/>
                </a:solidFill>
                <a:latin typeface="+mj-lt"/>
              </a:rPr>
              <a:t>         Địa chỉ: Số 82 </a:t>
            </a:r>
            <a:r>
              <a:rPr lang="vi-VN" sz="1200" i="1" dirty="0">
                <a:solidFill>
                  <a:srgbClr val="007033"/>
                </a:solidFill>
                <a:latin typeface="+mj-lt"/>
              </a:rPr>
              <a:t>Ngõ 466 đường Ngô Gia Tự, Long Biên, HN</a:t>
            </a:r>
          </a:p>
          <a:p>
            <a:pPr marL="0" lvl="1" algn="just">
              <a:lnSpc>
                <a:spcPct val="105000"/>
              </a:lnSpc>
            </a:pPr>
            <a:r>
              <a:rPr lang="vi-VN" sz="1200" i="1" dirty="0" smtClean="0">
                <a:solidFill>
                  <a:srgbClr val="007033"/>
                </a:solidFill>
                <a:latin typeface="+mj-lt"/>
              </a:rPr>
              <a:t>         Số </a:t>
            </a:r>
            <a:r>
              <a:rPr lang="vi-VN" sz="1200" i="1" dirty="0">
                <a:solidFill>
                  <a:srgbClr val="007033"/>
                </a:solidFill>
                <a:latin typeface="+mj-lt"/>
              </a:rPr>
              <a:t>điện thoại</a:t>
            </a:r>
            <a:r>
              <a:rPr lang="vi-VN" sz="1200" i="1" dirty="0" smtClean="0">
                <a:solidFill>
                  <a:srgbClr val="007033"/>
                </a:solidFill>
                <a:latin typeface="+mj-lt"/>
              </a:rPr>
              <a:t>:  Văn phòng trường: 0904.377.759; </a:t>
            </a:r>
          </a:p>
          <a:p>
            <a:pPr marL="0" lvl="1" algn="just">
              <a:lnSpc>
                <a:spcPct val="105000"/>
              </a:lnSpc>
            </a:pPr>
            <a:r>
              <a:rPr lang="vi-VN" sz="1200" i="1" dirty="0">
                <a:solidFill>
                  <a:srgbClr val="007033"/>
                </a:solidFill>
                <a:latin typeface="+mj-lt"/>
              </a:rPr>
              <a:t> </a:t>
            </a:r>
            <a:r>
              <a:rPr lang="vi-VN" sz="1200" i="1" dirty="0" smtClean="0">
                <a:solidFill>
                  <a:srgbClr val="007033"/>
                </a:solidFill>
                <a:latin typeface="+mj-lt"/>
              </a:rPr>
              <a:t>     	  	         Hiệu trưởng: 	     0919.423.687</a:t>
            </a:r>
            <a:endParaRPr lang="vi-VN" sz="1200" i="1" dirty="0">
              <a:solidFill>
                <a:srgbClr val="007033"/>
              </a:solidFill>
              <a:latin typeface="+mj-lt"/>
            </a:endParaRPr>
          </a:p>
          <a:p>
            <a:pPr marL="0" lvl="1" algn="just">
              <a:lnSpc>
                <a:spcPct val="105000"/>
              </a:lnSpc>
            </a:pPr>
            <a:r>
              <a:rPr lang="vi-VN" sz="1400" dirty="0" smtClean="0">
                <a:solidFill>
                  <a:srgbClr val="00B050"/>
                </a:solidFill>
                <a:latin typeface="+mj-lt"/>
              </a:rPr>
              <a:t>								</a:t>
            </a:r>
            <a:r>
              <a:rPr lang="vi-VN" sz="1400" b="1" dirty="0" smtClean="0">
                <a:solidFill>
                  <a:srgbClr val="FF0000"/>
                </a:solidFill>
                <a:latin typeface="+mj-lt"/>
              </a:rPr>
              <a:t>HIỆU TRƯỞNG</a:t>
            </a:r>
          </a:p>
          <a:p>
            <a:pPr marL="0" lvl="1" algn="just">
              <a:lnSpc>
                <a:spcPct val="105000"/>
              </a:lnSpc>
            </a:pPr>
            <a:r>
              <a:rPr lang="vi-VN" sz="1400" dirty="0">
                <a:solidFill>
                  <a:srgbClr val="00B050"/>
                </a:solidFill>
                <a:latin typeface="+mj-lt"/>
              </a:rPr>
              <a:t>	</a:t>
            </a:r>
            <a:r>
              <a:rPr lang="vi-VN" sz="1400" dirty="0" smtClean="0">
                <a:solidFill>
                  <a:srgbClr val="00B050"/>
                </a:solidFill>
                <a:latin typeface="+mj-lt"/>
              </a:rPr>
              <a:t>						</a:t>
            </a:r>
            <a:r>
              <a:rPr lang="vi-VN" sz="1400" b="1" dirty="0" smtClean="0">
                <a:solidFill>
                  <a:srgbClr val="FF0000"/>
                </a:solidFill>
                <a:latin typeface="+mj-lt"/>
              </a:rPr>
              <a:t>           </a:t>
            </a:r>
            <a:r>
              <a:rPr lang="vi-VN" sz="1400" dirty="0" smtClean="0">
                <a:solidFill>
                  <a:srgbClr val="FF0000"/>
                </a:solidFill>
                <a:latin typeface="+mj-lt"/>
              </a:rPr>
              <a:t>Vũ Thị Hải Yến</a:t>
            </a:r>
            <a:endParaRPr lang="vi-VN" sz="1400" dirty="0">
              <a:solidFill>
                <a:srgbClr val="FF0000"/>
              </a:solidFill>
              <a:latin typeface="+mj-lt"/>
            </a:endParaRPr>
          </a:p>
          <a:p>
            <a:pPr marL="0" lvl="1" algn="just">
              <a:lnSpc>
                <a:spcPct val="105000"/>
              </a:lnSpc>
            </a:pPr>
            <a:endParaRPr lang="vi-VN" sz="1400" dirty="0">
              <a:solidFill>
                <a:srgbClr val="00B050"/>
              </a:solidFill>
            </a:endParaRPr>
          </a:p>
          <a:p>
            <a:pPr marL="0" lvl="1" algn="just">
              <a:lnSpc>
                <a:spcPct val="105000"/>
              </a:lnSpc>
            </a:pPr>
            <a:endParaRPr lang="vi-VN" sz="1400" dirty="0" smtClean="0">
              <a:latin typeface="+mj-lt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950" y="7974109"/>
            <a:ext cx="164050" cy="162393"/>
          </a:xfrm>
          <a:prstGeom prst="rect">
            <a:avLst/>
          </a:prstGeom>
        </p:spPr>
      </p:pic>
      <p:pic>
        <p:nvPicPr>
          <p:cNvPr id="1026" name="Picture 2" descr="https://www.pngall.com/wp-content/uploads/4/World-Wide-Web-PNG-Pictur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6158" y="8167884"/>
            <a:ext cx="186431" cy="186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 descr="https://symbols.vn/wp-content/uploads/2021/11/Hinh-anh-mau-bieu-tuong-dia-chi-hot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57" r="12179"/>
          <a:stretch/>
        </p:blipFill>
        <p:spPr bwMode="auto">
          <a:xfrm>
            <a:off x="508949" y="8380658"/>
            <a:ext cx="164050" cy="16259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cdn.pixabay.com/photo/2017/01/10/03/54/icon-1968244_64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85" y="8585410"/>
            <a:ext cx="203606" cy="19291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74840" y="59482"/>
            <a:ext cx="1083160" cy="1059929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121605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348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</cp:revision>
  <dcterms:created xsi:type="dcterms:W3CDTF">2023-07-03T07:13:11Z</dcterms:created>
  <dcterms:modified xsi:type="dcterms:W3CDTF">2023-07-04T08:11:43Z</dcterms:modified>
</cp:coreProperties>
</file>