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sldIdLst>
    <p:sldId id="271" r:id="rId2"/>
    <p:sldId id="256" r:id="rId3"/>
    <p:sldId id="275" r:id="rId4"/>
    <p:sldId id="302" r:id="rId5"/>
    <p:sldId id="339" r:id="rId6"/>
    <p:sldId id="279" r:id="rId7"/>
    <p:sldId id="340" r:id="rId8"/>
    <p:sldId id="281" r:id="rId9"/>
    <p:sldId id="341" r:id="rId10"/>
    <p:sldId id="337" r:id="rId11"/>
    <p:sldId id="276" r:id="rId12"/>
    <p:sldId id="331" r:id="rId13"/>
    <p:sldId id="332" r:id="rId14"/>
    <p:sldId id="313" r:id="rId15"/>
    <p:sldId id="342" r:id="rId16"/>
    <p:sldId id="333" r:id="rId17"/>
    <p:sldId id="343" r:id="rId18"/>
    <p:sldId id="314" r:id="rId19"/>
    <p:sldId id="330" r:id="rId20"/>
    <p:sldId id="272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DIBOOKS" initials="E" lastIdx="3" clrIdx="0">
    <p:extLst>
      <p:ext uri="{19B8F6BF-5375-455C-9EA6-DF929625EA0E}">
        <p15:presenceInfo xmlns:p15="http://schemas.microsoft.com/office/powerpoint/2012/main" userId="e44a7bdf1da0379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8DA4"/>
    <a:srgbClr val="FF9801"/>
    <a:srgbClr val="F7941E"/>
    <a:srgbClr val="00A9A5"/>
    <a:srgbClr val="FFDAAB"/>
    <a:srgbClr val="CBEAF0"/>
    <a:srgbClr val="48C0B6"/>
    <a:srgbClr val="FBB040"/>
    <a:srgbClr val="00B2A5"/>
    <a:srgbClr val="0FB7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289" autoAdjust="0"/>
    <p:restoredTop sz="94660"/>
  </p:normalViewPr>
  <p:slideViewPr>
    <p:cSldViewPr snapToGrid="0" showGuides="1">
      <p:cViewPr varScale="1">
        <p:scale>
          <a:sx n="106" d="100"/>
          <a:sy n="106" d="100"/>
        </p:scale>
        <p:origin x="97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9212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8256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9260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8343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2113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9144"/>
            <a:ext cx="9143999" cy="683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17E0C58F-86F1-4FE8-AC13-57875CA8B78B}"/>
              </a:ext>
            </a:extLst>
          </p:cNvPr>
          <p:cNvSpPr txBox="1"/>
          <p:nvPr/>
        </p:nvSpPr>
        <p:spPr>
          <a:xfrm>
            <a:off x="936887" y="2065473"/>
            <a:ext cx="11149542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i="0" dirty="0">
                <a:solidFill>
                  <a:srgbClr val="F26548"/>
                </a:solidFill>
                <a:effectLst/>
              </a:rPr>
              <a:t>1. </a:t>
            </a:r>
            <a:r>
              <a:rPr lang="en-US" sz="2800" b="0" i="1" dirty="0">
                <a:solidFill>
                  <a:srgbClr val="242021"/>
                </a:solidFill>
                <a:effectLst/>
              </a:rPr>
              <a:t>Green School </a:t>
            </a:r>
            <a:r>
              <a:rPr lang="en-US" sz="2800" b="0" i="0" dirty="0">
                <a:solidFill>
                  <a:srgbClr val="949599"/>
                </a:solidFill>
                <a:effectLst/>
              </a:rPr>
              <a:t>______ </a:t>
            </a:r>
            <a:r>
              <a:rPr lang="en-US" sz="2800" b="0" i="0" dirty="0">
                <a:solidFill>
                  <a:srgbClr val="242021"/>
                </a:solidFill>
                <a:effectLst/>
              </a:rPr>
              <a:t>vegetables for an orphanage last spring.</a:t>
            </a:r>
            <a:br>
              <a:rPr lang="en-US" sz="2800" b="0" i="0" dirty="0">
                <a:solidFill>
                  <a:srgbClr val="242021"/>
                </a:solidFill>
                <a:effectLst/>
              </a:rPr>
            </a:br>
            <a:r>
              <a:rPr lang="en-US" sz="2800" b="0" i="0" dirty="0">
                <a:solidFill>
                  <a:srgbClr val="00A9A5"/>
                </a:solidFill>
                <a:effectLst/>
              </a:rPr>
              <a:t>A. </a:t>
            </a:r>
            <a:r>
              <a:rPr lang="en-US" sz="2800" b="0" i="0" dirty="0">
                <a:solidFill>
                  <a:srgbClr val="242021"/>
                </a:solidFill>
                <a:effectLst/>
              </a:rPr>
              <a:t>is growing 		</a:t>
            </a:r>
            <a:r>
              <a:rPr lang="en-US" sz="2800" b="0" i="0" dirty="0" smtClean="0">
                <a:solidFill>
                  <a:srgbClr val="00A9A5"/>
                </a:solidFill>
                <a:effectLst/>
              </a:rPr>
              <a:t>B</a:t>
            </a:r>
            <a:r>
              <a:rPr lang="en-US" sz="2800" b="0" i="0" dirty="0">
                <a:solidFill>
                  <a:srgbClr val="00A9A5"/>
                </a:solidFill>
                <a:effectLst/>
              </a:rPr>
              <a:t>. </a:t>
            </a:r>
            <a:r>
              <a:rPr lang="en-US" sz="2800" b="0" i="0" dirty="0">
                <a:solidFill>
                  <a:srgbClr val="242021"/>
                </a:solidFill>
                <a:effectLst/>
              </a:rPr>
              <a:t>grew 			</a:t>
            </a:r>
            <a:r>
              <a:rPr lang="en-US" sz="2800" b="0" i="0" dirty="0">
                <a:solidFill>
                  <a:srgbClr val="00A9A5"/>
                </a:solidFill>
                <a:effectLst/>
              </a:rPr>
              <a:t>C. </a:t>
            </a:r>
            <a:r>
              <a:rPr lang="en-US" sz="2800" b="0" i="0" dirty="0">
                <a:solidFill>
                  <a:srgbClr val="242021"/>
                </a:solidFill>
                <a:effectLst/>
              </a:rPr>
              <a:t>grows</a:t>
            </a:r>
            <a:br>
              <a:rPr lang="en-US" sz="2800" b="0" i="0" dirty="0">
                <a:solidFill>
                  <a:srgbClr val="242021"/>
                </a:solidFill>
                <a:effectLst/>
              </a:rPr>
            </a:br>
            <a:r>
              <a:rPr lang="en-US" sz="2800" b="1" i="0" dirty="0">
                <a:solidFill>
                  <a:srgbClr val="F26548"/>
                </a:solidFill>
                <a:effectLst/>
              </a:rPr>
              <a:t>2. </a:t>
            </a:r>
            <a:r>
              <a:rPr lang="en-US" sz="2800" b="0" i="0" dirty="0">
                <a:solidFill>
                  <a:srgbClr val="242021"/>
                </a:solidFill>
                <a:effectLst/>
              </a:rPr>
              <a:t>Children </a:t>
            </a:r>
            <a:r>
              <a:rPr lang="en-US" sz="2800" b="0" i="0" dirty="0">
                <a:solidFill>
                  <a:srgbClr val="949599"/>
                </a:solidFill>
                <a:effectLst/>
              </a:rPr>
              <a:t>______ </a:t>
            </a:r>
            <a:r>
              <a:rPr lang="en-US" sz="2800" b="0" i="0" dirty="0">
                <a:solidFill>
                  <a:srgbClr val="242021"/>
                </a:solidFill>
                <a:effectLst/>
              </a:rPr>
              <a:t>plastic bottles for recycling a month ago.</a:t>
            </a:r>
            <a:br>
              <a:rPr lang="en-US" sz="2800" b="0" i="0" dirty="0">
                <a:solidFill>
                  <a:srgbClr val="242021"/>
                </a:solidFill>
                <a:effectLst/>
              </a:rPr>
            </a:br>
            <a:r>
              <a:rPr lang="en-US" sz="2800" b="0" i="0" dirty="0">
                <a:solidFill>
                  <a:srgbClr val="00A9A5"/>
                </a:solidFill>
                <a:effectLst/>
              </a:rPr>
              <a:t>A. </a:t>
            </a:r>
            <a:r>
              <a:rPr lang="en-US" sz="2800" b="0" i="0" dirty="0">
                <a:solidFill>
                  <a:srgbClr val="242021"/>
                </a:solidFill>
                <a:effectLst/>
              </a:rPr>
              <a:t>are collecting 		</a:t>
            </a:r>
            <a:r>
              <a:rPr lang="en-US" sz="2800" b="0" i="0" dirty="0">
                <a:solidFill>
                  <a:srgbClr val="00A9A5"/>
                </a:solidFill>
                <a:effectLst/>
              </a:rPr>
              <a:t>B. </a:t>
            </a:r>
            <a:r>
              <a:rPr lang="en-US" sz="2800" b="0" i="0" dirty="0">
                <a:solidFill>
                  <a:srgbClr val="242021"/>
                </a:solidFill>
                <a:effectLst/>
              </a:rPr>
              <a:t>collect 			</a:t>
            </a:r>
            <a:r>
              <a:rPr lang="en-US" sz="2800" b="0" i="0" dirty="0">
                <a:solidFill>
                  <a:srgbClr val="00A9A5"/>
                </a:solidFill>
                <a:effectLst/>
              </a:rPr>
              <a:t>C. </a:t>
            </a:r>
            <a:r>
              <a:rPr lang="en-US" sz="2800" b="0" i="0" dirty="0">
                <a:solidFill>
                  <a:srgbClr val="242021"/>
                </a:solidFill>
                <a:effectLst/>
              </a:rPr>
              <a:t>collected</a:t>
            </a:r>
            <a:br>
              <a:rPr lang="en-US" sz="2800" b="0" i="0" dirty="0">
                <a:solidFill>
                  <a:srgbClr val="242021"/>
                </a:solidFill>
                <a:effectLst/>
              </a:rPr>
            </a:br>
            <a:r>
              <a:rPr lang="en-US" sz="2800" b="1" i="0" dirty="0">
                <a:solidFill>
                  <a:srgbClr val="F26548"/>
                </a:solidFill>
                <a:effectLst/>
              </a:rPr>
              <a:t>3. </a:t>
            </a:r>
            <a:r>
              <a:rPr lang="en-US" sz="2800" b="0" i="0" dirty="0">
                <a:solidFill>
                  <a:srgbClr val="242021"/>
                </a:solidFill>
                <a:effectLst/>
              </a:rPr>
              <a:t>We </a:t>
            </a:r>
            <a:r>
              <a:rPr lang="en-US" sz="2800" b="0" i="0" dirty="0">
                <a:solidFill>
                  <a:srgbClr val="949599"/>
                </a:solidFill>
                <a:effectLst/>
              </a:rPr>
              <a:t>______ </a:t>
            </a:r>
            <a:r>
              <a:rPr lang="en-US" sz="2800" dirty="0">
                <a:solidFill>
                  <a:srgbClr val="242021"/>
                </a:solidFill>
              </a:rPr>
              <a:t>E</a:t>
            </a:r>
            <a:r>
              <a:rPr lang="en-US" sz="2800" b="0" i="0" dirty="0" smtClean="0">
                <a:solidFill>
                  <a:srgbClr val="242021"/>
                </a:solidFill>
                <a:effectLst/>
              </a:rPr>
              <a:t>nglish </a:t>
            </a:r>
            <a:r>
              <a:rPr lang="en-US" sz="2800" b="0" i="0" dirty="0">
                <a:solidFill>
                  <a:srgbClr val="242021"/>
                </a:solidFill>
                <a:effectLst/>
              </a:rPr>
              <a:t>to children in a primary school last summer.</a:t>
            </a:r>
            <a:br>
              <a:rPr lang="en-US" sz="2800" b="0" i="0" dirty="0">
                <a:solidFill>
                  <a:srgbClr val="242021"/>
                </a:solidFill>
                <a:effectLst/>
              </a:rPr>
            </a:br>
            <a:r>
              <a:rPr lang="en-US" sz="2800" b="0" i="0" dirty="0">
                <a:solidFill>
                  <a:srgbClr val="00A9A5"/>
                </a:solidFill>
                <a:effectLst/>
              </a:rPr>
              <a:t>A. </a:t>
            </a:r>
            <a:r>
              <a:rPr lang="en-US" sz="2800" b="0" i="0" dirty="0">
                <a:solidFill>
                  <a:srgbClr val="242021"/>
                </a:solidFill>
                <a:effectLst/>
              </a:rPr>
              <a:t>are teaching 		</a:t>
            </a:r>
            <a:r>
              <a:rPr lang="en-US" sz="2800" b="0" i="0" dirty="0">
                <a:solidFill>
                  <a:srgbClr val="00A9A5"/>
                </a:solidFill>
                <a:effectLst/>
              </a:rPr>
              <a:t>B. </a:t>
            </a:r>
            <a:r>
              <a:rPr lang="en-US" sz="2800" b="0" i="0" dirty="0">
                <a:solidFill>
                  <a:srgbClr val="242021"/>
                </a:solidFill>
                <a:effectLst/>
              </a:rPr>
              <a:t>taught 			</a:t>
            </a:r>
            <a:r>
              <a:rPr lang="en-US" sz="2800" b="0" i="0" dirty="0">
                <a:solidFill>
                  <a:srgbClr val="00A9A5"/>
                </a:solidFill>
                <a:effectLst/>
              </a:rPr>
              <a:t>C. </a:t>
            </a:r>
            <a:r>
              <a:rPr lang="en-US" sz="2800" b="0" i="0" dirty="0">
                <a:solidFill>
                  <a:srgbClr val="242021"/>
                </a:solidFill>
                <a:effectLst/>
              </a:rPr>
              <a:t>teach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1008026" y="1376226"/>
            <a:ext cx="10208614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26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Circle the correct answer A</a:t>
            </a:r>
            <a:r>
              <a:rPr lang="en-GB" sz="26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, </a:t>
            </a:r>
            <a:r>
              <a:rPr lang="en-GB" sz="26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B, </a:t>
            </a:r>
            <a:r>
              <a:rPr lang="en-GB" sz="26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or C to complete each sentence.</a:t>
            </a:r>
            <a:endParaRPr lang="en-US" sz="26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750D996-EBCE-401B-98AC-82015235FCAF}"/>
              </a:ext>
            </a:extLst>
          </p:cNvPr>
          <p:cNvSpPr/>
          <p:nvPr/>
        </p:nvSpPr>
        <p:spPr>
          <a:xfrm>
            <a:off x="4586310" y="2883858"/>
            <a:ext cx="465513" cy="443346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6DA643D-EDFB-4395-AB7F-37BAEB92248C}"/>
              </a:ext>
            </a:extLst>
          </p:cNvPr>
          <p:cNvSpPr/>
          <p:nvPr/>
        </p:nvSpPr>
        <p:spPr>
          <a:xfrm>
            <a:off x="8237966" y="4176249"/>
            <a:ext cx="465513" cy="443346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782E38F-BA1A-4F14-AECD-016EC99651D4}"/>
              </a:ext>
            </a:extLst>
          </p:cNvPr>
          <p:cNvSpPr/>
          <p:nvPr/>
        </p:nvSpPr>
        <p:spPr>
          <a:xfrm>
            <a:off x="4586309" y="5469784"/>
            <a:ext cx="465513" cy="443346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097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08026" y="1376226"/>
            <a:ext cx="10208614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26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Circle the correct answer A</a:t>
            </a:r>
            <a:r>
              <a:rPr lang="en-GB" sz="26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, </a:t>
            </a:r>
            <a:r>
              <a:rPr lang="en-GB" sz="26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B, </a:t>
            </a:r>
            <a:r>
              <a:rPr lang="en-GB" sz="26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or C to complete each sentence.</a:t>
            </a:r>
            <a:endParaRPr lang="en-US" sz="26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7E0C58F-86F1-4FE8-AC13-57875CA8B78B}"/>
              </a:ext>
            </a:extLst>
          </p:cNvPr>
          <p:cNvSpPr txBox="1"/>
          <p:nvPr/>
        </p:nvSpPr>
        <p:spPr>
          <a:xfrm>
            <a:off x="936887" y="2262623"/>
            <a:ext cx="10669461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b="1" i="0" dirty="0">
                <a:solidFill>
                  <a:srgbClr val="F26548"/>
                </a:solidFill>
                <a:effectLst/>
              </a:rPr>
              <a:t>4</a:t>
            </a:r>
            <a:r>
              <a:rPr lang="en-US" sz="2600" b="1" i="0">
                <a:solidFill>
                  <a:srgbClr val="F26548"/>
                </a:solidFill>
                <a:effectLst/>
              </a:rPr>
              <a:t>. </a:t>
            </a:r>
            <a:r>
              <a:rPr lang="en-US" sz="2600" b="0" i="0" smtClean="0">
                <a:solidFill>
                  <a:srgbClr val="242021"/>
                </a:solidFill>
                <a:effectLst/>
              </a:rPr>
              <a:t>Our </a:t>
            </a:r>
            <a:r>
              <a:rPr lang="en-US" sz="2600" b="0" i="0" dirty="0">
                <a:solidFill>
                  <a:srgbClr val="242021"/>
                </a:solidFill>
                <a:effectLst/>
              </a:rPr>
              <a:t>school club </a:t>
            </a:r>
            <a:r>
              <a:rPr lang="en-US" sz="2600" b="0" i="0" dirty="0">
                <a:solidFill>
                  <a:srgbClr val="949599"/>
                </a:solidFill>
                <a:effectLst/>
              </a:rPr>
              <a:t>______ </a:t>
            </a:r>
            <a:r>
              <a:rPr lang="en-US" sz="2600" b="0" i="0" dirty="0">
                <a:solidFill>
                  <a:srgbClr val="242021"/>
                </a:solidFill>
                <a:effectLst/>
              </a:rPr>
              <a:t>gloves for old people in nursing homes last winter.</a:t>
            </a:r>
            <a:br>
              <a:rPr lang="en-US" sz="2600" b="0" i="0" dirty="0">
                <a:solidFill>
                  <a:srgbClr val="242021"/>
                </a:solidFill>
                <a:effectLst/>
              </a:rPr>
            </a:br>
            <a:r>
              <a:rPr lang="en-US" sz="2600" b="0" i="0" dirty="0">
                <a:solidFill>
                  <a:srgbClr val="00A9A5"/>
                </a:solidFill>
                <a:effectLst/>
              </a:rPr>
              <a:t>A. </a:t>
            </a:r>
            <a:r>
              <a:rPr lang="en-US" sz="2600" b="0" i="0" dirty="0">
                <a:solidFill>
                  <a:srgbClr val="242021"/>
                </a:solidFill>
                <a:effectLst/>
              </a:rPr>
              <a:t>made 			</a:t>
            </a:r>
            <a:r>
              <a:rPr lang="en-US" sz="2600" b="0" i="0" dirty="0">
                <a:solidFill>
                  <a:srgbClr val="00A9A5"/>
                </a:solidFill>
                <a:effectLst/>
              </a:rPr>
              <a:t>B. </a:t>
            </a:r>
            <a:r>
              <a:rPr lang="en-US" sz="2600" b="0" i="0" dirty="0">
                <a:solidFill>
                  <a:srgbClr val="242021"/>
                </a:solidFill>
                <a:effectLst/>
              </a:rPr>
              <a:t>is making 			</a:t>
            </a:r>
            <a:r>
              <a:rPr lang="en-US" sz="2600" b="0" i="0" dirty="0">
                <a:solidFill>
                  <a:srgbClr val="00A9A5"/>
                </a:solidFill>
                <a:effectLst/>
              </a:rPr>
              <a:t>C. </a:t>
            </a:r>
            <a:r>
              <a:rPr lang="en-US" sz="2600" b="0" i="0" dirty="0">
                <a:solidFill>
                  <a:srgbClr val="242021"/>
                </a:solidFill>
                <a:effectLst/>
              </a:rPr>
              <a:t>make</a:t>
            </a:r>
            <a:br>
              <a:rPr lang="en-US" sz="2600" b="0" i="0" dirty="0">
                <a:solidFill>
                  <a:srgbClr val="242021"/>
                </a:solidFill>
                <a:effectLst/>
              </a:rPr>
            </a:br>
            <a:r>
              <a:rPr lang="en-US" sz="2600" b="1" i="0" dirty="0">
                <a:solidFill>
                  <a:srgbClr val="F26548"/>
                </a:solidFill>
                <a:effectLst/>
              </a:rPr>
              <a:t>5. </a:t>
            </a:r>
            <a:r>
              <a:rPr lang="en-US" sz="2600" b="0" i="0" dirty="0">
                <a:solidFill>
                  <a:srgbClr val="242021"/>
                </a:solidFill>
                <a:effectLst/>
              </a:rPr>
              <a:t>We </a:t>
            </a:r>
            <a:r>
              <a:rPr lang="en-US" sz="2600" b="0" i="0" dirty="0">
                <a:solidFill>
                  <a:srgbClr val="949599"/>
                </a:solidFill>
                <a:effectLst/>
              </a:rPr>
              <a:t>______ </a:t>
            </a:r>
            <a:r>
              <a:rPr lang="en-US" sz="2600" b="0" i="0" dirty="0">
                <a:solidFill>
                  <a:srgbClr val="242021"/>
                </a:solidFill>
                <a:effectLst/>
              </a:rPr>
              <a:t>bottles to help the environment last month.</a:t>
            </a:r>
            <a:br>
              <a:rPr lang="en-US" sz="2600" b="0" i="0" dirty="0">
                <a:solidFill>
                  <a:srgbClr val="242021"/>
                </a:solidFill>
                <a:effectLst/>
              </a:rPr>
            </a:br>
            <a:r>
              <a:rPr lang="en-US" sz="2600" b="0" i="0" dirty="0">
                <a:solidFill>
                  <a:srgbClr val="00A9A5"/>
                </a:solidFill>
                <a:effectLst/>
              </a:rPr>
              <a:t>A. </a:t>
            </a:r>
            <a:r>
              <a:rPr lang="en-US" sz="2600" b="0" i="0" dirty="0">
                <a:solidFill>
                  <a:srgbClr val="242021"/>
                </a:solidFill>
                <a:effectLst/>
              </a:rPr>
              <a:t>are reusing 	</a:t>
            </a:r>
            <a:r>
              <a:rPr lang="en-US" sz="2600" b="0" i="0">
                <a:solidFill>
                  <a:srgbClr val="242021"/>
                </a:solidFill>
                <a:effectLst/>
              </a:rPr>
              <a:t>	</a:t>
            </a:r>
            <a:r>
              <a:rPr lang="en-US" sz="2600" b="0" i="0" smtClean="0">
                <a:solidFill>
                  <a:srgbClr val="00A9A5"/>
                </a:solidFill>
                <a:effectLst/>
              </a:rPr>
              <a:t>B</a:t>
            </a:r>
            <a:r>
              <a:rPr lang="en-US" sz="2600" b="0" i="0" dirty="0">
                <a:solidFill>
                  <a:srgbClr val="00A9A5"/>
                </a:solidFill>
                <a:effectLst/>
              </a:rPr>
              <a:t>. </a:t>
            </a:r>
            <a:r>
              <a:rPr lang="en-US" sz="2600" b="0" i="0" dirty="0">
                <a:solidFill>
                  <a:srgbClr val="242021"/>
                </a:solidFill>
                <a:effectLst/>
              </a:rPr>
              <a:t>reuse 			</a:t>
            </a:r>
            <a:r>
              <a:rPr lang="en-US" sz="2600" b="0" i="0" dirty="0">
                <a:solidFill>
                  <a:srgbClr val="00A9A5"/>
                </a:solidFill>
                <a:effectLst/>
              </a:rPr>
              <a:t>C. </a:t>
            </a:r>
            <a:r>
              <a:rPr lang="en-US" sz="2600" b="0" i="0" dirty="0">
                <a:solidFill>
                  <a:srgbClr val="242021"/>
                </a:solidFill>
                <a:effectLst/>
              </a:rPr>
              <a:t>reused</a:t>
            </a:r>
            <a:endParaRPr lang="en-US" sz="2600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E47653C-24DF-4831-98E5-AE22135E9EE7}"/>
              </a:ext>
            </a:extLst>
          </p:cNvPr>
          <p:cNvSpPr/>
          <p:nvPr/>
        </p:nvSpPr>
        <p:spPr>
          <a:xfrm>
            <a:off x="911616" y="3038076"/>
            <a:ext cx="465513" cy="443346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F7B7E00-2283-4116-949E-5ED053A2E288}"/>
              </a:ext>
            </a:extLst>
          </p:cNvPr>
          <p:cNvSpPr/>
          <p:nvPr/>
        </p:nvSpPr>
        <p:spPr>
          <a:xfrm>
            <a:off x="8205673" y="4227757"/>
            <a:ext cx="465513" cy="443346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96874" y="1398528"/>
            <a:ext cx="10491973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sentences the the past simple form of the given </a:t>
            </a:r>
            <a:r>
              <a:rPr lang="en-US" sz="28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verbs.</a:t>
            </a:r>
            <a:endParaRPr lang="en-US" sz="2800" b="1" i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DCC6649-A4B9-4DE0-953C-0592BE8F8EAE}"/>
              </a:ext>
            </a:extLst>
          </p:cNvPr>
          <p:cNvSpPr txBox="1"/>
          <p:nvPr/>
        </p:nvSpPr>
        <p:spPr>
          <a:xfrm>
            <a:off x="404497" y="2064176"/>
            <a:ext cx="11787503" cy="39395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500" b="1" i="0" dirty="0">
                <a:solidFill>
                  <a:srgbClr val="F26548"/>
                </a:solidFill>
                <a:effectLst/>
              </a:rPr>
              <a:t>1. </a:t>
            </a:r>
            <a:r>
              <a:rPr lang="en-US" sz="2500" b="0" i="1" dirty="0">
                <a:solidFill>
                  <a:srgbClr val="242021"/>
                </a:solidFill>
                <a:effectLst/>
              </a:rPr>
              <a:t>Care for Animals </a:t>
            </a:r>
            <a:r>
              <a:rPr lang="en-US" sz="2500" b="0" i="0" dirty="0">
                <a:solidFill>
                  <a:srgbClr val="242021"/>
                </a:solidFill>
                <a:effectLst/>
              </a:rPr>
              <a:t>(take) </a:t>
            </a:r>
            <a:r>
              <a:rPr lang="en-US" sz="2500" dirty="0" smtClean="0">
                <a:solidFill>
                  <a:srgbClr val="949599"/>
                </a:solidFill>
              </a:rPr>
              <a:t>_______</a:t>
            </a:r>
            <a:r>
              <a:rPr lang="en-US" sz="2500" b="0" i="0" dirty="0" smtClean="0">
                <a:solidFill>
                  <a:srgbClr val="949599"/>
                </a:solidFill>
                <a:effectLst/>
              </a:rPr>
              <a:t> </a:t>
            </a:r>
            <a:r>
              <a:rPr lang="en-US" sz="2500" b="0" i="0" dirty="0">
                <a:solidFill>
                  <a:srgbClr val="242021"/>
                </a:solidFill>
                <a:effectLst/>
              </a:rPr>
              <a:t>care of thousands of homeless dogs </a:t>
            </a:r>
            <a:r>
              <a:rPr lang="en-US" sz="2500" b="0" i="0" dirty="0" smtClean="0">
                <a:solidFill>
                  <a:srgbClr val="242021"/>
                </a:solidFill>
                <a:effectLst/>
              </a:rPr>
              <a:t>and </a:t>
            </a:r>
            <a:r>
              <a:rPr lang="en-US" sz="2500" b="0" i="0" dirty="0">
                <a:solidFill>
                  <a:srgbClr val="242021"/>
                </a:solidFill>
                <a:effectLst/>
              </a:rPr>
              <a:t>cats last year.</a:t>
            </a:r>
            <a:br>
              <a:rPr lang="en-US" sz="2500" b="0" i="0" dirty="0">
                <a:solidFill>
                  <a:srgbClr val="242021"/>
                </a:solidFill>
                <a:effectLst/>
              </a:rPr>
            </a:br>
            <a:r>
              <a:rPr lang="en-US" sz="2500" b="1" i="0" dirty="0">
                <a:solidFill>
                  <a:srgbClr val="F26548"/>
                </a:solidFill>
                <a:effectLst/>
              </a:rPr>
              <a:t>2. </a:t>
            </a:r>
            <a:r>
              <a:rPr lang="en-US" sz="2500" dirty="0" smtClean="0">
                <a:solidFill>
                  <a:srgbClr val="949599"/>
                </a:solidFill>
              </a:rPr>
              <a:t>___________</a:t>
            </a:r>
            <a:r>
              <a:rPr lang="en-US" sz="2500" b="0" i="0" dirty="0" smtClean="0">
                <a:solidFill>
                  <a:srgbClr val="949599"/>
                </a:solidFill>
                <a:effectLst/>
              </a:rPr>
              <a:t> </a:t>
            </a:r>
            <a:r>
              <a:rPr lang="en-US" sz="2500" b="0" i="0" dirty="0">
                <a:solidFill>
                  <a:srgbClr val="242021"/>
                </a:solidFill>
                <a:effectLst/>
              </a:rPr>
              <a:t>teenagers (join) </a:t>
            </a:r>
            <a:r>
              <a:rPr lang="en-US" sz="2500" dirty="0" smtClean="0">
                <a:solidFill>
                  <a:srgbClr val="949599"/>
                </a:solidFill>
              </a:rPr>
              <a:t>___________</a:t>
            </a:r>
            <a:r>
              <a:rPr lang="en-US" sz="2500" b="0" i="0" dirty="0" smtClean="0">
                <a:solidFill>
                  <a:srgbClr val="949599"/>
                </a:solidFill>
                <a:effectLst/>
              </a:rPr>
              <a:t> </a:t>
            </a:r>
            <a:r>
              <a:rPr lang="en-US" sz="2500" b="0" i="1" dirty="0">
                <a:solidFill>
                  <a:srgbClr val="242021"/>
                </a:solidFill>
                <a:effectLst/>
              </a:rPr>
              <a:t>Lending Hand </a:t>
            </a:r>
            <a:r>
              <a:rPr lang="en-US" sz="2500" b="0" i="0" dirty="0">
                <a:solidFill>
                  <a:srgbClr val="242021"/>
                </a:solidFill>
                <a:effectLst/>
              </a:rPr>
              <a:t>in 2015?</a:t>
            </a:r>
            <a:br>
              <a:rPr lang="en-US" sz="2500" b="0" i="0" dirty="0">
                <a:solidFill>
                  <a:srgbClr val="242021"/>
                </a:solidFill>
                <a:effectLst/>
              </a:rPr>
            </a:br>
            <a:r>
              <a:rPr lang="en-US" sz="2500" b="1" i="0" dirty="0">
                <a:solidFill>
                  <a:srgbClr val="F26548"/>
                </a:solidFill>
                <a:effectLst/>
              </a:rPr>
              <a:t>3. </a:t>
            </a:r>
            <a:r>
              <a:rPr lang="en-US" sz="2500" b="0" i="0" dirty="0">
                <a:solidFill>
                  <a:srgbClr val="242021"/>
                </a:solidFill>
                <a:effectLst/>
              </a:rPr>
              <a:t>We (help) </a:t>
            </a:r>
            <a:r>
              <a:rPr lang="en-US" sz="2500" dirty="0" smtClean="0">
                <a:solidFill>
                  <a:srgbClr val="949599"/>
                </a:solidFill>
              </a:rPr>
              <a:t>___________</a:t>
            </a:r>
            <a:r>
              <a:rPr lang="en-US" sz="2500" b="0" i="0" dirty="0" smtClean="0">
                <a:solidFill>
                  <a:srgbClr val="949599"/>
                </a:solidFill>
                <a:effectLst/>
              </a:rPr>
              <a:t> </a:t>
            </a:r>
            <a:r>
              <a:rPr lang="en-US" sz="2500" b="0" i="0" dirty="0">
                <a:solidFill>
                  <a:srgbClr val="242021"/>
                </a:solidFill>
                <a:effectLst/>
              </a:rPr>
              <a:t>the elderly in a village last summer.</a:t>
            </a:r>
            <a:br>
              <a:rPr lang="en-US" sz="2500" b="0" i="0" dirty="0">
                <a:solidFill>
                  <a:srgbClr val="242021"/>
                </a:solidFill>
                <a:effectLst/>
              </a:rPr>
            </a:br>
            <a:r>
              <a:rPr lang="en-US" sz="2500" b="1" i="0" dirty="0">
                <a:solidFill>
                  <a:srgbClr val="F26548"/>
                </a:solidFill>
                <a:effectLst/>
              </a:rPr>
              <a:t>4. </a:t>
            </a:r>
            <a:r>
              <a:rPr lang="en-US" sz="2500" dirty="0">
                <a:solidFill>
                  <a:srgbClr val="242021"/>
                </a:solidFill>
              </a:rPr>
              <a:t>L</a:t>
            </a:r>
            <a:r>
              <a:rPr lang="en-US" sz="2500" b="0" i="0" dirty="0" smtClean="0">
                <a:solidFill>
                  <a:srgbClr val="242021"/>
                </a:solidFill>
                <a:effectLst/>
              </a:rPr>
              <a:t>ast </a:t>
            </a:r>
            <a:r>
              <a:rPr lang="en-US" sz="2500" b="0" i="0" dirty="0">
                <a:solidFill>
                  <a:srgbClr val="242021"/>
                </a:solidFill>
                <a:effectLst/>
              </a:rPr>
              <a:t>year, we (send) </a:t>
            </a:r>
            <a:r>
              <a:rPr lang="en-US" sz="2500" dirty="0" smtClean="0">
                <a:solidFill>
                  <a:srgbClr val="949599"/>
                </a:solidFill>
              </a:rPr>
              <a:t>___________</a:t>
            </a:r>
            <a:r>
              <a:rPr lang="en-US" sz="2500" b="0" i="0" dirty="0" smtClean="0">
                <a:solidFill>
                  <a:srgbClr val="949599"/>
                </a:solidFill>
                <a:effectLst/>
              </a:rPr>
              <a:t> </a:t>
            </a:r>
            <a:r>
              <a:rPr lang="en-US" sz="2500" b="0" i="0" dirty="0">
                <a:solidFill>
                  <a:srgbClr val="242021"/>
                </a:solidFill>
                <a:effectLst/>
              </a:rPr>
              <a:t>textbooks to help children in a rural village.</a:t>
            </a:r>
            <a:br>
              <a:rPr lang="en-US" sz="2500" b="0" i="0" dirty="0">
                <a:solidFill>
                  <a:srgbClr val="242021"/>
                </a:solidFill>
                <a:effectLst/>
              </a:rPr>
            </a:br>
            <a:r>
              <a:rPr lang="en-US" sz="2500" b="1" i="0" dirty="0">
                <a:solidFill>
                  <a:srgbClr val="F26548"/>
                </a:solidFill>
                <a:effectLst/>
              </a:rPr>
              <a:t>5. </a:t>
            </a:r>
            <a:r>
              <a:rPr lang="en-US" sz="2500" dirty="0">
                <a:solidFill>
                  <a:srgbClr val="242021"/>
                </a:solidFill>
              </a:rPr>
              <a:t>T</a:t>
            </a:r>
            <a:r>
              <a:rPr lang="en-US" sz="2500" b="0" i="0" dirty="0">
                <a:solidFill>
                  <a:srgbClr val="242021"/>
                </a:solidFill>
                <a:effectLst/>
              </a:rPr>
              <a:t>om (volunteer) </a:t>
            </a:r>
            <a:r>
              <a:rPr lang="en-US" sz="2500" dirty="0" smtClean="0">
                <a:solidFill>
                  <a:srgbClr val="949599"/>
                </a:solidFill>
              </a:rPr>
              <a:t>______________</a:t>
            </a:r>
            <a:r>
              <a:rPr lang="en-US" sz="2500" b="0" i="0" dirty="0" smtClean="0">
                <a:solidFill>
                  <a:srgbClr val="949599"/>
                </a:solidFill>
                <a:effectLst/>
              </a:rPr>
              <a:t> </a:t>
            </a:r>
            <a:r>
              <a:rPr lang="en-US" sz="2500" b="0" i="0" dirty="0">
                <a:solidFill>
                  <a:srgbClr val="242021"/>
                </a:solidFill>
                <a:effectLst/>
              </a:rPr>
              <a:t>to teach English in our village last winter.</a:t>
            </a:r>
            <a:r>
              <a:rPr lang="en-US" sz="2500" dirty="0"/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20E62B7-3CC5-4F73-A43E-8BB79CE7AE21}"/>
              </a:ext>
            </a:extLst>
          </p:cNvPr>
          <p:cNvSpPr txBox="1"/>
          <p:nvPr/>
        </p:nvSpPr>
        <p:spPr>
          <a:xfrm>
            <a:off x="3966195" y="2061192"/>
            <a:ext cx="891526" cy="89255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2400" b="1">
                <a:solidFill>
                  <a:schemeClr val="accent2"/>
                </a:solidFill>
                <a:latin typeface="ChronicaPro-Book"/>
              </a:defRPr>
            </a:lvl1pPr>
          </a:lstStyle>
          <a:p>
            <a:pPr>
              <a:lnSpc>
                <a:spcPct val="200000"/>
              </a:lnSpc>
            </a:pPr>
            <a:r>
              <a:rPr lang="en-GB" sz="2600" dirty="0">
                <a:latin typeface="+mn-lt"/>
              </a:rPr>
              <a:t>took </a:t>
            </a:r>
            <a:endParaRPr lang="en-US" sz="2600" dirty="0">
              <a:latin typeface="+mn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2235D75-C331-43D0-B81C-F29832D145DC}"/>
              </a:ext>
            </a:extLst>
          </p:cNvPr>
          <p:cNvSpPr txBox="1"/>
          <p:nvPr/>
        </p:nvSpPr>
        <p:spPr>
          <a:xfrm>
            <a:off x="5143102" y="2789041"/>
            <a:ext cx="785793" cy="89255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2400" b="1">
                <a:solidFill>
                  <a:schemeClr val="accent2"/>
                </a:solidFill>
                <a:latin typeface="ChronicaPro-Book"/>
              </a:defRPr>
            </a:lvl1pPr>
          </a:lstStyle>
          <a:p>
            <a:pPr>
              <a:lnSpc>
                <a:spcPct val="200000"/>
              </a:lnSpc>
            </a:pPr>
            <a:r>
              <a:rPr lang="en-GB" sz="2600" dirty="0">
                <a:latin typeface="+mn-lt"/>
              </a:rPr>
              <a:t>join </a:t>
            </a:r>
            <a:endParaRPr lang="en-US" sz="2600" dirty="0">
              <a:latin typeface="+mn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93BBC23-4FC2-43A8-B9C2-C3FE1584E619}"/>
              </a:ext>
            </a:extLst>
          </p:cNvPr>
          <p:cNvSpPr txBox="1"/>
          <p:nvPr/>
        </p:nvSpPr>
        <p:spPr>
          <a:xfrm>
            <a:off x="2365779" y="3550514"/>
            <a:ext cx="1217000" cy="89255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2400" b="1">
                <a:solidFill>
                  <a:schemeClr val="accent2"/>
                </a:solidFill>
                <a:latin typeface="ChronicaPro-Book"/>
              </a:defRPr>
            </a:lvl1pPr>
          </a:lstStyle>
          <a:p>
            <a:pPr>
              <a:lnSpc>
                <a:spcPct val="200000"/>
              </a:lnSpc>
            </a:pPr>
            <a:r>
              <a:rPr lang="en-GB" sz="2600" dirty="0">
                <a:latin typeface="+mn-lt"/>
              </a:rPr>
              <a:t>helped </a:t>
            </a:r>
            <a:endParaRPr lang="en-US" sz="2600" dirty="0">
              <a:latin typeface="+mn-lt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76F1AFE-5DC3-4CF6-9159-449588EEAD4E}"/>
              </a:ext>
            </a:extLst>
          </p:cNvPr>
          <p:cNvSpPr txBox="1"/>
          <p:nvPr/>
        </p:nvSpPr>
        <p:spPr>
          <a:xfrm>
            <a:off x="1349108" y="2806665"/>
            <a:ext cx="731290" cy="89255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2400" b="1">
                <a:solidFill>
                  <a:schemeClr val="accent2"/>
                </a:solidFill>
                <a:latin typeface="ChronicaPro-Book"/>
              </a:defRPr>
            </a:lvl1pPr>
          </a:lstStyle>
          <a:p>
            <a:pPr>
              <a:lnSpc>
                <a:spcPct val="200000"/>
              </a:lnSpc>
            </a:pPr>
            <a:r>
              <a:rPr lang="en-GB" sz="2600" dirty="0">
                <a:latin typeface="+mn-lt"/>
              </a:rPr>
              <a:t>Did </a:t>
            </a:r>
            <a:endParaRPr lang="en-US" sz="2600" dirty="0">
              <a:latin typeface="+mn-lt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22BF53A-15A7-4E22-896C-CB086C69F61B}"/>
              </a:ext>
            </a:extLst>
          </p:cNvPr>
          <p:cNvSpPr txBox="1"/>
          <p:nvPr/>
        </p:nvSpPr>
        <p:spPr>
          <a:xfrm>
            <a:off x="3766517" y="4328361"/>
            <a:ext cx="853247" cy="89255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2400" b="1">
                <a:solidFill>
                  <a:schemeClr val="accent2"/>
                </a:solidFill>
                <a:latin typeface="ChronicaPro-Book"/>
              </a:defRPr>
            </a:lvl1pPr>
          </a:lstStyle>
          <a:p>
            <a:pPr>
              <a:lnSpc>
                <a:spcPct val="200000"/>
              </a:lnSpc>
            </a:pPr>
            <a:r>
              <a:rPr lang="en-GB" sz="2600" dirty="0">
                <a:latin typeface="+mn-lt"/>
              </a:rPr>
              <a:t>sent </a:t>
            </a:r>
            <a:endParaRPr lang="en-US" sz="2600" dirty="0">
              <a:latin typeface="+mn-lt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B50CF51-6C2E-414E-9D02-FA9AFB2F6EE6}"/>
              </a:ext>
            </a:extLst>
          </p:cNvPr>
          <p:cNvSpPr txBox="1"/>
          <p:nvPr/>
        </p:nvSpPr>
        <p:spPr>
          <a:xfrm>
            <a:off x="3032830" y="5106208"/>
            <a:ext cx="1866729" cy="89255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2400" b="1">
                <a:solidFill>
                  <a:schemeClr val="accent2"/>
                </a:solidFill>
                <a:latin typeface="ChronicaPro-Book"/>
              </a:defRPr>
            </a:lvl1pPr>
          </a:lstStyle>
          <a:p>
            <a:pPr>
              <a:lnSpc>
                <a:spcPct val="200000"/>
              </a:lnSpc>
            </a:pPr>
            <a:r>
              <a:rPr lang="en-GB" sz="2600" dirty="0">
                <a:latin typeface="+mn-lt"/>
              </a:rPr>
              <a:t>volunteered</a:t>
            </a:r>
            <a:endParaRPr lang="en-US" sz="2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36670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5" grpId="0"/>
      <p:bldP spid="18" grpId="0"/>
      <p:bldP spid="19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80286" y="1265650"/>
            <a:ext cx="11131399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sentences with the correct forms of the verbs from the </a:t>
            </a:r>
            <a:r>
              <a:rPr lang="en-US" sz="28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box.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77680" y="1268879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7680" y="118029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4988E71-8C0A-4F84-94AA-A45CABA67C2F}"/>
              </a:ext>
            </a:extLst>
          </p:cNvPr>
          <p:cNvSpPr txBox="1"/>
          <p:nvPr/>
        </p:nvSpPr>
        <p:spPr>
          <a:xfrm>
            <a:off x="576198" y="2693049"/>
            <a:ext cx="11177187" cy="39395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500" b="1" i="0" dirty="0">
                <a:solidFill>
                  <a:srgbClr val="F26548"/>
                </a:solidFill>
                <a:effectLst/>
              </a:rPr>
              <a:t>1. </a:t>
            </a:r>
            <a:r>
              <a:rPr lang="en-US" sz="2500" dirty="0">
                <a:solidFill>
                  <a:srgbClr val="242021"/>
                </a:solidFill>
              </a:rPr>
              <a:t>T</a:t>
            </a:r>
            <a:r>
              <a:rPr lang="en-US" sz="2500" b="0" i="0" dirty="0">
                <a:solidFill>
                  <a:srgbClr val="242021"/>
                </a:solidFill>
                <a:effectLst/>
              </a:rPr>
              <a:t>he club members </a:t>
            </a:r>
            <a:r>
              <a:rPr lang="en-US" sz="2500" dirty="0" smtClean="0">
                <a:solidFill>
                  <a:srgbClr val="949599"/>
                </a:solidFill>
              </a:rPr>
              <a:t>_____________</a:t>
            </a:r>
            <a:r>
              <a:rPr lang="en-US" sz="2500" b="0" i="0" dirty="0" smtClean="0">
                <a:solidFill>
                  <a:srgbClr val="949599"/>
                </a:solidFill>
                <a:effectLst/>
              </a:rPr>
              <a:t> </a:t>
            </a:r>
            <a:r>
              <a:rPr lang="en-US" sz="2500" b="0" i="0" dirty="0">
                <a:solidFill>
                  <a:srgbClr val="242021"/>
                </a:solidFill>
                <a:effectLst/>
              </a:rPr>
              <a:t>food for patients every </a:t>
            </a:r>
            <a:r>
              <a:rPr lang="en-US" sz="2500" dirty="0">
                <a:solidFill>
                  <a:srgbClr val="242021"/>
                </a:solidFill>
              </a:rPr>
              <a:t>S</a:t>
            </a:r>
            <a:r>
              <a:rPr lang="en-US" sz="2500" b="0" i="0" dirty="0">
                <a:solidFill>
                  <a:srgbClr val="242021"/>
                </a:solidFill>
                <a:effectLst/>
              </a:rPr>
              <a:t>unday.</a:t>
            </a:r>
            <a:br>
              <a:rPr lang="en-US" sz="2500" b="0" i="0" dirty="0">
                <a:solidFill>
                  <a:srgbClr val="242021"/>
                </a:solidFill>
                <a:effectLst/>
              </a:rPr>
            </a:br>
            <a:r>
              <a:rPr lang="en-US" sz="2500" b="1" i="0" dirty="0">
                <a:solidFill>
                  <a:srgbClr val="F26548"/>
                </a:solidFill>
                <a:effectLst/>
              </a:rPr>
              <a:t>2. </a:t>
            </a:r>
            <a:r>
              <a:rPr lang="en-US" sz="2500" dirty="0">
                <a:solidFill>
                  <a:srgbClr val="949599"/>
                </a:solidFill>
              </a:rPr>
              <a:t>________</a:t>
            </a:r>
            <a:r>
              <a:rPr lang="en-US" sz="2500" b="0" i="0" dirty="0">
                <a:solidFill>
                  <a:srgbClr val="949599"/>
                </a:solidFill>
                <a:effectLst/>
              </a:rPr>
              <a:t> </a:t>
            </a:r>
            <a:r>
              <a:rPr lang="en-US" sz="2500" b="0" i="0" dirty="0">
                <a:solidFill>
                  <a:srgbClr val="242021"/>
                </a:solidFill>
                <a:effectLst/>
              </a:rPr>
              <a:t>you </a:t>
            </a:r>
            <a:r>
              <a:rPr lang="en-US" sz="2500" dirty="0" smtClean="0">
                <a:solidFill>
                  <a:srgbClr val="949599"/>
                </a:solidFill>
              </a:rPr>
              <a:t>_____________</a:t>
            </a:r>
            <a:r>
              <a:rPr lang="en-US" sz="2500" b="0" i="0" dirty="0" smtClean="0">
                <a:solidFill>
                  <a:srgbClr val="949599"/>
                </a:solidFill>
                <a:effectLst/>
              </a:rPr>
              <a:t> </a:t>
            </a:r>
            <a:r>
              <a:rPr lang="en-US" sz="2500" b="0" i="0" dirty="0">
                <a:solidFill>
                  <a:srgbClr val="242021"/>
                </a:solidFill>
                <a:effectLst/>
              </a:rPr>
              <a:t>those trees in the playground last month?</a:t>
            </a:r>
            <a:br>
              <a:rPr lang="en-US" sz="2500" b="0" i="0" dirty="0">
                <a:solidFill>
                  <a:srgbClr val="242021"/>
                </a:solidFill>
                <a:effectLst/>
              </a:rPr>
            </a:br>
            <a:r>
              <a:rPr lang="en-US" sz="2500" b="1" i="0" dirty="0">
                <a:solidFill>
                  <a:srgbClr val="F26548"/>
                </a:solidFill>
                <a:effectLst/>
              </a:rPr>
              <a:t>3. </a:t>
            </a:r>
            <a:r>
              <a:rPr lang="en-US" sz="2500" dirty="0">
                <a:solidFill>
                  <a:srgbClr val="242021"/>
                </a:solidFill>
              </a:rPr>
              <a:t>N</a:t>
            </a:r>
            <a:r>
              <a:rPr lang="en-US" sz="2500" b="0" i="0" dirty="0">
                <a:solidFill>
                  <a:srgbClr val="242021"/>
                </a:solidFill>
                <a:effectLst/>
              </a:rPr>
              <a:t>ick and his friends </a:t>
            </a:r>
            <a:r>
              <a:rPr lang="en-US" sz="2500" dirty="0">
                <a:solidFill>
                  <a:srgbClr val="949599"/>
                </a:solidFill>
              </a:rPr>
              <a:t>_________________</a:t>
            </a:r>
            <a:r>
              <a:rPr lang="en-US" sz="2500" b="0" i="0" dirty="0">
                <a:solidFill>
                  <a:srgbClr val="949599"/>
                </a:solidFill>
                <a:effectLst/>
              </a:rPr>
              <a:t> </a:t>
            </a:r>
            <a:r>
              <a:rPr lang="en-US" sz="2500" b="0" i="0" dirty="0">
                <a:solidFill>
                  <a:srgbClr val="242021"/>
                </a:solidFill>
                <a:effectLst/>
              </a:rPr>
              <a:t>rubbish</a:t>
            </a:r>
            <a:r>
              <a:rPr lang="en-US" sz="2500" dirty="0">
                <a:solidFill>
                  <a:srgbClr val="242021"/>
                </a:solidFill>
              </a:rPr>
              <a:t> </a:t>
            </a:r>
            <a:r>
              <a:rPr lang="en-US" sz="2500" b="0" i="0" dirty="0">
                <a:solidFill>
                  <a:srgbClr val="242021"/>
                </a:solidFill>
                <a:effectLst/>
              </a:rPr>
              <a:t>on the beach now.</a:t>
            </a:r>
            <a:br>
              <a:rPr lang="en-US" sz="2500" b="0" i="0" dirty="0">
                <a:solidFill>
                  <a:srgbClr val="242021"/>
                </a:solidFill>
                <a:effectLst/>
              </a:rPr>
            </a:br>
            <a:r>
              <a:rPr lang="en-US" sz="2500" b="1" i="0" dirty="0">
                <a:solidFill>
                  <a:srgbClr val="F26548"/>
                </a:solidFill>
                <a:effectLst/>
              </a:rPr>
              <a:t>4. </a:t>
            </a:r>
            <a:r>
              <a:rPr lang="en-US" sz="2500" dirty="0">
                <a:solidFill>
                  <a:srgbClr val="242021"/>
                </a:solidFill>
              </a:rPr>
              <a:t>T</a:t>
            </a:r>
            <a:r>
              <a:rPr lang="en-US" sz="2500" b="0" i="0" dirty="0">
                <a:solidFill>
                  <a:srgbClr val="242021"/>
                </a:solidFill>
                <a:effectLst/>
              </a:rPr>
              <a:t>om </a:t>
            </a:r>
            <a:r>
              <a:rPr lang="en-US" sz="2500" dirty="0" smtClean="0">
                <a:solidFill>
                  <a:srgbClr val="949599"/>
                </a:solidFill>
              </a:rPr>
              <a:t>______________</a:t>
            </a:r>
            <a:r>
              <a:rPr lang="en-US" sz="2500" b="0" i="0" dirty="0" smtClean="0">
                <a:solidFill>
                  <a:srgbClr val="949599"/>
                </a:solidFill>
                <a:effectLst/>
              </a:rPr>
              <a:t> </a:t>
            </a:r>
            <a:r>
              <a:rPr lang="en-US" sz="2500" b="0" i="0" dirty="0">
                <a:solidFill>
                  <a:srgbClr val="242021"/>
                </a:solidFill>
                <a:effectLst/>
              </a:rPr>
              <a:t>the plastic bottles, and now he has some nice vases.</a:t>
            </a:r>
            <a:br>
              <a:rPr lang="en-US" sz="2500" b="0" i="0" dirty="0">
                <a:solidFill>
                  <a:srgbClr val="242021"/>
                </a:solidFill>
                <a:effectLst/>
              </a:rPr>
            </a:br>
            <a:r>
              <a:rPr lang="en-US" sz="2500" b="1" i="0" dirty="0">
                <a:solidFill>
                  <a:srgbClr val="F26548"/>
                </a:solidFill>
                <a:effectLst/>
              </a:rPr>
              <a:t>5. </a:t>
            </a:r>
            <a:r>
              <a:rPr lang="en-US" sz="2500" b="0" i="0" dirty="0">
                <a:solidFill>
                  <a:srgbClr val="242021"/>
                </a:solidFill>
                <a:effectLst/>
              </a:rPr>
              <a:t>We often </a:t>
            </a:r>
            <a:r>
              <a:rPr lang="en-US" sz="2500" dirty="0" smtClean="0">
                <a:solidFill>
                  <a:srgbClr val="949599"/>
                </a:solidFill>
              </a:rPr>
              <a:t>____________</a:t>
            </a:r>
            <a:r>
              <a:rPr lang="en-US" sz="2500" b="0" i="0" dirty="0" smtClean="0">
                <a:solidFill>
                  <a:srgbClr val="949599"/>
                </a:solidFill>
                <a:effectLst/>
              </a:rPr>
              <a:t> </a:t>
            </a:r>
            <a:r>
              <a:rPr lang="en-US" sz="2500" b="0" i="0" dirty="0">
                <a:solidFill>
                  <a:srgbClr val="242021"/>
                </a:solidFill>
                <a:effectLst/>
              </a:rPr>
              <a:t>books to old people in a nursing home.</a:t>
            </a:r>
            <a:r>
              <a:rPr lang="en-US" sz="2500" dirty="0"/>
              <a:t>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4459259-4A77-401E-9BD2-B85400D116D9}"/>
              </a:ext>
            </a:extLst>
          </p:cNvPr>
          <p:cNvSpPr txBox="1"/>
          <p:nvPr/>
        </p:nvSpPr>
        <p:spPr>
          <a:xfrm>
            <a:off x="3855316" y="2944460"/>
            <a:ext cx="1040070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400" b="1">
                <a:solidFill>
                  <a:schemeClr val="accent2"/>
                </a:solidFill>
                <a:latin typeface="ChronicaPro-Book"/>
              </a:defRPr>
            </a:lvl1pPr>
          </a:lstStyle>
          <a:p>
            <a:r>
              <a:rPr lang="en-GB" dirty="0"/>
              <a:t>cook </a:t>
            </a:r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83BD31B-817A-4E62-86E9-81C071087B30}"/>
              </a:ext>
            </a:extLst>
          </p:cNvPr>
          <p:cNvSpPr txBox="1"/>
          <p:nvPr/>
        </p:nvSpPr>
        <p:spPr>
          <a:xfrm>
            <a:off x="3296760" y="3695357"/>
            <a:ext cx="1323003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400" b="1">
                <a:solidFill>
                  <a:schemeClr val="accent2"/>
                </a:solidFill>
                <a:latin typeface="ChronicaPro-Book"/>
              </a:defRPr>
            </a:lvl1pPr>
          </a:lstStyle>
          <a:p>
            <a:r>
              <a:rPr lang="en-GB" dirty="0" smtClean="0"/>
              <a:t>plant </a:t>
            </a:r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E75C003-DE5E-4A12-B21F-FAA26BF2D824}"/>
              </a:ext>
            </a:extLst>
          </p:cNvPr>
          <p:cNvSpPr txBox="1"/>
          <p:nvPr/>
        </p:nvSpPr>
        <p:spPr>
          <a:xfrm>
            <a:off x="1142053" y="3741217"/>
            <a:ext cx="720202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400" b="1">
                <a:solidFill>
                  <a:schemeClr val="accent2"/>
                </a:solidFill>
                <a:latin typeface="ChronicaPro-Book"/>
              </a:defRPr>
            </a:lvl1pPr>
          </a:lstStyle>
          <a:p>
            <a:r>
              <a:rPr lang="en-GB" dirty="0"/>
              <a:t>Did </a:t>
            </a:r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0B06FEE-BE19-4364-9831-DFE1357B892B}"/>
              </a:ext>
            </a:extLst>
          </p:cNvPr>
          <p:cNvSpPr txBox="1"/>
          <p:nvPr/>
        </p:nvSpPr>
        <p:spPr>
          <a:xfrm>
            <a:off x="3828678" y="4445641"/>
            <a:ext cx="2037481" cy="4616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2400" b="1">
                <a:solidFill>
                  <a:schemeClr val="accent2"/>
                </a:solidFill>
                <a:latin typeface="ChronicaPro-Book"/>
              </a:defRPr>
            </a:lvl1pPr>
          </a:lstStyle>
          <a:p>
            <a:r>
              <a:rPr lang="en-GB" dirty="0"/>
              <a:t>are picking up </a:t>
            </a:r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CA299F4-1F02-4485-B90C-F364FE6AFBD1}"/>
              </a:ext>
            </a:extLst>
          </p:cNvPr>
          <p:cNvSpPr txBox="1"/>
          <p:nvPr/>
        </p:nvSpPr>
        <p:spPr>
          <a:xfrm>
            <a:off x="1862103" y="5187209"/>
            <a:ext cx="1666212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400" b="1">
                <a:solidFill>
                  <a:schemeClr val="accent2"/>
                </a:solidFill>
                <a:latin typeface="ChronicaPro-Book"/>
              </a:defRPr>
            </a:lvl1pPr>
          </a:lstStyle>
          <a:p>
            <a:r>
              <a:rPr lang="en-GB" dirty="0"/>
              <a:t>recycled </a:t>
            </a:r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0EF8A20-A440-4D48-A2A0-9A5E8A303B56}"/>
              </a:ext>
            </a:extLst>
          </p:cNvPr>
          <p:cNvSpPr txBox="1"/>
          <p:nvPr/>
        </p:nvSpPr>
        <p:spPr>
          <a:xfrm>
            <a:off x="2695209" y="5956065"/>
            <a:ext cx="1567544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2400" b="1">
                <a:solidFill>
                  <a:schemeClr val="accent2"/>
                </a:solidFill>
                <a:latin typeface="ChronicaPro-Book"/>
              </a:defRPr>
            </a:lvl1pPr>
          </a:lstStyle>
          <a:p>
            <a:r>
              <a:rPr lang="en-GB" dirty="0"/>
              <a:t>read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14E02E-07D6-435E-9377-11621E585B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8314" y="1771485"/>
            <a:ext cx="4675690" cy="102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149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/>
      <p:bldP spid="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82836" y="1320761"/>
            <a:ext cx="6366179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Write complete sentences from </a:t>
            </a:r>
            <a:r>
              <a:rPr lang="en-US" sz="26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the </a:t>
            </a:r>
            <a:r>
              <a:rPr lang="en-US" sz="26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prompts. </a:t>
            </a:r>
            <a:endParaRPr lang="en-US" sz="26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872C961-C154-461D-9D21-F7F4F235125D}"/>
              </a:ext>
            </a:extLst>
          </p:cNvPr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9D70C45-2E01-4C97-9CE3-884BFC01720C}"/>
              </a:ext>
            </a:extLst>
          </p:cNvPr>
          <p:cNvSpPr txBox="1"/>
          <p:nvPr/>
        </p:nvSpPr>
        <p:spPr>
          <a:xfrm>
            <a:off x="1078804" y="1813204"/>
            <a:ext cx="10484214" cy="48548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400" b="1" i="0" dirty="0">
                <a:solidFill>
                  <a:srgbClr val="F26548"/>
                </a:solidFill>
                <a:effectLst/>
              </a:rPr>
              <a:t>1.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last year / our club / donate / books / children in rural areas.</a:t>
            </a:r>
            <a:r>
              <a:rPr lang="en-US" sz="2400" b="0" i="0">
                <a:solidFill>
                  <a:srgbClr val="242021"/>
                </a:solidFill>
                <a:effectLst/>
              </a:rPr>
              <a:t/>
            </a:r>
            <a:br>
              <a:rPr lang="en-US" sz="2400" b="0" i="0">
                <a:solidFill>
                  <a:srgbClr val="242021"/>
                </a:solidFill>
                <a:effectLst/>
              </a:rPr>
            </a:br>
            <a:r>
              <a:rPr lang="en-US" sz="2400" b="0" i="0" smtClean="0">
                <a:solidFill>
                  <a:srgbClr val="949599"/>
                </a:solidFill>
                <a:effectLst/>
              </a:rPr>
              <a:t>_____________________________________________________</a:t>
            </a:r>
            <a:br>
              <a:rPr lang="en-US" sz="2400" b="0" i="0" smtClean="0">
                <a:solidFill>
                  <a:srgbClr val="949599"/>
                </a:solidFill>
                <a:effectLst/>
              </a:rPr>
            </a:br>
            <a:r>
              <a:rPr lang="en-US" sz="2400" b="1" i="0" smtClean="0">
                <a:solidFill>
                  <a:srgbClr val="F26548"/>
                </a:solidFill>
                <a:effectLst/>
              </a:rPr>
              <a:t>2</a:t>
            </a:r>
            <a:r>
              <a:rPr lang="en-US" sz="2400" b="1" i="0" dirty="0">
                <a:solidFill>
                  <a:srgbClr val="F26548"/>
                </a:solidFill>
                <a:effectLst/>
              </a:rPr>
              <a:t>.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children / send / you thank-you cards / a week ago?</a:t>
            </a:r>
            <a:r>
              <a:rPr lang="en-US" sz="2400" b="0" i="0">
                <a:solidFill>
                  <a:srgbClr val="242021"/>
                </a:solidFill>
                <a:effectLst/>
              </a:rPr>
              <a:t/>
            </a:r>
            <a:br>
              <a:rPr lang="en-US" sz="2400" b="0" i="0">
                <a:solidFill>
                  <a:srgbClr val="242021"/>
                </a:solidFill>
                <a:effectLst/>
              </a:rPr>
            </a:br>
            <a:r>
              <a:rPr lang="en-US" sz="2400" b="0" i="0" smtClean="0">
                <a:solidFill>
                  <a:srgbClr val="949599"/>
                </a:solidFill>
                <a:effectLst/>
              </a:rPr>
              <a:t>_____________________________________________________</a:t>
            </a:r>
            <a:r>
              <a:rPr lang="en-US" sz="2400" b="0" i="0" dirty="0">
                <a:solidFill>
                  <a:srgbClr val="949599"/>
                </a:solidFill>
                <a:effectLst/>
              </a:rPr>
              <a:t/>
            </a:r>
            <a:br>
              <a:rPr lang="en-US" sz="2400" b="0" i="0" dirty="0">
                <a:solidFill>
                  <a:srgbClr val="949599"/>
                </a:solidFill>
                <a:effectLst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</a:rPr>
              <a:t>3. </a:t>
            </a:r>
            <a:r>
              <a:rPr lang="en-US" sz="2400" dirty="0">
                <a:solidFill>
                  <a:srgbClr val="242021"/>
                </a:solidFill>
              </a:rPr>
              <a:t>I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 / teach / two children in grade 2 / last summer.</a:t>
            </a:r>
            <a:r>
              <a:rPr lang="en-US" sz="2400" b="0" i="0">
                <a:solidFill>
                  <a:srgbClr val="242021"/>
                </a:solidFill>
                <a:effectLst/>
              </a:rPr>
              <a:t/>
            </a:r>
            <a:br>
              <a:rPr lang="en-US" sz="2400" b="0" i="0">
                <a:solidFill>
                  <a:srgbClr val="242021"/>
                </a:solidFill>
                <a:effectLst/>
              </a:rPr>
            </a:br>
            <a:r>
              <a:rPr lang="en-US" sz="2400" b="0" i="0" smtClean="0">
                <a:solidFill>
                  <a:srgbClr val="949599"/>
                </a:solidFill>
                <a:effectLst/>
              </a:rPr>
              <a:t>_____________________________________________________</a:t>
            </a:r>
            <a:r>
              <a:rPr lang="en-US" sz="2400" b="0" i="0" dirty="0">
                <a:solidFill>
                  <a:srgbClr val="949599"/>
                </a:solidFill>
                <a:effectLst/>
              </a:rPr>
              <a:t/>
            </a:r>
            <a:br>
              <a:rPr lang="en-US" sz="2400" b="0" i="0" dirty="0">
                <a:solidFill>
                  <a:srgbClr val="949599"/>
                </a:solidFill>
                <a:effectLst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</a:rPr>
              <a:t>4</a:t>
            </a:r>
            <a:r>
              <a:rPr lang="en-US" sz="2400" b="1" i="0">
                <a:solidFill>
                  <a:srgbClr val="F26548"/>
                </a:solidFill>
                <a:effectLst/>
              </a:rPr>
              <a:t>. </a:t>
            </a:r>
            <a:r>
              <a:rPr lang="en-US" sz="2400" i="0" smtClean="0">
                <a:effectLst/>
              </a:rPr>
              <a:t>L</a:t>
            </a:r>
            <a:r>
              <a:rPr lang="en-US" sz="2400" b="0" i="0" smtClean="0">
                <a:solidFill>
                  <a:srgbClr val="242021"/>
                </a:solidFill>
                <a:effectLst/>
              </a:rPr>
              <a:t>ast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spring / we / help / the elderly / nursing home.</a:t>
            </a:r>
            <a:r>
              <a:rPr lang="en-US" sz="2400" b="0" i="0">
                <a:solidFill>
                  <a:srgbClr val="242021"/>
                </a:solidFill>
                <a:effectLst/>
              </a:rPr>
              <a:t/>
            </a:r>
            <a:br>
              <a:rPr lang="en-US" sz="2400" b="0" i="0">
                <a:solidFill>
                  <a:srgbClr val="242021"/>
                </a:solidFill>
                <a:effectLst/>
              </a:rPr>
            </a:br>
            <a:r>
              <a:rPr lang="en-US" sz="2400" b="0" i="0" smtClean="0">
                <a:solidFill>
                  <a:srgbClr val="949599"/>
                </a:solidFill>
                <a:effectLst/>
              </a:rPr>
              <a:t>_____________________________________________________</a:t>
            </a:r>
            <a:r>
              <a:rPr lang="en-US" sz="2400" b="0" i="0" dirty="0">
                <a:solidFill>
                  <a:srgbClr val="949599"/>
                </a:solidFill>
                <a:effectLst/>
              </a:rPr>
              <a:t/>
            </a:r>
            <a:br>
              <a:rPr lang="en-US" sz="2400" b="0" i="0" dirty="0">
                <a:solidFill>
                  <a:srgbClr val="949599"/>
                </a:solidFill>
                <a:effectLst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</a:rPr>
              <a:t>5.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How / you / help / people / in flooded areas / last year?</a:t>
            </a:r>
            <a:r>
              <a:rPr lang="en-US" sz="2400" b="0" i="0">
                <a:solidFill>
                  <a:srgbClr val="242021"/>
                </a:solidFill>
                <a:effectLst/>
              </a:rPr>
              <a:t/>
            </a:r>
            <a:br>
              <a:rPr lang="en-US" sz="2400" b="0" i="0">
                <a:solidFill>
                  <a:srgbClr val="242021"/>
                </a:solidFill>
                <a:effectLst/>
              </a:rPr>
            </a:br>
            <a:r>
              <a:rPr lang="en-US" sz="2400" b="0" i="0" smtClean="0">
                <a:solidFill>
                  <a:srgbClr val="949599"/>
                </a:solidFill>
                <a:effectLst/>
              </a:rPr>
              <a:t>_____________________________________________________</a:t>
            </a:r>
            <a:r>
              <a:rPr lang="en-US" sz="2400" smtClean="0"/>
              <a:t> </a:t>
            </a:r>
            <a:endParaRPr lang="en-US" sz="2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72E09B5-470C-472E-9515-7DC35605BA85}"/>
              </a:ext>
            </a:extLst>
          </p:cNvPr>
          <p:cNvSpPr txBox="1"/>
          <p:nvPr/>
        </p:nvSpPr>
        <p:spPr>
          <a:xfrm>
            <a:off x="1078803" y="2310394"/>
            <a:ext cx="888609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GB" sz="2400" b="1" dirty="0">
                <a:solidFill>
                  <a:srgbClr val="048DA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Last year, our club donated books to children in rural areas.</a:t>
            </a:r>
            <a:endParaRPr lang="en-US" sz="2800" b="1" dirty="0">
              <a:solidFill>
                <a:srgbClr val="048DA4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F9C31E5-BB2B-4F8C-9A5B-3893609608F5}"/>
              </a:ext>
            </a:extLst>
          </p:cNvPr>
          <p:cNvSpPr txBox="1"/>
          <p:nvPr/>
        </p:nvSpPr>
        <p:spPr>
          <a:xfrm>
            <a:off x="1078803" y="3286644"/>
            <a:ext cx="888609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 smtClean="0">
                <a:solidFill>
                  <a:srgbClr val="048DA4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Did c</a:t>
            </a:r>
            <a:r>
              <a:rPr lang="en-GB" sz="2400" b="1" dirty="0" smtClean="0">
                <a:solidFill>
                  <a:srgbClr val="048DA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hildren send you </a:t>
            </a:r>
            <a:r>
              <a:rPr lang="en-GB" sz="2400" b="1" dirty="0">
                <a:solidFill>
                  <a:srgbClr val="048DA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thank-you cards </a:t>
            </a:r>
            <a:r>
              <a:rPr lang="en-GB" sz="2400" b="1" dirty="0" smtClean="0">
                <a:solidFill>
                  <a:srgbClr val="048DA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 </a:t>
            </a:r>
            <a:r>
              <a:rPr lang="en-GB" sz="2400" b="1" dirty="0">
                <a:solidFill>
                  <a:srgbClr val="048DA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week </a:t>
            </a:r>
            <a:r>
              <a:rPr lang="en-GB" sz="2400" b="1" dirty="0" smtClean="0">
                <a:solidFill>
                  <a:srgbClr val="048DA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ago?</a:t>
            </a:r>
            <a:endParaRPr lang="en-US" sz="2400" b="1" dirty="0">
              <a:solidFill>
                <a:srgbClr val="048DA4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C86E914-A71C-428B-A40D-C5E072CABE23}"/>
              </a:ext>
            </a:extLst>
          </p:cNvPr>
          <p:cNvSpPr txBox="1"/>
          <p:nvPr/>
        </p:nvSpPr>
        <p:spPr>
          <a:xfrm>
            <a:off x="1078803" y="4224303"/>
            <a:ext cx="888609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GB" sz="2400" b="1" dirty="0">
                <a:solidFill>
                  <a:srgbClr val="048DA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 taught two children in grade 2 last summer.</a:t>
            </a:r>
            <a:endParaRPr lang="en-US" sz="2800" b="1" dirty="0">
              <a:solidFill>
                <a:srgbClr val="048DA4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2C59FDE-1B27-4081-AA8C-F917E26D5435}"/>
              </a:ext>
            </a:extLst>
          </p:cNvPr>
          <p:cNvSpPr txBox="1"/>
          <p:nvPr/>
        </p:nvSpPr>
        <p:spPr>
          <a:xfrm>
            <a:off x="1078803" y="5142560"/>
            <a:ext cx="697949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048DA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Last spring, we helped the elderly in a nursing home.</a:t>
            </a:r>
            <a:endParaRPr lang="en-US" sz="2400" b="1" dirty="0">
              <a:solidFill>
                <a:srgbClr val="048DA4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CE0F1C5-C622-41F5-8DD8-E1F8EFCBD796}"/>
              </a:ext>
            </a:extLst>
          </p:cNvPr>
          <p:cNvSpPr txBox="1"/>
          <p:nvPr/>
        </p:nvSpPr>
        <p:spPr>
          <a:xfrm>
            <a:off x="1089954" y="6111487"/>
            <a:ext cx="888609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 smtClean="0">
                <a:solidFill>
                  <a:srgbClr val="048DA4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How did you</a:t>
            </a:r>
            <a:r>
              <a:rPr lang="en-GB" sz="2400" b="1" dirty="0" smtClean="0">
                <a:solidFill>
                  <a:srgbClr val="048DA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help the </a:t>
            </a:r>
            <a:r>
              <a:rPr lang="en-GB" sz="2400" b="1" dirty="0">
                <a:solidFill>
                  <a:srgbClr val="048DA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people in flooded areas last </a:t>
            </a:r>
            <a:r>
              <a:rPr lang="en-GB" sz="2400" b="1" dirty="0" smtClean="0">
                <a:solidFill>
                  <a:srgbClr val="048DA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year?</a:t>
            </a:r>
            <a:endParaRPr lang="en-US" sz="2400" b="1" dirty="0">
              <a:solidFill>
                <a:srgbClr val="048DA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8" grpId="0"/>
      <p:bldP spid="19" grpId="0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722055" y="1272343"/>
            <a:ext cx="1950733" cy="62348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949074" y="2118137"/>
            <a:ext cx="1950733" cy="62348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PRESENTATION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722055" y="3422016"/>
            <a:ext cx="1950733" cy="62348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PRACTICE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949074" y="5032730"/>
            <a:ext cx="1950733" cy="62348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PRODUCTION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475249" y="1234448"/>
            <a:ext cx="6200078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Chatting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475249" y="2068112"/>
            <a:ext cx="6200078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The </a:t>
            </a:r>
            <a:r>
              <a:rPr lang="en-US" dirty="0" smtClean="0">
                <a:solidFill>
                  <a:schemeClr val="tx1"/>
                </a:solidFill>
              </a:rPr>
              <a:t>past simple </a:t>
            </a:r>
            <a:r>
              <a:rPr lang="en-US" dirty="0" smtClean="0">
                <a:solidFill>
                  <a:schemeClr val="tx1"/>
                </a:solidFill>
              </a:rPr>
              <a:t>tense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475248" y="2881840"/>
            <a:ext cx="6200079" cy="2042439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1: Circle the correct answer A</a:t>
            </a:r>
            <a:r>
              <a:rPr lang="en-GB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B, 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 C to complete </a:t>
            </a:r>
            <a:r>
              <a:rPr lang="en-GB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each </a:t>
            </a:r>
            <a:r>
              <a:rPr lang="en-GB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sentence.</a:t>
            </a:r>
          </a:p>
          <a:p>
            <a:pPr marL="285750" marR="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2: Complete the sentences the the past simple form of the </a:t>
            </a:r>
            <a:r>
              <a:rPr lang="en-GB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given </a:t>
            </a:r>
            <a:r>
              <a:rPr lang="en-GB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verbs.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3: Complete the sentences with the correct forms of the verbs from </a:t>
            </a:r>
            <a:r>
              <a:rPr lang="en-GB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GB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box.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4: Write complete sentences from </a:t>
            </a:r>
            <a:r>
              <a:rPr lang="en-GB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GB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prompts.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475249" y="5022528"/>
            <a:ext cx="6200078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5: The Red Cross in 2016 and </a:t>
            </a:r>
            <a:r>
              <a:rPr lang="en-GB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2020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672788" y="1584085"/>
            <a:ext cx="1251653" cy="534052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697422" y="2429878"/>
            <a:ext cx="1251652" cy="992137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3: A CLOSER LOOK 2</a:t>
            </a:r>
          </a:p>
        </p:txBody>
      </p:sp>
      <p:cxnSp>
        <p:nvCxnSpPr>
          <p:cNvPr id="30" name="Curved Connector 29"/>
          <p:cNvCxnSpPr>
            <a:cxnSpLocks/>
            <a:stCxn id="18" idx="3"/>
            <a:endCxn id="19" idx="0"/>
          </p:cNvCxnSpPr>
          <p:nvPr/>
        </p:nvCxnSpPr>
        <p:spPr>
          <a:xfrm>
            <a:off x="2672788" y="3733758"/>
            <a:ext cx="1251653" cy="1298972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706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79189" y="1351083"/>
            <a:ext cx="445145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Red </a:t>
            </a:r>
            <a:r>
              <a:rPr lang="en-GB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Cross in 2016 and </a:t>
            </a:r>
            <a:r>
              <a:rPr lang="en-GB" sz="24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2020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23798" y="131026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6583" y="120762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ABDA11-34FF-4A61-B529-3013C3C524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144" y="1915513"/>
            <a:ext cx="5250455" cy="422639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7AB4D8A-25F2-46D0-9E72-C1230B6635B3}"/>
              </a:ext>
            </a:extLst>
          </p:cNvPr>
          <p:cNvSpPr txBox="1"/>
          <p:nvPr/>
        </p:nvSpPr>
        <p:spPr>
          <a:xfrm>
            <a:off x="5753100" y="3281717"/>
            <a:ext cx="609600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i="1" dirty="0">
                <a:solidFill>
                  <a:srgbClr val="4494D0"/>
                </a:solidFill>
                <a:effectLst/>
                <a:latin typeface="ChronicaPro-Medium"/>
              </a:rPr>
              <a:t>Example</a:t>
            </a:r>
            <a:r>
              <a:rPr lang="en-US" sz="2400" b="0" i="0" dirty="0">
                <a:solidFill>
                  <a:srgbClr val="4494D0"/>
                </a:solidFill>
                <a:effectLst/>
                <a:latin typeface="ChronicaPro-Medium"/>
              </a:rPr>
              <a:t>:</a:t>
            </a:r>
            <a:br>
              <a:rPr lang="en-US" sz="2400" b="0" i="0" dirty="0">
                <a:solidFill>
                  <a:srgbClr val="4494D0"/>
                </a:solidFill>
                <a:effectLst/>
                <a:latin typeface="ChronicaPro-Medium"/>
              </a:rPr>
            </a:br>
            <a:r>
              <a:rPr lang="en-US" sz="2400" b="0" i="1" dirty="0">
                <a:solidFill>
                  <a:srgbClr val="242021"/>
                </a:solidFill>
                <a:effectLst/>
                <a:latin typeface="ChronicaProMediumIt"/>
              </a:rPr>
              <a:t>Tom: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MediumIt"/>
              </a:rPr>
              <a:t>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I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’m from </a:t>
            </a:r>
            <a:r>
              <a:rPr lang="en-US" sz="2400" b="0" i="0">
                <a:solidFill>
                  <a:srgbClr val="242021"/>
                </a:solidFill>
                <a:effectLst/>
                <a:latin typeface="ChronicaPro-Book"/>
              </a:rPr>
              <a:t>the </a:t>
            </a:r>
            <a:r>
              <a:rPr lang="en-US" sz="2400">
                <a:solidFill>
                  <a:srgbClr val="242021"/>
                </a:solidFill>
                <a:latin typeface="ChronicaPro-Book"/>
              </a:rPr>
              <a:t>R</a:t>
            </a:r>
            <a:r>
              <a:rPr lang="en-US" sz="2400" b="0" i="0" smtClean="0">
                <a:solidFill>
                  <a:srgbClr val="242021"/>
                </a:solidFill>
                <a:effectLst/>
                <a:latin typeface="ChronicaPro-Book"/>
              </a:rPr>
              <a:t>ed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Cross.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 I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 worked on the </a:t>
            </a:r>
            <a:r>
              <a:rPr lang="en-US" sz="2400" b="1" i="1" dirty="0">
                <a:solidFill>
                  <a:schemeClr val="accent2"/>
                </a:solidFill>
                <a:effectLst/>
                <a:latin typeface="ChronicaProBookIt"/>
              </a:rPr>
              <a:t>Help Lonely People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project in 2016.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0" i="1" dirty="0">
                <a:solidFill>
                  <a:srgbClr val="242021"/>
                </a:solidFill>
                <a:effectLst/>
                <a:latin typeface="ChronicaProMediumIt"/>
              </a:rPr>
              <a:t>Lan: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MediumIt"/>
              </a:rPr>
              <a:t>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What did you do?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0" i="1" dirty="0">
                <a:solidFill>
                  <a:srgbClr val="242021"/>
                </a:solidFill>
                <a:effectLst/>
                <a:latin typeface="ChronicaProMediumIt"/>
              </a:rPr>
              <a:t>Tom: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MediumIt"/>
              </a:rPr>
              <a:t>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We helped 200 lonely people …</a:t>
            </a:r>
            <a:r>
              <a:rPr lang="en-US" sz="2400" dirty="0"/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96000" y="1915513"/>
            <a:ext cx="4988312" cy="129266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smtClean="0">
                <a:latin typeface="Calibri" panose="020F0502020204030204" pitchFamily="34" charset="0"/>
                <a:ea typeface="Calibri" panose="020F0502020204030204" pitchFamily="34" charset="0"/>
              </a:rPr>
              <a:t>Tom </a:t>
            </a:r>
            <a:r>
              <a:rPr lang="en-US" sz="2600" b="1">
                <a:latin typeface="Calibri" panose="020F0502020204030204" pitchFamily="34" charset="0"/>
                <a:ea typeface="Calibri" panose="020F0502020204030204" pitchFamily="34" charset="0"/>
              </a:rPr>
              <a:t>is </a:t>
            </a:r>
            <a:r>
              <a:rPr lang="en-US" sz="2600" b="1" smtClean="0">
                <a:latin typeface="Calibri" panose="020F0502020204030204" pitchFamily="34" charset="0"/>
                <a:ea typeface="Calibri" panose="020F0502020204030204" pitchFamily="34" charset="0"/>
              </a:rPr>
              <a:t>from the </a:t>
            </a:r>
            <a:r>
              <a:rPr lang="en-US" sz="2600" b="1">
                <a:latin typeface="Calibri" panose="020F0502020204030204" pitchFamily="34" charset="0"/>
                <a:ea typeface="Calibri" panose="020F0502020204030204" pitchFamily="34" charset="0"/>
              </a:rPr>
              <a:t>Red Cross. Look at the </a:t>
            </a:r>
            <a:r>
              <a:rPr lang="en-US" sz="2600" b="1" smtClean="0">
                <a:latin typeface="Calibri" panose="020F0502020204030204" pitchFamily="34" charset="0"/>
                <a:ea typeface="Calibri" panose="020F0502020204030204" pitchFamily="34" charset="0"/>
              </a:rPr>
              <a:t>fact sheet </a:t>
            </a:r>
            <a:r>
              <a:rPr lang="en-US" sz="2600" b="1">
                <a:latin typeface="Calibri" panose="020F0502020204030204" pitchFamily="34" charset="0"/>
                <a:ea typeface="Calibri" panose="020F0502020204030204" pitchFamily="34" charset="0"/>
              </a:rPr>
              <a:t>and ask </a:t>
            </a:r>
            <a:r>
              <a:rPr lang="en-US" sz="2600" b="1" smtClean="0">
                <a:latin typeface="Calibri" panose="020F0502020204030204" pitchFamily="34" charset="0"/>
                <a:ea typeface="Calibri" panose="020F0502020204030204" pitchFamily="34" charset="0"/>
              </a:rPr>
              <a:t>Tom </a:t>
            </a:r>
            <a:r>
              <a:rPr lang="en-US" sz="2600" b="1">
                <a:latin typeface="Calibri" panose="020F0502020204030204" pitchFamily="34" charset="0"/>
                <a:ea typeface="Calibri" panose="020F0502020204030204" pitchFamily="34" charset="0"/>
              </a:rPr>
              <a:t>about </a:t>
            </a:r>
            <a:r>
              <a:rPr lang="en-US" sz="2600" b="1" smtClean="0">
                <a:latin typeface="Calibri" panose="020F0502020204030204" pitchFamily="34" charset="0"/>
                <a:ea typeface="Calibri" panose="020F0502020204030204" pitchFamily="34" charset="0"/>
              </a:rPr>
              <a:t>his projects </a:t>
            </a:r>
            <a:r>
              <a:rPr lang="en-US" sz="2600" b="1">
                <a:latin typeface="Calibri" panose="020F0502020204030204" pitchFamily="34" charset="0"/>
                <a:ea typeface="Calibri" panose="020F0502020204030204" pitchFamily="34" charset="0"/>
              </a:rPr>
              <a:t>in 2016 and 2020.</a:t>
            </a:r>
            <a:endParaRPr lang="en-US" sz="2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1778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722055" y="1272343"/>
            <a:ext cx="1950733" cy="62348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949074" y="2118137"/>
            <a:ext cx="1950733" cy="62348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PRESENTATION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722055" y="3422016"/>
            <a:ext cx="1950733" cy="62348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PRACTICE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949074" y="5032730"/>
            <a:ext cx="1950733" cy="62348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PRODUCTION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475249" y="1234448"/>
            <a:ext cx="6200078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Chatting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475249" y="2068112"/>
            <a:ext cx="6200078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The Past </a:t>
            </a:r>
            <a:r>
              <a:rPr lang="en-US">
                <a:solidFill>
                  <a:schemeClr val="tx1"/>
                </a:solidFill>
              </a:rPr>
              <a:t>Simple </a:t>
            </a:r>
            <a:r>
              <a:rPr lang="en-US" smtClean="0">
                <a:solidFill>
                  <a:schemeClr val="tx1"/>
                </a:solidFill>
              </a:rPr>
              <a:t>tense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475248" y="2881840"/>
            <a:ext cx="6200079" cy="2042439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1: Circle the correct answer A</a:t>
            </a:r>
            <a:r>
              <a:rPr lang="en-GB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B, 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 C to complete </a:t>
            </a:r>
            <a:r>
              <a:rPr lang="en-GB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each </a:t>
            </a:r>
            <a:r>
              <a:rPr lang="en-GB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sentence.</a:t>
            </a:r>
          </a:p>
          <a:p>
            <a:pPr marL="285750" marR="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2: Complete the sentences the the past simple form of the </a:t>
            </a:r>
            <a:r>
              <a:rPr lang="en-GB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given </a:t>
            </a:r>
            <a:r>
              <a:rPr lang="en-GB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verbs.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3: Complete the sentences with the correct forms of the verbs from </a:t>
            </a:r>
            <a:r>
              <a:rPr lang="en-GB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GB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box.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4: Write complete sentences from </a:t>
            </a:r>
            <a:r>
              <a:rPr lang="en-GB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GB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prompts.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475249" y="5022528"/>
            <a:ext cx="6200078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GB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5: The Red Cross in 2016 and </a:t>
            </a:r>
            <a:r>
              <a:rPr lang="en-GB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2020.</a:t>
            </a:r>
            <a:endParaRPr lang="en-US" sz="18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672788" y="1584085"/>
            <a:ext cx="1251653" cy="534052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697422" y="2429878"/>
            <a:ext cx="1251652" cy="992137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3: A CLOSER LOOK 2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722055" y="5894011"/>
            <a:ext cx="1950733" cy="62348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cxnSpLocks/>
            <a:stCxn id="19" idx="1"/>
            <a:endCxn id="27" idx="0"/>
          </p:cNvCxnSpPr>
          <p:nvPr/>
        </p:nvCxnSpPr>
        <p:spPr>
          <a:xfrm rot="10800000" flipV="1">
            <a:off x="1697422" y="5344471"/>
            <a:ext cx="1251652" cy="549539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475249" y="5776099"/>
            <a:ext cx="6200078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30" name="Curved Connector 29"/>
          <p:cNvCxnSpPr>
            <a:cxnSpLocks/>
            <a:stCxn id="18" idx="3"/>
            <a:endCxn id="19" idx="0"/>
          </p:cNvCxnSpPr>
          <p:nvPr/>
        </p:nvCxnSpPr>
        <p:spPr>
          <a:xfrm>
            <a:off x="2672788" y="3733758"/>
            <a:ext cx="1251653" cy="1298972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2253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222133" y="1307231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2" descr="Tất tần tận kiến thức về thì quá khứ đơn trong tiếng Anh">
            <a:extLst>
              <a:ext uri="{FF2B5EF4-FFF2-40B4-BE49-F238E27FC236}">
                <a16:creationId xmlns:a16="http://schemas.microsoft.com/office/drawing/2014/main" id="{8DB3E3EF-4E77-4DD1-996F-82A8016D91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1831" y="2095916"/>
            <a:ext cx="6868337" cy="40490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43489" y="2081210"/>
            <a:ext cx="10055881" cy="837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Complete exercises in the Workbook.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3736" r="862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020" y="3075395"/>
            <a:ext cx="4314350" cy="3010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372567" y="1670264"/>
            <a:ext cx="5020836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778" y="1303957"/>
            <a:ext cx="1344559" cy="127769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125338" y="1757476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3: A CLOSER LOOK 2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13039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547" y="172218"/>
            <a:ext cx="855823" cy="8488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0915" y="237708"/>
            <a:ext cx="15322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27150" y="229764"/>
            <a:ext cx="66296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COMMUNITY SERVICE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35238" y="190029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9" name="AutoShape 2" descr="The Rules of Connectors in Bangla | BD English Schoo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 descr="Tất tần tận kiến thức về thì quá khứ đơn trong tiếng Anh">
            <a:extLst>
              <a:ext uri="{FF2B5EF4-FFF2-40B4-BE49-F238E27FC236}">
                <a16:creationId xmlns:a16="http://schemas.microsoft.com/office/drawing/2014/main" id="{1D21CDA1-DDC1-4449-99D2-E227B879DB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599" y="2668863"/>
            <a:ext cx="5638800" cy="33242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7553"/>
            <a:ext cx="9143999" cy="6839711"/>
          </a:xfrm>
        </p:spPr>
      </p:pic>
      <p:sp>
        <p:nvSpPr>
          <p:cNvPr id="3" name="Rectangle 2"/>
          <p:cNvSpPr/>
          <p:nvPr/>
        </p:nvSpPr>
        <p:spPr>
          <a:xfrm>
            <a:off x="2951748" y="599314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anose="020F0502020204030204" pitchFamily="34" charset="0"/>
              </a:rPr>
              <a:t>Website: </a:t>
            </a:r>
            <a:r>
              <a:rPr lang="en-GB" b="1" i="1">
                <a:latin typeface="Calibri" panose="020F0502020204030204" pitchFamily="34" charset="0"/>
              </a:rPr>
              <a:t>sachmem.vn</a:t>
            </a:r>
            <a:endParaRPr lang="en-GB"/>
          </a:p>
          <a:p>
            <a:pPr algn="ctr"/>
            <a:r>
              <a:rPr lang="en-GB" b="1">
                <a:latin typeface="Calibri" panose="020F0502020204030204" pitchFamily="34" charset="0"/>
              </a:rPr>
              <a:t>Fanpage: </a:t>
            </a:r>
            <a:r>
              <a:rPr lang="en-GB" b="1" i="1">
                <a:latin typeface="Calibri" panose="020F0502020204030204" pitchFamily="34" charset="0"/>
              </a:rPr>
              <a:t>facebook.com/sachmem.vn</a:t>
            </a:r>
            <a:r>
              <a:rPr lang="en-GB" b="1" i="1" smtClean="0">
                <a:latin typeface="Calibri" panose="020F0502020204030204" pitchFamily="34" charset="0"/>
              </a:rPr>
              <a:t>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460555" y="773600"/>
            <a:ext cx="4958616" cy="884574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825013" y="892721"/>
            <a:ext cx="3315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OBJECTIVES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25773" y="330909"/>
            <a:ext cx="1515332" cy="158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345476" y="2100865"/>
            <a:ext cx="8730738" cy="25569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dirty="0"/>
              <a:t>By the end of the lesson, students will be able to:</a:t>
            </a:r>
          </a:p>
          <a:p>
            <a:pPr marL="457200" indent="-45720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en-GB" sz="2800" dirty="0"/>
              <a:t>understand the use of the past simple tense</a:t>
            </a:r>
            <a:endParaRPr lang="en-US" sz="2800" b="1" dirty="0">
              <a:solidFill>
                <a:schemeClr val="accent2"/>
              </a:solidFill>
            </a:endParaRPr>
          </a:p>
          <a:p>
            <a:pPr marL="457200" indent="-45720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en-GB" sz="2800" dirty="0"/>
              <a:t>practise using the past simple tense in contexts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2192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722055" y="1272343"/>
            <a:ext cx="1950733" cy="62348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949074" y="2118137"/>
            <a:ext cx="1950733" cy="62348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PRESENTATION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722055" y="3422016"/>
            <a:ext cx="1950733" cy="62348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PRACTICE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949074" y="5032730"/>
            <a:ext cx="1950733" cy="62348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PRODUCTION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475249" y="1234448"/>
            <a:ext cx="6200078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Chatting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475249" y="2068112"/>
            <a:ext cx="6200078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The </a:t>
            </a:r>
            <a:r>
              <a:rPr lang="en-US" dirty="0" smtClean="0">
                <a:solidFill>
                  <a:schemeClr val="tx1"/>
                </a:solidFill>
              </a:rPr>
              <a:t>past simple </a:t>
            </a:r>
            <a:r>
              <a:rPr lang="en-US" dirty="0" smtClean="0">
                <a:solidFill>
                  <a:schemeClr val="tx1"/>
                </a:solidFill>
              </a:rPr>
              <a:t>tense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475248" y="2881840"/>
            <a:ext cx="6200079" cy="2042439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1: Circle the correct answer A</a:t>
            </a:r>
            <a:r>
              <a:rPr lang="en-GB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B, 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 C to complete </a:t>
            </a:r>
            <a:r>
              <a:rPr lang="en-GB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each </a:t>
            </a:r>
            <a:r>
              <a:rPr lang="en-GB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sentence.</a:t>
            </a:r>
          </a:p>
          <a:p>
            <a:pPr marL="285750" marR="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2: Complete the sentences the the past simple form of the </a:t>
            </a:r>
            <a:r>
              <a:rPr lang="en-GB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given </a:t>
            </a:r>
            <a:r>
              <a:rPr lang="en-GB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verbs.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3: Complete the sentences with the correct forms of the verbs from </a:t>
            </a:r>
            <a:r>
              <a:rPr lang="en-GB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GB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box.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4: Write complete sentences from </a:t>
            </a:r>
            <a:r>
              <a:rPr lang="en-GB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GB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prompts.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475249" y="5022528"/>
            <a:ext cx="6200078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5: The Red Cross in 2016 and </a:t>
            </a:r>
            <a:r>
              <a:rPr lang="en-GB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2020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672788" y="1584085"/>
            <a:ext cx="1251653" cy="534052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697422" y="2429878"/>
            <a:ext cx="1251652" cy="992137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3: A CLOSER LOOK 2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722055" y="5894011"/>
            <a:ext cx="1950733" cy="62348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cxnSpLocks/>
            <a:stCxn id="19" idx="1"/>
            <a:endCxn id="27" idx="0"/>
          </p:cNvCxnSpPr>
          <p:nvPr/>
        </p:nvCxnSpPr>
        <p:spPr>
          <a:xfrm rot="10800000" flipV="1">
            <a:off x="1697422" y="5344471"/>
            <a:ext cx="1251652" cy="549539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475249" y="5776099"/>
            <a:ext cx="6200078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30" name="Curved Connector 29"/>
          <p:cNvCxnSpPr>
            <a:cxnSpLocks/>
            <a:stCxn id="18" idx="3"/>
            <a:endCxn id="19" idx="0"/>
          </p:cNvCxnSpPr>
          <p:nvPr/>
        </p:nvCxnSpPr>
        <p:spPr>
          <a:xfrm>
            <a:off x="2672788" y="3733758"/>
            <a:ext cx="1251653" cy="1298972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722055" y="1272343"/>
            <a:ext cx="1950733" cy="62348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475249" y="1234448"/>
            <a:ext cx="6200078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Chatting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3: A CLOSER LOOK 2</a:t>
            </a:r>
          </a:p>
        </p:txBody>
      </p:sp>
      <p:pic>
        <p:nvPicPr>
          <p:cNvPr id="26" name="Picture 2" descr="Premium Vector | Cute opposite ask and answer, words antonym for children  cartoon icon illustration. design isolated flat cartoon style">
            <a:extLst>
              <a:ext uri="{FF2B5EF4-FFF2-40B4-BE49-F238E27FC236}">
                <a16:creationId xmlns:a16="http://schemas.microsoft.com/office/drawing/2014/main" id="{4C1F02B8-A1C7-4677-A595-439A507582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07" y="2195482"/>
            <a:ext cx="596265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ctangle 30"/>
          <p:cNvSpPr/>
          <p:nvPr/>
        </p:nvSpPr>
        <p:spPr>
          <a:xfrm>
            <a:off x="6139907" y="2918381"/>
            <a:ext cx="586796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3600" b="1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Aims of the stage:</a:t>
            </a:r>
            <a:endParaRPr lang="en-US" sz="3600" dirty="0">
              <a:solidFill>
                <a:srgbClr val="000000"/>
              </a:solidFill>
              <a:latin typeface="Calibri (Body)"/>
              <a:ea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800" dirty="0"/>
              <a:t>To activate activate students’ prior knowledge related to the targeted grammar: the </a:t>
            </a:r>
            <a:r>
              <a:rPr lang="en-GB" sz="2800"/>
              <a:t>past </a:t>
            </a:r>
            <a:r>
              <a:rPr lang="en-GB" sz="2800" smtClean="0"/>
              <a:t>simple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86275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23D09407-53BC-485E-B4CE-BC5E4FC4B25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21DB988-49FC-4608-B0A2-E2F3A401904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1083306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9B930FD-8671-4C4C-ADCF-73AC1D0CD41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9676747" y="1083306"/>
            <a:ext cx="2514948" cy="2174333"/>
            <a:chOff x="-305" y="-4155"/>
            <a:chExt cx="2514948" cy="2174333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35B12C1-569C-4E37-AA33-7EF215F201B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23E2660-7810-46F6-8752-187127C830C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C991DC45-0378-45B3-B325-FB8F98545E6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E228F5BA-5150-4554-B7EA-93F371F3B17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9" name="Picture 2" descr="Premium Vector | Cute opposite ask and answer, words antonym for children  cartoon icon illustration. design isolated flat cartoon style">
            <a:extLst>
              <a:ext uri="{FF2B5EF4-FFF2-40B4-BE49-F238E27FC236}">
                <a16:creationId xmlns:a16="http://schemas.microsoft.com/office/drawing/2014/main" id="{56094B61-31C7-48AA-BA1A-262D8EAD1F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146" y="2051811"/>
            <a:ext cx="5553566" cy="3332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383C2651-AE0C-4AE4-8725-E2F9414FE21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-305" y="5406185"/>
            <a:ext cx="3378428" cy="2535121"/>
            <a:chOff x="-305" y="-1"/>
            <a:chExt cx="3832880" cy="2876136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CCE13265-B5D2-47B4-A199-E05F390D5B9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693EBD03-D832-462C-9304-7273698ED4F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0D53D3E2-805E-40D2-964F-352BF6D476B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B7A9A916-A926-43E6-800F-432ABC3F244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"/>
            <a:ext cx="12192000" cy="1083306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0A5D99F2-C641-479B-95D1-8E594E8B62AA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9FD7D63-1D0C-4E26-83CC-97B44C1D4015}"/>
              </a:ext>
            </a:extLst>
          </p:cNvPr>
          <p:cNvSpPr txBox="1"/>
          <p:nvPr/>
        </p:nvSpPr>
        <p:spPr>
          <a:xfrm>
            <a:off x="5623712" y="2366568"/>
            <a:ext cx="5462777" cy="25546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GB" sz="28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What did you do last weekend?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 lvl="0" indent="-4572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GB" sz="28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What did you watch yesterday?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 lvl="0" indent="-4572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GB" sz="28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Who did you meet two days ago?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722055" y="1272343"/>
            <a:ext cx="1950733" cy="62348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949074" y="2118137"/>
            <a:ext cx="1950733" cy="62348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PRESENTATION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475249" y="1234448"/>
            <a:ext cx="6200078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Chatting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475249" y="2068112"/>
            <a:ext cx="6200078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The </a:t>
            </a:r>
            <a:r>
              <a:rPr lang="en-US" dirty="0" smtClean="0">
                <a:solidFill>
                  <a:schemeClr val="tx1"/>
                </a:solidFill>
              </a:rPr>
              <a:t>past simple </a:t>
            </a:r>
            <a:r>
              <a:rPr lang="en-US" dirty="0" smtClean="0">
                <a:solidFill>
                  <a:schemeClr val="tx1"/>
                </a:solidFill>
              </a:rPr>
              <a:t>tense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672788" y="1584085"/>
            <a:ext cx="1251653" cy="534052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3: A CLOSER LOOK 2</a:t>
            </a:r>
          </a:p>
        </p:txBody>
      </p:sp>
      <p:pic>
        <p:nvPicPr>
          <p:cNvPr id="26" name="Picture 2" descr="Tất tần tận kiến thức về thì quá khứ đơn trong tiếng Anh">
            <a:extLst>
              <a:ext uri="{FF2B5EF4-FFF2-40B4-BE49-F238E27FC236}">
                <a16:creationId xmlns:a16="http://schemas.microsoft.com/office/drawing/2014/main" id="{1A151C68-5273-41DE-911B-AC3A38B1C7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317" y="3180105"/>
            <a:ext cx="5638800" cy="33242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558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</a:p>
        </p:txBody>
      </p:sp>
      <p:pic>
        <p:nvPicPr>
          <p:cNvPr id="3074" name="Picture 2" descr="Past Simple Tense (Simple Past): Definition, Rules and Useful Examples •  7ESL | Simple past tense, English past tense, English grammar">
            <a:extLst>
              <a:ext uri="{FF2B5EF4-FFF2-40B4-BE49-F238E27FC236}">
                <a16:creationId xmlns:a16="http://schemas.microsoft.com/office/drawing/2014/main" id="{B294A89A-EB31-4940-83D9-CCF899FC25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648" y="1291740"/>
            <a:ext cx="9466840" cy="49543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3799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722055" y="1272343"/>
            <a:ext cx="1950733" cy="62348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949074" y="2118137"/>
            <a:ext cx="1950733" cy="62348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PRESENTATION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722055" y="3422016"/>
            <a:ext cx="1950733" cy="62348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PRACTICE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475249" y="1234448"/>
            <a:ext cx="6200078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Chatting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475249" y="2068112"/>
            <a:ext cx="6200078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The </a:t>
            </a:r>
            <a:r>
              <a:rPr lang="en-US" dirty="0" smtClean="0">
                <a:solidFill>
                  <a:schemeClr val="tx1"/>
                </a:solidFill>
              </a:rPr>
              <a:t>past simple </a:t>
            </a:r>
            <a:r>
              <a:rPr lang="en-US" dirty="0" smtClean="0">
                <a:solidFill>
                  <a:schemeClr val="tx1"/>
                </a:solidFill>
              </a:rPr>
              <a:t>tense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475248" y="2881840"/>
            <a:ext cx="6200079" cy="2042439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1: Circle the correct answer A</a:t>
            </a:r>
            <a:r>
              <a:rPr lang="en-GB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B, 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 C to complete </a:t>
            </a:r>
            <a:r>
              <a:rPr lang="en-GB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each </a:t>
            </a:r>
            <a:r>
              <a:rPr lang="en-GB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sentence.</a:t>
            </a:r>
          </a:p>
          <a:p>
            <a:pPr marL="285750" marR="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2: Complete the sentences the the past simple form of the </a:t>
            </a:r>
            <a:r>
              <a:rPr lang="en-GB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given </a:t>
            </a:r>
            <a:r>
              <a:rPr lang="en-GB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verbs.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3: Complete the sentences with the correct forms of the verbs from </a:t>
            </a:r>
            <a:r>
              <a:rPr lang="en-GB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GB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box.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4: Write complete sentences from </a:t>
            </a:r>
            <a:r>
              <a:rPr lang="en-GB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GB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prompts.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672788" y="1584085"/>
            <a:ext cx="1251653" cy="534052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697422" y="2429878"/>
            <a:ext cx="1251652" cy="992137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3: A CLOSER LOOK 2</a:t>
            </a:r>
          </a:p>
        </p:txBody>
      </p:sp>
    </p:spTree>
    <p:extLst>
      <p:ext uri="{BB962C8B-B14F-4D97-AF65-F5344CB8AC3E}">
        <p14:creationId xmlns:p14="http://schemas.microsoft.com/office/powerpoint/2010/main" val="2527505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2928</TotalTime>
  <Words>738</Words>
  <Application>Microsoft Office PowerPoint</Application>
  <PresentationFormat>Widescreen</PresentationFormat>
  <Paragraphs>137</Paragraphs>
  <Slides>20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4" baseType="lpstr">
      <vt:lpstr>Adobe Gothic Std B</vt:lpstr>
      <vt:lpstr>Arial</vt:lpstr>
      <vt:lpstr>Calibri</vt:lpstr>
      <vt:lpstr>Calibri (Body)</vt:lpstr>
      <vt:lpstr>Calibri Light</vt:lpstr>
      <vt:lpstr>ChronicaPro-Book</vt:lpstr>
      <vt:lpstr>ChronicaProBookIt</vt:lpstr>
      <vt:lpstr>ChronicaPro-Medium</vt:lpstr>
      <vt:lpstr>ChronicaProMediumIt</vt:lpstr>
      <vt:lpstr>Courier New</vt:lpstr>
      <vt:lpstr>Myriad Pro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Giang Do</cp:lastModifiedBy>
  <cp:revision>164</cp:revision>
  <dcterms:created xsi:type="dcterms:W3CDTF">2020-12-09T02:04:09Z</dcterms:created>
  <dcterms:modified xsi:type="dcterms:W3CDTF">2022-05-10T10:21:30Z</dcterms:modified>
</cp:coreProperties>
</file>