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2"/>
  </p:notesMasterIdLst>
  <p:sldIdLst>
    <p:sldId id="271" r:id="rId2"/>
    <p:sldId id="256" r:id="rId3"/>
    <p:sldId id="275" r:id="rId4"/>
    <p:sldId id="302" r:id="rId5"/>
    <p:sldId id="367" r:id="rId6"/>
    <p:sldId id="279" r:id="rId7"/>
    <p:sldId id="355" r:id="rId8"/>
    <p:sldId id="368" r:id="rId9"/>
    <p:sldId id="315" r:id="rId10"/>
    <p:sldId id="281" r:id="rId11"/>
    <p:sldId id="357" r:id="rId12"/>
    <p:sldId id="283" r:id="rId13"/>
    <p:sldId id="335" r:id="rId14"/>
    <p:sldId id="336" r:id="rId15"/>
    <p:sldId id="337" r:id="rId16"/>
    <p:sldId id="358" r:id="rId17"/>
    <p:sldId id="359" r:id="rId18"/>
    <p:sldId id="360" r:id="rId19"/>
    <p:sldId id="361" r:id="rId20"/>
    <p:sldId id="362" r:id="rId21"/>
    <p:sldId id="369" r:id="rId22"/>
    <p:sldId id="313" r:id="rId23"/>
    <p:sldId id="340" r:id="rId24"/>
    <p:sldId id="341" r:id="rId25"/>
    <p:sldId id="370" r:id="rId26"/>
    <p:sldId id="365" r:id="rId27"/>
    <p:sldId id="371" r:id="rId28"/>
    <p:sldId id="314" r:id="rId29"/>
    <p:sldId id="330" r:id="rId30"/>
    <p:sldId id="272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8DA4"/>
    <a:srgbClr val="00B2A5"/>
    <a:srgbClr val="0FB7BD"/>
    <a:srgbClr val="48C0B6"/>
    <a:srgbClr val="00A9A5"/>
    <a:srgbClr val="FFDAAB"/>
    <a:srgbClr val="F7941E"/>
    <a:srgbClr val="CBEAF0"/>
    <a:srgbClr val="FBB040"/>
    <a:srgbClr val="FF98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28" autoAdjust="0"/>
    <p:restoredTop sz="94660"/>
  </p:normalViewPr>
  <p:slideViewPr>
    <p:cSldViewPr snapToGrid="0" showGuides="1">
      <p:cViewPr varScale="1">
        <p:scale>
          <a:sx n="106" d="100"/>
          <a:sy n="106" d="100"/>
        </p:scale>
        <p:origin x="95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006CDD-117E-483F-8F28-53E1180E6367}" type="doc">
      <dgm:prSet loTypeId="urn:diagrams.loki3.com/BracketLis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EE005916-BABA-45AB-8ADB-038563E596CC}">
      <dgm:prSet phldrT="[Text]"/>
      <dgm:spPr/>
      <dgm:t>
        <a:bodyPr/>
        <a:lstStyle/>
        <a:p>
          <a:r>
            <a:rPr lang="en-US" dirty="0"/>
            <a:t>Vocabulary</a:t>
          </a:r>
        </a:p>
      </dgm:t>
    </dgm:pt>
    <dgm:pt modelId="{DFD9C9B6-F8DC-47F8-9EA7-6506BEF975E5}" type="parTrans" cxnId="{226C954C-5B5B-482F-A0C2-BD20CC672C6D}">
      <dgm:prSet/>
      <dgm:spPr/>
      <dgm:t>
        <a:bodyPr/>
        <a:lstStyle/>
        <a:p>
          <a:endParaRPr lang="en-US"/>
        </a:p>
      </dgm:t>
    </dgm:pt>
    <dgm:pt modelId="{1DFC30DC-9480-4A67-9077-7B73454E2789}" type="sibTrans" cxnId="{226C954C-5B5B-482F-A0C2-BD20CC672C6D}">
      <dgm:prSet/>
      <dgm:spPr/>
      <dgm:t>
        <a:bodyPr/>
        <a:lstStyle/>
        <a:p>
          <a:endParaRPr lang="en-US"/>
        </a:p>
      </dgm:t>
    </dgm:pt>
    <dgm:pt modelId="{45BAED69-7F0D-40A2-B1F7-0B636FD6C9A3}">
      <dgm:prSet phldrT="[Text]"/>
      <dgm:spPr>
        <a:solidFill>
          <a:srgbClr val="00B2A5"/>
        </a:solidFill>
      </dgm:spPr>
      <dgm:t>
        <a:bodyPr/>
        <a:lstStyle/>
        <a:p>
          <a:r>
            <a:rPr lang="en-US" dirty="0"/>
            <a:t>Use words related to </a:t>
          </a:r>
          <a:r>
            <a:rPr lang="en-US"/>
            <a:t>community </a:t>
          </a:r>
          <a:r>
            <a:rPr lang="en-US" smtClean="0"/>
            <a:t>activities </a:t>
          </a:r>
          <a:endParaRPr lang="en-US" dirty="0"/>
        </a:p>
      </dgm:t>
    </dgm:pt>
    <dgm:pt modelId="{6933D61A-9BE3-45A9-85F3-5E2267D3736D}" type="parTrans" cxnId="{593C4C81-F739-4D71-9675-B7FE26EE7FDB}">
      <dgm:prSet/>
      <dgm:spPr/>
      <dgm:t>
        <a:bodyPr/>
        <a:lstStyle/>
        <a:p>
          <a:endParaRPr lang="en-US"/>
        </a:p>
      </dgm:t>
    </dgm:pt>
    <dgm:pt modelId="{7C4AF3F3-4BD0-4F40-9B4F-CDA67C703572}" type="sibTrans" cxnId="{593C4C81-F739-4D71-9675-B7FE26EE7FDB}">
      <dgm:prSet/>
      <dgm:spPr/>
      <dgm:t>
        <a:bodyPr/>
        <a:lstStyle/>
        <a:p>
          <a:endParaRPr lang="en-US"/>
        </a:p>
      </dgm:t>
    </dgm:pt>
    <dgm:pt modelId="{E492BA8F-813C-4980-BEA0-28DD15587C3D}">
      <dgm:prSet phldrT="[Text]"/>
      <dgm:spPr/>
      <dgm:t>
        <a:bodyPr/>
        <a:lstStyle/>
        <a:p>
          <a:r>
            <a:rPr lang="en-US" dirty="0"/>
            <a:t>Pronunciation</a:t>
          </a:r>
        </a:p>
      </dgm:t>
    </dgm:pt>
    <dgm:pt modelId="{622A8168-202F-4352-BFCC-4A02F3512601}" type="parTrans" cxnId="{B51A03C9-EC46-43F8-B89F-4D80671CB623}">
      <dgm:prSet/>
      <dgm:spPr/>
      <dgm:t>
        <a:bodyPr/>
        <a:lstStyle/>
        <a:p>
          <a:endParaRPr lang="en-US"/>
        </a:p>
      </dgm:t>
    </dgm:pt>
    <dgm:pt modelId="{42CF3550-E686-4733-AFE5-5AEE633840E8}" type="sibTrans" cxnId="{B51A03C9-EC46-43F8-B89F-4D80671CB623}">
      <dgm:prSet/>
      <dgm:spPr/>
      <dgm:t>
        <a:bodyPr/>
        <a:lstStyle/>
        <a:p>
          <a:endParaRPr lang="en-US"/>
        </a:p>
      </dgm:t>
    </dgm:pt>
    <dgm:pt modelId="{A2C45C8B-69F3-4CB0-AF3A-334447F633C8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2800" kern="1200" dirty="0">
              <a:latin typeface="Calibri" panose="020F0502020204030204"/>
              <a:ea typeface="+mn-ea"/>
              <a:cs typeface="+mn-cs"/>
            </a:rPr>
            <a:t>/t/, /d/, /</a:t>
          </a:r>
          <a:r>
            <a:rPr lang="en-US" sz="2800" kern="1200" dirty="0" err="1">
              <a:latin typeface="Calibri" panose="020F0502020204030204"/>
              <a:ea typeface="+mn-ea"/>
              <a:cs typeface="+mn-cs"/>
            </a:rPr>
            <a:t>ɪd</a:t>
          </a:r>
          <a:r>
            <a:rPr lang="en-US" sz="2800" kern="1200" dirty="0">
              <a:latin typeface="Calibri" panose="020F0502020204030204"/>
              <a:ea typeface="+mn-ea"/>
              <a:cs typeface="+mn-cs"/>
            </a:rPr>
            <a:t>/</a:t>
          </a:r>
        </a:p>
      </dgm:t>
    </dgm:pt>
    <dgm:pt modelId="{84045351-C622-4D08-8FDE-C61FE861CA36}" type="parTrans" cxnId="{12165613-D401-424A-86DA-F2F250BA6795}">
      <dgm:prSet/>
      <dgm:spPr/>
      <dgm:t>
        <a:bodyPr/>
        <a:lstStyle/>
        <a:p>
          <a:endParaRPr lang="en-US"/>
        </a:p>
      </dgm:t>
    </dgm:pt>
    <dgm:pt modelId="{A933E5BB-9A3C-488D-8198-EA8DC1B3372A}" type="sibTrans" cxnId="{12165613-D401-424A-86DA-F2F250BA6795}">
      <dgm:prSet/>
      <dgm:spPr/>
      <dgm:t>
        <a:bodyPr/>
        <a:lstStyle/>
        <a:p>
          <a:endParaRPr lang="en-US"/>
        </a:p>
      </dgm:t>
    </dgm:pt>
    <dgm:pt modelId="{2A2CD241-503A-47B4-995E-88B800D83200}" type="pres">
      <dgm:prSet presAssocID="{91006CDD-117E-483F-8F28-53E1180E636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2245BD0-A9B1-4F1E-89AD-1B62734E68CA}" type="pres">
      <dgm:prSet presAssocID="{EE005916-BABA-45AB-8ADB-038563E596CC}" presName="linNode" presStyleCnt="0"/>
      <dgm:spPr/>
    </dgm:pt>
    <dgm:pt modelId="{3F7EA639-EE05-432C-8978-9CD412F686A1}" type="pres">
      <dgm:prSet presAssocID="{EE005916-BABA-45AB-8ADB-038563E596CC}" presName="parTx" presStyleLbl="revTx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4071AB-9767-40E1-A9A1-7E23A961AB97}" type="pres">
      <dgm:prSet presAssocID="{EE005916-BABA-45AB-8ADB-038563E596CC}" presName="bracket" presStyleLbl="parChTrans1D1" presStyleIdx="0" presStyleCnt="2"/>
      <dgm:spPr/>
    </dgm:pt>
    <dgm:pt modelId="{43216FD1-B829-4395-AA61-474227811D9D}" type="pres">
      <dgm:prSet presAssocID="{EE005916-BABA-45AB-8ADB-038563E596CC}" presName="spH" presStyleCnt="0"/>
      <dgm:spPr/>
    </dgm:pt>
    <dgm:pt modelId="{5AFBBC1C-05C9-4BCB-BC78-31C487B38719}" type="pres">
      <dgm:prSet presAssocID="{EE005916-BABA-45AB-8ADB-038563E596CC}" presName="desTx" presStyleLbl="node1" presStyleIdx="0" presStyleCnt="2" custScaleY="1614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FC21C9-FE86-4BFD-9DDF-B505FF4C6558}" type="pres">
      <dgm:prSet presAssocID="{1DFC30DC-9480-4A67-9077-7B73454E2789}" presName="spV" presStyleCnt="0"/>
      <dgm:spPr/>
    </dgm:pt>
    <dgm:pt modelId="{4CB8BE19-27A0-45DB-B95D-84F76F66555B}" type="pres">
      <dgm:prSet presAssocID="{E492BA8F-813C-4980-BEA0-28DD15587C3D}" presName="linNode" presStyleCnt="0"/>
      <dgm:spPr/>
    </dgm:pt>
    <dgm:pt modelId="{B84E59AF-421C-458D-A572-11BCEA9DFE25}" type="pres">
      <dgm:prSet presAssocID="{E492BA8F-813C-4980-BEA0-28DD15587C3D}" presName="parTx" presStyleLbl="revTx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51E734-E47B-4D61-A1B5-7BE99A7E9367}" type="pres">
      <dgm:prSet presAssocID="{E492BA8F-813C-4980-BEA0-28DD15587C3D}" presName="bracket" presStyleLbl="parChTrans1D1" presStyleIdx="1" presStyleCnt="2"/>
      <dgm:spPr/>
    </dgm:pt>
    <dgm:pt modelId="{F2C0F28E-5E63-46DB-967A-FF8FED26A695}" type="pres">
      <dgm:prSet presAssocID="{E492BA8F-813C-4980-BEA0-28DD15587C3D}" presName="spH" presStyleCnt="0"/>
      <dgm:spPr/>
    </dgm:pt>
    <dgm:pt modelId="{FD3B13CB-F0A0-49B0-9036-5FCBE3900F20}" type="pres">
      <dgm:prSet presAssocID="{E492BA8F-813C-4980-BEA0-28DD15587C3D}" presName="desTx" presStyleLbl="node1" presStyleIdx="1" presStyleCnt="2" custScaleY="1563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D4C3C2F-C2F8-4726-9086-AE3A1211BFA9}" type="presOf" srcId="{91006CDD-117E-483F-8F28-53E1180E6367}" destId="{2A2CD241-503A-47B4-995E-88B800D83200}" srcOrd="0" destOrd="0" presId="urn:diagrams.loki3.com/BracketList"/>
    <dgm:cxn modelId="{12165613-D401-424A-86DA-F2F250BA6795}" srcId="{E492BA8F-813C-4980-BEA0-28DD15587C3D}" destId="{A2C45C8B-69F3-4CB0-AF3A-334447F633C8}" srcOrd="0" destOrd="0" parTransId="{84045351-C622-4D08-8FDE-C61FE861CA36}" sibTransId="{A933E5BB-9A3C-488D-8198-EA8DC1B3372A}"/>
    <dgm:cxn modelId="{4D49F88D-4DBD-4112-9026-F80683875BF2}" type="presOf" srcId="{E492BA8F-813C-4980-BEA0-28DD15587C3D}" destId="{B84E59AF-421C-458D-A572-11BCEA9DFE25}" srcOrd="0" destOrd="0" presId="urn:diagrams.loki3.com/BracketList"/>
    <dgm:cxn modelId="{B51A03C9-EC46-43F8-B89F-4D80671CB623}" srcId="{91006CDD-117E-483F-8F28-53E1180E6367}" destId="{E492BA8F-813C-4980-BEA0-28DD15587C3D}" srcOrd="1" destOrd="0" parTransId="{622A8168-202F-4352-BFCC-4A02F3512601}" sibTransId="{42CF3550-E686-4733-AFE5-5AEE633840E8}"/>
    <dgm:cxn modelId="{73070C72-8FDF-446C-A7E7-12AE96F14303}" type="presOf" srcId="{EE005916-BABA-45AB-8ADB-038563E596CC}" destId="{3F7EA639-EE05-432C-8978-9CD412F686A1}" srcOrd="0" destOrd="0" presId="urn:diagrams.loki3.com/BracketList"/>
    <dgm:cxn modelId="{593C4C81-F739-4D71-9675-B7FE26EE7FDB}" srcId="{EE005916-BABA-45AB-8ADB-038563E596CC}" destId="{45BAED69-7F0D-40A2-B1F7-0B636FD6C9A3}" srcOrd="0" destOrd="0" parTransId="{6933D61A-9BE3-45A9-85F3-5E2267D3736D}" sibTransId="{7C4AF3F3-4BD0-4F40-9B4F-CDA67C703572}"/>
    <dgm:cxn modelId="{226C954C-5B5B-482F-A0C2-BD20CC672C6D}" srcId="{91006CDD-117E-483F-8F28-53E1180E6367}" destId="{EE005916-BABA-45AB-8ADB-038563E596CC}" srcOrd="0" destOrd="0" parTransId="{DFD9C9B6-F8DC-47F8-9EA7-6506BEF975E5}" sibTransId="{1DFC30DC-9480-4A67-9077-7B73454E2789}"/>
    <dgm:cxn modelId="{4B8F1F00-9507-4275-9D00-ED933981823A}" type="presOf" srcId="{A2C45C8B-69F3-4CB0-AF3A-334447F633C8}" destId="{FD3B13CB-F0A0-49B0-9036-5FCBE3900F20}" srcOrd="0" destOrd="0" presId="urn:diagrams.loki3.com/BracketList"/>
    <dgm:cxn modelId="{86404AE7-FB4A-4567-B332-A5009799C64C}" type="presOf" srcId="{45BAED69-7F0D-40A2-B1F7-0B636FD6C9A3}" destId="{5AFBBC1C-05C9-4BCB-BC78-31C487B38719}" srcOrd="0" destOrd="0" presId="urn:diagrams.loki3.com/BracketList"/>
    <dgm:cxn modelId="{D5827AF9-33B2-425D-B55A-AF13BA3819E8}" type="presParOf" srcId="{2A2CD241-503A-47B4-995E-88B800D83200}" destId="{72245BD0-A9B1-4F1E-89AD-1B62734E68CA}" srcOrd="0" destOrd="0" presId="urn:diagrams.loki3.com/BracketList"/>
    <dgm:cxn modelId="{4767B09D-CE83-4CB2-85A3-BF86ECE0D103}" type="presParOf" srcId="{72245BD0-A9B1-4F1E-89AD-1B62734E68CA}" destId="{3F7EA639-EE05-432C-8978-9CD412F686A1}" srcOrd="0" destOrd="0" presId="urn:diagrams.loki3.com/BracketList"/>
    <dgm:cxn modelId="{C4604643-A410-4487-9CF6-54F2B45BDD3D}" type="presParOf" srcId="{72245BD0-A9B1-4F1E-89AD-1B62734E68CA}" destId="{2C4071AB-9767-40E1-A9A1-7E23A961AB97}" srcOrd="1" destOrd="0" presId="urn:diagrams.loki3.com/BracketList"/>
    <dgm:cxn modelId="{847A047A-7953-419C-BDB2-13A57D8FA527}" type="presParOf" srcId="{72245BD0-A9B1-4F1E-89AD-1B62734E68CA}" destId="{43216FD1-B829-4395-AA61-474227811D9D}" srcOrd="2" destOrd="0" presId="urn:diagrams.loki3.com/BracketList"/>
    <dgm:cxn modelId="{65775A97-1760-49F1-89BD-273CFE48E26E}" type="presParOf" srcId="{72245BD0-A9B1-4F1E-89AD-1B62734E68CA}" destId="{5AFBBC1C-05C9-4BCB-BC78-31C487B38719}" srcOrd="3" destOrd="0" presId="urn:diagrams.loki3.com/BracketList"/>
    <dgm:cxn modelId="{60EBCFCE-8204-47F7-BBAE-CF32F5E72273}" type="presParOf" srcId="{2A2CD241-503A-47B4-995E-88B800D83200}" destId="{8AFC21C9-FE86-4BFD-9DDF-B505FF4C6558}" srcOrd="1" destOrd="0" presId="urn:diagrams.loki3.com/BracketList"/>
    <dgm:cxn modelId="{9D6AC7A7-C49B-4D26-B5F3-387B52EADCD7}" type="presParOf" srcId="{2A2CD241-503A-47B4-995E-88B800D83200}" destId="{4CB8BE19-27A0-45DB-B95D-84F76F66555B}" srcOrd="2" destOrd="0" presId="urn:diagrams.loki3.com/BracketList"/>
    <dgm:cxn modelId="{8D3BAF48-3D4B-4861-B37D-B87BDE4F3EDD}" type="presParOf" srcId="{4CB8BE19-27A0-45DB-B95D-84F76F66555B}" destId="{B84E59AF-421C-458D-A572-11BCEA9DFE25}" srcOrd="0" destOrd="0" presId="urn:diagrams.loki3.com/BracketList"/>
    <dgm:cxn modelId="{B046FC03-9A4E-4486-AA3B-2912B0077960}" type="presParOf" srcId="{4CB8BE19-27A0-45DB-B95D-84F76F66555B}" destId="{8A51E734-E47B-4D61-A1B5-7BE99A7E9367}" srcOrd="1" destOrd="0" presId="urn:diagrams.loki3.com/BracketList"/>
    <dgm:cxn modelId="{5F583BC8-B3E6-4310-B8E0-3A1F175ECAD8}" type="presParOf" srcId="{4CB8BE19-27A0-45DB-B95D-84F76F66555B}" destId="{F2C0F28E-5E63-46DB-967A-FF8FED26A695}" srcOrd="2" destOrd="0" presId="urn:diagrams.loki3.com/BracketList"/>
    <dgm:cxn modelId="{5AABA618-ED62-4CAE-BBC3-022075E7E36C}" type="presParOf" srcId="{4CB8BE19-27A0-45DB-B95D-84F76F66555B}" destId="{FD3B13CB-F0A0-49B0-9036-5FCBE3900F20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1006CDD-117E-483F-8F28-53E1180E6367}" type="doc">
      <dgm:prSet loTypeId="urn:diagrams.loki3.com/BracketLis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EE005916-BABA-45AB-8ADB-038563E596CC}">
      <dgm:prSet phldrT="[Text]"/>
      <dgm:spPr/>
      <dgm:t>
        <a:bodyPr/>
        <a:lstStyle/>
        <a:p>
          <a:r>
            <a:rPr lang="en-US" dirty="0"/>
            <a:t>Vocabulary</a:t>
          </a:r>
        </a:p>
      </dgm:t>
    </dgm:pt>
    <dgm:pt modelId="{DFD9C9B6-F8DC-47F8-9EA7-6506BEF975E5}" type="parTrans" cxnId="{226C954C-5B5B-482F-A0C2-BD20CC672C6D}">
      <dgm:prSet/>
      <dgm:spPr/>
      <dgm:t>
        <a:bodyPr/>
        <a:lstStyle/>
        <a:p>
          <a:endParaRPr lang="en-US"/>
        </a:p>
      </dgm:t>
    </dgm:pt>
    <dgm:pt modelId="{1DFC30DC-9480-4A67-9077-7B73454E2789}" type="sibTrans" cxnId="{226C954C-5B5B-482F-A0C2-BD20CC672C6D}">
      <dgm:prSet/>
      <dgm:spPr/>
      <dgm:t>
        <a:bodyPr/>
        <a:lstStyle/>
        <a:p>
          <a:endParaRPr lang="en-US"/>
        </a:p>
      </dgm:t>
    </dgm:pt>
    <dgm:pt modelId="{45BAED69-7F0D-40A2-B1F7-0B636FD6C9A3}">
      <dgm:prSet phldrT="[Text]"/>
      <dgm:spPr>
        <a:solidFill>
          <a:srgbClr val="00B2A5"/>
        </a:solidFill>
      </dgm:spPr>
      <dgm:t>
        <a:bodyPr/>
        <a:lstStyle/>
        <a:p>
          <a:r>
            <a:rPr lang="en-US" dirty="0"/>
            <a:t>Use words related to community </a:t>
          </a:r>
          <a:r>
            <a:rPr lang="en-US" dirty="0" smtClean="0"/>
            <a:t>activities </a:t>
          </a:r>
          <a:endParaRPr lang="en-US" dirty="0"/>
        </a:p>
      </dgm:t>
    </dgm:pt>
    <dgm:pt modelId="{6933D61A-9BE3-45A9-85F3-5E2267D3736D}" type="parTrans" cxnId="{593C4C81-F739-4D71-9675-B7FE26EE7FDB}">
      <dgm:prSet/>
      <dgm:spPr/>
      <dgm:t>
        <a:bodyPr/>
        <a:lstStyle/>
        <a:p>
          <a:endParaRPr lang="en-US"/>
        </a:p>
      </dgm:t>
    </dgm:pt>
    <dgm:pt modelId="{7C4AF3F3-4BD0-4F40-9B4F-CDA67C703572}" type="sibTrans" cxnId="{593C4C81-F739-4D71-9675-B7FE26EE7FDB}">
      <dgm:prSet/>
      <dgm:spPr/>
      <dgm:t>
        <a:bodyPr/>
        <a:lstStyle/>
        <a:p>
          <a:endParaRPr lang="en-US"/>
        </a:p>
      </dgm:t>
    </dgm:pt>
    <dgm:pt modelId="{E492BA8F-813C-4980-BEA0-28DD15587C3D}">
      <dgm:prSet phldrT="[Text]"/>
      <dgm:spPr/>
      <dgm:t>
        <a:bodyPr/>
        <a:lstStyle/>
        <a:p>
          <a:r>
            <a:rPr lang="en-US" dirty="0"/>
            <a:t>Pronunciation</a:t>
          </a:r>
        </a:p>
      </dgm:t>
    </dgm:pt>
    <dgm:pt modelId="{622A8168-202F-4352-BFCC-4A02F3512601}" type="parTrans" cxnId="{B51A03C9-EC46-43F8-B89F-4D80671CB623}">
      <dgm:prSet/>
      <dgm:spPr/>
      <dgm:t>
        <a:bodyPr/>
        <a:lstStyle/>
        <a:p>
          <a:endParaRPr lang="en-US"/>
        </a:p>
      </dgm:t>
    </dgm:pt>
    <dgm:pt modelId="{42CF3550-E686-4733-AFE5-5AEE633840E8}" type="sibTrans" cxnId="{B51A03C9-EC46-43F8-B89F-4D80671CB623}">
      <dgm:prSet/>
      <dgm:spPr/>
      <dgm:t>
        <a:bodyPr/>
        <a:lstStyle/>
        <a:p>
          <a:endParaRPr lang="en-US"/>
        </a:p>
      </dgm:t>
    </dgm:pt>
    <dgm:pt modelId="{A2C45C8B-69F3-4CB0-AF3A-334447F633C8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2800" kern="1200" dirty="0">
              <a:latin typeface="Calibri" panose="020F0502020204030204"/>
              <a:ea typeface="+mn-ea"/>
              <a:cs typeface="+mn-cs"/>
            </a:rPr>
            <a:t>/t/, /d/, /</a:t>
          </a:r>
          <a:r>
            <a:rPr lang="en-US" sz="2800" kern="1200" dirty="0" err="1">
              <a:latin typeface="Calibri" panose="020F0502020204030204"/>
              <a:ea typeface="+mn-ea"/>
              <a:cs typeface="+mn-cs"/>
            </a:rPr>
            <a:t>ɪd</a:t>
          </a:r>
          <a:r>
            <a:rPr lang="en-US" sz="2800" kern="1200" dirty="0">
              <a:latin typeface="Calibri" panose="020F0502020204030204"/>
              <a:ea typeface="+mn-ea"/>
              <a:cs typeface="+mn-cs"/>
            </a:rPr>
            <a:t>/</a:t>
          </a:r>
        </a:p>
      </dgm:t>
    </dgm:pt>
    <dgm:pt modelId="{84045351-C622-4D08-8FDE-C61FE861CA36}" type="parTrans" cxnId="{12165613-D401-424A-86DA-F2F250BA6795}">
      <dgm:prSet/>
      <dgm:spPr/>
      <dgm:t>
        <a:bodyPr/>
        <a:lstStyle/>
        <a:p>
          <a:endParaRPr lang="en-US"/>
        </a:p>
      </dgm:t>
    </dgm:pt>
    <dgm:pt modelId="{A933E5BB-9A3C-488D-8198-EA8DC1B3372A}" type="sibTrans" cxnId="{12165613-D401-424A-86DA-F2F250BA6795}">
      <dgm:prSet/>
      <dgm:spPr/>
      <dgm:t>
        <a:bodyPr/>
        <a:lstStyle/>
        <a:p>
          <a:endParaRPr lang="en-US"/>
        </a:p>
      </dgm:t>
    </dgm:pt>
    <dgm:pt modelId="{2A2CD241-503A-47B4-995E-88B800D83200}" type="pres">
      <dgm:prSet presAssocID="{91006CDD-117E-483F-8F28-53E1180E636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2245BD0-A9B1-4F1E-89AD-1B62734E68CA}" type="pres">
      <dgm:prSet presAssocID="{EE005916-BABA-45AB-8ADB-038563E596CC}" presName="linNode" presStyleCnt="0"/>
      <dgm:spPr/>
    </dgm:pt>
    <dgm:pt modelId="{3F7EA639-EE05-432C-8978-9CD412F686A1}" type="pres">
      <dgm:prSet presAssocID="{EE005916-BABA-45AB-8ADB-038563E596CC}" presName="parTx" presStyleLbl="revTx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4071AB-9767-40E1-A9A1-7E23A961AB97}" type="pres">
      <dgm:prSet presAssocID="{EE005916-BABA-45AB-8ADB-038563E596CC}" presName="bracket" presStyleLbl="parChTrans1D1" presStyleIdx="0" presStyleCnt="2"/>
      <dgm:spPr/>
    </dgm:pt>
    <dgm:pt modelId="{43216FD1-B829-4395-AA61-474227811D9D}" type="pres">
      <dgm:prSet presAssocID="{EE005916-BABA-45AB-8ADB-038563E596CC}" presName="spH" presStyleCnt="0"/>
      <dgm:spPr/>
    </dgm:pt>
    <dgm:pt modelId="{5AFBBC1C-05C9-4BCB-BC78-31C487B38719}" type="pres">
      <dgm:prSet presAssocID="{EE005916-BABA-45AB-8ADB-038563E596CC}" presName="desTx" presStyleLbl="node1" presStyleIdx="0" presStyleCnt="2" custScaleY="1614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FC21C9-FE86-4BFD-9DDF-B505FF4C6558}" type="pres">
      <dgm:prSet presAssocID="{1DFC30DC-9480-4A67-9077-7B73454E2789}" presName="spV" presStyleCnt="0"/>
      <dgm:spPr/>
    </dgm:pt>
    <dgm:pt modelId="{4CB8BE19-27A0-45DB-B95D-84F76F66555B}" type="pres">
      <dgm:prSet presAssocID="{E492BA8F-813C-4980-BEA0-28DD15587C3D}" presName="linNode" presStyleCnt="0"/>
      <dgm:spPr/>
    </dgm:pt>
    <dgm:pt modelId="{B84E59AF-421C-458D-A572-11BCEA9DFE25}" type="pres">
      <dgm:prSet presAssocID="{E492BA8F-813C-4980-BEA0-28DD15587C3D}" presName="parTx" presStyleLbl="revTx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51E734-E47B-4D61-A1B5-7BE99A7E9367}" type="pres">
      <dgm:prSet presAssocID="{E492BA8F-813C-4980-BEA0-28DD15587C3D}" presName="bracket" presStyleLbl="parChTrans1D1" presStyleIdx="1" presStyleCnt="2"/>
      <dgm:spPr/>
    </dgm:pt>
    <dgm:pt modelId="{F2C0F28E-5E63-46DB-967A-FF8FED26A695}" type="pres">
      <dgm:prSet presAssocID="{E492BA8F-813C-4980-BEA0-28DD15587C3D}" presName="spH" presStyleCnt="0"/>
      <dgm:spPr/>
    </dgm:pt>
    <dgm:pt modelId="{FD3B13CB-F0A0-49B0-9036-5FCBE3900F20}" type="pres">
      <dgm:prSet presAssocID="{E492BA8F-813C-4980-BEA0-28DD15587C3D}" presName="desTx" presStyleLbl="node1" presStyleIdx="1" presStyleCnt="2" custScaleY="1563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D4C3C2F-C2F8-4726-9086-AE3A1211BFA9}" type="presOf" srcId="{91006CDD-117E-483F-8F28-53E1180E6367}" destId="{2A2CD241-503A-47B4-995E-88B800D83200}" srcOrd="0" destOrd="0" presId="urn:diagrams.loki3.com/BracketList"/>
    <dgm:cxn modelId="{12165613-D401-424A-86DA-F2F250BA6795}" srcId="{E492BA8F-813C-4980-BEA0-28DD15587C3D}" destId="{A2C45C8B-69F3-4CB0-AF3A-334447F633C8}" srcOrd="0" destOrd="0" parTransId="{84045351-C622-4D08-8FDE-C61FE861CA36}" sibTransId="{A933E5BB-9A3C-488D-8198-EA8DC1B3372A}"/>
    <dgm:cxn modelId="{4D49F88D-4DBD-4112-9026-F80683875BF2}" type="presOf" srcId="{E492BA8F-813C-4980-BEA0-28DD15587C3D}" destId="{B84E59AF-421C-458D-A572-11BCEA9DFE25}" srcOrd="0" destOrd="0" presId="urn:diagrams.loki3.com/BracketList"/>
    <dgm:cxn modelId="{B51A03C9-EC46-43F8-B89F-4D80671CB623}" srcId="{91006CDD-117E-483F-8F28-53E1180E6367}" destId="{E492BA8F-813C-4980-BEA0-28DD15587C3D}" srcOrd="1" destOrd="0" parTransId="{622A8168-202F-4352-BFCC-4A02F3512601}" sibTransId="{42CF3550-E686-4733-AFE5-5AEE633840E8}"/>
    <dgm:cxn modelId="{73070C72-8FDF-446C-A7E7-12AE96F14303}" type="presOf" srcId="{EE005916-BABA-45AB-8ADB-038563E596CC}" destId="{3F7EA639-EE05-432C-8978-9CD412F686A1}" srcOrd="0" destOrd="0" presId="urn:diagrams.loki3.com/BracketList"/>
    <dgm:cxn modelId="{593C4C81-F739-4D71-9675-B7FE26EE7FDB}" srcId="{EE005916-BABA-45AB-8ADB-038563E596CC}" destId="{45BAED69-7F0D-40A2-B1F7-0B636FD6C9A3}" srcOrd="0" destOrd="0" parTransId="{6933D61A-9BE3-45A9-85F3-5E2267D3736D}" sibTransId="{7C4AF3F3-4BD0-4F40-9B4F-CDA67C703572}"/>
    <dgm:cxn modelId="{226C954C-5B5B-482F-A0C2-BD20CC672C6D}" srcId="{91006CDD-117E-483F-8F28-53E1180E6367}" destId="{EE005916-BABA-45AB-8ADB-038563E596CC}" srcOrd="0" destOrd="0" parTransId="{DFD9C9B6-F8DC-47F8-9EA7-6506BEF975E5}" sibTransId="{1DFC30DC-9480-4A67-9077-7B73454E2789}"/>
    <dgm:cxn modelId="{4B8F1F00-9507-4275-9D00-ED933981823A}" type="presOf" srcId="{A2C45C8B-69F3-4CB0-AF3A-334447F633C8}" destId="{FD3B13CB-F0A0-49B0-9036-5FCBE3900F20}" srcOrd="0" destOrd="0" presId="urn:diagrams.loki3.com/BracketList"/>
    <dgm:cxn modelId="{86404AE7-FB4A-4567-B332-A5009799C64C}" type="presOf" srcId="{45BAED69-7F0D-40A2-B1F7-0B636FD6C9A3}" destId="{5AFBBC1C-05C9-4BCB-BC78-31C487B38719}" srcOrd="0" destOrd="0" presId="urn:diagrams.loki3.com/BracketList"/>
    <dgm:cxn modelId="{D5827AF9-33B2-425D-B55A-AF13BA3819E8}" type="presParOf" srcId="{2A2CD241-503A-47B4-995E-88B800D83200}" destId="{72245BD0-A9B1-4F1E-89AD-1B62734E68CA}" srcOrd="0" destOrd="0" presId="urn:diagrams.loki3.com/BracketList"/>
    <dgm:cxn modelId="{4767B09D-CE83-4CB2-85A3-BF86ECE0D103}" type="presParOf" srcId="{72245BD0-A9B1-4F1E-89AD-1B62734E68CA}" destId="{3F7EA639-EE05-432C-8978-9CD412F686A1}" srcOrd="0" destOrd="0" presId="urn:diagrams.loki3.com/BracketList"/>
    <dgm:cxn modelId="{C4604643-A410-4487-9CF6-54F2B45BDD3D}" type="presParOf" srcId="{72245BD0-A9B1-4F1E-89AD-1B62734E68CA}" destId="{2C4071AB-9767-40E1-A9A1-7E23A961AB97}" srcOrd="1" destOrd="0" presId="urn:diagrams.loki3.com/BracketList"/>
    <dgm:cxn modelId="{847A047A-7953-419C-BDB2-13A57D8FA527}" type="presParOf" srcId="{72245BD0-A9B1-4F1E-89AD-1B62734E68CA}" destId="{43216FD1-B829-4395-AA61-474227811D9D}" srcOrd="2" destOrd="0" presId="urn:diagrams.loki3.com/BracketList"/>
    <dgm:cxn modelId="{65775A97-1760-49F1-89BD-273CFE48E26E}" type="presParOf" srcId="{72245BD0-A9B1-4F1E-89AD-1B62734E68CA}" destId="{5AFBBC1C-05C9-4BCB-BC78-31C487B38719}" srcOrd="3" destOrd="0" presId="urn:diagrams.loki3.com/BracketList"/>
    <dgm:cxn modelId="{60EBCFCE-8204-47F7-BBAE-CF32F5E72273}" type="presParOf" srcId="{2A2CD241-503A-47B4-995E-88B800D83200}" destId="{8AFC21C9-FE86-4BFD-9DDF-B505FF4C6558}" srcOrd="1" destOrd="0" presId="urn:diagrams.loki3.com/BracketList"/>
    <dgm:cxn modelId="{9D6AC7A7-C49B-4D26-B5F3-387B52EADCD7}" type="presParOf" srcId="{2A2CD241-503A-47B4-995E-88B800D83200}" destId="{4CB8BE19-27A0-45DB-B95D-84F76F66555B}" srcOrd="2" destOrd="0" presId="urn:diagrams.loki3.com/BracketList"/>
    <dgm:cxn modelId="{8D3BAF48-3D4B-4861-B37D-B87BDE4F3EDD}" type="presParOf" srcId="{4CB8BE19-27A0-45DB-B95D-84F76F66555B}" destId="{B84E59AF-421C-458D-A572-11BCEA9DFE25}" srcOrd="0" destOrd="0" presId="urn:diagrams.loki3.com/BracketList"/>
    <dgm:cxn modelId="{B046FC03-9A4E-4486-AA3B-2912B0077960}" type="presParOf" srcId="{4CB8BE19-27A0-45DB-B95D-84F76F66555B}" destId="{8A51E734-E47B-4D61-A1B5-7BE99A7E9367}" srcOrd="1" destOrd="0" presId="urn:diagrams.loki3.com/BracketList"/>
    <dgm:cxn modelId="{5F583BC8-B3E6-4310-B8E0-3A1F175ECAD8}" type="presParOf" srcId="{4CB8BE19-27A0-45DB-B95D-84F76F66555B}" destId="{F2C0F28E-5E63-46DB-967A-FF8FED26A695}" srcOrd="2" destOrd="0" presId="urn:diagrams.loki3.com/BracketList"/>
    <dgm:cxn modelId="{5AABA618-ED62-4CAE-BBC3-022075E7E36C}" type="presParOf" srcId="{4CB8BE19-27A0-45DB-B95D-84F76F66555B}" destId="{FD3B13CB-F0A0-49B0-9036-5FCBE3900F20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7EA639-EE05-432C-8978-9CD412F686A1}">
      <dsp:nvSpPr>
        <dsp:cNvPr id="0" name=""/>
        <dsp:cNvSpPr/>
      </dsp:nvSpPr>
      <dsp:spPr>
        <a:xfrm>
          <a:off x="4836" y="2019649"/>
          <a:ext cx="2473748" cy="554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71120" rIns="199136" bIns="71120" numCol="1" spcCol="1270" anchor="ctr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Vocabulary</a:t>
          </a:r>
        </a:p>
      </dsp:txBody>
      <dsp:txXfrm>
        <a:off x="4836" y="2019649"/>
        <a:ext cx="2473748" cy="554400"/>
      </dsp:txXfrm>
    </dsp:sp>
    <dsp:sp modelId="{2C4071AB-9767-40E1-A9A1-7E23A961AB97}">
      <dsp:nvSpPr>
        <dsp:cNvPr id="0" name=""/>
        <dsp:cNvSpPr/>
      </dsp:nvSpPr>
      <dsp:spPr>
        <a:xfrm>
          <a:off x="2478585" y="1993661"/>
          <a:ext cx="494749" cy="606375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FBBC1C-05C9-4BCB-BC78-31C487B38719}">
      <dsp:nvSpPr>
        <dsp:cNvPr id="0" name=""/>
        <dsp:cNvSpPr/>
      </dsp:nvSpPr>
      <dsp:spPr>
        <a:xfrm>
          <a:off x="3171234" y="1807416"/>
          <a:ext cx="6728596" cy="978865"/>
        </a:xfrm>
        <a:prstGeom prst="rect">
          <a:avLst/>
        </a:prstGeom>
        <a:solidFill>
          <a:srgbClr val="00B2A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/>
            <a:t>Use words related to </a:t>
          </a:r>
          <a:r>
            <a:rPr lang="en-US" sz="2800" kern="1200"/>
            <a:t>community </a:t>
          </a:r>
          <a:r>
            <a:rPr lang="en-US" sz="2800" kern="1200" smtClean="0"/>
            <a:t>activities </a:t>
          </a:r>
          <a:endParaRPr lang="en-US" sz="2800" kern="1200" dirty="0"/>
        </a:p>
      </dsp:txBody>
      <dsp:txXfrm>
        <a:off x="3171234" y="1807416"/>
        <a:ext cx="6728596" cy="978865"/>
      </dsp:txXfrm>
    </dsp:sp>
    <dsp:sp modelId="{B84E59AF-421C-458D-A572-11BCEA9DFE25}">
      <dsp:nvSpPr>
        <dsp:cNvPr id="0" name=""/>
        <dsp:cNvSpPr/>
      </dsp:nvSpPr>
      <dsp:spPr>
        <a:xfrm>
          <a:off x="4836" y="3083949"/>
          <a:ext cx="2473748" cy="554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71120" rIns="199136" bIns="71120" numCol="1" spcCol="1270" anchor="ctr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Pronunciation</a:t>
          </a:r>
        </a:p>
      </dsp:txBody>
      <dsp:txXfrm>
        <a:off x="4836" y="3083949"/>
        <a:ext cx="2473748" cy="554400"/>
      </dsp:txXfrm>
    </dsp:sp>
    <dsp:sp modelId="{8A51E734-E47B-4D61-A1B5-7BE99A7E9367}">
      <dsp:nvSpPr>
        <dsp:cNvPr id="0" name=""/>
        <dsp:cNvSpPr/>
      </dsp:nvSpPr>
      <dsp:spPr>
        <a:xfrm>
          <a:off x="2478585" y="3057961"/>
          <a:ext cx="494749" cy="606375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3B13CB-F0A0-49B0-9036-5FCBE3900F20}">
      <dsp:nvSpPr>
        <dsp:cNvPr id="0" name=""/>
        <dsp:cNvSpPr/>
      </dsp:nvSpPr>
      <dsp:spPr>
        <a:xfrm>
          <a:off x="3171234" y="2887082"/>
          <a:ext cx="6728596" cy="948134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>
              <a:latin typeface="Calibri" panose="020F0502020204030204"/>
              <a:ea typeface="+mn-ea"/>
              <a:cs typeface="+mn-cs"/>
            </a:rPr>
            <a:t>/t/, /d/, /</a:t>
          </a:r>
          <a:r>
            <a:rPr lang="en-US" sz="2800" kern="1200" dirty="0" err="1">
              <a:latin typeface="Calibri" panose="020F0502020204030204"/>
              <a:ea typeface="+mn-ea"/>
              <a:cs typeface="+mn-cs"/>
            </a:rPr>
            <a:t>ɪd</a:t>
          </a:r>
          <a:r>
            <a:rPr lang="en-US" sz="2800" kern="1200" dirty="0">
              <a:latin typeface="Calibri" panose="020F0502020204030204"/>
              <a:ea typeface="+mn-ea"/>
              <a:cs typeface="+mn-cs"/>
            </a:rPr>
            <a:t>/</a:t>
          </a:r>
        </a:p>
      </dsp:txBody>
      <dsp:txXfrm>
        <a:off x="3171234" y="2887082"/>
        <a:ext cx="6728596" cy="9481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7EA639-EE05-432C-8978-9CD412F686A1}">
      <dsp:nvSpPr>
        <dsp:cNvPr id="0" name=""/>
        <dsp:cNvSpPr/>
      </dsp:nvSpPr>
      <dsp:spPr>
        <a:xfrm>
          <a:off x="4836" y="2019649"/>
          <a:ext cx="2473748" cy="554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71120" rIns="199136" bIns="71120" numCol="1" spcCol="1270" anchor="ctr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Vocabulary</a:t>
          </a:r>
        </a:p>
      </dsp:txBody>
      <dsp:txXfrm>
        <a:off x="4836" y="2019649"/>
        <a:ext cx="2473748" cy="554400"/>
      </dsp:txXfrm>
    </dsp:sp>
    <dsp:sp modelId="{2C4071AB-9767-40E1-A9A1-7E23A961AB97}">
      <dsp:nvSpPr>
        <dsp:cNvPr id="0" name=""/>
        <dsp:cNvSpPr/>
      </dsp:nvSpPr>
      <dsp:spPr>
        <a:xfrm>
          <a:off x="2478585" y="1993661"/>
          <a:ext cx="494749" cy="606375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FBBC1C-05C9-4BCB-BC78-31C487B38719}">
      <dsp:nvSpPr>
        <dsp:cNvPr id="0" name=""/>
        <dsp:cNvSpPr/>
      </dsp:nvSpPr>
      <dsp:spPr>
        <a:xfrm>
          <a:off x="3171234" y="1807416"/>
          <a:ext cx="6728596" cy="978865"/>
        </a:xfrm>
        <a:prstGeom prst="rect">
          <a:avLst/>
        </a:prstGeom>
        <a:solidFill>
          <a:srgbClr val="00B2A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/>
            <a:t>Use words related to community </a:t>
          </a:r>
          <a:r>
            <a:rPr lang="en-US" sz="2800" kern="1200" dirty="0" smtClean="0"/>
            <a:t>activities </a:t>
          </a:r>
          <a:endParaRPr lang="en-US" sz="2800" kern="1200" dirty="0"/>
        </a:p>
      </dsp:txBody>
      <dsp:txXfrm>
        <a:off x="3171234" y="1807416"/>
        <a:ext cx="6728596" cy="978865"/>
      </dsp:txXfrm>
    </dsp:sp>
    <dsp:sp modelId="{B84E59AF-421C-458D-A572-11BCEA9DFE25}">
      <dsp:nvSpPr>
        <dsp:cNvPr id="0" name=""/>
        <dsp:cNvSpPr/>
      </dsp:nvSpPr>
      <dsp:spPr>
        <a:xfrm>
          <a:off x="4836" y="3083949"/>
          <a:ext cx="2473748" cy="554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71120" rIns="199136" bIns="71120" numCol="1" spcCol="1270" anchor="ctr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Pronunciation</a:t>
          </a:r>
        </a:p>
      </dsp:txBody>
      <dsp:txXfrm>
        <a:off x="4836" y="3083949"/>
        <a:ext cx="2473748" cy="554400"/>
      </dsp:txXfrm>
    </dsp:sp>
    <dsp:sp modelId="{8A51E734-E47B-4D61-A1B5-7BE99A7E9367}">
      <dsp:nvSpPr>
        <dsp:cNvPr id="0" name=""/>
        <dsp:cNvSpPr/>
      </dsp:nvSpPr>
      <dsp:spPr>
        <a:xfrm>
          <a:off x="2478585" y="3057961"/>
          <a:ext cx="494749" cy="606375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3B13CB-F0A0-49B0-9036-5FCBE3900F20}">
      <dsp:nvSpPr>
        <dsp:cNvPr id="0" name=""/>
        <dsp:cNvSpPr/>
      </dsp:nvSpPr>
      <dsp:spPr>
        <a:xfrm>
          <a:off x="3171234" y="2887082"/>
          <a:ext cx="6728596" cy="948134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>
              <a:latin typeface="Calibri" panose="020F0502020204030204"/>
              <a:ea typeface="+mn-ea"/>
              <a:cs typeface="+mn-cs"/>
            </a:rPr>
            <a:t>/t/, /d/, /</a:t>
          </a:r>
          <a:r>
            <a:rPr lang="en-US" sz="2800" kern="1200" dirty="0" err="1">
              <a:latin typeface="Calibri" panose="020F0502020204030204"/>
              <a:ea typeface="+mn-ea"/>
              <a:cs typeface="+mn-cs"/>
            </a:rPr>
            <a:t>ɪd</a:t>
          </a:r>
          <a:r>
            <a:rPr lang="en-US" sz="2800" kern="1200" dirty="0">
              <a:latin typeface="Calibri" panose="020F0502020204030204"/>
              <a:ea typeface="+mn-ea"/>
              <a:cs typeface="+mn-cs"/>
            </a:rPr>
            <a:t>/</a:t>
          </a:r>
        </a:p>
      </dsp:txBody>
      <dsp:txXfrm>
        <a:off x="3171234" y="2887082"/>
        <a:ext cx="6728596" cy="9481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0940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419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3671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6688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1541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0284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3172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76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027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0506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1005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4613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9212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1915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258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Wordwall</a:t>
            </a:r>
            <a:r>
              <a:rPr lang="en-US" dirty="0"/>
              <a:t> game: https://</a:t>
            </a:r>
            <a:r>
              <a:rPr lang="en-US" dirty="0" err="1"/>
              <a:t>wordwall.net</a:t>
            </a:r>
            <a:r>
              <a:rPr lang="en-US" dirty="0"/>
              <a:t>/resource/27241481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5937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8416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1.png"/><Relationship Id="rId5" Type="http://schemas.openxmlformats.org/officeDocument/2006/relationships/image" Target="../media/image7.jpeg"/><Relationship Id="rId4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2.png"/><Relationship Id="rId5" Type="http://schemas.openxmlformats.org/officeDocument/2006/relationships/image" Target="../media/image7.jpeg"/><Relationship Id="rId4" Type="http://schemas.openxmlformats.org/officeDocument/2006/relationships/notesSlide" Target="../notesSlides/notesSlide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7.xml"/><Relationship Id="rId3" Type="http://schemas.microsoft.com/office/2007/relationships/media" Target="../media/media2.mp3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5" Type="http://schemas.microsoft.com/office/2007/relationships/media" Target="../media/media3.mp3"/><Relationship Id="rId10" Type="http://schemas.openxmlformats.org/officeDocument/2006/relationships/image" Target="../media/image10.png"/><Relationship Id="rId4" Type="http://schemas.openxmlformats.org/officeDocument/2006/relationships/audio" Target="../media/media2.mp3"/><Relationship Id="rId9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jpe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4.png"/><Relationship Id="rId9" Type="http://schemas.microsoft.com/office/2007/relationships/diagramDrawing" Target="../diagrams/drawin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1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22.png"/><Relationship Id="rId5" Type="http://schemas.openxmlformats.org/officeDocument/2006/relationships/image" Target="../media/image7.jpeg"/><Relationship Id="rId4" Type="http://schemas.openxmlformats.org/officeDocument/2006/relationships/notesSlide" Target="../notesSlides/notesSlide1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4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23.png"/><Relationship Id="rId5" Type="http://schemas.openxmlformats.org/officeDocument/2006/relationships/image" Target="../media/image7.jpeg"/><Relationship Id="rId4" Type="http://schemas.openxmlformats.org/officeDocument/2006/relationships/notesSlide" Target="../notesSlides/notesSlide18.xml"/><Relationship Id="rId9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7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.jpeg"/><Relationship Id="rId5" Type="http://schemas.openxmlformats.org/officeDocument/2006/relationships/image" Target="../media/image7.jpeg"/><Relationship Id="rId4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9144"/>
            <a:ext cx="9143999" cy="683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864872" y="1704717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rgbClr val="F7941E"/>
                </a:solidFill>
              </a:rPr>
              <a:t>pick up </a:t>
            </a:r>
            <a:r>
              <a:rPr lang="en-US" sz="4000" b="1" dirty="0" smtClean="0">
                <a:solidFill>
                  <a:srgbClr val="F7941E"/>
                </a:solidFill>
                <a:cs typeface="Calibri" panose="020F0502020204030204" pitchFamily="34" charset="0"/>
              </a:rPr>
              <a:t>(phr. </a:t>
            </a:r>
            <a:r>
              <a:rPr lang="en-US" sz="4000" b="1" dirty="0">
                <a:solidFill>
                  <a:srgbClr val="F7941E"/>
                </a:solidFill>
                <a:cs typeface="Calibri" panose="020F0502020204030204" pitchFamily="34" charset="0"/>
              </a:rPr>
              <a:t>v</a:t>
            </a:r>
            <a:r>
              <a:rPr lang="en-US" sz="4000" b="1" dirty="0" smtClean="0">
                <a:solidFill>
                  <a:srgbClr val="F7941E"/>
                </a:solidFill>
                <a:cs typeface="Calibri" panose="020F0502020204030204" pitchFamily="34" charset="0"/>
              </a:rPr>
              <a:t>.)</a:t>
            </a:r>
            <a:endParaRPr lang="en-US" sz="40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86706" y="4371976"/>
            <a:ext cx="52011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 err="1"/>
              <a:t>nhặt</a:t>
            </a:r>
            <a:r>
              <a:rPr lang="en-US" sz="3600" dirty="0"/>
              <a:t> </a:t>
            </a:r>
            <a:r>
              <a:rPr lang="en-US" sz="3600" dirty="0" err="1" smtClean="0"/>
              <a:t>lên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2348556" y="3206912"/>
            <a:ext cx="18774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/</a:t>
            </a:r>
            <a:r>
              <a:rPr lang="en-US" sz="3600" b="1" dirty="0" err="1">
                <a:solidFill>
                  <a:srgbClr val="0FB7BD"/>
                </a:solidFill>
              </a:rPr>
              <a:t>pɪk</a:t>
            </a:r>
            <a:r>
              <a:rPr lang="en-US" sz="3600" b="1" dirty="0">
                <a:solidFill>
                  <a:srgbClr val="0FB7BD"/>
                </a:solidFill>
              </a:rPr>
              <a:t> </a:t>
            </a:r>
            <a:r>
              <a:rPr lang="en-US" sz="3600" b="1" dirty="0" err="1" smtClean="0">
                <a:solidFill>
                  <a:srgbClr val="0FB7BD"/>
                </a:solidFill>
              </a:rPr>
              <a:t>ʌp</a:t>
            </a:r>
            <a:r>
              <a:rPr lang="en-US" sz="3600" b="1" dirty="0" smtClean="0">
                <a:solidFill>
                  <a:srgbClr val="0FB7BD"/>
                </a:solidFill>
              </a:rPr>
              <a:t>/ </a:t>
            </a:r>
            <a:endParaRPr lang="en-US" sz="3600" b="1" dirty="0">
              <a:solidFill>
                <a:srgbClr val="0FB7BD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pic>
        <p:nvPicPr>
          <p:cNvPr id="8194" name="Picture 2" descr="Picking Up Things - Fitness365">
            <a:extLst>
              <a:ext uri="{FF2B5EF4-FFF2-40B4-BE49-F238E27FC236}">
                <a16:creationId xmlns:a16="http://schemas.microsoft.com/office/drawing/2014/main" id="{4393ABED-F411-43F7-A5FB-D281D18E24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537" y="-220555"/>
            <a:ext cx="9179497" cy="5841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k up ">
            <a:hlinkClick r:id="" action="ppaction://media"/>
            <a:extLst>
              <a:ext uri="{FF2B5EF4-FFF2-40B4-BE49-F238E27FC236}">
                <a16:creationId xmlns:a16="http://schemas.microsoft.com/office/drawing/2014/main" id="{9303FDDF-F18E-41F8-B32F-57EA49633EB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826566" y="5402354"/>
            <a:ext cx="921414" cy="921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79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91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800389" y="1711365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rgbClr val="F7941E"/>
                </a:solidFill>
              </a:rPr>
              <a:t>tutor </a:t>
            </a:r>
            <a:r>
              <a:rPr lang="en-US" sz="4000" b="1" dirty="0">
                <a:solidFill>
                  <a:srgbClr val="F7941E"/>
                </a:solidFill>
                <a:cs typeface="Calibri" panose="020F0502020204030204" pitchFamily="34" charset="0"/>
              </a:rPr>
              <a:t>(v)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28048" y="4218799"/>
            <a:ext cx="52011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 err="1"/>
              <a:t>dạy</a:t>
            </a:r>
            <a:r>
              <a:rPr lang="en-US" sz="3600" dirty="0"/>
              <a:t> </a:t>
            </a:r>
            <a:r>
              <a:rPr lang="en-US" sz="3600" dirty="0" err="1"/>
              <a:t>kèm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2366174" y="3132220"/>
            <a:ext cx="18678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/ˈ</a:t>
            </a:r>
            <a:r>
              <a:rPr lang="en-US" sz="3600" b="1" dirty="0" err="1">
                <a:solidFill>
                  <a:srgbClr val="0FB7BD"/>
                </a:solidFill>
              </a:rPr>
              <a:t>tjuːtə</a:t>
            </a:r>
            <a:r>
              <a:rPr lang="en-US" sz="3600" b="1" dirty="0">
                <a:solidFill>
                  <a:srgbClr val="0FB7BD"/>
                </a:solidFill>
              </a:rPr>
              <a:t>/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pic>
        <p:nvPicPr>
          <p:cNvPr id="9218" name="Picture 2" descr="Teacher Clipart PNG images, Cartoon Teachers, Students And Teacher - Free  Transparent PNG Logos">
            <a:extLst>
              <a:ext uri="{FF2B5EF4-FFF2-40B4-BE49-F238E27FC236}">
                <a16:creationId xmlns:a16="http://schemas.microsoft.com/office/drawing/2014/main" id="{67122A16-6014-4481-A260-0356E8E93E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886" y="1711365"/>
            <a:ext cx="4334348" cy="4185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tutor">
            <a:hlinkClick r:id="" action="ppaction://media"/>
            <a:extLst>
              <a:ext uri="{FF2B5EF4-FFF2-40B4-BE49-F238E27FC236}">
                <a16:creationId xmlns:a16="http://schemas.microsoft.com/office/drawing/2014/main" id="{00C9566D-B87C-4DF3-A164-07D9D82E952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795462" y="5305378"/>
            <a:ext cx="866306" cy="866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891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86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4954194"/>
              </p:ext>
            </p:extLst>
          </p:nvPr>
        </p:nvGraphicFramePr>
        <p:xfrm>
          <a:off x="1312879" y="2133652"/>
          <a:ext cx="9810221" cy="327628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1563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909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629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87583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New words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Pronunciation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Meaning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66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2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1. exchange (v)</a:t>
                      </a:r>
                      <a:endParaRPr lang="en-US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280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/ɪks</a:t>
                      </a:r>
                      <a:r>
                        <a:rPr lang="vi-VN" sz="2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ˈ</a:t>
                      </a:r>
                      <a:r>
                        <a:rPr lang="vi-VN" sz="280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ʧeɪnʤ/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trao đổi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44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2. pick up </a:t>
                      </a:r>
                      <a:r>
                        <a:rPr lang="en-US" sz="2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(phr.</a:t>
                      </a:r>
                      <a:r>
                        <a:rPr lang="en-US" sz="28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v.)</a:t>
                      </a:r>
                      <a:endParaRPr lang="en-US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280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/pɪk ʌp/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nhặt lên, hái (hoa)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76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2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3. tutor (v)</a:t>
                      </a:r>
                      <a:endParaRPr lang="en-US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280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/ˈtjuːtə/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dạy kèm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9767" y="21848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exchange">
            <a:hlinkClick r:id="" action="ppaction://media"/>
            <a:extLst>
              <a:ext uri="{FF2B5EF4-FFF2-40B4-BE49-F238E27FC236}">
                <a16:creationId xmlns:a16="http://schemas.microsoft.com/office/drawing/2014/main" id="{A9A27343-B5D9-4D24-9711-D1FA684D9A4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99767" y="2908106"/>
            <a:ext cx="595143" cy="595143"/>
          </a:xfrm>
          <a:prstGeom prst="rect">
            <a:avLst/>
          </a:prstGeom>
        </p:spPr>
      </p:pic>
      <p:pic>
        <p:nvPicPr>
          <p:cNvPr id="8" name="pick up ">
            <a:hlinkClick r:id="" action="ppaction://media"/>
            <a:extLst>
              <a:ext uri="{FF2B5EF4-FFF2-40B4-BE49-F238E27FC236}">
                <a16:creationId xmlns:a16="http://schemas.microsoft.com/office/drawing/2014/main" id="{DC1ACA4F-F9AF-4F3C-A054-C7A880EF370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99767" y="3771792"/>
            <a:ext cx="595143" cy="595143"/>
          </a:xfrm>
          <a:prstGeom prst="rect">
            <a:avLst/>
          </a:prstGeom>
        </p:spPr>
      </p:pic>
      <p:pic>
        <p:nvPicPr>
          <p:cNvPr id="9" name="tutor">
            <a:hlinkClick r:id="" action="ppaction://media"/>
            <a:extLst>
              <a:ext uri="{FF2B5EF4-FFF2-40B4-BE49-F238E27FC236}">
                <a16:creationId xmlns:a16="http://schemas.microsoft.com/office/drawing/2014/main" id="{031EAC3A-DC8C-4BDC-BFD7-F5A04440315B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99767" y="4635478"/>
            <a:ext cx="595143" cy="595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98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91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86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08026" y="1398528"/>
            <a:ext cx="10600394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Match a verb in a with a word or phrase in B.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4" name="Rectangle 3"/>
          <p:cNvSpPr/>
          <p:nvPr/>
        </p:nvSpPr>
        <p:spPr>
          <a:xfrm>
            <a:off x="8998277" y="1962833"/>
            <a:ext cx="957791" cy="837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GB" sz="36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 e</a:t>
            </a:r>
            <a:endParaRPr lang="en-US" sz="36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031731" y="2856593"/>
            <a:ext cx="957791" cy="837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GB" sz="36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 a</a:t>
            </a:r>
            <a:endParaRPr lang="en-US" sz="36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031731" y="3609635"/>
            <a:ext cx="957791" cy="837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GB" sz="36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 d</a:t>
            </a:r>
            <a:endParaRPr lang="en-US" sz="36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031731" y="4418965"/>
            <a:ext cx="957791" cy="837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GB" sz="36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4. c</a:t>
            </a:r>
            <a:endParaRPr lang="en-US" sz="36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031731" y="5219351"/>
            <a:ext cx="957791" cy="837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GB" sz="36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5. b</a:t>
            </a:r>
            <a:endParaRPr lang="en-US" sz="36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592809-35D2-45BE-A656-1844E1E287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6676" y="2172226"/>
            <a:ext cx="6837201" cy="383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477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1" grpId="0"/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735247" y="1282060"/>
            <a:ext cx="10025680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each of the sentences with a suitable word or phrase from the box.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235611" y="1261590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8396" y="115895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D7CADCB-81A5-4641-850C-FFC618D4A711}"/>
              </a:ext>
            </a:extLst>
          </p:cNvPr>
          <p:cNvSpPr txBox="1"/>
          <p:nvPr/>
        </p:nvSpPr>
        <p:spPr>
          <a:xfrm>
            <a:off x="1851899" y="1908034"/>
            <a:ext cx="8207299" cy="461665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smtClean="0"/>
              <a:t>tutor	    litter	     water        donate	   used </a:t>
            </a:r>
            <a:r>
              <a:rPr lang="en-US" sz="2400" dirty="0"/>
              <a:t>paper for notebooks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58935DE-2326-469F-AF8E-728FA4DF905E}"/>
              </a:ext>
            </a:extLst>
          </p:cNvPr>
          <p:cNvSpPr txBox="1"/>
          <p:nvPr/>
        </p:nvSpPr>
        <p:spPr>
          <a:xfrm>
            <a:off x="566995" y="2600821"/>
            <a:ext cx="1105801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b="1" i="0" dirty="0">
                <a:solidFill>
                  <a:srgbClr val="F26548"/>
                </a:solidFill>
                <a:effectLst/>
              </a:rPr>
              <a:t>1.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We pick up </a:t>
            </a:r>
            <a:r>
              <a:rPr lang="en-US" sz="2400" b="0" i="0" dirty="0">
                <a:solidFill>
                  <a:srgbClr val="949599"/>
                </a:solidFill>
                <a:effectLst/>
              </a:rPr>
              <a:t>____________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at the local park every </a:t>
            </a:r>
            <a:r>
              <a:rPr lang="en-US" sz="2400" dirty="0">
                <a:solidFill>
                  <a:srgbClr val="242021"/>
                </a:solidFill>
              </a:rPr>
              <a:t>S</a:t>
            </a:r>
            <a:r>
              <a:rPr lang="en-US" sz="2400" b="0" i="0" dirty="0" smtClean="0">
                <a:solidFill>
                  <a:srgbClr val="242021"/>
                </a:solidFill>
                <a:effectLst/>
              </a:rPr>
              <a:t>unday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.</a:t>
            </a:r>
            <a:br>
              <a:rPr lang="en-US" sz="2400" b="0" i="0" dirty="0">
                <a:solidFill>
                  <a:srgbClr val="242021"/>
                </a:solidFill>
                <a:effectLst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</a:rPr>
              <a:t>2.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Children in our village exchange </a:t>
            </a:r>
            <a:r>
              <a:rPr lang="en-US" sz="2400" b="0" i="0" dirty="0">
                <a:solidFill>
                  <a:srgbClr val="949599"/>
                </a:solidFill>
                <a:effectLst/>
              </a:rPr>
              <a:t>____________________________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every school year.</a:t>
            </a:r>
            <a:br>
              <a:rPr lang="en-US" sz="2400" b="0" i="0" dirty="0">
                <a:solidFill>
                  <a:srgbClr val="242021"/>
                </a:solidFill>
                <a:effectLst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</a:rPr>
              <a:t>3. </a:t>
            </a:r>
            <a:r>
              <a:rPr lang="en-US" sz="2400" dirty="0">
                <a:solidFill>
                  <a:srgbClr val="242021"/>
                </a:solidFill>
              </a:rPr>
              <a:t>T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om and his friends </a:t>
            </a:r>
            <a:r>
              <a:rPr lang="en-US" sz="2400" b="0" i="0" dirty="0">
                <a:solidFill>
                  <a:srgbClr val="949599"/>
                </a:solidFill>
                <a:effectLst/>
              </a:rPr>
              <a:t>____________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the plants in their </a:t>
            </a:r>
            <a:r>
              <a:rPr lang="en-US" sz="2400" b="0" i="0" dirty="0" err="1">
                <a:solidFill>
                  <a:srgbClr val="242021"/>
                </a:solidFill>
                <a:effectLst/>
              </a:rPr>
              <a:t>neighbourhood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 every weekend.</a:t>
            </a:r>
            <a:br>
              <a:rPr lang="en-US" sz="2400" b="0" i="0" dirty="0">
                <a:solidFill>
                  <a:srgbClr val="242021"/>
                </a:solidFill>
                <a:effectLst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</a:rPr>
              <a:t>4.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We </a:t>
            </a:r>
            <a:r>
              <a:rPr lang="en-US" sz="2400" b="0" i="0" dirty="0">
                <a:solidFill>
                  <a:srgbClr val="949599"/>
                </a:solidFill>
                <a:effectLst/>
              </a:rPr>
              <a:t>____________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old textbooks to children in rural areas.</a:t>
            </a:r>
            <a:br>
              <a:rPr lang="en-US" sz="2400" b="0" i="0" dirty="0">
                <a:solidFill>
                  <a:srgbClr val="242021"/>
                </a:solidFill>
                <a:effectLst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</a:rPr>
              <a:t>5. </a:t>
            </a:r>
            <a:r>
              <a:rPr lang="en-US" sz="2400" b="0" i="0" dirty="0" smtClean="0">
                <a:solidFill>
                  <a:srgbClr val="242021"/>
                </a:solidFill>
                <a:effectLst/>
              </a:rPr>
              <a:t>Minh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and his friends often </a:t>
            </a:r>
            <a:r>
              <a:rPr lang="en-US" sz="2400" b="0" i="0" dirty="0">
                <a:solidFill>
                  <a:srgbClr val="949599"/>
                </a:solidFill>
                <a:effectLst/>
              </a:rPr>
              <a:t>____________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small children in their village.</a:t>
            </a:r>
            <a:r>
              <a:rPr lang="en-US" sz="2400" dirty="0"/>
              <a:t>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3EDA840-8939-43BA-B76C-8DF212A2BF35}"/>
              </a:ext>
            </a:extLst>
          </p:cNvPr>
          <p:cNvSpPr txBox="1"/>
          <p:nvPr/>
        </p:nvSpPr>
        <p:spPr>
          <a:xfrm>
            <a:off x="2698559" y="2842164"/>
            <a:ext cx="161886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</a:rPr>
              <a:t>litter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E7D2200-40BD-4D3A-895E-64FF6F348F4F}"/>
              </a:ext>
            </a:extLst>
          </p:cNvPr>
          <p:cNvSpPr txBox="1"/>
          <p:nvPr/>
        </p:nvSpPr>
        <p:spPr>
          <a:xfrm>
            <a:off x="5301723" y="3564336"/>
            <a:ext cx="40945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</a:rPr>
              <a:t>used paper for notebooks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2F6200F-6E8F-42FD-9332-CF2751FF9C40}"/>
              </a:ext>
            </a:extLst>
          </p:cNvPr>
          <p:cNvSpPr txBox="1"/>
          <p:nvPr/>
        </p:nvSpPr>
        <p:spPr>
          <a:xfrm>
            <a:off x="3804065" y="4311027"/>
            <a:ext cx="215148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</a:rPr>
              <a:t>water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D8111E9-1E61-493C-8614-D5686A73F583}"/>
              </a:ext>
            </a:extLst>
          </p:cNvPr>
          <p:cNvSpPr txBox="1"/>
          <p:nvPr/>
        </p:nvSpPr>
        <p:spPr>
          <a:xfrm>
            <a:off x="1695783" y="5050641"/>
            <a:ext cx="225334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</a:rPr>
              <a:t>donate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38D4F3B-4699-4AA0-9E19-790CB2D0E6CD}"/>
              </a:ext>
            </a:extLst>
          </p:cNvPr>
          <p:cNvSpPr txBox="1"/>
          <p:nvPr/>
        </p:nvSpPr>
        <p:spPr>
          <a:xfrm>
            <a:off x="4669262" y="5778312"/>
            <a:ext cx="167873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</a:rPr>
              <a:t>tutor</a:t>
            </a:r>
          </a:p>
        </p:txBody>
      </p:sp>
    </p:spTree>
    <p:extLst>
      <p:ext uri="{BB962C8B-B14F-4D97-AF65-F5344CB8AC3E}">
        <p14:creationId xmlns:p14="http://schemas.microsoft.com/office/powerpoint/2010/main" val="3308787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23" grpId="0"/>
      <p:bldP spid="25" grpId="0"/>
      <p:bldP spid="2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09005" y="1362780"/>
            <a:ext cx="1083359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Use the phrases from the box to write full sentences under the correct pictures.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752F81B-2A49-453D-ABAC-2714E75C7347}"/>
              </a:ext>
            </a:extLst>
          </p:cNvPr>
          <p:cNvSpPr txBox="1"/>
          <p:nvPr/>
        </p:nvSpPr>
        <p:spPr>
          <a:xfrm>
            <a:off x="539852" y="2188490"/>
            <a:ext cx="6096946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smtClean="0"/>
              <a:t>0. </a:t>
            </a:r>
            <a:r>
              <a:rPr lang="en-US" sz="2400" dirty="0"/>
              <a:t>watering vegetables in the school garden</a:t>
            </a:r>
          </a:p>
          <a:p>
            <a:pPr>
              <a:lnSpc>
                <a:spcPct val="150000"/>
              </a:lnSpc>
            </a:pPr>
            <a:r>
              <a:rPr lang="en-US" sz="2400" smtClean="0"/>
              <a:t>1. </a:t>
            </a:r>
            <a:r>
              <a:rPr lang="en-US" sz="2400" dirty="0"/>
              <a:t>giving gifts to old people</a:t>
            </a:r>
          </a:p>
          <a:p>
            <a:pPr>
              <a:lnSpc>
                <a:spcPct val="150000"/>
              </a:lnSpc>
            </a:pPr>
            <a:r>
              <a:rPr lang="en-US" sz="2400" smtClean="0"/>
              <a:t>2. </a:t>
            </a:r>
            <a:r>
              <a:rPr lang="en-US" sz="2400" dirty="0"/>
              <a:t>exchanging used paper for notebooks</a:t>
            </a:r>
          </a:p>
          <a:p>
            <a:pPr>
              <a:lnSpc>
                <a:spcPct val="150000"/>
              </a:lnSpc>
            </a:pPr>
            <a:r>
              <a:rPr lang="en-US" sz="2400" smtClean="0"/>
              <a:t>3. </a:t>
            </a:r>
            <a:r>
              <a:rPr lang="en-US" sz="2400" dirty="0"/>
              <a:t>planting trees in the park</a:t>
            </a:r>
          </a:p>
          <a:p>
            <a:pPr>
              <a:lnSpc>
                <a:spcPct val="150000"/>
              </a:lnSpc>
            </a:pPr>
            <a:r>
              <a:rPr lang="en-US" sz="2400" smtClean="0"/>
              <a:t>4. </a:t>
            </a:r>
            <a:r>
              <a:rPr lang="en-US" sz="2400" dirty="0"/>
              <a:t>reading books to the elderly</a:t>
            </a:r>
          </a:p>
          <a:p>
            <a:pPr>
              <a:lnSpc>
                <a:spcPct val="150000"/>
              </a:lnSpc>
            </a:pPr>
            <a:r>
              <a:rPr lang="en-US" sz="2400" smtClean="0"/>
              <a:t>5. </a:t>
            </a:r>
            <a:r>
              <a:rPr lang="en-US" sz="2400" dirty="0"/>
              <a:t>donating clothes to poor children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65D8C24-476E-4895-B4B1-5EC71B47FE97}"/>
              </a:ext>
            </a:extLst>
          </p:cNvPr>
          <p:cNvSpPr txBox="1"/>
          <p:nvPr/>
        </p:nvSpPr>
        <p:spPr>
          <a:xfrm>
            <a:off x="5304079" y="5300110"/>
            <a:ext cx="688792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1" dirty="0">
                <a:solidFill>
                  <a:srgbClr val="4494D0"/>
                </a:solidFill>
                <a:effectLst/>
                <a:latin typeface="ChronicaPro-Medium"/>
              </a:rPr>
              <a:t>Example: </a:t>
            </a:r>
          </a:p>
          <a:p>
            <a:r>
              <a:rPr lang="en-US" sz="2400" i="1" smtClean="0">
                <a:latin typeface="ChronicaPro-Medium"/>
              </a:rPr>
              <a:t>0. L</a:t>
            </a:r>
            <a:r>
              <a:rPr lang="en-US" sz="2400" b="0" i="1" smtClean="0">
                <a:solidFill>
                  <a:srgbClr val="242021"/>
                </a:solidFill>
                <a:effectLst/>
                <a:latin typeface="ChronicaPro-Book"/>
              </a:rPr>
              <a:t>an </a:t>
            </a:r>
            <a:r>
              <a:rPr lang="en-US" sz="2400" b="0" i="1" dirty="0">
                <a:solidFill>
                  <a:srgbClr val="242021"/>
                </a:solidFill>
                <a:effectLst/>
                <a:latin typeface="ChronicaPro-Book"/>
              </a:rPr>
              <a:t>is watering vegetables in the school garden.</a:t>
            </a:r>
            <a:r>
              <a:rPr lang="en-US" sz="2400" i="1" dirty="0"/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t="10542" r="3097" b="1292"/>
          <a:stretch/>
        </p:blipFill>
        <p:spPr>
          <a:xfrm>
            <a:off x="5989692" y="2356548"/>
            <a:ext cx="5852904" cy="2576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298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97854" y="1373931"/>
            <a:ext cx="10644020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Use the phrases from the box to write full sentences under the correct pictures.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B660709-6751-4D9C-9C33-BA593BFD6E04}"/>
              </a:ext>
            </a:extLst>
          </p:cNvPr>
          <p:cNvSpPr txBox="1"/>
          <p:nvPr/>
        </p:nvSpPr>
        <p:spPr>
          <a:xfrm>
            <a:off x="6706144" y="2556484"/>
            <a:ext cx="665155" cy="523220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b="1" i="0" dirty="0">
                <a:solidFill>
                  <a:srgbClr val="F26548"/>
                </a:solidFill>
                <a:effectLst/>
                <a:latin typeface="ChronicaPro-Bold"/>
              </a:rPr>
              <a:t>1. </a:t>
            </a:r>
            <a:r>
              <a:rPr lang="en-US" dirty="0"/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9CDCE4F-8F28-4A86-BBB4-54D6086F5BEF}"/>
              </a:ext>
            </a:extLst>
          </p:cNvPr>
          <p:cNvSpPr txBox="1"/>
          <p:nvPr/>
        </p:nvSpPr>
        <p:spPr>
          <a:xfrm>
            <a:off x="6532745" y="5373977"/>
            <a:ext cx="528193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accent2"/>
                </a:solidFill>
              </a:rPr>
              <a:t>1. She’s reading books to the elderly.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752F81B-2A49-453D-ABAC-2714E75C7347}"/>
              </a:ext>
            </a:extLst>
          </p:cNvPr>
          <p:cNvSpPr txBox="1"/>
          <p:nvPr/>
        </p:nvSpPr>
        <p:spPr>
          <a:xfrm>
            <a:off x="539852" y="2188490"/>
            <a:ext cx="6096946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smtClean="0"/>
              <a:t>0. </a:t>
            </a:r>
            <a:r>
              <a:rPr lang="en-US" sz="2400" dirty="0"/>
              <a:t>watering vegetables in the school garden</a:t>
            </a:r>
          </a:p>
          <a:p>
            <a:pPr>
              <a:lnSpc>
                <a:spcPct val="150000"/>
              </a:lnSpc>
            </a:pPr>
            <a:r>
              <a:rPr lang="en-US" sz="2400" smtClean="0"/>
              <a:t>1. </a:t>
            </a:r>
            <a:r>
              <a:rPr lang="en-US" sz="2400" dirty="0"/>
              <a:t>giving gifts to old people</a:t>
            </a:r>
          </a:p>
          <a:p>
            <a:pPr>
              <a:lnSpc>
                <a:spcPct val="150000"/>
              </a:lnSpc>
            </a:pPr>
            <a:r>
              <a:rPr lang="en-US" sz="2400" smtClean="0"/>
              <a:t>2. </a:t>
            </a:r>
            <a:r>
              <a:rPr lang="en-US" sz="2400" dirty="0"/>
              <a:t>exchanging used paper for notebooks</a:t>
            </a:r>
          </a:p>
          <a:p>
            <a:pPr>
              <a:lnSpc>
                <a:spcPct val="150000"/>
              </a:lnSpc>
            </a:pPr>
            <a:r>
              <a:rPr lang="en-US" sz="2400" smtClean="0"/>
              <a:t>3. </a:t>
            </a:r>
            <a:r>
              <a:rPr lang="en-US" sz="2400" dirty="0"/>
              <a:t>planting trees in the park</a:t>
            </a:r>
          </a:p>
          <a:p>
            <a:pPr>
              <a:lnSpc>
                <a:spcPct val="150000"/>
              </a:lnSpc>
            </a:pPr>
            <a:r>
              <a:rPr lang="en-US" sz="2400" smtClean="0"/>
              <a:t>4. </a:t>
            </a:r>
            <a:r>
              <a:rPr lang="en-US" sz="2400" dirty="0"/>
              <a:t>reading books to the elderly</a:t>
            </a:r>
          </a:p>
          <a:p>
            <a:pPr>
              <a:lnSpc>
                <a:spcPct val="150000"/>
              </a:lnSpc>
            </a:pPr>
            <a:r>
              <a:rPr lang="en-US" sz="2400" smtClean="0"/>
              <a:t>5. </a:t>
            </a:r>
            <a:r>
              <a:rPr lang="en-US" sz="2400" dirty="0"/>
              <a:t>donating clothes to poor children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1158" t="5812" r="3765" b="4475"/>
          <a:stretch/>
        </p:blipFill>
        <p:spPr>
          <a:xfrm>
            <a:off x="7440645" y="2556484"/>
            <a:ext cx="3848375" cy="278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070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97854" y="1396234"/>
            <a:ext cx="10342937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Use the phrases from the box to write full sentences under the correct pictures.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5274331-5F3C-4404-AD3F-F3FA131AE806}"/>
              </a:ext>
            </a:extLst>
          </p:cNvPr>
          <p:cNvSpPr txBox="1"/>
          <p:nvPr/>
        </p:nvSpPr>
        <p:spPr>
          <a:xfrm>
            <a:off x="6706144" y="2556484"/>
            <a:ext cx="665155" cy="523220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26548"/>
                </a:solidFill>
                <a:latin typeface="ChronicaPro-Bold"/>
              </a:rPr>
              <a:t>2</a:t>
            </a:r>
            <a:r>
              <a:rPr lang="en-US" sz="2800" b="1" i="0" dirty="0">
                <a:solidFill>
                  <a:srgbClr val="F26548"/>
                </a:solidFill>
                <a:effectLst/>
                <a:latin typeface="ChronicaPro-Bold"/>
              </a:rPr>
              <a:t>. </a:t>
            </a:r>
            <a:r>
              <a:rPr lang="en-US" dirty="0"/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D730059-D819-4E46-B087-27B5A5A4E899}"/>
              </a:ext>
            </a:extLst>
          </p:cNvPr>
          <p:cNvSpPr txBox="1"/>
          <p:nvPr/>
        </p:nvSpPr>
        <p:spPr>
          <a:xfrm>
            <a:off x="7038721" y="5496480"/>
            <a:ext cx="47927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</a:rPr>
              <a:t>2</a:t>
            </a:r>
            <a:r>
              <a:rPr lang="en-US" sz="2400" b="1">
                <a:solidFill>
                  <a:schemeClr val="accent2"/>
                </a:solidFill>
              </a:rPr>
              <a:t>. They’re giving gifts to old </a:t>
            </a:r>
            <a:r>
              <a:rPr lang="en-US" sz="2400" b="1" smtClean="0">
                <a:solidFill>
                  <a:schemeClr val="accent2"/>
                </a:solidFill>
              </a:rPr>
              <a:t>people.</a:t>
            </a:r>
            <a:endParaRPr lang="en-US" sz="2400" b="1" dirty="0">
              <a:solidFill>
                <a:schemeClr val="accent2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t="3365" r="9752" b="3443"/>
          <a:stretch/>
        </p:blipFill>
        <p:spPr>
          <a:xfrm>
            <a:off x="7472162" y="2575675"/>
            <a:ext cx="3440681" cy="292080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752F81B-2A49-453D-ABAC-2714E75C7347}"/>
              </a:ext>
            </a:extLst>
          </p:cNvPr>
          <p:cNvSpPr txBox="1"/>
          <p:nvPr/>
        </p:nvSpPr>
        <p:spPr>
          <a:xfrm>
            <a:off x="539852" y="2188490"/>
            <a:ext cx="6096946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smtClean="0"/>
              <a:t>0. </a:t>
            </a:r>
            <a:r>
              <a:rPr lang="en-US" sz="2400" dirty="0"/>
              <a:t>watering vegetables in the school garden</a:t>
            </a:r>
          </a:p>
          <a:p>
            <a:pPr>
              <a:lnSpc>
                <a:spcPct val="150000"/>
              </a:lnSpc>
            </a:pPr>
            <a:r>
              <a:rPr lang="en-US" sz="2400" smtClean="0"/>
              <a:t>1. </a:t>
            </a:r>
            <a:r>
              <a:rPr lang="en-US" sz="2400" dirty="0"/>
              <a:t>giving gifts to old people</a:t>
            </a:r>
          </a:p>
          <a:p>
            <a:pPr>
              <a:lnSpc>
                <a:spcPct val="150000"/>
              </a:lnSpc>
            </a:pPr>
            <a:r>
              <a:rPr lang="en-US" sz="2400" smtClean="0"/>
              <a:t>2. </a:t>
            </a:r>
            <a:r>
              <a:rPr lang="en-US" sz="2400" dirty="0"/>
              <a:t>exchanging used paper for notebooks</a:t>
            </a:r>
          </a:p>
          <a:p>
            <a:pPr>
              <a:lnSpc>
                <a:spcPct val="150000"/>
              </a:lnSpc>
            </a:pPr>
            <a:r>
              <a:rPr lang="en-US" sz="2400" smtClean="0"/>
              <a:t>3. </a:t>
            </a:r>
            <a:r>
              <a:rPr lang="en-US" sz="2400" dirty="0"/>
              <a:t>planting trees in the park</a:t>
            </a:r>
          </a:p>
          <a:p>
            <a:pPr>
              <a:lnSpc>
                <a:spcPct val="150000"/>
              </a:lnSpc>
            </a:pPr>
            <a:r>
              <a:rPr lang="en-US" sz="2400" smtClean="0"/>
              <a:t>4. </a:t>
            </a:r>
            <a:r>
              <a:rPr lang="en-US" sz="2400" dirty="0"/>
              <a:t>reading books to the elderly</a:t>
            </a:r>
          </a:p>
          <a:p>
            <a:pPr>
              <a:lnSpc>
                <a:spcPct val="150000"/>
              </a:lnSpc>
            </a:pPr>
            <a:r>
              <a:rPr lang="en-US" sz="2400" smtClean="0"/>
              <a:t>5. </a:t>
            </a:r>
            <a:r>
              <a:rPr lang="en-US" sz="2400" dirty="0"/>
              <a:t>donating clothes to poor children</a:t>
            </a:r>
          </a:p>
        </p:txBody>
      </p:sp>
    </p:spTree>
    <p:extLst>
      <p:ext uri="{BB962C8B-B14F-4D97-AF65-F5344CB8AC3E}">
        <p14:creationId xmlns:p14="http://schemas.microsoft.com/office/powerpoint/2010/main" val="2874112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5162" y="2556484"/>
            <a:ext cx="4333875" cy="28860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97854" y="1373931"/>
            <a:ext cx="1037639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Use the phrases from the box to write full sentences under the correct pictures.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91C23C1-0F71-460D-9BA3-B975C0A69646}"/>
              </a:ext>
            </a:extLst>
          </p:cNvPr>
          <p:cNvSpPr txBox="1"/>
          <p:nvPr/>
        </p:nvSpPr>
        <p:spPr>
          <a:xfrm>
            <a:off x="6706144" y="2556484"/>
            <a:ext cx="665155" cy="523220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26548"/>
                </a:solidFill>
                <a:latin typeface="ChronicaPro-Bold"/>
              </a:rPr>
              <a:t>3</a:t>
            </a:r>
            <a:r>
              <a:rPr lang="en-US" sz="2800" b="1" i="0" dirty="0">
                <a:solidFill>
                  <a:srgbClr val="F26548"/>
                </a:solidFill>
                <a:effectLst/>
                <a:latin typeface="ChronicaPro-Bold"/>
              </a:rPr>
              <a:t>. </a:t>
            </a:r>
            <a:r>
              <a:rPr lang="en-US" dirty="0"/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2BA54D7-D6EE-473C-9FC4-958770742B42}"/>
              </a:ext>
            </a:extLst>
          </p:cNvPr>
          <p:cNvSpPr txBox="1"/>
          <p:nvPr/>
        </p:nvSpPr>
        <p:spPr>
          <a:xfrm>
            <a:off x="7195162" y="5443323"/>
            <a:ext cx="456937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</a:rPr>
              <a:t>3</a:t>
            </a:r>
            <a:r>
              <a:rPr lang="en-US" sz="2400" b="1">
                <a:solidFill>
                  <a:schemeClr val="accent2"/>
                </a:solidFill>
              </a:rPr>
              <a:t>. </a:t>
            </a:r>
            <a:r>
              <a:rPr lang="en-US" sz="2400" b="1" smtClean="0">
                <a:solidFill>
                  <a:schemeClr val="accent2"/>
                </a:solidFill>
              </a:rPr>
              <a:t>They are </a:t>
            </a:r>
            <a:r>
              <a:rPr lang="en-US" sz="2400" b="1" dirty="0">
                <a:solidFill>
                  <a:schemeClr val="accent2"/>
                </a:solidFill>
              </a:rPr>
              <a:t>exchanging used </a:t>
            </a:r>
            <a:r>
              <a:rPr lang="en-US" sz="2400" b="1">
                <a:solidFill>
                  <a:schemeClr val="accent2"/>
                </a:solidFill>
              </a:rPr>
              <a:t>paper </a:t>
            </a:r>
            <a:endParaRPr lang="en-US" sz="2400" b="1" smtClean="0">
              <a:solidFill>
                <a:schemeClr val="accent2"/>
              </a:solidFill>
            </a:endParaRPr>
          </a:p>
          <a:p>
            <a:r>
              <a:rPr lang="en-US" sz="2400" b="1" smtClean="0">
                <a:solidFill>
                  <a:schemeClr val="accent2"/>
                </a:solidFill>
              </a:rPr>
              <a:t>for </a:t>
            </a:r>
            <a:r>
              <a:rPr lang="en-US" sz="2400" b="1" dirty="0">
                <a:solidFill>
                  <a:schemeClr val="accent2"/>
                </a:solidFill>
              </a:rPr>
              <a:t>notebooks.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752F81B-2A49-453D-ABAC-2714E75C7347}"/>
              </a:ext>
            </a:extLst>
          </p:cNvPr>
          <p:cNvSpPr txBox="1"/>
          <p:nvPr/>
        </p:nvSpPr>
        <p:spPr>
          <a:xfrm>
            <a:off x="539852" y="2188490"/>
            <a:ext cx="6096946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smtClean="0"/>
              <a:t>0. </a:t>
            </a:r>
            <a:r>
              <a:rPr lang="en-US" sz="2400" dirty="0"/>
              <a:t>watering vegetables in the school garden</a:t>
            </a:r>
          </a:p>
          <a:p>
            <a:pPr>
              <a:lnSpc>
                <a:spcPct val="150000"/>
              </a:lnSpc>
            </a:pPr>
            <a:r>
              <a:rPr lang="en-US" sz="2400" smtClean="0"/>
              <a:t>1. </a:t>
            </a:r>
            <a:r>
              <a:rPr lang="en-US" sz="2400" dirty="0"/>
              <a:t>giving gifts to old people</a:t>
            </a:r>
          </a:p>
          <a:p>
            <a:pPr>
              <a:lnSpc>
                <a:spcPct val="150000"/>
              </a:lnSpc>
            </a:pPr>
            <a:r>
              <a:rPr lang="en-US" sz="2400" smtClean="0"/>
              <a:t>2. </a:t>
            </a:r>
            <a:r>
              <a:rPr lang="en-US" sz="2400" dirty="0"/>
              <a:t>exchanging used paper for notebooks</a:t>
            </a:r>
          </a:p>
          <a:p>
            <a:pPr>
              <a:lnSpc>
                <a:spcPct val="150000"/>
              </a:lnSpc>
            </a:pPr>
            <a:r>
              <a:rPr lang="en-US" sz="2400" smtClean="0"/>
              <a:t>3. </a:t>
            </a:r>
            <a:r>
              <a:rPr lang="en-US" sz="2400" dirty="0"/>
              <a:t>planting trees in the park</a:t>
            </a:r>
          </a:p>
          <a:p>
            <a:pPr>
              <a:lnSpc>
                <a:spcPct val="150000"/>
              </a:lnSpc>
            </a:pPr>
            <a:r>
              <a:rPr lang="en-US" sz="2400" smtClean="0"/>
              <a:t>4. </a:t>
            </a:r>
            <a:r>
              <a:rPr lang="en-US" sz="2400" dirty="0"/>
              <a:t>reading books to the elderly</a:t>
            </a:r>
          </a:p>
          <a:p>
            <a:pPr>
              <a:lnSpc>
                <a:spcPct val="150000"/>
              </a:lnSpc>
            </a:pPr>
            <a:r>
              <a:rPr lang="en-US" sz="2400" smtClean="0"/>
              <a:t>5. </a:t>
            </a:r>
            <a:r>
              <a:rPr lang="en-US" sz="2400" dirty="0"/>
              <a:t>donating clothes to poor children</a:t>
            </a:r>
          </a:p>
        </p:txBody>
      </p:sp>
    </p:spTree>
    <p:extLst>
      <p:ext uri="{BB962C8B-B14F-4D97-AF65-F5344CB8AC3E}">
        <p14:creationId xmlns:p14="http://schemas.microsoft.com/office/powerpoint/2010/main" val="2455202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6798" y="2703052"/>
            <a:ext cx="5021791" cy="255089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97854" y="1373931"/>
            <a:ext cx="10632869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Use the phrases from the box to write full sentences under the correct pictures.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300D609-BB37-4D23-AB64-AE4821D82D5F}"/>
              </a:ext>
            </a:extLst>
          </p:cNvPr>
          <p:cNvSpPr txBox="1"/>
          <p:nvPr/>
        </p:nvSpPr>
        <p:spPr>
          <a:xfrm>
            <a:off x="6090961" y="2703052"/>
            <a:ext cx="665155" cy="523220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26548"/>
                </a:solidFill>
                <a:latin typeface="ChronicaPro-Bold"/>
              </a:rPr>
              <a:t>4</a:t>
            </a:r>
            <a:r>
              <a:rPr lang="en-US" sz="2800" b="1" i="0" dirty="0">
                <a:solidFill>
                  <a:srgbClr val="F26548"/>
                </a:solidFill>
                <a:effectLst/>
                <a:latin typeface="ChronicaPro-Bold"/>
              </a:rPr>
              <a:t>. </a:t>
            </a:r>
            <a:r>
              <a:rPr lang="en-US" dirty="0"/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DE518F3-0511-49C4-A4C1-605D92062E01}"/>
              </a:ext>
            </a:extLst>
          </p:cNvPr>
          <p:cNvSpPr txBox="1"/>
          <p:nvPr/>
        </p:nvSpPr>
        <p:spPr>
          <a:xfrm>
            <a:off x="6218058" y="5233361"/>
            <a:ext cx="609694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</a:rPr>
              <a:t>4. They’re donating clothes to poor children.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752F81B-2A49-453D-ABAC-2714E75C7347}"/>
              </a:ext>
            </a:extLst>
          </p:cNvPr>
          <p:cNvSpPr txBox="1"/>
          <p:nvPr/>
        </p:nvSpPr>
        <p:spPr>
          <a:xfrm>
            <a:off x="539852" y="2188490"/>
            <a:ext cx="6096946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smtClean="0"/>
              <a:t>0. </a:t>
            </a:r>
            <a:r>
              <a:rPr lang="en-US" sz="2400" dirty="0"/>
              <a:t>watering vegetables in the school garden</a:t>
            </a:r>
          </a:p>
          <a:p>
            <a:pPr>
              <a:lnSpc>
                <a:spcPct val="150000"/>
              </a:lnSpc>
            </a:pPr>
            <a:r>
              <a:rPr lang="en-US" sz="2400" smtClean="0"/>
              <a:t>1. </a:t>
            </a:r>
            <a:r>
              <a:rPr lang="en-US" sz="2400" dirty="0"/>
              <a:t>giving gifts to old people</a:t>
            </a:r>
          </a:p>
          <a:p>
            <a:pPr>
              <a:lnSpc>
                <a:spcPct val="150000"/>
              </a:lnSpc>
            </a:pPr>
            <a:r>
              <a:rPr lang="en-US" sz="2400" smtClean="0"/>
              <a:t>2. </a:t>
            </a:r>
            <a:r>
              <a:rPr lang="en-US" sz="2400" dirty="0"/>
              <a:t>exchanging used paper for notebooks</a:t>
            </a:r>
          </a:p>
          <a:p>
            <a:pPr>
              <a:lnSpc>
                <a:spcPct val="150000"/>
              </a:lnSpc>
            </a:pPr>
            <a:r>
              <a:rPr lang="en-US" sz="2400" smtClean="0"/>
              <a:t>3. </a:t>
            </a:r>
            <a:r>
              <a:rPr lang="en-US" sz="2400" dirty="0"/>
              <a:t>planting trees in the park</a:t>
            </a:r>
          </a:p>
          <a:p>
            <a:pPr>
              <a:lnSpc>
                <a:spcPct val="150000"/>
              </a:lnSpc>
            </a:pPr>
            <a:r>
              <a:rPr lang="en-US" sz="2400" smtClean="0"/>
              <a:t>4. </a:t>
            </a:r>
            <a:r>
              <a:rPr lang="en-US" sz="2400" dirty="0"/>
              <a:t>reading books to the elderly</a:t>
            </a:r>
          </a:p>
          <a:p>
            <a:pPr>
              <a:lnSpc>
                <a:spcPct val="150000"/>
              </a:lnSpc>
            </a:pPr>
            <a:r>
              <a:rPr lang="en-US" sz="2400" smtClean="0"/>
              <a:t>5. </a:t>
            </a:r>
            <a:r>
              <a:rPr lang="en-US" sz="2400" dirty="0"/>
              <a:t>donating clothes to poor children</a:t>
            </a:r>
          </a:p>
        </p:txBody>
      </p:sp>
    </p:spTree>
    <p:extLst>
      <p:ext uri="{BB962C8B-B14F-4D97-AF65-F5344CB8AC3E}">
        <p14:creationId xmlns:p14="http://schemas.microsoft.com/office/powerpoint/2010/main" val="2887506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89053" y="526972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HOBBIES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372567" y="1670264"/>
            <a:ext cx="5020836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778" y="1303957"/>
            <a:ext cx="1344559" cy="127769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125338" y="1757476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2: A CLOSER LOOK 1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13039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547" y="172218"/>
            <a:ext cx="855823" cy="8488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0915" y="237708"/>
            <a:ext cx="13209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27149" y="229764"/>
            <a:ext cx="58566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COMMUNITY SERVICE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35238" y="190029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B8DA492E-7629-4447-8536-A8C49AB0425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9436011"/>
              </p:ext>
            </p:extLst>
          </p:nvPr>
        </p:nvGraphicFramePr>
        <p:xfrm>
          <a:off x="1031673" y="1533721"/>
          <a:ext cx="9904668" cy="56426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864" t="4880" r="8433" b="5177"/>
          <a:stretch/>
        </p:blipFill>
        <p:spPr>
          <a:xfrm>
            <a:off x="6636798" y="2186260"/>
            <a:ext cx="4951142" cy="340112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97854" y="1362780"/>
            <a:ext cx="1049905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Use the phrases from the box to write full sentences under the correct pictures.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927D96B-7635-4B61-A13B-6AA093CDF443}"/>
              </a:ext>
            </a:extLst>
          </p:cNvPr>
          <p:cNvSpPr txBox="1"/>
          <p:nvPr/>
        </p:nvSpPr>
        <p:spPr>
          <a:xfrm>
            <a:off x="6706144" y="2556484"/>
            <a:ext cx="665155" cy="523220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26548"/>
                </a:solidFill>
                <a:latin typeface="ChronicaPro-Bold"/>
              </a:rPr>
              <a:t>5</a:t>
            </a:r>
            <a:r>
              <a:rPr lang="en-US" sz="2800" b="1" i="0" dirty="0">
                <a:solidFill>
                  <a:srgbClr val="F26548"/>
                </a:solidFill>
                <a:effectLst/>
                <a:latin typeface="ChronicaPro-Bold"/>
              </a:rPr>
              <a:t>. </a:t>
            </a:r>
            <a:r>
              <a:rPr lang="en-US" dirty="0"/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4814D6C-CE70-4CF1-BF60-FD9EE8ED681E}"/>
              </a:ext>
            </a:extLst>
          </p:cNvPr>
          <p:cNvSpPr txBox="1"/>
          <p:nvPr/>
        </p:nvSpPr>
        <p:spPr>
          <a:xfrm>
            <a:off x="7015223" y="5484776"/>
            <a:ext cx="46642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</a:rPr>
              <a:t>5. She’s planting trees in the park.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752F81B-2A49-453D-ABAC-2714E75C7347}"/>
              </a:ext>
            </a:extLst>
          </p:cNvPr>
          <p:cNvSpPr txBox="1"/>
          <p:nvPr/>
        </p:nvSpPr>
        <p:spPr>
          <a:xfrm>
            <a:off x="539852" y="2188490"/>
            <a:ext cx="6096946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smtClean="0"/>
              <a:t>0. </a:t>
            </a:r>
            <a:r>
              <a:rPr lang="en-US" sz="2400" dirty="0"/>
              <a:t>watering vegetables in the school garden</a:t>
            </a:r>
          </a:p>
          <a:p>
            <a:pPr>
              <a:lnSpc>
                <a:spcPct val="150000"/>
              </a:lnSpc>
            </a:pPr>
            <a:r>
              <a:rPr lang="en-US" sz="2400" smtClean="0"/>
              <a:t>1. </a:t>
            </a:r>
            <a:r>
              <a:rPr lang="en-US" sz="2400" dirty="0"/>
              <a:t>giving gifts to old people</a:t>
            </a:r>
          </a:p>
          <a:p>
            <a:pPr>
              <a:lnSpc>
                <a:spcPct val="150000"/>
              </a:lnSpc>
            </a:pPr>
            <a:r>
              <a:rPr lang="en-US" sz="2400" smtClean="0"/>
              <a:t>2. </a:t>
            </a:r>
            <a:r>
              <a:rPr lang="en-US" sz="2400" dirty="0"/>
              <a:t>exchanging used paper for notebooks</a:t>
            </a:r>
          </a:p>
          <a:p>
            <a:pPr>
              <a:lnSpc>
                <a:spcPct val="150000"/>
              </a:lnSpc>
            </a:pPr>
            <a:r>
              <a:rPr lang="en-US" sz="2400" smtClean="0"/>
              <a:t>3. </a:t>
            </a:r>
            <a:r>
              <a:rPr lang="en-US" sz="2400" dirty="0"/>
              <a:t>planting trees in the park</a:t>
            </a:r>
          </a:p>
          <a:p>
            <a:pPr>
              <a:lnSpc>
                <a:spcPct val="150000"/>
              </a:lnSpc>
            </a:pPr>
            <a:r>
              <a:rPr lang="en-US" sz="2400" smtClean="0"/>
              <a:t>4. </a:t>
            </a:r>
            <a:r>
              <a:rPr lang="en-US" sz="2400" dirty="0"/>
              <a:t>reading books to the elderly</a:t>
            </a:r>
          </a:p>
          <a:p>
            <a:pPr>
              <a:lnSpc>
                <a:spcPct val="150000"/>
              </a:lnSpc>
            </a:pPr>
            <a:r>
              <a:rPr lang="en-US" sz="2400" smtClean="0"/>
              <a:t>5. </a:t>
            </a:r>
            <a:r>
              <a:rPr lang="en-US" sz="2400" dirty="0"/>
              <a:t>donating clothes to poor children</a:t>
            </a:r>
          </a:p>
        </p:txBody>
      </p:sp>
    </p:spTree>
    <p:extLst>
      <p:ext uri="{BB962C8B-B14F-4D97-AF65-F5344CB8AC3E}">
        <p14:creationId xmlns:p14="http://schemas.microsoft.com/office/powerpoint/2010/main" val="4266759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15721" y="1070735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940783" y="2243811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VOCABULARY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15721" y="3911852"/>
            <a:ext cx="1950733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PRONUNCIATION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66492" y="1033983"/>
            <a:ext cx="5459396" cy="588689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Matching game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69643" y="1752557"/>
            <a:ext cx="5456245" cy="1637913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1: Match a verb in A with a word or phrase </a:t>
            </a:r>
            <a:r>
              <a:rPr lang="vi-VN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lang="vi-VN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2: Complete each of the sentences with a suitable word or phrase from </a:t>
            </a:r>
            <a:r>
              <a:rPr lang="vi-VN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vi-VN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box</a:t>
            </a:r>
            <a:r>
              <a:rPr lang="en-US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3: Use the phrases from the box to write full sentences under the </a:t>
            </a:r>
            <a:r>
              <a:rPr lang="vi-VN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correct </a:t>
            </a:r>
            <a:r>
              <a:rPr lang="vi-VN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picture</a:t>
            </a:r>
            <a:r>
              <a:rPr lang="en-US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60708" y="3490346"/>
            <a:ext cx="5465180" cy="1553219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4: Listen and repeat. Pay attention to the sounds /t/, /d/ and /ɪd</a:t>
            </a:r>
            <a:r>
              <a:rPr lang="vi-VN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5: Listen to the sentences and pay attention to the underlined parts. Tick the appropriate sounds. </a:t>
            </a:r>
            <a:r>
              <a:rPr lang="vi-VN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Practi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vi-VN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 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vi-VN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sentences.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cxnSp>
        <p:nvCxnSpPr>
          <p:cNvPr id="24" name="Curved Connector 23"/>
          <p:cNvCxnSpPr>
            <a:cxnSpLocks/>
            <a:stCxn id="16" idx="3"/>
            <a:endCxn id="17" idx="0"/>
          </p:cNvCxnSpPr>
          <p:nvPr/>
        </p:nvCxnSpPr>
        <p:spPr>
          <a:xfrm>
            <a:off x="2399488" y="1398272"/>
            <a:ext cx="1516662" cy="845539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307926"/>
            <a:ext cx="4173594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162405"/>
            <a:ext cx="964452" cy="916490"/>
          </a:xfrm>
          <a:prstGeom prst="rect">
            <a:avLst/>
          </a:prstGeom>
        </p:spPr>
      </p:pic>
      <p:cxnSp>
        <p:nvCxnSpPr>
          <p:cNvPr id="28" name="Curved Connector 27"/>
          <p:cNvCxnSpPr>
            <a:cxnSpLocks/>
            <a:stCxn id="17" idx="1"/>
            <a:endCxn id="18" idx="0"/>
          </p:cNvCxnSpPr>
          <p:nvPr/>
        </p:nvCxnSpPr>
        <p:spPr>
          <a:xfrm rot="10800000" flipV="1">
            <a:off x="1491089" y="2571512"/>
            <a:ext cx="1449695" cy="1340339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778695" y="372525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2: A CLOSER LOOK 1</a:t>
            </a:r>
          </a:p>
        </p:txBody>
      </p:sp>
    </p:spTree>
    <p:extLst>
      <p:ext uri="{BB962C8B-B14F-4D97-AF65-F5344CB8AC3E}">
        <p14:creationId xmlns:p14="http://schemas.microsoft.com/office/powerpoint/2010/main" val="3950169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PRONUNCIATION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ED PRONUNCIATION. Past tense pronunciation for the… | by Lingoville  Learning Hub | Medium">
            <a:extLst>
              <a:ext uri="{FF2B5EF4-FFF2-40B4-BE49-F238E27FC236}">
                <a16:creationId xmlns:a16="http://schemas.microsoft.com/office/drawing/2014/main" id="{212481F4-7162-4A0D-AEC7-29BC6B9010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6849" y="1487024"/>
            <a:ext cx="2388428" cy="4585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Video học phát âm Tiếng Anh Pronunciation in Use - Video học phát âm Tiếng  Anh - VnDoc.com">
            <a:extLst>
              <a:ext uri="{FF2B5EF4-FFF2-40B4-BE49-F238E27FC236}">
                <a16:creationId xmlns:a16="http://schemas.microsoft.com/office/drawing/2014/main" id="{D825E2BF-9929-4263-A8DE-E74727B84D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271" y="2189919"/>
            <a:ext cx="2919820" cy="29198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PRONUNCIATION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13251" y="1389208"/>
            <a:ext cx="987556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repeat. Pay attention to the sounds </a:t>
            </a:r>
            <a:r>
              <a:rPr lang="en-US" sz="2400" b="1" dirty="0">
                <a:solidFill>
                  <a:schemeClr val="accent2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/t/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, </a:t>
            </a:r>
            <a:r>
              <a:rPr lang="en-US" sz="2400" b="1" dirty="0">
                <a:solidFill>
                  <a:schemeClr val="accent2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/d/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, and </a:t>
            </a:r>
            <a:r>
              <a:rPr lang="en-US" sz="2400" b="1" dirty="0">
                <a:solidFill>
                  <a:schemeClr val="accent2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/</a:t>
            </a:r>
            <a:r>
              <a:rPr lang="en-US" sz="2400" b="1" err="1">
                <a:solidFill>
                  <a:schemeClr val="accent2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ɪd</a:t>
            </a:r>
            <a:r>
              <a:rPr lang="en-US" sz="2400" b="1" smtClean="0">
                <a:solidFill>
                  <a:schemeClr val="accent2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/.</a:t>
            </a:r>
            <a:endParaRPr lang="en-US" sz="2400" b="1" dirty="0">
              <a:solidFill>
                <a:schemeClr val="accent2"/>
              </a:solidFill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CE507A-BDDF-4215-ABCD-20E5CD50166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98042" y="2340294"/>
            <a:ext cx="6942921" cy="2947323"/>
          </a:xfrm>
          <a:prstGeom prst="rect">
            <a:avLst/>
          </a:prstGeom>
        </p:spPr>
      </p:pic>
      <p:pic>
        <p:nvPicPr>
          <p:cNvPr id="13" name="Picture 4" descr="Video học phát âm Tiếng Anh Pronunciation in Use - Video học phát âm Tiếng  Anh - VnDoc.com">
            <a:extLst>
              <a:ext uri="{FF2B5EF4-FFF2-40B4-BE49-F238E27FC236}">
                <a16:creationId xmlns:a16="http://schemas.microsoft.com/office/drawing/2014/main" id="{065A0D2D-5B3E-49E1-949D-0AE15F8A60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673" y="2686405"/>
            <a:ext cx="2014410" cy="20144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01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728982" y="127525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239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63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PRODUCIATION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04275" y="1239630"/>
            <a:ext cx="10890258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to the sentences and pay attention to the underlined parts. Tick the appropriate sounds. </a:t>
            </a:r>
            <a:r>
              <a:rPr lang="en-US" sz="2400" b="1" dirty="0" err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Practise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 the sentences.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329736-975E-4662-8BB2-64C9AE12D9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5920" y="2400663"/>
            <a:ext cx="11364685" cy="2974949"/>
          </a:xfrm>
          <a:prstGeom prst="rect">
            <a:avLst/>
          </a:prstGeom>
        </p:spPr>
      </p:pic>
      <p:pic>
        <p:nvPicPr>
          <p:cNvPr id="16" name="Graphic 15" descr="Checkmark with solid fill">
            <a:extLst>
              <a:ext uri="{FF2B5EF4-FFF2-40B4-BE49-F238E27FC236}">
                <a16:creationId xmlns:a16="http://schemas.microsoft.com/office/drawing/2014/main" id="{3A2F7619-06B7-41AB-9207-3337359F796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222566" y="2936303"/>
            <a:ext cx="443001" cy="443001"/>
          </a:xfrm>
          <a:prstGeom prst="rect">
            <a:avLst/>
          </a:prstGeom>
        </p:spPr>
      </p:pic>
      <p:pic>
        <p:nvPicPr>
          <p:cNvPr id="17" name="Graphic 16" descr="Checkmark with solid fill">
            <a:extLst>
              <a:ext uri="{FF2B5EF4-FFF2-40B4-BE49-F238E27FC236}">
                <a16:creationId xmlns:a16="http://schemas.microsoft.com/office/drawing/2014/main" id="{0A0C72A0-21EE-48B0-913E-F4FE5C926C5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023584" y="3379304"/>
            <a:ext cx="443001" cy="443001"/>
          </a:xfrm>
          <a:prstGeom prst="rect">
            <a:avLst/>
          </a:prstGeom>
        </p:spPr>
      </p:pic>
      <p:pic>
        <p:nvPicPr>
          <p:cNvPr id="18" name="Graphic 17" descr="Checkmark with solid fill">
            <a:extLst>
              <a:ext uri="{FF2B5EF4-FFF2-40B4-BE49-F238E27FC236}">
                <a16:creationId xmlns:a16="http://schemas.microsoft.com/office/drawing/2014/main" id="{9C1EBF6C-3DC6-4965-9C7A-EF1E0F9E3F2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891393" y="3822305"/>
            <a:ext cx="443001" cy="443001"/>
          </a:xfrm>
          <a:prstGeom prst="rect">
            <a:avLst/>
          </a:prstGeom>
        </p:spPr>
      </p:pic>
      <p:pic>
        <p:nvPicPr>
          <p:cNvPr id="19" name="Graphic 18" descr="Checkmark with solid fill">
            <a:extLst>
              <a:ext uri="{FF2B5EF4-FFF2-40B4-BE49-F238E27FC236}">
                <a16:creationId xmlns:a16="http://schemas.microsoft.com/office/drawing/2014/main" id="{06332BDF-9C13-4D75-B423-2A8DCBADEC3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891392" y="4318086"/>
            <a:ext cx="443001" cy="443001"/>
          </a:xfrm>
          <a:prstGeom prst="rect">
            <a:avLst/>
          </a:prstGeom>
        </p:spPr>
      </p:pic>
      <p:pic>
        <p:nvPicPr>
          <p:cNvPr id="20" name="Graphic 19" descr="Checkmark with solid fill">
            <a:extLst>
              <a:ext uri="{FF2B5EF4-FFF2-40B4-BE49-F238E27FC236}">
                <a16:creationId xmlns:a16="http://schemas.microsoft.com/office/drawing/2014/main" id="{36D3EF1B-602D-4FD4-9809-15F2F74BF53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023583" y="4761087"/>
            <a:ext cx="443001" cy="443001"/>
          </a:xfrm>
          <a:prstGeom prst="rect">
            <a:avLst/>
          </a:prstGeom>
        </p:spPr>
      </p:pic>
      <p:pic>
        <p:nvPicPr>
          <p:cNvPr id="3" name="01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040137" y="15721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166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742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15721" y="1070735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940783" y="2243811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VOCABULARY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15721" y="3911852"/>
            <a:ext cx="1950733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PRONUNCIATION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66492" y="1033983"/>
            <a:ext cx="5459396" cy="588689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Matching game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69643" y="1752557"/>
            <a:ext cx="5456245" cy="1637913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1: Match a verb in A with a word or phrase </a:t>
            </a:r>
            <a:r>
              <a:rPr lang="vi-VN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lang="vi-VN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2: Complete each of the sentences with a suitable word or phrase from </a:t>
            </a:r>
            <a:r>
              <a:rPr lang="vi-VN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vi-VN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box</a:t>
            </a:r>
            <a:r>
              <a:rPr lang="en-US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3: Use the phrases from the box to write full sentences under the </a:t>
            </a:r>
            <a:r>
              <a:rPr lang="vi-VN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correct </a:t>
            </a:r>
            <a:r>
              <a:rPr lang="vi-VN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picture</a:t>
            </a:r>
            <a:r>
              <a:rPr lang="en-US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60708" y="3490346"/>
            <a:ext cx="5465180" cy="1553219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4: Listen and repeat. Pay attention to the sounds /t/, /d/ and /ɪd</a:t>
            </a:r>
            <a:r>
              <a:rPr lang="vi-VN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5: Listen to the sentences and pay attention to the underlined parts. Tick the appropriate sounds. </a:t>
            </a:r>
            <a:r>
              <a:rPr lang="vi-VN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Practi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vi-VN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 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vi-VN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sentences.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cxnSp>
        <p:nvCxnSpPr>
          <p:cNvPr id="24" name="Curved Connector 23"/>
          <p:cNvCxnSpPr>
            <a:cxnSpLocks/>
            <a:stCxn id="16" idx="3"/>
            <a:endCxn id="17" idx="0"/>
          </p:cNvCxnSpPr>
          <p:nvPr/>
        </p:nvCxnSpPr>
        <p:spPr>
          <a:xfrm>
            <a:off x="2399488" y="1398272"/>
            <a:ext cx="1516662" cy="845539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307926"/>
            <a:ext cx="4173594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162405"/>
            <a:ext cx="964452" cy="916490"/>
          </a:xfrm>
          <a:prstGeom prst="rect">
            <a:avLst/>
          </a:prstGeom>
        </p:spPr>
      </p:pic>
      <p:cxnSp>
        <p:nvCxnSpPr>
          <p:cNvPr id="28" name="Curved Connector 27"/>
          <p:cNvCxnSpPr>
            <a:cxnSpLocks/>
            <a:stCxn id="17" idx="1"/>
            <a:endCxn id="18" idx="0"/>
          </p:cNvCxnSpPr>
          <p:nvPr/>
        </p:nvCxnSpPr>
        <p:spPr>
          <a:xfrm rot="10800000" flipV="1">
            <a:off x="1491089" y="2571512"/>
            <a:ext cx="1449695" cy="1340339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778695" y="372525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2: A CLOSER LOOK 1</a:t>
            </a:r>
          </a:p>
        </p:txBody>
      </p:sp>
      <p:cxnSp>
        <p:nvCxnSpPr>
          <p:cNvPr id="32" name="Curved Connector 23">
            <a:extLst>
              <a:ext uri="{FF2B5EF4-FFF2-40B4-BE49-F238E27FC236}">
                <a16:creationId xmlns:a16="http://schemas.microsoft.com/office/drawing/2014/main" id="{058988E5-A4EB-482C-87B1-A802C989E1B8}"/>
              </a:ext>
            </a:extLst>
          </p:cNvPr>
          <p:cNvCxnSpPr>
            <a:cxnSpLocks/>
            <a:stCxn id="18" idx="3"/>
            <a:endCxn id="19" idx="0"/>
          </p:cNvCxnSpPr>
          <p:nvPr/>
        </p:nvCxnSpPr>
        <p:spPr>
          <a:xfrm>
            <a:off x="2466454" y="4266955"/>
            <a:ext cx="1449695" cy="916342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9" name="Rounded Rectangle 18"/>
          <p:cNvSpPr/>
          <p:nvPr/>
        </p:nvSpPr>
        <p:spPr>
          <a:xfrm>
            <a:off x="2940782" y="5183297"/>
            <a:ext cx="1950733" cy="639661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PRODUCTION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569643" y="5183297"/>
            <a:ext cx="5445578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Game: </a:t>
            </a:r>
            <a:r>
              <a:rPr lang="en-US" dirty="0" smtClean="0">
                <a:solidFill>
                  <a:schemeClr val="tx1"/>
                </a:solidFill>
              </a:rPr>
              <a:t>Broken </a:t>
            </a:r>
            <a:r>
              <a:rPr lang="en-US" dirty="0">
                <a:solidFill>
                  <a:schemeClr val="tx1"/>
                </a:solidFill>
              </a:rPr>
              <a:t>telephone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019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PRODUCIATION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6" descr="130+ Funny Telephone Game Phrase Ideas - Meebily">
            <a:extLst>
              <a:ext uri="{FF2B5EF4-FFF2-40B4-BE49-F238E27FC236}">
                <a16:creationId xmlns:a16="http://schemas.microsoft.com/office/drawing/2014/main" id="{62FF7EE0-E1BD-46BF-BA16-656ACC57E7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482" y="2426792"/>
            <a:ext cx="5330446" cy="3274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2A66486-9897-4FAD-9BCC-EAFC7FF0D902}"/>
              </a:ext>
            </a:extLst>
          </p:cNvPr>
          <p:cNvSpPr txBox="1"/>
          <p:nvPr/>
        </p:nvSpPr>
        <p:spPr>
          <a:xfrm>
            <a:off x="487067" y="1609810"/>
            <a:ext cx="51871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2"/>
                </a:solidFill>
              </a:rPr>
              <a:t>Game: </a:t>
            </a:r>
            <a:r>
              <a:rPr lang="en-US" sz="3600" b="1" dirty="0">
                <a:solidFill>
                  <a:srgbClr val="0FB7BD"/>
                </a:solidFill>
              </a:rPr>
              <a:t>Broken telephone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77C60BC-8E98-4D07-AA31-E787104CB7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6214223"/>
              </p:ext>
            </p:extLst>
          </p:nvPr>
        </p:nvGraphicFramePr>
        <p:xfrm>
          <a:off x="758743" y="3146082"/>
          <a:ext cx="5082486" cy="21578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94162">
                  <a:extLst>
                    <a:ext uri="{9D8B030D-6E8A-4147-A177-3AD203B41FA5}">
                      <a16:colId xmlns:a16="http://schemas.microsoft.com/office/drawing/2014/main" val="3946572671"/>
                    </a:ext>
                  </a:extLst>
                </a:gridCol>
                <a:gridCol w="1694162">
                  <a:extLst>
                    <a:ext uri="{9D8B030D-6E8A-4147-A177-3AD203B41FA5}">
                      <a16:colId xmlns:a16="http://schemas.microsoft.com/office/drawing/2014/main" val="2385108086"/>
                    </a:ext>
                  </a:extLst>
                </a:gridCol>
                <a:gridCol w="1694162">
                  <a:extLst>
                    <a:ext uri="{9D8B030D-6E8A-4147-A177-3AD203B41FA5}">
                      <a16:colId xmlns:a16="http://schemas.microsoft.com/office/drawing/2014/main" val="1035175791"/>
                    </a:ext>
                  </a:extLst>
                </a:gridCol>
              </a:tblGrid>
              <a:tr h="53640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chemeClr val="accent2"/>
                          </a:solidFill>
                          <a:effectLst/>
                        </a:rPr>
                        <a:t>/t/</a:t>
                      </a:r>
                      <a:endParaRPr lang="en-US" sz="4000" b="1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chemeClr val="accent2"/>
                          </a:solidFill>
                          <a:effectLst/>
                        </a:rPr>
                        <a:t>/d/</a:t>
                      </a:r>
                      <a:endParaRPr lang="en-US" sz="4000" b="1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 smtClean="0">
                          <a:solidFill>
                            <a:schemeClr val="accent2"/>
                          </a:solidFill>
                          <a:effectLst/>
                        </a:rPr>
                        <a:t>/</a:t>
                      </a:r>
                      <a:r>
                        <a:rPr lang="vi-VN" sz="3600" b="1" kern="1200" dirty="0" smtClean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ɪ</a:t>
                      </a:r>
                      <a:r>
                        <a:rPr lang="en-US" sz="3600" b="1" dirty="0" smtClean="0">
                          <a:solidFill>
                            <a:schemeClr val="accent2"/>
                          </a:solidFill>
                          <a:effectLst/>
                        </a:rPr>
                        <a:t>d/</a:t>
                      </a:r>
                      <a:endParaRPr lang="en-US" sz="4000" b="1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5993688"/>
                  </a:ext>
                </a:extLst>
              </a:tr>
              <a:tr h="160922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picked, booked, helped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tutored, watered, exchanged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donated, planted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6486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96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15721" y="1070735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940783" y="2243811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VOCABULARY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15721" y="3911852"/>
            <a:ext cx="1950733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PRONUNCIATION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66492" y="1033983"/>
            <a:ext cx="5459396" cy="588689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Matching game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69643" y="1752557"/>
            <a:ext cx="5456245" cy="1637913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1: Match a verb in A with a word or phrase </a:t>
            </a:r>
            <a:r>
              <a:rPr lang="vi-VN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lang="vi-VN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2: Complete each of the sentences with a suitable word or phrase from </a:t>
            </a:r>
            <a:r>
              <a:rPr lang="vi-VN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vi-VN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box</a:t>
            </a:r>
            <a:r>
              <a:rPr lang="en-US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3: Use the phrases from the box to write full sentences under the </a:t>
            </a:r>
            <a:r>
              <a:rPr lang="vi-VN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correct </a:t>
            </a:r>
            <a:r>
              <a:rPr lang="vi-VN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picture</a:t>
            </a:r>
            <a:r>
              <a:rPr lang="en-US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60708" y="3490346"/>
            <a:ext cx="5465180" cy="1553219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4: Listen and repeat. Pay attention to the sounds /t/, /d/ and /ɪd</a:t>
            </a:r>
            <a:r>
              <a:rPr lang="vi-VN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5: Listen to the sentences and pay attention to the underlined parts. Tick the appropriate sounds. </a:t>
            </a:r>
            <a:r>
              <a:rPr lang="vi-VN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Practi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vi-VN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 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vi-VN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sentences.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cxnSp>
        <p:nvCxnSpPr>
          <p:cNvPr id="24" name="Curved Connector 23"/>
          <p:cNvCxnSpPr>
            <a:cxnSpLocks/>
            <a:stCxn id="16" idx="3"/>
            <a:endCxn id="17" idx="0"/>
          </p:cNvCxnSpPr>
          <p:nvPr/>
        </p:nvCxnSpPr>
        <p:spPr>
          <a:xfrm>
            <a:off x="2399488" y="1398272"/>
            <a:ext cx="1516662" cy="845539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307926"/>
            <a:ext cx="4173594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162405"/>
            <a:ext cx="964452" cy="916490"/>
          </a:xfrm>
          <a:prstGeom prst="rect">
            <a:avLst/>
          </a:prstGeom>
        </p:spPr>
      </p:pic>
      <p:sp>
        <p:nvSpPr>
          <p:cNvPr id="27" name="Rounded Rectangle 26"/>
          <p:cNvSpPr/>
          <p:nvPr/>
        </p:nvSpPr>
        <p:spPr>
          <a:xfrm>
            <a:off x="555978" y="5936242"/>
            <a:ext cx="1950733" cy="662302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cxnSpLocks/>
            <a:stCxn id="17" idx="1"/>
            <a:endCxn id="18" idx="0"/>
          </p:cNvCxnSpPr>
          <p:nvPr/>
        </p:nvCxnSpPr>
        <p:spPr>
          <a:xfrm rot="10800000" flipV="1">
            <a:off x="1491089" y="2571512"/>
            <a:ext cx="1449695" cy="1340339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59842" y="5985966"/>
            <a:ext cx="5465179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778695" y="372525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2: A CLOSER LOOK 1</a:t>
            </a:r>
          </a:p>
        </p:txBody>
      </p:sp>
      <p:cxnSp>
        <p:nvCxnSpPr>
          <p:cNvPr id="32" name="Curved Connector 23">
            <a:extLst>
              <a:ext uri="{FF2B5EF4-FFF2-40B4-BE49-F238E27FC236}">
                <a16:creationId xmlns:a16="http://schemas.microsoft.com/office/drawing/2014/main" id="{058988E5-A4EB-482C-87B1-A802C989E1B8}"/>
              </a:ext>
            </a:extLst>
          </p:cNvPr>
          <p:cNvCxnSpPr>
            <a:cxnSpLocks/>
            <a:stCxn id="18" idx="3"/>
            <a:endCxn id="19" idx="0"/>
          </p:cNvCxnSpPr>
          <p:nvPr/>
        </p:nvCxnSpPr>
        <p:spPr>
          <a:xfrm>
            <a:off x="2466454" y="4266955"/>
            <a:ext cx="1449695" cy="916342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9" name="Rounded Rectangle 18"/>
          <p:cNvSpPr/>
          <p:nvPr/>
        </p:nvSpPr>
        <p:spPr>
          <a:xfrm>
            <a:off x="2940782" y="5183297"/>
            <a:ext cx="1950733" cy="639661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PRODUCTION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3" name="Curved Connector 23">
            <a:extLst>
              <a:ext uri="{FF2B5EF4-FFF2-40B4-BE49-F238E27FC236}">
                <a16:creationId xmlns:a16="http://schemas.microsoft.com/office/drawing/2014/main" id="{058988E5-A4EB-482C-87B1-A802C989E1B8}"/>
              </a:ext>
            </a:extLst>
          </p:cNvPr>
          <p:cNvCxnSpPr>
            <a:cxnSpLocks/>
            <a:stCxn id="19" idx="1"/>
            <a:endCxn id="27" idx="0"/>
          </p:cNvCxnSpPr>
          <p:nvPr/>
        </p:nvCxnSpPr>
        <p:spPr>
          <a:xfrm rot="10800000" flipV="1">
            <a:off x="1531346" y="5503128"/>
            <a:ext cx="1409437" cy="433114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5569643" y="5183297"/>
            <a:ext cx="5445578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Game: </a:t>
            </a:r>
            <a:r>
              <a:rPr lang="en-US" dirty="0" smtClean="0">
                <a:solidFill>
                  <a:schemeClr val="tx1"/>
                </a:solidFill>
              </a:rPr>
              <a:t>Broken </a:t>
            </a:r>
            <a:r>
              <a:rPr lang="en-US" dirty="0">
                <a:solidFill>
                  <a:schemeClr val="tx1"/>
                </a:solidFill>
              </a:rPr>
              <a:t>telephone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534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239154" y="1290971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382661F7-8560-4930-A608-9E41BB692DE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80611174"/>
              </p:ext>
            </p:extLst>
          </p:nvPr>
        </p:nvGraphicFramePr>
        <p:xfrm>
          <a:off x="827500" y="648997"/>
          <a:ext cx="9904668" cy="56426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216851" y="1303519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14504" y="2204004"/>
            <a:ext cx="1042948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What can you do to make your </a:t>
            </a:r>
            <a:r>
              <a:rPr lang="en-US" sz="28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neighbourhood</a:t>
            </a:r>
            <a:r>
              <a:rPr lang="en-US" sz="2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to be a greener place? Write at least 3 activities.</a:t>
            </a:r>
            <a:endParaRPr lang="en-US" sz="4000" dirty="0">
              <a:latin typeface="Arial (Body)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3736" r="862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5504" y="3519429"/>
            <a:ext cx="3904953" cy="2724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427102" y="587387"/>
            <a:ext cx="4958616" cy="884574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91560" y="706508"/>
            <a:ext cx="3315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OBJECTIVES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92320" y="144696"/>
            <a:ext cx="1515332" cy="158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349298" y="2303795"/>
            <a:ext cx="11173521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dirty="0"/>
              <a:t>By the end of the lesson, students will be able to:</a:t>
            </a:r>
          </a:p>
          <a:p>
            <a:pPr marL="457200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3000" dirty="0"/>
              <a:t>use the lexical items related to community activities</a:t>
            </a:r>
          </a:p>
          <a:p>
            <a:pPr marL="457200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3000" dirty="0"/>
              <a:t>correctly pronounce the sounds: </a:t>
            </a:r>
            <a:r>
              <a:rPr lang="en-US" sz="3000" b="1" dirty="0">
                <a:solidFill>
                  <a:srgbClr val="0070C0"/>
                </a:solidFill>
              </a:rPr>
              <a:t>/t/ ,</a:t>
            </a:r>
            <a:r>
              <a:rPr lang="en-US" sz="3000" dirty="0"/>
              <a:t> </a:t>
            </a:r>
            <a:r>
              <a:rPr lang="en-US" sz="3000" b="1" dirty="0">
                <a:solidFill>
                  <a:srgbClr val="0070C0"/>
                </a:solidFill>
              </a:rPr>
              <a:t>/d/ , </a:t>
            </a:r>
            <a:r>
              <a:rPr lang="en-US" sz="3000" b="1" dirty="0" smtClean="0">
                <a:solidFill>
                  <a:srgbClr val="0070C0"/>
                </a:solidFill>
              </a:rPr>
              <a:t>/</a:t>
            </a:r>
            <a:r>
              <a:rPr lang="en-US" sz="3000" b="1" dirty="0" err="1">
                <a:solidFill>
                  <a:srgbClr val="0070C0"/>
                </a:solidFill>
              </a:rPr>
              <a:t>ɪ</a:t>
            </a:r>
            <a:r>
              <a:rPr lang="en-US" sz="3000" b="1" dirty="0" err="1" smtClean="0">
                <a:solidFill>
                  <a:srgbClr val="0070C0"/>
                </a:solidFill>
              </a:rPr>
              <a:t>d</a:t>
            </a:r>
            <a:r>
              <a:rPr lang="en-US" sz="3000" b="1" dirty="0" smtClean="0">
                <a:solidFill>
                  <a:srgbClr val="0070C0"/>
                </a:solidFill>
              </a:rPr>
              <a:t>/</a:t>
            </a:r>
            <a:endParaRPr lang="en-US" sz="3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92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7553"/>
            <a:ext cx="9143999" cy="6839711"/>
          </a:xfrm>
        </p:spPr>
      </p:pic>
      <p:sp>
        <p:nvSpPr>
          <p:cNvPr id="3" name="Rectangle 2"/>
          <p:cNvSpPr/>
          <p:nvPr/>
        </p:nvSpPr>
        <p:spPr>
          <a:xfrm>
            <a:off x="2951748" y="599314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anose="020F0502020204030204" pitchFamily="34" charset="0"/>
              </a:rPr>
              <a:t>Website: </a:t>
            </a:r>
            <a:r>
              <a:rPr lang="en-GB" b="1" i="1">
                <a:latin typeface="Calibri" panose="020F0502020204030204" pitchFamily="34" charset="0"/>
              </a:rPr>
              <a:t>sachmem.vn</a:t>
            </a:r>
            <a:endParaRPr lang="en-GB"/>
          </a:p>
          <a:p>
            <a:pPr algn="ctr"/>
            <a:r>
              <a:rPr lang="en-GB" b="1">
                <a:latin typeface="Calibri" panose="020F0502020204030204" pitchFamily="34" charset="0"/>
              </a:rPr>
              <a:t>Fanpage: </a:t>
            </a:r>
            <a:r>
              <a:rPr lang="en-GB" b="1" i="1">
                <a:latin typeface="Calibri" panose="020F0502020204030204" pitchFamily="34" charset="0"/>
              </a:rPr>
              <a:t>facebook.com/sachmem.vn</a:t>
            </a:r>
            <a:r>
              <a:rPr lang="en-GB" b="1" i="1" smtClean="0">
                <a:latin typeface="Calibri" panose="020F0502020204030204" pitchFamily="34" charset="0"/>
              </a:rPr>
              <a:t>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15721" y="1070735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940783" y="2243811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VOCABULARY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15721" y="3911852"/>
            <a:ext cx="1950733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PRONUNCIATION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66492" y="1033983"/>
            <a:ext cx="5459396" cy="588689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Matching game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69643" y="1752557"/>
            <a:ext cx="5456245" cy="1637913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1: Match a verb in A with a word or phrase </a:t>
            </a:r>
            <a:r>
              <a:rPr lang="vi-VN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lang="vi-VN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2: Complete each of the sentences with a suitable word or phrase from </a:t>
            </a:r>
            <a:r>
              <a:rPr lang="vi-VN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vi-VN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box</a:t>
            </a:r>
            <a:r>
              <a:rPr lang="en-US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3: Use the phrases from the box to write full sentences under the </a:t>
            </a:r>
            <a:r>
              <a:rPr lang="vi-VN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correct </a:t>
            </a:r>
            <a:r>
              <a:rPr lang="vi-VN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picture</a:t>
            </a:r>
            <a:r>
              <a:rPr lang="en-US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60708" y="3490346"/>
            <a:ext cx="5465180" cy="1553219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4: Listen and repeat. Pay attention to the sounds /t/, /d/ and /ɪd</a:t>
            </a:r>
            <a:r>
              <a:rPr lang="vi-VN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5: Listen to the sentences and pay attention to the underlined parts. Tick the appropriate sounds. </a:t>
            </a:r>
            <a:r>
              <a:rPr lang="vi-VN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Practi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vi-VN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 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vi-VN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sentences.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cxnSp>
        <p:nvCxnSpPr>
          <p:cNvPr id="24" name="Curved Connector 23"/>
          <p:cNvCxnSpPr>
            <a:cxnSpLocks/>
            <a:stCxn id="16" idx="3"/>
            <a:endCxn id="17" idx="0"/>
          </p:cNvCxnSpPr>
          <p:nvPr/>
        </p:nvCxnSpPr>
        <p:spPr>
          <a:xfrm>
            <a:off x="2399488" y="1398272"/>
            <a:ext cx="1516662" cy="845539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307926"/>
            <a:ext cx="4173594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162405"/>
            <a:ext cx="964452" cy="916490"/>
          </a:xfrm>
          <a:prstGeom prst="rect">
            <a:avLst/>
          </a:prstGeom>
        </p:spPr>
      </p:pic>
      <p:sp>
        <p:nvSpPr>
          <p:cNvPr id="27" name="Rounded Rectangle 26"/>
          <p:cNvSpPr/>
          <p:nvPr/>
        </p:nvSpPr>
        <p:spPr>
          <a:xfrm>
            <a:off x="555978" y="5936242"/>
            <a:ext cx="1950733" cy="662302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cxnSpLocks/>
            <a:stCxn id="17" idx="1"/>
            <a:endCxn id="18" idx="0"/>
          </p:cNvCxnSpPr>
          <p:nvPr/>
        </p:nvCxnSpPr>
        <p:spPr>
          <a:xfrm rot="10800000" flipV="1">
            <a:off x="1491089" y="2571512"/>
            <a:ext cx="1449695" cy="1340339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59842" y="5985966"/>
            <a:ext cx="5465179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778695" y="372525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2: A CLOSER LOOK 1</a:t>
            </a:r>
          </a:p>
        </p:txBody>
      </p:sp>
      <p:cxnSp>
        <p:nvCxnSpPr>
          <p:cNvPr id="32" name="Curved Connector 23">
            <a:extLst>
              <a:ext uri="{FF2B5EF4-FFF2-40B4-BE49-F238E27FC236}">
                <a16:creationId xmlns:a16="http://schemas.microsoft.com/office/drawing/2014/main" id="{058988E5-A4EB-482C-87B1-A802C989E1B8}"/>
              </a:ext>
            </a:extLst>
          </p:cNvPr>
          <p:cNvCxnSpPr>
            <a:cxnSpLocks/>
            <a:stCxn id="18" idx="3"/>
            <a:endCxn id="19" idx="0"/>
          </p:cNvCxnSpPr>
          <p:nvPr/>
        </p:nvCxnSpPr>
        <p:spPr>
          <a:xfrm>
            <a:off x="2466454" y="4266955"/>
            <a:ext cx="1449695" cy="916342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9" name="Rounded Rectangle 18"/>
          <p:cNvSpPr/>
          <p:nvPr/>
        </p:nvSpPr>
        <p:spPr>
          <a:xfrm>
            <a:off x="2940782" y="5183297"/>
            <a:ext cx="1950733" cy="639661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PRODUCTION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3" name="Curved Connector 23">
            <a:extLst>
              <a:ext uri="{FF2B5EF4-FFF2-40B4-BE49-F238E27FC236}">
                <a16:creationId xmlns:a16="http://schemas.microsoft.com/office/drawing/2014/main" id="{058988E5-A4EB-482C-87B1-A802C989E1B8}"/>
              </a:ext>
            </a:extLst>
          </p:cNvPr>
          <p:cNvCxnSpPr>
            <a:cxnSpLocks/>
            <a:stCxn id="19" idx="1"/>
            <a:endCxn id="27" idx="0"/>
          </p:cNvCxnSpPr>
          <p:nvPr/>
        </p:nvCxnSpPr>
        <p:spPr>
          <a:xfrm rot="10800000" flipV="1">
            <a:off x="1531346" y="5503128"/>
            <a:ext cx="1409437" cy="433114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5569643" y="5183297"/>
            <a:ext cx="5445578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Game: </a:t>
            </a:r>
            <a:r>
              <a:rPr lang="en-US" dirty="0" smtClean="0">
                <a:solidFill>
                  <a:schemeClr val="tx1"/>
                </a:solidFill>
              </a:rPr>
              <a:t>Broken </a:t>
            </a:r>
            <a:r>
              <a:rPr lang="en-US" dirty="0">
                <a:solidFill>
                  <a:schemeClr val="tx1"/>
                </a:solidFill>
              </a:rPr>
              <a:t>telephone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1638351" y="1033983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66492" y="1033983"/>
            <a:ext cx="5459396" cy="588689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Matching game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4435147" y="307926"/>
            <a:ext cx="4173594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162405"/>
            <a:ext cx="964452" cy="91649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778695" y="372525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2: A CLOSER LOOK 1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096000" y="3194502"/>
            <a:ext cx="5223725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3600" b="1" dirty="0">
                <a:solidFill>
                  <a:srgbClr val="000000"/>
                </a:solidFill>
                <a:ea typeface="Times New Roman" panose="02020603050405020304" pitchFamily="18" charset="0"/>
              </a:rPr>
              <a:t>Aims of the stage:</a:t>
            </a:r>
            <a:endParaRPr lang="en-US" sz="3600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smtClean="0">
                <a:cs typeface="Calibri" panose="020F0502020204030204" pitchFamily="34" charset="0"/>
              </a:rPr>
              <a:t>to </a:t>
            </a:r>
            <a:r>
              <a:rPr lang="en-US" sz="2800" dirty="0">
                <a:cs typeface="Calibri" panose="020F0502020204030204" pitchFamily="34" charset="0"/>
              </a:rPr>
              <a:t>recall students’ vocabulary on </a:t>
            </a:r>
            <a:r>
              <a:rPr lang="en-US" sz="2800">
                <a:cs typeface="Calibri" panose="020F0502020204030204" pitchFamily="34" charset="0"/>
              </a:rPr>
              <a:t>community </a:t>
            </a:r>
            <a:r>
              <a:rPr lang="en-US" sz="2800" smtClean="0">
                <a:cs typeface="Calibri" panose="020F0502020204030204" pitchFamily="34" charset="0"/>
              </a:rPr>
              <a:t>activities</a:t>
            </a:r>
            <a:endParaRPr lang="en-US" sz="2800" dirty="0">
              <a:cs typeface="Calibri" panose="020F0502020204030204" pitchFamily="34" charset="0"/>
            </a:endParaRPr>
          </a:p>
        </p:txBody>
      </p:sp>
      <p:pic>
        <p:nvPicPr>
          <p:cNvPr id="31" name="Picture 2" descr="Integrate STEM into Community Activities">
            <a:extLst>
              <a:ext uri="{FF2B5EF4-FFF2-40B4-BE49-F238E27FC236}">
                <a16:creationId xmlns:a16="http://schemas.microsoft.com/office/drawing/2014/main" id="{361A49D3-B7DD-46D3-9365-DFA93CE975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63" y="2580049"/>
            <a:ext cx="5268146" cy="316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9968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"/>
            <a:ext cx="12192000" cy="108330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63572" y="202239"/>
            <a:ext cx="305980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1A7915B-DB1F-4A78-B63D-855167D53CEA}"/>
              </a:ext>
            </a:extLst>
          </p:cNvPr>
          <p:cNvSpPr txBox="1"/>
          <p:nvPr/>
        </p:nvSpPr>
        <p:spPr>
          <a:xfrm>
            <a:off x="782351" y="1354480"/>
            <a:ext cx="942939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Match the verbs with the suitable </a:t>
            </a:r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nouns.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965F5EF-9A01-4BCD-88F4-CCBD4EE718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8682267"/>
              </p:ext>
            </p:extLst>
          </p:nvPr>
        </p:nvGraphicFramePr>
        <p:xfrm>
          <a:off x="3189743" y="2248967"/>
          <a:ext cx="5812513" cy="8290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41011">
                  <a:extLst>
                    <a:ext uri="{9D8B030D-6E8A-4147-A177-3AD203B41FA5}">
                      <a16:colId xmlns:a16="http://schemas.microsoft.com/office/drawing/2014/main" val="3445841706"/>
                    </a:ext>
                  </a:extLst>
                </a:gridCol>
                <a:gridCol w="1934436">
                  <a:extLst>
                    <a:ext uri="{9D8B030D-6E8A-4147-A177-3AD203B41FA5}">
                      <a16:colId xmlns:a16="http://schemas.microsoft.com/office/drawing/2014/main" val="1340819205"/>
                    </a:ext>
                  </a:extLst>
                </a:gridCol>
                <a:gridCol w="1937066">
                  <a:extLst>
                    <a:ext uri="{9D8B030D-6E8A-4147-A177-3AD203B41FA5}">
                      <a16:colId xmlns:a16="http://schemas.microsoft.com/office/drawing/2014/main" val="3495621926"/>
                    </a:ext>
                  </a:extLst>
                </a:gridCol>
              </a:tblGrid>
              <a:tr h="82905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3200" dirty="0">
                          <a:solidFill>
                            <a:schemeClr val="accent2"/>
                          </a:solidFill>
                          <a:effectLst/>
                        </a:rPr>
                        <a:t>recycle</a:t>
                      </a:r>
                      <a:endParaRPr lang="en-US" sz="3600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3200" dirty="0">
                          <a:solidFill>
                            <a:schemeClr val="accent2"/>
                          </a:solidFill>
                          <a:effectLst/>
                        </a:rPr>
                        <a:t>help</a:t>
                      </a:r>
                      <a:endParaRPr lang="en-US" sz="3600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3200" dirty="0">
                          <a:solidFill>
                            <a:schemeClr val="accent2"/>
                          </a:solidFill>
                          <a:effectLst/>
                        </a:rPr>
                        <a:t>plant</a:t>
                      </a:r>
                      <a:endParaRPr lang="en-US" sz="3600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6734610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712E1E0-0DCA-4813-9A7F-E4DE4D6AEF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1033150"/>
              </p:ext>
            </p:extLst>
          </p:nvPr>
        </p:nvGraphicFramePr>
        <p:xfrm>
          <a:off x="846103" y="3779983"/>
          <a:ext cx="10297082" cy="14630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73234">
                  <a:extLst>
                    <a:ext uri="{9D8B030D-6E8A-4147-A177-3AD203B41FA5}">
                      <a16:colId xmlns:a16="http://schemas.microsoft.com/office/drawing/2014/main" val="2328449315"/>
                    </a:ext>
                  </a:extLst>
                </a:gridCol>
                <a:gridCol w="2574616">
                  <a:extLst>
                    <a:ext uri="{9D8B030D-6E8A-4147-A177-3AD203B41FA5}">
                      <a16:colId xmlns:a16="http://schemas.microsoft.com/office/drawing/2014/main" val="1232814332"/>
                    </a:ext>
                  </a:extLst>
                </a:gridCol>
                <a:gridCol w="2574616">
                  <a:extLst>
                    <a:ext uri="{9D8B030D-6E8A-4147-A177-3AD203B41FA5}">
                      <a16:colId xmlns:a16="http://schemas.microsoft.com/office/drawing/2014/main" val="2139125746"/>
                    </a:ext>
                  </a:extLst>
                </a:gridCol>
                <a:gridCol w="2574616">
                  <a:extLst>
                    <a:ext uri="{9D8B030D-6E8A-4147-A177-3AD203B41FA5}">
                      <a16:colId xmlns:a16="http://schemas.microsoft.com/office/drawing/2014/main" val="2484416979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trees</a:t>
                      </a:r>
                      <a:endParaRPr lang="en-US" sz="28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vegetables</a:t>
                      </a:r>
                      <a:endParaRPr lang="en-US" sz="28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small children</a:t>
                      </a:r>
                      <a:endParaRPr lang="en-US" sz="28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old people</a:t>
                      </a:r>
                      <a:endParaRPr lang="en-US" sz="28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478109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books</a:t>
                      </a:r>
                      <a:endParaRPr lang="en-US" sz="28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bottles</a:t>
                      </a:r>
                      <a:endParaRPr lang="en-US" sz="28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cans</a:t>
                      </a:r>
                      <a:endParaRPr lang="en-US" sz="28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homeless children</a:t>
                      </a:r>
                      <a:endParaRPr lang="en-US" sz="28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42947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"/>
            <a:ext cx="12192000" cy="108330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63572" y="202239"/>
            <a:ext cx="305980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1A7915B-DB1F-4A78-B63D-855167D53CEA}"/>
              </a:ext>
            </a:extLst>
          </p:cNvPr>
          <p:cNvSpPr txBox="1"/>
          <p:nvPr/>
        </p:nvSpPr>
        <p:spPr>
          <a:xfrm>
            <a:off x="782351" y="1354480"/>
            <a:ext cx="942939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Match the verbs with the suitable </a:t>
            </a:r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nouns.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E181F93-81AE-4DE1-8E8C-7B1185969AF3}"/>
              </a:ext>
            </a:extLst>
          </p:cNvPr>
          <p:cNvSpPr/>
          <p:nvPr/>
        </p:nvSpPr>
        <p:spPr>
          <a:xfrm>
            <a:off x="1611311" y="2305907"/>
            <a:ext cx="2867814" cy="1147125"/>
          </a:xfrm>
          <a:custGeom>
            <a:avLst/>
            <a:gdLst>
              <a:gd name="connsiteX0" fmla="*/ 0 w 2867814"/>
              <a:gd name="connsiteY0" fmla="*/ 0 h 1147125"/>
              <a:gd name="connsiteX1" fmla="*/ 2294252 w 2867814"/>
              <a:gd name="connsiteY1" fmla="*/ 0 h 1147125"/>
              <a:gd name="connsiteX2" fmla="*/ 2867814 w 2867814"/>
              <a:gd name="connsiteY2" fmla="*/ 573563 h 1147125"/>
              <a:gd name="connsiteX3" fmla="*/ 2294252 w 2867814"/>
              <a:gd name="connsiteY3" fmla="*/ 1147125 h 1147125"/>
              <a:gd name="connsiteX4" fmla="*/ 0 w 2867814"/>
              <a:gd name="connsiteY4" fmla="*/ 1147125 h 1147125"/>
              <a:gd name="connsiteX5" fmla="*/ 573563 w 2867814"/>
              <a:gd name="connsiteY5" fmla="*/ 573563 h 1147125"/>
              <a:gd name="connsiteX6" fmla="*/ 0 w 2867814"/>
              <a:gd name="connsiteY6" fmla="*/ 0 h 114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67814" h="1147125">
                <a:moveTo>
                  <a:pt x="0" y="0"/>
                </a:moveTo>
                <a:lnTo>
                  <a:pt x="2294252" y="0"/>
                </a:lnTo>
                <a:lnTo>
                  <a:pt x="2867814" y="573563"/>
                </a:lnTo>
                <a:lnTo>
                  <a:pt x="2294252" y="1147125"/>
                </a:lnTo>
                <a:lnTo>
                  <a:pt x="0" y="1147125"/>
                </a:lnTo>
                <a:lnTo>
                  <a:pt x="573563" y="573563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2">
              <a:hueOff val="0"/>
              <a:satOff val="0"/>
              <a:lumOff val="0"/>
              <a:alphaOff val="0"/>
            </a:schemeClr>
          </a:fillRef>
          <a:effectRef idx="1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630713" tIns="28575" rIns="573562" bIns="28575" numCol="1" spcCol="1270" anchor="ctr" anchorCtr="0">
            <a:noAutofit/>
          </a:bodyPr>
          <a:lstStyle/>
          <a:p>
            <a:pPr marL="0" lvl="0" indent="0" algn="ctr" defTabSz="2000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4500" kern="1200" dirty="0"/>
              <a:t>recycle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7B5AD0CD-6E8A-4D5D-BDD2-0CE22C76EF2D}"/>
              </a:ext>
            </a:extLst>
          </p:cNvPr>
          <p:cNvSpPr/>
          <p:nvPr/>
        </p:nvSpPr>
        <p:spPr>
          <a:xfrm>
            <a:off x="4106310" y="2403413"/>
            <a:ext cx="2380286" cy="952114"/>
          </a:xfrm>
          <a:custGeom>
            <a:avLst/>
            <a:gdLst>
              <a:gd name="connsiteX0" fmla="*/ 0 w 2380286"/>
              <a:gd name="connsiteY0" fmla="*/ 0 h 952114"/>
              <a:gd name="connsiteX1" fmla="*/ 1904229 w 2380286"/>
              <a:gd name="connsiteY1" fmla="*/ 0 h 952114"/>
              <a:gd name="connsiteX2" fmla="*/ 2380286 w 2380286"/>
              <a:gd name="connsiteY2" fmla="*/ 476057 h 952114"/>
              <a:gd name="connsiteX3" fmla="*/ 1904229 w 2380286"/>
              <a:gd name="connsiteY3" fmla="*/ 952114 h 952114"/>
              <a:gd name="connsiteX4" fmla="*/ 0 w 2380286"/>
              <a:gd name="connsiteY4" fmla="*/ 952114 h 952114"/>
              <a:gd name="connsiteX5" fmla="*/ 476057 w 2380286"/>
              <a:gd name="connsiteY5" fmla="*/ 476057 h 952114"/>
              <a:gd name="connsiteX6" fmla="*/ 0 w 2380286"/>
              <a:gd name="connsiteY6" fmla="*/ 0 h 95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80286" h="952114">
                <a:moveTo>
                  <a:pt x="0" y="0"/>
                </a:moveTo>
                <a:lnTo>
                  <a:pt x="1904229" y="0"/>
                </a:lnTo>
                <a:lnTo>
                  <a:pt x="2380286" y="476057"/>
                </a:lnTo>
                <a:lnTo>
                  <a:pt x="1904229" y="952114"/>
                </a:lnTo>
                <a:lnTo>
                  <a:pt x="0" y="952114"/>
                </a:lnTo>
                <a:lnTo>
                  <a:pt x="476057" y="47605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07807" tIns="15875" rIns="476057" bIns="15875" numCol="1" spcCol="1270" anchor="ctr" anchorCtr="0">
            <a:noAutofit/>
          </a:bodyPr>
          <a:lstStyle/>
          <a:p>
            <a:pPr marL="0" lvl="0" indent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500" kern="1200" dirty="0"/>
              <a:t>books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7EE5588E-DD73-4ACE-B91C-90B46B0A97DE}"/>
              </a:ext>
            </a:extLst>
          </p:cNvPr>
          <p:cNvSpPr/>
          <p:nvPr/>
        </p:nvSpPr>
        <p:spPr>
          <a:xfrm>
            <a:off x="6153356" y="2403413"/>
            <a:ext cx="2380286" cy="952114"/>
          </a:xfrm>
          <a:custGeom>
            <a:avLst/>
            <a:gdLst>
              <a:gd name="connsiteX0" fmla="*/ 0 w 2380286"/>
              <a:gd name="connsiteY0" fmla="*/ 0 h 952114"/>
              <a:gd name="connsiteX1" fmla="*/ 1904229 w 2380286"/>
              <a:gd name="connsiteY1" fmla="*/ 0 h 952114"/>
              <a:gd name="connsiteX2" fmla="*/ 2380286 w 2380286"/>
              <a:gd name="connsiteY2" fmla="*/ 476057 h 952114"/>
              <a:gd name="connsiteX3" fmla="*/ 1904229 w 2380286"/>
              <a:gd name="connsiteY3" fmla="*/ 952114 h 952114"/>
              <a:gd name="connsiteX4" fmla="*/ 0 w 2380286"/>
              <a:gd name="connsiteY4" fmla="*/ 952114 h 952114"/>
              <a:gd name="connsiteX5" fmla="*/ 476057 w 2380286"/>
              <a:gd name="connsiteY5" fmla="*/ 476057 h 952114"/>
              <a:gd name="connsiteX6" fmla="*/ 0 w 2380286"/>
              <a:gd name="connsiteY6" fmla="*/ 0 h 95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80286" h="952114">
                <a:moveTo>
                  <a:pt x="0" y="0"/>
                </a:moveTo>
                <a:lnTo>
                  <a:pt x="1904229" y="0"/>
                </a:lnTo>
                <a:lnTo>
                  <a:pt x="2380286" y="476057"/>
                </a:lnTo>
                <a:lnTo>
                  <a:pt x="1904229" y="952114"/>
                </a:lnTo>
                <a:lnTo>
                  <a:pt x="0" y="952114"/>
                </a:lnTo>
                <a:lnTo>
                  <a:pt x="476057" y="47605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07807" tIns="15875" rIns="476057" bIns="15875" numCol="1" spcCol="1270" anchor="ctr" anchorCtr="0">
            <a:noAutofit/>
          </a:bodyPr>
          <a:lstStyle/>
          <a:p>
            <a:pPr marL="0" lvl="0" indent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500" kern="1200" dirty="0"/>
              <a:t>bottles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2BA501F2-DE8E-4173-B1DE-5834DD10ADC7}"/>
              </a:ext>
            </a:extLst>
          </p:cNvPr>
          <p:cNvSpPr/>
          <p:nvPr/>
        </p:nvSpPr>
        <p:spPr>
          <a:xfrm>
            <a:off x="8200402" y="2403413"/>
            <a:ext cx="2380286" cy="952114"/>
          </a:xfrm>
          <a:custGeom>
            <a:avLst/>
            <a:gdLst>
              <a:gd name="connsiteX0" fmla="*/ 0 w 2380286"/>
              <a:gd name="connsiteY0" fmla="*/ 0 h 952114"/>
              <a:gd name="connsiteX1" fmla="*/ 1904229 w 2380286"/>
              <a:gd name="connsiteY1" fmla="*/ 0 h 952114"/>
              <a:gd name="connsiteX2" fmla="*/ 2380286 w 2380286"/>
              <a:gd name="connsiteY2" fmla="*/ 476057 h 952114"/>
              <a:gd name="connsiteX3" fmla="*/ 1904229 w 2380286"/>
              <a:gd name="connsiteY3" fmla="*/ 952114 h 952114"/>
              <a:gd name="connsiteX4" fmla="*/ 0 w 2380286"/>
              <a:gd name="connsiteY4" fmla="*/ 952114 h 952114"/>
              <a:gd name="connsiteX5" fmla="*/ 476057 w 2380286"/>
              <a:gd name="connsiteY5" fmla="*/ 476057 h 952114"/>
              <a:gd name="connsiteX6" fmla="*/ 0 w 2380286"/>
              <a:gd name="connsiteY6" fmla="*/ 0 h 95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80286" h="952114">
                <a:moveTo>
                  <a:pt x="0" y="0"/>
                </a:moveTo>
                <a:lnTo>
                  <a:pt x="1904229" y="0"/>
                </a:lnTo>
                <a:lnTo>
                  <a:pt x="2380286" y="476057"/>
                </a:lnTo>
                <a:lnTo>
                  <a:pt x="1904229" y="952114"/>
                </a:lnTo>
                <a:lnTo>
                  <a:pt x="0" y="952114"/>
                </a:lnTo>
                <a:lnTo>
                  <a:pt x="476057" y="47605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07807" tIns="15875" rIns="476057" bIns="15875" numCol="1" spcCol="1270" anchor="ctr" anchorCtr="0">
            <a:noAutofit/>
          </a:bodyPr>
          <a:lstStyle/>
          <a:p>
            <a:pPr marL="0" lvl="0" indent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500" kern="1200" dirty="0"/>
              <a:t>cans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0447F95-794E-448B-9723-CE97DBDF0211}"/>
              </a:ext>
            </a:extLst>
          </p:cNvPr>
          <p:cNvSpPr/>
          <p:nvPr/>
        </p:nvSpPr>
        <p:spPr>
          <a:xfrm>
            <a:off x="1611311" y="3613631"/>
            <a:ext cx="2867814" cy="1147125"/>
          </a:xfrm>
          <a:custGeom>
            <a:avLst/>
            <a:gdLst>
              <a:gd name="connsiteX0" fmla="*/ 0 w 2867814"/>
              <a:gd name="connsiteY0" fmla="*/ 0 h 1147125"/>
              <a:gd name="connsiteX1" fmla="*/ 2294252 w 2867814"/>
              <a:gd name="connsiteY1" fmla="*/ 0 h 1147125"/>
              <a:gd name="connsiteX2" fmla="*/ 2867814 w 2867814"/>
              <a:gd name="connsiteY2" fmla="*/ 573563 h 1147125"/>
              <a:gd name="connsiteX3" fmla="*/ 2294252 w 2867814"/>
              <a:gd name="connsiteY3" fmla="*/ 1147125 h 1147125"/>
              <a:gd name="connsiteX4" fmla="*/ 0 w 2867814"/>
              <a:gd name="connsiteY4" fmla="*/ 1147125 h 1147125"/>
              <a:gd name="connsiteX5" fmla="*/ 573563 w 2867814"/>
              <a:gd name="connsiteY5" fmla="*/ 573563 h 1147125"/>
              <a:gd name="connsiteX6" fmla="*/ 0 w 2867814"/>
              <a:gd name="connsiteY6" fmla="*/ 0 h 114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67814" h="1147125">
                <a:moveTo>
                  <a:pt x="0" y="0"/>
                </a:moveTo>
                <a:lnTo>
                  <a:pt x="2294252" y="0"/>
                </a:lnTo>
                <a:lnTo>
                  <a:pt x="2867814" y="573563"/>
                </a:lnTo>
                <a:lnTo>
                  <a:pt x="2294252" y="1147125"/>
                </a:lnTo>
                <a:lnTo>
                  <a:pt x="0" y="1147125"/>
                </a:lnTo>
                <a:lnTo>
                  <a:pt x="573563" y="573563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3">
              <a:hueOff val="0"/>
              <a:satOff val="0"/>
              <a:lumOff val="0"/>
              <a:alphaOff val="0"/>
            </a:schemeClr>
          </a:fillRef>
          <a:effectRef idx="1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630713" tIns="28575" rIns="573562" bIns="28575" numCol="1" spcCol="1270" anchor="ctr" anchorCtr="0">
            <a:noAutofit/>
          </a:bodyPr>
          <a:lstStyle/>
          <a:p>
            <a:pPr marL="0" lvl="0" indent="0" algn="ctr" defTabSz="2000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4500" kern="1200" dirty="0"/>
              <a:t>help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C503B9D-CA72-4A1E-9CB2-E89B5DE5BB03}"/>
              </a:ext>
            </a:extLst>
          </p:cNvPr>
          <p:cNvSpPr/>
          <p:nvPr/>
        </p:nvSpPr>
        <p:spPr>
          <a:xfrm>
            <a:off x="4106310" y="3711136"/>
            <a:ext cx="2380286" cy="952114"/>
          </a:xfrm>
          <a:custGeom>
            <a:avLst/>
            <a:gdLst>
              <a:gd name="connsiteX0" fmla="*/ 0 w 2380286"/>
              <a:gd name="connsiteY0" fmla="*/ 0 h 952114"/>
              <a:gd name="connsiteX1" fmla="*/ 1904229 w 2380286"/>
              <a:gd name="connsiteY1" fmla="*/ 0 h 952114"/>
              <a:gd name="connsiteX2" fmla="*/ 2380286 w 2380286"/>
              <a:gd name="connsiteY2" fmla="*/ 476057 h 952114"/>
              <a:gd name="connsiteX3" fmla="*/ 1904229 w 2380286"/>
              <a:gd name="connsiteY3" fmla="*/ 952114 h 952114"/>
              <a:gd name="connsiteX4" fmla="*/ 0 w 2380286"/>
              <a:gd name="connsiteY4" fmla="*/ 952114 h 952114"/>
              <a:gd name="connsiteX5" fmla="*/ 476057 w 2380286"/>
              <a:gd name="connsiteY5" fmla="*/ 476057 h 952114"/>
              <a:gd name="connsiteX6" fmla="*/ 0 w 2380286"/>
              <a:gd name="connsiteY6" fmla="*/ 0 h 95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80286" h="952114">
                <a:moveTo>
                  <a:pt x="0" y="0"/>
                </a:moveTo>
                <a:lnTo>
                  <a:pt x="1904229" y="0"/>
                </a:lnTo>
                <a:lnTo>
                  <a:pt x="2380286" y="476057"/>
                </a:lnTo>
                <a:lnTo>
                  <a:pt x="1904229" y="952114"/>
                </a:lnTo>
                <a:lnTo>
                  <a:pt x="0" y="952114"/>
                </a:lnTo>
                <a:lnTo>
                  <a:pt x="476057" y="47605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07807" tIns="15875" rIns="476057" bIns="15875" numCol="1" spcCol="1270" anchor="ctr" anchorCtr="0">
            <a:noAutofit/>
          </a:bodyPr>
          <a:lstStyle/>
          <a:p>
            <a:pPr marL="0" lvl="0" indent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500" kern="1200" dirty="0"/>
              <a:t>small children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ED41B9D-8925-4FD9-864E-7B2148221BD2}"/>
              </a:ext>
            </a:extLst>
          </p:cNvPr>
          <p:cNvSpPr/>
          <p:nvPr/>
        </p:nvSpPr>
        <p:spPr>
          <a:xfrm>
            <a:off x="6153356" y="3711136"/>
            <a:ext cx="2380286" cy="952114"/>
          </a:xfrm>
          <a:custGeom>
            <a:avLst/>
            <a:gdLst>
              <a:gd name="connsiteX0" fmla="*/ 0 w 2380286"/>
              <a:gd name="connsiteY0" fmla="*/ 0 h 952114"/>
              <a:gd name="connsiteX1" fmla="*/ 1904229 w 2380286"/>
              <a:gd name="connsiteY1" fmla="*/ 0 h 952114"/>
              <a:gd name="connsiteX2" fmla="*/ 2380286 w 2380286"/>
              <a:gd name="connsiteY2" fmla="*/ 476057 h 952114"/>
              <a:gd name="connsiteX3" fmla="*/ 1904229 w 2380286"/>
              <a:gd name="connsiteY3" fmla="*/ 952114 h 952114"/>
              <a:gd name="connsiteX4" fmla="*/ 0 w 2380286"/>
              <a:gd name="connsiteY4" fmla="*/ 952114 h 952114"/>
              <a:gd name="connsiteX5" fmla="*/ 476057 w 2380286"/>
              <a:gd name="connsiteY5" fmla="*/ 476057 h 952114"/>
              <a:gd name="connsiteX6" fmla="*/ 0 w 2380286"/>
              <a:gd name="connsiteY6" fmla="*/ 0 h 95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80286" h="952114">
                <a:moveTo>
                  <a:pt x="0" y="0"/>
                </a:moveTo>
                <a:lnTo>
                  <a:pt x="1904229" y="0"/>
                </a:lnTo>
                <a:lnTo>
                  <a:pt x="2380286" y="476057"/>
                </a:lnTo>
                <a:lnTo>
                  <a:pt x="1904229" y="952114"/>
                </a:lnTo>
                <a:lnTo>
                  <a:pt x="0" y="952114"/>
                </a:lnTo>
                <a:lnTo>
                  <a:pt x="476057" y="47605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07807" tIns="15875" rIns="476057" bIns="15875" numCol="1" spcCol="1270" anchor="ctr" anchorCtr="0">
            <a:noAutofit/>
          </a:bodyPr>
          <a:lstStyle/>
          <a:p>
            <a:pPr marL="0" lvl="0" indent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500" kern="1200" dirty="0"/>
              <a:t>homeless children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717488C-15DA-48FD-853B-8EA1ADFC7E5A}"/>
              </a:ext>
            </a:extLst>
          </p:cNvPr>
          <p:cNvSpPr/>
          <p:nvPr/>
        </p:nvSpPr>
        <p:spPr>
          <a:xfrm>
            <a:off x="8200402" y="3711136"/>
            <a:ext cx="2380286" cy="952114"/>
          </a:xfrm>
          <a:custGeom>
            <a:avLst/>
            <a:gdLst>
              <a:gd name="connsiteX0" fmla="*/ 0 w 2380286"/>
              <a:gd name="connsiteY0" fmla="*/ 0 h 952114"/>
              <a:gd name="connsiteX1" fmla="*/ 1904229 w 2380286"/>
              <a:gd name="connsiteY1" fmla="*/ 0 h 952114"/>
              <a:gd name="connsiteX2" fmla="*/ 2380286 w 2380286"/>
              <a:gd name="connsiteY2" fmla="*/ 476057 h 952114"/>
              <a:gd name="connsiteX3" fmla="*/ 1904229 w 2380286"/>
              <a:gd name="connsiteY3" fmla="*/ 952114 h 952114"/>
              <a:gd name="connsiteX4" fmla="*/ 0 w 2380286"/>
              <a:gd name="connsiteY4" fmla="*/ 952114 h 952114"/>
              <a:gd name="connsiteX5" fmla="*/ 476057 w 2380286"/>
              <a:gd name="connsiteY5" fmla="*/ 476057 h 952114"/>
              <a:gd name="connsiteX6" fmla="*/ 0 w 2380286"/>
              <a:gd name="connsiteY6" fmla="*/ 0 h 95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80286" h="952114">
                <a:moveTo>
                  <a:pt x="0" y="0"/>
                </a:moveTo>
                <a:lnTo>
                  <a:pt x="1904229" y="0"/>
                </a:lnTo>
                <a:lnTo>
                  <a:pt x="2380286" y="476057"/>
                </a:lnTo>
                <a:lnTo>
                  <a:pt x="1904229" y="952114"/>
                </a:lnTo>
                <a:lnTo>
                  <a:pt x="0" y="952114"/>
                </a:lnTo>
                <a:lnTo>
                  <a:pt x="476057" y="47605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07807" tIns="15875" rIns="476057" bIns="15875" numCol="1" spcCol="1270" anchor="ctr" anchorCtr="0">
            <a:noAutofit/>
          </a:bodyPr>
          <a:lstStyle/>
          <a:p>
            <a:pPr marL="0" lvl="0" indent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500" kern="1200" dirty="0"/>
              <a:t>old people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E3F0FE73-9A62-4AC2-B50D-579509C8F77E}"/>
              </a:ext>
            </a:extLst>
          </p:cNvPr>
          <p:cNvSpPr/>
          <p:nvPr/>
        </p:nvSpPr>
        <p:spPr>
          <a:xfrm>
            <a:off x="1611311" y="4921354"/>
            <a:ext cx="2867814" cy="1147125"/>
          </a:xfrm>
          <a:custGeom>
            <a:avLst/>
            <a:gdLst>
              <a:gd name="connsiteX0" fmla="*/ 0 w 2867814"/>
              <a:gd name="connsiteY0" fmla="*/ 0 h 1147125"/>
              <a:gd name="connsiteX1" fmla="*/ 2294252 w 2867814"/>
              <a:gd name="connsiteY1" fmla="*/ 0 h 1147125"/>
              <a:gd name="connsiteX2" fmla="*/ 2867814 w 2867814"/>
              <a:gd name="connsiteY2" fmla="*/ 573563 h 1147125"/>
              <a:gd name="connsiteX3" fmla="*/ 2294252 w 2867814"/>
              <a:gd name="connsiteY3" fmla="*/ 1147125 h 1147125"/>
              <a:gd name="connsiteX4" fmla="*/ 0 w 2867814"/>
              <a:gd name="connsiteY4" fmla="*/ 1147125 h 1147125"/>
              <a:gd name="connsiteX5" fmla="*/ 573563 w 2867814"/>
              <a:gd name="connsiteY5" fmla="*/ 573563 h 1147125"/>
              <a:gd name="connsiteX6" fmla="*/ 0 w 2867814"/>
              <a:gd name="connsiteY6" fmla="*/ 0 h 114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67814" h="1147125">
                <a:moveTo>
                  <a:pt x="0" y="0"/>
                </a:moveTo>
                <a:lnTo>
                  <a:pt x="2294252" y="0"/>
                </a:lnTo>
                <a:lnTo>
                  <a:pt x="2867814" y="573563"/>
                </a:lnTo>
                <a:lnTo>
                  <a:pt x="2294252" y="1147125"/>
                </a:lnTo>
                <a:lnTo>
                  <a:pt x="0" y="1147125"/>
                </a:lnTo>
                <a:lnTo>
                  <a:pt x="573563" y="573563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4">
              <a:hueOff val="0"/>
              <a:satOff val="0"/>
              <a:lumOff val="0"/>
              <a:alphaOff val="0"/>
            </a:schemeClr>
          </a:fillRef>
          <a:effectRef idx="1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630713" tIns="28575" rIns="573562" bIns="28575" numCol="1" spcCol="1270" anchor="ctr" anchorCtr="0">
            <a:noAutofit/>
          </a:bodyPr>
          <a:lstStyle/>
          <a:p>
            <a:pPr marL="0" lvl="0" indent="0" algn="ctr" defTabSz="2000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4500" kern="1200" dirty="0"/>
              <a:t>plant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A1A5C73-799A-4E04-8AB7-5847BCF0F01F}"/>
              </a:ext>
            </a:extLst>
          </p:cNvPr>
          <p:cNvSpPr/>
          <p:nvPr/>
        </p:nvSpPr>
        <p:spPr>
          <a:xfrm>
            <a:off x="4106310" y="5018860"/>
            <a:ext cx="2380286" cy="952114"/>
          </a:xfrm>
          <a:custGeom>
            <a:avLst/>
            <a:gdLst>
              <a:gd name="connsiteX0" fmla="*/ 0 w 2380286"/>
              <a:gd name="connsiteY0" fmla="*/ 0 h 952114"/>
              <a:gd name="connsiteX1" fmla="*/ 1904229 w 2380286"/>
              <a:gd name="connsiteY1" fmla="*/ 0 h 952114"/>
              <a:gd name="connsiteX2" fmla="*/ 2380286 w 2380286"/>
              <a:gd name="connsiteY2" fmla="*/ 476057 h 952114"/>
              <a:gd name="connsiteX3" fmla="*/ 1904229 w 2380286"/>
              <a:gd name="connsiteY3" fmla="*/ 952114 h 952114"/>
              <a:gd name="connsiteX4" fmla="*/ 0 w 2380286"/>
              <a:gd name="connsiteY4" fmla="*/ 952114 h 952114"/>
              <a:gd name="connsiteX5" fmla="*/ 476057 w 2380286"/>
              <a:gd name="connsiteY5" fmla="*/ 476057 h 952114"/>
              <a:gd name="connsiteX6" fmla="*/ 0 w 2380286"/>
              <a:gd name="connsiteY6" fmla="*/ 0 h 95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80286" h="952114">
                <a:moveTo>
                  <a:pt x="0" y="0"/>
                </a:moveTo>
                <a:lnTo>
                  <a:pt x="1904229" y="0"/>
                </a:lnTo>
                <a:lnTo>
                  <a:pt x="2380286" y="476057"/>
                </a:lnTo>
                <a:lnTo>
                  <a:pt x="1904229" y="952114"/>
                </a:lnTo>
                <a:lnTo>
                  <a:pt x="0" y="952114"/>
                </a:lnTo>
                <a:lnTo>
                  <a:pt x="476057" y="47605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07807" tIns="15875" rIns="476057" bIns="15875" numCol="1" spcCol="1270" anchor="ctr" anchorCtr="0">
            <a:noAutofit/>
          </a:bodyPr>
          <a:lstStyle/>
          <a:p>
            <a:pPr marL="0" lvl="0" indent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500" kern="1200" dirty="0"/>
              <a:t>trees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A21DA66D-A1F8-4130-A831-0319C0D97CDC}"/>
              </a:ext>
            </a:extLst>
          </p:cNvPr>
          <p:cNvSpPr/>
          <p:nvPr/>
        </p:nvSpPr>
        <p:spPr>
          <a:xfrm>
            <a:off x="6153356" y="5018860"/>
            <a:ext cx="2380286" cy="952114"/>
          </a:xfrm>
          <a:custGeom>
            <a:avLst/>
            <a:gdLst>
              <a:gd name="connsiteX0" fmla="*/ 0 w 2380286"/>
              <a:gd name="connsiteY0" fmla="*/ 0 h 952114"/>
              <a:gd name="connsiteX1" fmla="*/ 1904229 w 2380286"/>
              <a:gd name="connsiteY1" fmla="*/ 0 h 952114"/>
              <a:gd name="connsiteX2" fmla="*/ 2380286 w 2380286"/>
              <a:gd name="connsiteY2" fmla="*/ 476057 h 952114"/>
              <a:gd name="connsiteX3" fmla="*/ 1904229 w 2380286"/>
              <a:gd name="connsiteY3" fmla="*/ 952114 h 952114"/>
              <a:gd name="connsiteX4" fmla="*/ 0 w 2380286"/>
              <a:gd name="connsiteY4" fmla="*/ 952114 h 952114"/>
              <a:gd name="connsiteX5" fmla="*/ 476057 w 2380286"/>
              <a:gd name="connsiteY5" fmla="*/ 476057 h 952114"/>
              <a:gd name="connsiteX6" fmla="*/ 0 w 2380286"/>
              <a:gd name="connsiteY6" fmla="*/ 0 h 95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80286" h="952114">
                <a:moveTo>
                  <a:pt x="0" y="0"/>
                </a:moveTo>
                <a:lnTo>
                  <a:pt x="1904229" y="0"/>
                </a:lnTo>
                <a:lnTo>
                  <a:pt x="2380286" y="476057"/>
                </a:lnTo>
                <a:lnTo>
                  <a:pt x="1904229" y="952114"/>
                </a:lnTo>
                <a:lnTo>
                  <a:pt x="0" y="952114"/>
                </a:lnTo>
                <a:lnTo>
                  <a:pt x="476057" y="47605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07807" tIns="15875" rIns="476057" bIns="15875" numCol="1" spcCol="1270" anchor="ctr" anchorCtr="0">
            <a:noAutofit/>
          </a:bodyPr>
          <a:lstStyle/>
          <a:p>
            <a:pPr marL="0" lvl="0" indent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500" kern="1200" dirty="0"/>
              <a:t>vegetables</a:t>
            </a:r>
          </a:p>
        </p:txBody>
      </p:sp>
    </p:spTree>
    <p:extLst>
      <p:ext uri="{BB962C8B-B14F-4D97-AF65-F5344CB8AC3E}">
        <p14:creationId xmlns:p14="http://schemas.microsoft.com/office/powerpoint/2010/main" val="1887226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15721" y="1070735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940783" y="2243811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VOCABULARY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66492" y="1033983"/>
            <a:ext cx="5459396" cy="588689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Matching game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69643" y="1752557"/>
            <a:ext cx="5456245" cy="1637913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1: Match a verb in A with a word or phrase </a:t>
            </a:r>
            <a:r>
              <a:rPr lang="vi-VN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lang="vi-VN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2: Complete each of the sentences with a suitable word or phrase from </a:t>
            </a:r>
            <a:r>
              <a:rPr lang="vi-VN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vi-VN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box</a:t>
            </a:r>
            <a:r>
              <a:rPr lang="en-US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3: Use the phrases from the box to write full sentences under the </a:t>
            </a:r>
            <a:r>
              <a:rPr lang="vi-VN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correct </a:t>
            </a:r>
            <a:r>
              <a:rPr lang="vi-VN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picture</a:t>
            </a:r>
            <a:r>
              <a:rPr lang="en-US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cxnSpLocks/>
            <a:stCxn id="16" idx="3"/>
            <a:endCxn id="17" idx="0"/>
          </p:cNvCxnSpPr>
          <p:nvPr/>
        </p:nvCxnSpPr>
        <p:spPr>
          <a:xfrm>
            <a:off x="2399488" y="1398272"/>
            <a:ext cx="1516662" cy="845539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307926"/>
            <a:ext cx="4173594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162405"/>
            <a:ext cx="964452" cy="91649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778695" y="372525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2: A CLOSER LOOK 1</a:t>
            </a:r>
          </a:p>
        </p:txBody>
      </p:sp>
      <p:pic>
        <p:nvPicPr>
          <p:cNvPr id="26" name="Picture 2" descr="Vocabulary Growth From 18 to 24 Months of Age in Children With and Without  Repaired Cleft Palate | Journal of Speech, Language, and Hearing Research">
            <a:extLst>
              <a:ext uri="{FF2B5EF4-FFF2-40B4-BE49-F238E27FC236}">
                <a16:creationId xmlns:a16="http://schemas.microsoft.com/office/drawing/2014/main" id="{040DD14D-8F8A-4AEE-97F7-B295826B39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2209" y="3744753"/>
            <a:ext cx="5793981" cy="2896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514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707059" y="1578902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rgbClr val="F7941E"/>
                </a:solidFill>
              </a:rPr>
              <a:t>exchange </a:t>
            </a:r>
            <a:r>
              <a:rPr lang="en-US" sz="4000" b="1" dirty="0">
                <a:solidFill>
                  <a:srgbClr val="F7941E"/>
                </a:solidFill>
                <a:cs typeface="Calibri" panose="020F0502020204030204" pitchFamily="34" charset="0"/>
              </a:rPr>
              <a:t>(v)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3443" y="4078505"/>
            <a:ext cx="59047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 err="1"/>
              <a:t>trao</a:t>
            </a:r>
            <a:r>
              <a:rPr lang="en-US" sz="3600" dirty="0"/>
              <a:t> </a:t>
            </a:r>
            <a:r>
              <a:rPr lang="en-US" sz="3600" dirty="0" err="1"/>
              <a:t>đổi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1851898" y="2960479"/>
            <a:ext cx="26398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/</a:t>
            </a:r>
            <a:r>
              <a:rPr lang="en-US" sz="3600" b="1" dirty="0" err="1">
                <a:solidFill>
                  <a:srgbClr val="0FB7BD"/>
                </a:solidFill>
              </a:rPr>
              <a:t>ɪksˈʧeɪnʤ</a:t>
            </a:r>
            <a:r>
              <a:rPr lang="en-US" sz="3600" b="1" dirty="0">
                <a:solidFill>
                  <a:srgbClr val="0FB7BD"/>
                </a:solidFill>
              </a:rPr>
              <a:t>/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pic>
        <p:nvPicPr>
          <p:cNvPr id="7170" name="Picture 2" descr="Shopping vocabulary | Baamboozle">
            <a:extLst>
              <a:ext uri="{FF2B5EF4-FFF2-40B4-BE49-F238E27FC236}">
                <a16:creationId xmlns:a16="http://schemas.microsoft.com/office/drawing/2014/main" id="{2656D668-0CE5-449B-B601-90B1D34D14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8179" y="1578902"/>
            <a:ext cx="4226507" cy="4251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exchange">
            <a:hlinkClick r:id="" action="ppaction://media"/>
            <a:extLst>
              <a:ext uri="{FF2B5EF4-FFF2-40B4-BE49-F238E27FC236}">
                <a16:creationId xmlns:a16="http://schemas.microsoft.com/office/drawing/2014/main" id="{803C370E-29AE-47DD-ABC9-3197D4E7DE9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576667" y="5196531"/>
            <a:ext cx="818295" cy="818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496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0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3082</TotalTime>
  <Words>1404</Words>
  <Application>Microsoft Office PowerPoint</Application>
  <PresentationFormat>Widescreen</PresentationFormat>
  <Paragraphs>264</Paragraphs>
  <Slides>30</Slides>
  <Notes>21</Notes>
  <HiddenSlides>0</HiddenSlides>
  <MMClips>8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3" baseType="lpstr">
      <vt:lpstr>Adobe Gothic Std B</vt:lpstr>
      <vt:lpstr>Arial</vt:lpstr>
      <vt:lpstr>Arial (Body)</vt:lpstr>
      <vt:lpstr>Calibri</vt:lpstr>
      <vt:lpstr>Calibri Light</vt:lpstr>
      <vt:lpstr>ChronicaPro-Bold</vt:lpstr>
      <vt:lpstr>ChronicaPro-Book</vt:lpstr>
      <vt:lpstr>ChronicaPro-Medium</vt:lpstr>
      <vt:lpstr>Courier New</vt:lpstr>
      <vt:lpstr>Myriad Pro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Giang Do</cp:lastModifiedBy>
  <cp:revision>195</cp:revision>
  <dcterms:created xsi:type="dcterms:W3CDTF">2020-12-09T02:04:09Z</dcterms:created>
  <dcterms:modified xsi:type="dcterms:W3CDTF">2022-05-10T10:08:14Z</dcterms:modified>
</cp:coreProperties>
</file>