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5" r:id="rId9"/>
    <p:sldId id="264"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93" r:id="rId25"/>
    <p:sldId id="282" r:id="rId26"/>
    <p:sldId id="283" r:id="rId27"/>
    <p:sldId id="284" r:id="rId28"/>
    <p:sldId id="294" r:id="rId29"/>
    <p:sldId id="285" r:id="rId30"/>
    <p:sldId id="276"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0E978-3034-4AA8-96E8-AC9328AD98DA}" type="datetimeFigureOut">
              <a:rPr lang="en-US" smtClean="0"/>
              <a:t>17/10/2022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40EFF-426C-4388-9D17-8ED2170B689D}" type="slidenum">
              <a:rPr lang="en-US" smtClean="0"/>
              <a:t>‹#›</a:t>
            </a:fld>
            <a:endParaRPr lang="en-US"/>
          </a:p>
        </p:txBody>
      </p:sp>
    </p:spTree>
    <p:extLst>
      <p:ext uri="{BB962C8B-B14F-4D97-AF65-F5344CB8AC3E}">
        <p14:creationId xmlns:p14="http://schemas.microsoft.com/office/powerpoint/2010/main" val="353186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9B777A-E41E-426D-A591-4C3D750C1600}" type="slidenum">
              <a:rPr lang="en-US" altLang="en-US"/>
              <a:pPr/>
              <a:t>33</a:t>
            </a:fld>
            <a:endParaRPr lang="en-US" altLang="en-US"/>
          </a:p>
        </p:txBody>
      </p:sp>
    </p:spTree>
    <p:extLst>
      <p:ext uri="{BB962C8B-B14F-4D97-AF65-F5344CB8AC3E}">
        <p14:creationId xmlns:p14="http://schemas.microsoft.com/office/powerpoint/2010/main" val="424208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236308-EC76-41EC-9B97-DDA561E9F17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63093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36308-EC76-41EC-9B97-DDA561E9F17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209220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36308-EC76-41EC-9B97-DDA561E9F17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65847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36308-EC76-41EC-9B97-DDA561E9F17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55982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236308-EC76-41EC-9B97-DDA561E9F17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324690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236308-EC76-41EC-9B97-DDA561E9F17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260100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236308-EC76-41EC-9B97-DDA561E9F17C}" type="datetimeFigureOut">
              <a:rPr lang="en-US" smtClean="0"/>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356332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36308-EC76-41EC-9B97-DDA561E9F17C}" type="datetimeFigureOut">
              <a:rPr lang="en-US" smtClean="0"/>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178567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36308-EC76-41EC-9B97-DDA561E9F17C}" type="datetimeFigureOut">
              <a:rPr lang="en-US" smtClean="0"/>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391557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236308-EC76-41EC-9B97-DDA561E9F17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205459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236308-EC76-41EC-9B97-DDA561E9F17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34BD1-FB13-40AA-981C-9D29E8EA741C}" type="slidenum">
              <a:rPr lang="en-US" smtClean="0"/>
              <a:t>‹#›</a:t>
            </a:fld>
            <a:endParaRPr lang="en-US"/>
          </a:p>
        </p:txBody>
      </p:sp>
    </p:spTree>
    <p:extLst>
      <p:ext uri="{BB962C8B-B14F-4D97-AF65-F5344CB8AC3E}">
        <p14:creationId xmlns:p14="http://schemas.microsoft.com/office/powerpoint/2010/main" val="208906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36308-EC76-41EC-9B97-DDA561E9F17C}" type="datetimeFigureOut">
              <a:rPr lang="en-US" smtClean="0"/>
              <a:t>17/10/2022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4BD1-FB13-40AA-981C-9D29E8EA741C}" type="slidenum">
              <a:rPr lang="en-US" smtClean="0"/>
              <a:t>‹#›</a:t>
            </a:fld>
            <a:endParaRPr lang="en-US"/>
          </a:p>
        </p:txBody>
      </p:sp>
    </p:spTree>
    <p:extLst>
      <p:ext uri="{BB962C8B-B14F-4D97-AF65-F5344CB8AC3E}">
        <p14:creationId xmlns:p14="http://schemas.microsoft.com/office/powerpoint/2010/main" val="193219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p:cNvPr>
          <p:cNvSpPr txBox="1">
            <a:spLocks/>
          </p:cNvSpPr>
          <p:nvPr/>
        </p:nvSpPr>
        <p:spPr>
          <a:xfrm>
            <a:off x="228600" y="327184"/>
            <a:ext cx="11963400" cy="3873456"/>
          </a:xfrm>
          <a:prstGeom prst="rect">
            <a:avLst/>
          </a:prstGeom>
          <a:noFill/>
        </p:spPr>
        <p:txBody>
          <a:bodyPr>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ct val="20000"/>
              </a:spcBef>
              <a:spcAft>
                <a:spcPts val="0"/>
              </a:spcAft>
              <a:defRPr/>
            </a:pPr>
            <a:r>
              <a:rPr lang="en-US" sz="4400" b="1" dirty="0">
                <a:ln w="11430"/>
                <a:solidFill>
                  <a:schemeClr val="tx2"/>
                </a:solidFill>
                <a:effectLst>
                  <a:outerShdw blurRad="50800" dist="39000" dir="5460000" algn="tl">
                    <a:srgbClr val="000000">
                      <a:alpha val="38000"/>
                    </a:srgbClr>
                  </a:outerShdw>
                </a:effectLst>
                <a:latin typeface="Times New Roman" pitchFamily="18" charset="0"/>
                <a:cs typeface="Times New Roman" pitchFamily="18" charset="0"/>
              </a:rPr>
              <a:t>LỊCH SỬ </a:t>
            </a:r>
            <a:r>
              <a:rPr lang="en-US" sz="4400" b="1" dirty="0" smtClean="0">
                <a:ln w="11430"/>
                <a:solidFill>
                  <a:schemeClr val="tx2"/>
                </a:solidFill>
                <a:effectLst>
                  <a:outerShdw blurRad="50800" dist="39000" dir="5460000" algn="tl">
                    <a:srgbClr val="000000">
                      <a:alpha val="38000"/>
                    </a:srgbClr>
                  </a:outerShdw>
                </a:effectLst>
                <a:latin typeface="Times New Roman" pitchFamily="18" charset="0"/>
                <a:cs typeface="Times New Roman" pitchFamily="18" charset="0"/>
              </a:rPr>
              <a:t>- ĐỊA LÍ 7</a:t>
            </a:r>
            <a:endParaRPr lang="en-US" sz="4400" b="1" dirty="0">
              <a:ln w="11430"/>
              <a:solidFill>
                <a:schemeClr val="tx2"/>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003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0"/>
            <a:ext cx="115606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066801"/>
            <a:ext cx="8884920" cy="3108543"/>
          </a:xfrm>
          <a:prstGeom prst="rect">
            <a:avLst/>
          </a:prstGeom>
          <a:noFill/>
        </p:spPr>
        <p:txBody>
          <a:bodyPr wrap="square">
            <a:spAutoFit/>
          </a:bodyPr>
          <a:lstStyle/>
          <a:p>
            <a:pPr marL="342900" indent="-342900">
              <a:buFontTx/>
              <a:buAutoNum type="arabicPeriod"/>
              <a:defRPr/>
            </a:pPr>
            <a:r>
              <a:rPr lang="en-US" sz="3200" dirty="0" err="1">
                <a:solidFill>
                  <a:srgbClr val="FF0000"/>
                </a:solidFill>
                <a:latin typeface="Times New Roman" pitchFamily="18" charset="0"/>
                <a:cs typeface="Times New Roman" pitchFamily="18" charset="0"/>
              </a:rPr>
              <a:t>Điều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nhiên</a:t>
            </a:r>
            <a:endParaRPr lang="en-US" sz="3200" dirty="0">
              <a:solidFill>
                <a:srgbClr val="FF0000"/>
              </a:solidFill>
              <a:latin typeface="Times New Roman" pitchFamily="18" charset="0"/>
              <a:cs typeface="Times New Roman" pitchFamily="18" charset="0"/>
            </a:endParaRPr>
          </a:p>
          <a:p>
            <a:pPr marL="342900" indent="-342900">
              <a:buFontTx/>
              <a:buAutoNum type="arabicPeriod"/>
              <a:defRPr/>
            </a:pPr>
            <a:endParaRPr lang="en-US" sz="2000" dirty="0">
              <a:latin typeface="Times New Roman" pitchFamily="18" charset="0"/>
              <a:cs typeface="Times New Roman" pitchFamily="18" charset="0"/>
            </a:endParaRPr>
          </a:p>
          <a:p>
            <a:pPr marL="342900" indent="-342900">
              <a:buFontTx/>
              <a:buChar char="-"/>
              <a:defRPr/>
            </a:pPr>
            <a:r>
              <a:rPr lang="en-CA" sz="3600" dirty="0" err="1">
                <a:latin typeface="Times New Roman" pitchFamily="18" charset="0"/>
                <a:cs typeface="Times New Roman" pitchFamily="18" charset="0"/>
              </a:rPr>
              <a:t>Ấn</a:t>
            </a:r>
            <a:r>
              <a:rPr lang="en-CA" sz="3600" dirty="0">
                <a:latin typeface="Times New Roman" pitchFamily="18" charset="0"/>
                <a:cs typeface="Times New Roman" pitchFamily="18" charset="0"/>
              </a:rPr>
              <a:t> </a:t>
            </a:r>
            <a:r>
              <a:rPr lang="en-CA" sz="3600" dirty="0" err="1">
                <a:latin typeface="Times New Roman" pitchFamily="18" charset="0"/>
                <a:cs typeface="Times New Roman" pitchFamily="18" charset="0"/>
              </a:rPr>
              <a:t>Độ</a:t>
            </a:r>
            <a:r>
              <a:rPr lang="en-CA" sz="3600" dirty="0">
                <a:latin typeface="Times New Roman" pitchFamily="18" charset="0"/>
                <a:cs typeface="Times New Roman" pitchFamily="18" charset="0"/>
              </a:rPr>
              <a:t> </a:t>
            </a:r>
            <a:r>
              <a:rPr lang="en-CA" sz="3600" dirty="0" err="1">
                <a:latin typeface="Times New Roman" pitchFamily="18" charset="0"/>
                <a:cs typeface="Times New Roman" pitchFamily="18" charset="0"/>
              </a:rPr>
              <a:t>thuộc</a:t>
            </a:r>
            <a:r>
              <a:rPr lang="en-CA" sz="3600" dirty="0">
                <a:latin typeface="Times New Roman" pitchFamily="18" charset="0"/>
                <a:cs typeface="Times New Roman" pitchFamily="18" charset="0"/>
              </a:rPr>
              <a:t> </a:t>
            </a:r>
            <a:r>
              <a:rPr lang="en-CA" sz="3600" dirty="0" err="1">
                <a:latin typeface="Times New Roman" pitchFamily="18" charset="0"/>
                <a:cs typeface="Times New Roman" pitchFamily="18" charset="0"/>
              </a:rPr>
              <a:t>khu</a:t>
            </a:r>
            <a:r>
              <a:rPr lang="en-CA" sz="3600" dirty="0">
                <a:latin typeface="Times New Roman" pitchFamily="18" charset="0"/>
                <a:cs typeface="Times New Roman" pitchFamily="18" charset="0"/>
              </a:rPr>
              <a:t> </a:t>
            </a:r>
            <a:r>
              <a:rPr lang="en-CA" sz="3600" dirty="0" err="1">
                <a:latin typeface="Times New Roman" pitchFamily="18" charset="0"/>
                <a:cs typeface="Times New Roman" pitchFamily="18" charset="0"/>
              </a:rPr>
              <a:t>vực</a:t>
            </a:r>
            <a:r>
              <a:rPr lang="en-CA" sz="3600" dirty="0">
                <a:latin typeface="Times New Roman" pitchFamily="18" charset="0"/>
                <a:cs typeface="Times New Roman" pitchFamily="18" charset="0"/>
              </a:rPr>
              <a:t> Nam </a:t>
            </a:r>
            <a:r>
              <a:rPr lang="en-CA" sz="3600" dirty="0" smtClean="0">
                <a:latin typeface="Times New Roman" pitchFamily="18" charset="0"/>
                <a:cs typeface="Times New Roman" pitchFamily="18" charset="0"/>
              </a:rPr>
              <a:t>Á.</a:t>
            </a:r>
            <a:endParaRPr lang="en-US" sz="3600" dirty="0">
              <a:latin typeface="Times New Roman" pitchFamily="18" charset="0"/>
              <a:cs typeface="Times New Roman" pitchFamily="18" charset="0"/>
            </a:endParaRPr>
          </a:p>
          <a:p>
            <a:pPr marL="342900" indent="-342900">
              <a:buFontTx/>
              <a:buChar char="-"/>
              <a:defRPr/>
            </a:pP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dãy</a:t>
            </a:r>
            <a:r>
              <a:rPr lang="en-US" sz="3600" dirty="0" smtClean="0">
                <a:latin typeface="Times New Roman" pitchFamily="18" charset="0"/>
                <a:cs typeface="Times New Roman" pitchFamily="18" charset="0"/>
              </a:rPr>
              <a:t> Himalaya, </a:t>
            </a:r>
            <a:r>
              <a:rPr lang="en-US" sz="3600" dirty="0" err="1" smtClean="0">
                <a:latin typeface="Times New Roman" pitchFamily="18" charset="0"/>
                <a:cs typeface="Times New Roman" pitchFamily="18" charset="0"/>
              </a:rPr>
              <a:t>ba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biển</a:t>
            </a:r>
            <a:r>
              <a:rPr lang="en-US" sz="3600" dirty="0" smtClean="0">
                <a:latin typeface="Times New Roman" pitchFamily="18" charset="0"/>
                <a:cs typeface="Times New Roman" pitchFamily="18" charset="0"/>
              </a:rPr>
              <a:t>. </a:t>
            </a:r>
          </a:p>
          <a:p>
            <a:pPr marL="342900" indent="-342900">
              <a:buFontTx/>
              <a:buChar char="-"/>
              <a:defRPr/>
            </a:pPr>
            <a:r>
              <a:rPr lang="en-US" sz="3600" dirty="0" err="1" smtClean="0">
                <a:latin typeface="Times New Roman" pitchFamily="18" charset="0"/>
                <a:cs typeface="Times New Roman" pitchFamily="18" charset="0"/>
              </a:rPr>
              <a:t>Cư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nuôi</a:t>
            </a:r>
            <a:endParaRPr lang="en-CA"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118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09" y="431075"/>
            <a:ext cx="11377748" cy="5773782"/>
          </a:xfrm>
          <a:prstGeom prst="rect">
            <a:avLst/>
          </a:prstGeom>
        </p:spPr>
      </p:pic>
    </p:spTree>
    <p:extLst>
      <p:ext uri="{BB962C8B-B14F-4D97-AF65-F5344CB8AC3E}">
        <p14:creationId xmlns:p14="http://schemas.microsoft.com/office/powerpoint/2010/main" val="34078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5029200" y="20574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sp>
        <p:nvSpPr>
          <p:cNvPr id="20" name="Rectangle 103"/>
          <p:cNvSpPr>
            <a:spLocks noChangeArrowheads="1"/>
          </p:cNvSpPr>
          <p:nvPr/>
        </p:nvSpPr>
        <p:spPr bwMode="auto">
          <a:xfrm>
            <a:off x="4274866" y="1002349"/>
            <a:ext cx="7086600" cy="1241425"/>
          </a:xfrm>
          <a:prstGeom prst="rect">
            <a:avLst/>
          </a:prstGeom>
          <a:gradFill rotWithShape="1">
            <a:gsLst>
              <a:gs pos="0">
                <a:srgbClr val="FDD1B3"/>
              </a:gs>
              <a:gs pos="50000">
                <a:srgbClr val="FFFFFF"/>
              </a:gs>
              <a:gs pos="100000">
                <a:srgbClr val="FDD1B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a:latin typeface="Times New Roman" panose="02020603050405020304" pitchFamily="18" charset="0"/>
                <a:cs typeface="Times New Roman" panose="02020603050405020304" pitchFamily="18" charset="0"/>
              </a:rPr>
              <a:t>Nhóm</a:t>
            </a:r>
            <a:r>
              <a:rPr lang="en-US" altLang="en-US" sz="2800" b="1" i="1" dirty="0">
                <a:latin typeface="Times New Roman" panose="02020603050405020304" pitchFamily="18" charset="0"/>
                <a:cs typeface="Times New Roman" panose="02020603050405020304" pitchFamily="18" charset="0"/>
              </a:rPr>
              <a:t> 1</a:t>
            </a:r>
            <a:r>
              <a:rPr lang="en-US" altLang="en-US"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bày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nét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hình</a:t>
            </a:r>
            <a:endParaRPr lang="en-US" altLang="en-US" sz="2400" b="1" i="1" dirty="0">
              <a:latin typeface="Times New Roman" panose="02020603050405020304" pitchFamily="18" charset="0"/>
              <a:cs typeface="Times New Roman" panose="02020603050405020304" pitchFamily="18" charset="0"/>
            </a:endParaRPr>
          </a:p>
          <a:p>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trị</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Độ</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thời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Gúp</a:t>
            </a:r>
            <a:r>
              <a:rPr lang="en-US" altLang="en-US" sz="2400" b="1" i="1" dirty="0">
                <a:latin typeface="Times New Roman" panose="02020603050405020304" pitchFamily="18" charset="0"/>
                <a:cs typeface="Times New Roman" panose="02020603050405020304" pitchFamily="18" charset="0"/>
              </a:rPr>
              <a:t>-ta.</a:t>
            </a:r>
            <a:endParaRPr lang="en-US" altLang="en-US" sz="2400" dirty="0">
              <a:latin typeface="Times New Roman" panose="02020603050405020304" pitchFamily="18" charset="0"/>
              <a:cs typeface="Times New Roman" panose="02020603050405020304" pitchFamily="18" charset="0"/>
            </a:endParaRPr>
          </a:p>
        </p:txBody>
      </p:sp>
      <p:sp>
        <p:nvSpPr>
          <p:cNvPr id="4" name="Oval 3">
            <a:extLst/>
          </p:cNvPr>
          <p:cNvSpPr/>
          <p:nvPr/>
        </p:nvSpPr>
        <p:spPr>
          <a:xfrm>
            <a:off x="-133848" y="711994"/>
            <a:ext cx="4343400" cy="11811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800" b="1">
                <a:solidFill>
                  <a:srgbClr val="C00000"/>
                </a:solidFill>
                <a:effectLst>
                  <a:outerShdw blurRad="38100" dist="38100" dir="2700000" algn="tl">
                    <a:srgbClr val="C0C0C0"/>
                  </a:outerShdw>
                </a:effectLst>
              </a:rPr>
              <a:t>THẢO LUẬN NHÓM</a:t>
            </a:r>
          </a:p>
        </p:txBody>
      </p:sp>
      <p:sp>
        <p:nvSpPr>
          <p:cNvPr id="11" name="Rectangle 103"/>
          <p:cNvSpPr>
            <a:spLocks noChangeArrowheads="1"/>
          </p:cNvSpPr>
          <p:nvPr/>
        </p:nvSpPr>
        <p:spPr bwMode="auto">
          <a:xfrm>
            <a:off x="4274866" y="2541273"/>
            <a:ext cx="7086600" cy="1241425"/>
          </a:xfrm>
          <a:prstGeom prst="rect">
            <a:avLst/>
          </a:prstGeom>
          <a:gradFill rotWithShape="1">
            <a:gsLst>
              <a:gs pos="0">
                <a:srgbClr val="FDD1B3"/>
              </a:gs>
              <a:gs pos="50000">
                <a:srgbClr val="FFFFFF"/>
              </a:gs>
              <a:gs pos="100000">
                <a:srgbClr val="FDD1B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latin typeface="Times New Roman" panose="02020603050405020304" pitchFamily="18" charset="0"/>
                <a:cs typeface="Times New Roman" panose="02020603050405020304" pitchFamily="18" charset="0"/>
              </a:rPr>
              <a:t>Nhóm 2</a:t>
            </a:r>
            <a:r>
              <a:rPr lang="en-US" altLang="en-US" sz="1400" b="1" i="1">
                <a:latin typeface="Times New Roman" panose="02020603050405020304" pitchFamily="18" charset="0"/>
                <a:cs typeface="Times New Roman" panose="02020603050405020304" pitchFamily="18" charset="0"/>
              </a:rPr>
              <a:t>: </a:t>
            </a:r>
            <a:r>
              <a:rPr lang="en-US" altLang="en-US" sz="2400" b="1" i="1">
                <a:latin typeface="Times New Roman" panose="02020603050405020304" pitchFamily="18" charset="0"/>
                <a:cs typeface="Times New Roman" panose="02020603050405020304" pitchFamily="18" charset="0"/>
              </a:rPr>
              <a:t>Trình bày những nét chính về tình hình</a:t>
            </a:r>
          </a:p>
          <a:p>
            <a:r>
              <a:rPr lang="en-US" altLang="en-US" sz="2400" b="1" i="1">
                <a:latin typeface="Times New Roman" panose="02020603050405020304" pitchFamily="18" charset="0"/>
                <a:cs typeface="Times New Roman" panose="02020603050405020304" pitchFamily="18" charset="0"/>
              </a:rPr>
              <a:t>kinh tế của Ấn Độ thời kì Gúp-ta.</a:t>
            </a:r>
            <a:endParaRPr lang="en-US" altLang="en-US" sz="2400">
              <a:latin typeface="Times New Roman" panose="02020603050405020304" pitchFamily="18" charset="0"/>
              <a:cs typeface="Times New Roman" panose="02020603050405020304" pitchFamily="18" charset="0"/>
            </a:endParaRPr>
          </a:p>
        </p:txBody>
      </p:sp>
      <p:sp>
        <p:nvSpPr>
          <p:cNvPr id="12" name="Rectangle 103"/>
          <p:cNvSpPr>
            <a:spLocks noChangeArrowheads="1"/>
          </p:cNvSpPr>
          <p:nvPr/>
        </p:nvSpPr>
        <p:spPr bwMode="auto">
          <a:xfrm>
            <a:off x="4274866" y="4080197"/>
            <a:ext cx="7212013" cy="1239837"/>
          </a:xfrm>
          <a:prstGeom prst="rect">
            <a:avLst/>
          </a:prstGeom>
          <a:gradFill rotWithShape="1">
            <a:gsLst>
              <a:gs pos="0">
                <a:srgbClr val="FDD1B3"/>
              </a:gs>
              <a:gs pos="50000">
                <a:srgbClr val="FFFFFF"/>
              </a:gs>
              <a:gs pos="100000">
                <a:srgbClr val="FDD1B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a:latin typeface="Times New Roman" panose="02020603050405020304" pitchFamily="18" charset="0"/>
                <a:cs typeface="Times New Roman" panose="02020603050405020304" pitchFamily="18" charset="0"/>
              </a:rPr>
              <a:t>Nhóm</a:t>
            </a:r>
            <a:r>
              <a:rPr lang="en-US" altLang="en-US" sz="2800" b="1" i="1" dirty="0">
                <a:latin typeface="Times New Roman" panose="02020603050405020304" pitchFamily="18" charset="0"/>
                <a:cs typeface="Times New Roman" panose="02020603050405020304" pitchFamily="18" charset="0"/>
              </a:rPr>
              <a:t> 3</a:t>
            </a:r>
            <a:r>
              <a:rPr lang="en-US" altLang="en-US" sz="1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bày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nét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hình</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xã</a:t>
            </a:r>
            <a:r>
              <a:rPr lang="en-US" altLang="en-US" sz="2400" b="1" i="1" dirty="0" smtClean="0">
                <a:latin typeface="Times New Roman" panose="02020603050405020304" pitchFamily="18" charset="0"/>
                <a:cs typeface="Times New Roman" panose="02020603050405020304" pitchFamily="18" charset="0"/>
              </a:rPr>
              <a:t> </a:t>
            </a:r>
          </a:p>
          <a:p>
            <a:r>
              <a:rPr lang="en-US" altLang="en-US" sz="2400" b="1" i="1" dirty="0" err="1" smtClean="0">
                <a:latin typeface="Times New Roman" panose="02020603050405020304" pitchFamily="18" charset="0"/>
                <a:cs typeface="Times New Roman" panose="02020603050405020304" pitchFamily="18" charset="0"/>
              </a:rPr>
              <a:t>hội</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Độ</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thời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Gúp</a:t>
            </a:r>
            <a:r>
              <a:rPr lang="en-US" altLang="en-US" sz="2400" b="1" i="1" dirty="0">
                <a:latin typeface="Times New Roman" panose="02020603050405020304" pitchFamily="18" charset="0"/>
                <a:cs typeface="Times New Roman" panose="02020603050405020304" pitchFamily="18" charset="0"/>
              </a:rPr>
              <a:t>-ta.</a:t>
            </a:r>
            <a:endParaRPr lang="en-US" alt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8600" y="120075"/>
            <a:ext cx="11811000" cy="584775"/>
          </a:xfrm>
          <a:prstGeom prst="rect">
            <a:avLst/>
          </a:prstGeom>
          <a:noFill/>
        </p:spPr>
        <p:txBody>
          <a:bodyPr wrap="square">
            <a:spAutoFit/>
          </a:bodyPr>
          <a:lstStyle/>
          <a:p>
            <a:pPr>
              <a:defRPr/>
            </a:pPr>
            <a:r>
              <a:rPr lang="en-US" sz="3200" dirty="0" smtClean="0">
                <a:solidFill>
                  <a:srgbClr val="FF0000"/>
                </a:solidFill>
                <a:latin typeface="Times New Roman" pitchFamily="18" charset="0"/>
                <a:cs typeface="Times New Roman" pitchFamily="18" charset="0"/>
              </a:rPr>
              <a:t>2. </a:t>
            </a:r>
            <a:r>
              <a:rPr lang="en-US" sz="3200" dirty="0" err="1" smtClean="0">
                <a:solidFill>
                  <a:srgbClr val="FF0000"/>
                </a:solidFill>
                <a:latin typeface="Times New Roman" pitchFamily="18" charset="0"/>
                <a:cs typeface="Times New Roman" pitchFamily="18" charset="0"/>
              </a:rPr>
              <a:t>Tình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tế</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chính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hội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Ấn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Gúp</a:t>
            </a:r>
            <a:r>
              <a:rPr lang="en-US" sz="3200" dirty="0" smtClean="0">
                <a:solidFill>
                  <a:srgbClr val="FF0000"/>
                </a:solidFill>
                <a:latin typeface="Times New Roman" pitchFamily="18" charset="0"/>
                <a:cs typeface="Times New Roman" pitchFamily="18" charset="0"/>
              </a:rPr>
              <a:t>-ta</a:t>
            </a:r>
            <a:endParaRPr lang="en-US" sz="3200" dirty="0">
              <a:solidFill>
                <a:srgbClr val="FF0000"/>
              </a:solidFill>
              <a:latin typeface="Times New Roman" pitchFamily="18" charset="0"/>
              <a:cs typeface="Times New Roman" pitchFamily="18" charset="0"/>
            </a:endParaRPr>
          </a:p>
        </p:txBody>
      </p:sp>
      <p:sp>
        <p:nvSpPr>
          <p:cNvPr id="10" name="Rectangle 103"/>
          <p:cNvSpPr>
            <a:spLocks noChangeArrowheads="1"/>
          </p:cNvSpPr>
          <p:nvPr/>
        </p:nvSpPr>
        <p:spPr bwMode="auto">
          <a:xfrm>
            <a:off x="4274865" y="5499694"/>
            <a:ext cx="7212013" cy="1239837"/>
          </a:xfrm>
          <a:prstGeom prst="rect">
            <a:avLst/>
          </a:prstGeom>
          <a:gradFill rotWithShape="1">
            <a:gsLst>
              <a:gs pos="0">
                <a:srgbClr val="FDD1B3"/>
              </a:gs>
              <a:gs pos="50000">
                <a:srgbClr val="FFFFFF"/>
              </a:gs>
              <a:gs pos="100000">
                <a:srgbClr val="FDD1B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a:latin typeface="Times New Roman" panose="02020603050405020304" pitchFamily="18" charset="0"/>
                <a:cs typeface="Times New Roman" panose="02020603050405020304" pitchFamily="18" charset="0"/>
              </a:rPr>
              <a:t>Nhóm</a:t>
            </a:r>
            <a:r>
              <a:rPr lang="en-US" altLang="en-US" sz="2800" b="1" i="1" dirty="0">
                <a:latin typeface="Times New Roman" panose="02020603050405020304" pitchFamily="18" charset="0"/>
                <a:cs typeface="Times New Roman" panose="02020603050405020304" pitchFamily="18" charset="0"/>
              </a:rPr>
              <a:t> </a:t>
            </a:r>
            <a:r>
              <a:rPr lang="en-US" altLang="en-US" sz="2800" b="1" i="1" dirty="0" smtClean="0">
                <a:latin typeface="Times New Roman" panose="02020603050405020304" pitchFamily="18" charset="0"/>
                <a:cs typeface="Times New Roman" panose="02020603050405020304" pitchFamily="18" charset="0"/>
              </a:rPr>
              <a:t>4</a:t>
            </a:r>
            <a:r>
              <a:rPr lang="en-US" altLang="en-US" sz="1400" b="1"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bày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nét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tình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hình</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văn</a:t>
            </a:r>
            <a:r>
              <a:rPr lang="en-US" altLang="en-US" sz="2400" b="1" i="1" dirty="0" smtClean="0">
                <a:latin typeface="Times New Roman" panose="02020603050405020304" pitchFamily="18" charset="0"/>
                <a:cs typeface="Times New Roman" panose="02020603050405020304" pitchFamily="18" charset="0"/>
              </a:rPr>
              <a:t> </a:t>
            </a:r>
          </a:p>
          <a:p>
            <a:r>
              <a:rPr lang="en-US" altLang="en-US" sz="2400" b="1" i="1" dirty="0" err="1" smtClean="0">
                <a:latin typeface="Times New Roman" panose="02020603050405020304" pitchFamily="18" charset="0"/>
                <a:cs typeface="Times New Roman" panose="02020603050405020304" pitchFamily="18" charset="0"/>
              </a:rPr>
              <a:t>hoá</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Độ</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thời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Gúp</a:t>
            </a:r>
            <a:r>
              <a:rPr lang="en-US" altLang="en-US" sz="2400" b="1" i="1" dirty="0">
                <a:latin typeface="Times New Roman" panose="02020603050405020304" pitchFamily="18" charset="0"/>
                <a:cs typeface="Times New Roman" panose="02020603050405020304" pitchFamily="18" charset="0"/>
              </a:rPr>
              <a:t>-ta.</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283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11" grpId="0" animBg="1"/>
      <p:bldP spid="1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909750"/>
            <a:ext cx="2971800" cy="710974"/>
          </a:xfrm>
        </p:spPr>
        <p:txBody>
          <a:bodyPr/>
          <a:lstStyle/>
          <a:p>
            <a:r>
              <a:rPr lang="en-US" dirty="0" smtClean="0"/>
              <a:t>a. </a:t>
            </a:r>
            <a:r>
              <a:rPr lang="en-US" dirty="0" err="1" smtClean="0"/>
              <a:t>Chính</a:t>
            </a:r>
            <a:r>
              <a:rPr lang="en-US" dirty="0" smtClean="0"/>
              <a:t> </a:t>
            </a:r>
            <a:r>
              <a:rPr lang="en-US" dirty="0" err="1" smtClean="0"/>
              <a:t>trị</a:t>
            </a:r>
            <a:endParaRPr lang="en-US" dirty="0"/>
          </a:p>
        </p:txBody>
      </p:sp>
      <p:sp>
        <p:nvSpPr>
          <p:cNvPr id="3" name="Content Placeholder 2"/>
          <p:cNvSpPr>
            <a:spLocks noGrp="1"/>
          </p:cNvSpPr>
          <p:nvPr>
            <p:ph idx="1"/>
          </p:nvPr>
        </p:nvSpPr>
        <p:spPr>
          <a:xfrm>
            <a:off x="228600" y="1825625"/>
            <a:ext cx="5858691" cy="4351338"/>
          </a:xfrm>
        </p:spPr>
        <p:txBody>
          <a:bodyPr/>
          <a:lstStyle/>
          <a:p>
            <a:pPr>
              <a:lnSpc>
                <a:spcPct val="150000"/>
              </a:lnSpc>
            </a:pPr>
            <a:r>
              <a:rPr lang="en-US" dirty="0" err="1" smtClean="0"/>
              <a:t>Năm</a:t>
            </a:r>
            <a:r>
              <a:rPr lang="en-US" dirty="0" smtClean="0"/>
              <a:t> 320, </a:t>
            </a:r>
            <a:r>
              <a:rPr lang="en-US" dirty="0" err="1" smtClean="0"/>
              <a:t>vương</a:t>
            </a:r>
            <a:r>
              <a:rPr lang="en-US" dirty="0" smtClean="0"/>
              <a:t> </a:t>
            </a:r>
            <a:r>
              <a:rPr lang="en-US" dirty="0" err="1" smtClean="0"/>
              <a:t>triều</a:t>
            </a:r>
            <a:r>
              <a:rPr lang="en-US" dirty="0" smtClean="0"/>
              <a:t> </a:t>
            </a:r>
            <a:r>
              <a:rPr lang="en-US" dirty="0" err="1" smtClean="0"/>
              <a:t>Gúp</a:t>
            </a:r>
            <a:r>
              <a:rPr lang="en-US" dirty="0" smtClean="0"/>
              <a:t>-ta </a:t>
            </a:r>
            <a:r>
              <a:rPr lang="en-US" dirty="0" err="1" smtClean="0"/>
              <a:t>thống</a:t>
            </a:r>
            <a:r>
              <a:rPr lang="en-US" dirty="0" smtClean="0"/>
              <a:t> </a:t>
            </a:r>
            <a:r>
              <a:rPr lang="en-US" dirty="0" err="1" smtClean="0"/>
              <a:t>nhất</a:t>
            </a:r>
            <a:r>
              <a:rPr lang="en-US" dirty="0" smtClean="0"/>
              <a:t> </a:t>
            </a:r>
            <a:r>
              <a:rPr lang="en-US" dirty="0" err="1" smtClean="0"/>
              <a:t>được</a:t>
            </a:r>
            <a:r>
              <a:rPr lang="en-US" dirty="0" smtClean="0"/>
              <a:t> </a:t>
            </a:r>
            <a:r>
              <a:rPr lang="en-US" dirty="0" err="1" smtClean="0"/>
              <a:t>Ấn</a:t>
            </a:r>
            <a:r>
              <a:rPr lang="en-US" dirty="0" smtClean="0"/>
              <a:t> </a:t>
            </a:r>
            <a:r>
              <a:rPr lang="en-US" dirty="0" err="1" smtClean="0"/>
              <a:t>Độ</a:t>
            </a:r>
            <a:r>
              <a:rPr lang="en-US" dirty="0" smtClean="0"/>
              <a:t>.</a:t>
            </a:r>
          </a:p>
          <a:p>
            <a:pPr>
              <a:lnSpc>
                <a:spcPct val="150000"/>
              </a:lnSpc>
            </a:pPr>
            <a:r>
              <a:rPr lang="en-US" dirty="0" err="1" smtClean="0"/>
              <a:t>Giữa</a:t>
            </a:r>
            <a:r>
              <a:rPr lang="en-US" dirty="0" smtClean="0"/>
              <a:t> </a:t>
            </a:r>
            <a:r>
              <a:rPr lang="en-US" dirty="0" err="1" smtClean="0"/>
              <a:t>thế</a:t>
            </a:r>
            <a:r>
              <a:rPr lang="en-US" dirty="0" smtClean="0"/>
              <a:t> </a:t>
            </a:r>
            <a:r>
              <a:rPr lang="en-US" dirty="0" err="1" smtClean="0"/>
              <a:t>kỷ</a:t>
            </a:r>
            <a:r>
              <a:rPr lang="en-US" dirty="0" smtClean="0"/>
              <a:t> VI, </a:t>
            </a:r>
            <a:r>
              <a:rPr lang="en-US" dirty="0" err="1" smtClean="0"/>
              <a:t>vương</a:t>
            </a:r>
            <a:r>
              <a:rPr lang="en-US" dirty="0" smtClean="0"/>
              <a:t> </a:t>
            </a:r>
            <a:r>
              <a:rPr lang="en-US" dirty="0" err="1" smtClean="0"/>
              <a:t>triều</a:t>
            </a:r>
            <a:r>
              <a:rPr lang="en-US" dirty="0" smtClean="0"/>
              <a:t> </a:t>
            </a:r>
            <a:r>
              <a:rPr lang="en-US" dirty="0" err="1" smtClean="0"/>
              <a:t>Gúp</a:t>
            </a:r>
            <a:r>
              <a:rPr lang="en-US" dirty="0" smtClean="0"/>
              <a:t>-ta </a:t>
            </a:r>
            <a:r>
              <a:rPr lang="en-US" dirty="0" err="1" smtClean="0"/>
              <a:t>sụp</a:t>
            </a:r>
            <a:r>
              <a:rPr lang="en-US" dirty="0" smtClean="0"/>
              <a:t> </a:t>
            </a:r>
            <a:r>
              <a:rPr lang="en-US" dirty="0" err="1" smtClean="0"/>
              <a:t>đổ</a:t>
            </a:r>
            <a:r>
              <a:rPr lang="en-US" dirty="0" smtClean="0"/>
              <a:t>. </a:t>
            </a:r>
            <a:endParaRPr lang="en-US" dirty="0"/>
          </a:p>
        </p:txBody>
      </p:sp>
      <p:sp>
        <p:nvSpPr>
          <p:cNvPr id="4" name="TextBox 3"/>
          <p:cNvSpPr txBox="1"/>
          <p:nvPr/>
        </p:nvSpPr>
        <p:spPr>
          <a:xfrm>
            <a:off x="228600" y="120075"/>
            <a:ext cx="11811000" cy="584775"/>
          </a:xfrm>
          <a:prstGeom prst="rect">
            <a:avLst/>
          </a:prstGeom>
          <a:noFill/>
        </p:spPr>
        <p:txBody>
          <a:bodyPr wrap="square">
            <a:spAutoFit/>
          </a:bodyPr>
          <a:lstStyle/>
          <a:p>
            <a:pPr>
              <a:defRPr/>
            </a:pPr>
            <a:r>
              <a:rPr lang="en-US" sz="3200" dirty="0" smtClean="0">
                <a:solidFill>
                  <a:srgbClr val="FF0000"/>
                </a:solidFill>
                <a:latin typeface="Times New Roman" pitchFamily="18" charset="0"/>
                <a:cs typeface="Times New Roman" pitchFamily="18" charset="0"/>
              </a:rPr>
              <a:t>2. </a:t>
            </a:r>
            <a:r>
              <a:rPr lang="en-US" sz="3200" dirty="0" err="1" smtClean="0">
                <a:solidFill>
                  <a:srgbClr val="FF0000"/>
                </a:solidFill>
                <a:latin typeface="Times New Roman" pitchFamily="18" charset="0"/>
                <a:cs typeface="Times New Roman" pitchFamily="18" charset="0"/>
              </a:rPr>
              <a:t>Tình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tế</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chính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hội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Ấn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Gúp</a:t>
            </a:r>
            <a:r>
              <a:rPr lang="en-US" sz="3200" dirty="0" smtClean="0">
                <a:solidFill>
                  <a:srgbClr val="FF0000"/>
                </a:solidFill>
                <a:latin typeface="Times New Roman" pitchFamily="18" charset="0"/>
                <a:cs typeface="Times New Roman" pitchFamily="18" charset="0"/>
              </a:rPr>
              <a:t>-ta</a:t>
            </a:r>
            <a:endParaRPr lang="en-US" sz="3200"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6134099" y="704850"/>
            <a:ext cx="5073831" cy="5565729"/>
          </a:xfrm>
          <a:prstGeom prst="rect">
            <a:avLst/>
          </a:prstGeom>
        </p:spPr>
      </p:pic>
    </p:spTree>
    <p:extLst>
      <p:ext uri="{BB962C8B-B14F-4D97-AF65-F5344CB8AC3E}">
        <p14:creationId xmlns:p14="http://schemas.microsoft.com/office/powerpoint/2010/main" val="35962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f7-zpcloud.zdn.vn/6259872740197943934/f968a044b7b374ed2d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331" y="1123406"/>
            <a:ext cx="5705475" cy="493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8601" y="909750"/>
            <a:ext cx="2971800" cy="710974"/>
          </a:xfrm>
        </p:spPr>
        <p:txBody>
          <a:bodyPr/>
          <a:lstStyle/>
          <a:p>
            <a:r>
              <a:rPr lang="en-US" dirty="0"/>
              <a:t>b</a:t>
            </a:r>
            <a:r>
              <a:rPr lang="en-US" dirty="0" smtClean="0"/>
              <a:t>. </a:t>
            </a:r>
            <a:r>
              <a:rPr lang="en-US" dirty="0" err="1" smtClean="0"/>
              <a:t>Kinh</a:t>
            </a:r>
            <a:r>
              <a:rPr lang="en-US" dirty="0" smtClean="0"/>
              <a:t> </a:t>
            </a:r>
            <a:r>
              <a:rPr lang="en-US" dirty="0" err="1" smtClean="0"/>
              <a:t>tế</a:t>
            </a:r>
            <a:endParaRPr lang="en-US" dirty="0"/>
          </a:p>
        </p:txBody>
      </p:sp>
      <p:sp>
        <p:nvSpPr>
          <p:cNvPr id="5" name="Content Placeholder 2"/>
          <p:cNvSpPr>
            <a:spLocks noGrp="1"/>
          </p:cNvSpPr>
          <p:nvPr>
            <p:ph idx="1"/>
          </p:nvPr>
        </p:nvSpPr>
        <p:spPr>
          <a:xfrm>
            <a:off x="228600" y="1825625"/>
            <a:ext cx="5858691" cy="4351338"/>
          </a:xfrm>
        </p:spPr>
        <p:txBody>
          <a:bodyPr/>
          <a:lstStyle/>
          <a:p>
            <a:pPr>
              <a:lnSpc>
                <a:spcPct val="150000"/>
              </a:lnSpc>
            </a:pPr>
            <a:r>
              <a:rPr lang="en-US" dirty="0" err="1" smtClean="0"/>
              <a:t>Cư</a:t>
            </a:r>
            <a:r>
              <a:rPr lang="en-US" dirty="0" smtClean="0"/>
              <a:t> </a:t>
            </a:r>
            <a:r>
              <a:rPr lang="en-US" dirty="0" err="1" smtClean="0"/>
              <a:t>dân</a:t>
            </a:r>
            <a:r>
              <a:rPr lang="en-US" dirty="0" smtClean="0"/>
              <a:t> </a:t>
            </a:r>
            <a:r>
              <a:rPr lang="en-US" dirty="0" err="1" smtClean="0"/>
              <a:t>Ấn</a:t>
            </a:r>
            <a:r>
              <a:rPr lang="en-US" dirty="0" smtClean="0"/>
              <a:t> </a:t>
            </a:r>
            <a:r>
              <a:rPr lang="en-US" dirty="0" err="1" smtClean="0"/>
              <a:t>Độ</a:t>
            </a:r>
            <a:r>
              <a:rPr lang="en-US" dirty="0" smtClean="0"/>
              <a:t> </a:t>
            </a:r>
            <a:r>
              <a:rPr lang="en-US" dirty="0" err="1" smtClean="0"/>
              <a:t>sống</a:t>
            </a:r>
            <a:r>
              <a:rPr lang="en-US" dirty="0" smtClean="0"/>
              <a:t> </a:t>
            </a:r>
            <a:r>
              <a:rPr lang="en-US" dirty="0" err="1" smtClean="0"/>
              <a:t>chủ</a:t>
            </a:r>
            <a:r>
              <a:rPr lang="en-US" dirty="0" smtClean="0"/>
              <a:t> </a:t>
            </a:r>
            <a:r>
              <a:rPr lang="en-US" dirty="0" err="1" smtClean="0"/>
              <a:t>yếu</a:t>
            </a:r>
            <a:r>
              <a:rPr lang="en-US" dirty="0" smtClean="0"/>
              <a:t> </a:t>
            </a:r>
            <a:r>
              <a:rPr lang="en-US" dirty="0" err="1" smtClean="0"/>
              <a:t>là</a:t>
            </a:r>
            <a:r>
              <a:rPr lang="en-US" dirty="0" smtClean="0"/>
              <a:t> </a:t>
            </a:r>
            <a:r>
              <a:rPr lang="en-US" dirty="0" err="1" smtClean="0"/>
              <a:t>nghề</a:t>
            </a:r>
            <a:r>
              <a:rPr lang="en-US" dirty="0" smtClean="0"/>
              <a:t> </a:t>
            </a:r>
            <a:r>
              <a:rPr lang="en-US" dirty="0" err="1" smtClean="0"/>
              <a:t>nông</a:t>
            </a:r>
            <a:r>
              <a:rPr lang="en-US" dirty="0" smtClean="0"/>
              <a:t>.</a:t>
            </a:r>
          </a:p>
          <a:p>
            <a:pPr>
              <a:lnSpc>
                <a:spcPct val="150000"/>
              </a:lnSpc>
            </a:pPr>
            <a:r>
              <a:rPr lang="en-US" dirty="0" err="1" smtClean="0"/>
              <a:t>Thủ</a:t>
            </a:r>
            <a:r>
              <a:rPr lang="en-US" dirty="0" smtClean="0"/>
              <a:t> </a:t>
            </a:r>
            <a:r>
              <a:rPr lang="en-US" dirty="0" err="1" smtClean="0"/>
              <a:t>công</a:t>
            </a:r>
            <a:r>
              <a:rPr lang="en-US" dirty="0" smtClean="0"/>
              <a:t> </a:t>
            </a:r>
            <a:r>
              <a:rPr lang="en-US" dirty="0" err="1" smtClean="0"/>
              <a:t>nghiệp</a:t>
            </a:r>
            <a:r>
              <a:rPr lang="en-US" dirty="0" smtClean="0"/>
              <a:t>, </a:t>
            </a:r>
            <a:r>
              <a:rPr lang="en-US" dirty="0" err="1" smtClean="0"/>
              <a:t>thương</a:t>
            </a:r>
            <a:r>
              <a:rPr lang="en-US" dirty="0" smtClean="0"/>
              <a:t> </a:t>
            </a:r>
            <a:r>
              <a:rPr lang="en-US" dirty="0" err="1" smtClean="0"/>
              <a:t>mại</a:t>
            </a:r>
            <a:r>
              <a:rPr lang="en-US" dirty="0" smtClean="0"/>
              <a:t> </a:t>
            </a:r>
            <a:r>
              <a:rPr lang="en-US" dirty="0" err="1" smtClean="0"/>
              <a:t>rất</a:t>
            </a:r>
            <a:r>
              <a:rPr lang="en-US" dirty="0" smtClean="0"/>
              <a:t> </a:t>
            </a:r>
            <a:r>
              <a:rPr lang="en-US" dirty="0" err="1" smtClean="0"/>
              <a:t>phát</a:t>
            </a:r>
            <a:r>
              <a:rPr lang="en-US" dirty="0" smtClean="0"/>
              <a:t> </a:t>
            </a:r>
            <a:r>
              <a:rPr lang="en-US" dirty="0" err="1" smtClean="0"/>
              <a:t>triển</a:t>
            </a:r>
            <a:endParaRPr lang="en-US" dirty="0"/>
          </a:p>
        </p:txBody>
      </p:sp>
    </p:spTree>
    <p:extLst>
      <p:ext uri="{BB962C8B-B14F-4D97-AF65-F5344CB8AC3E}">
        <p14:creationId xmlns:p14="http://schemas.microsoft.com/office/powerpoint/2010/main" val="38229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99812"/>
            <a:ext cx="10515600" cy="901972"/>
          </a:xfrm>
        </p:spPr>
        <p:txBody>
          <a:bodyPr/>
          <a:lstStyle/>
          <a:p>
            <a:r>
              <a:rPr lang="en-US" dirty="0" smtClean="0"/>
              <a:t>c. </a:t>
            </a:r>
            <a:r>
              <a:rPr lang="en-US" dirty="0" err="1" smtClean="0"/>
              <a:t>Xã</a:t>
            </a:r>
            <a:r>
              <a:rPr lang="en-US" dirty="0" smtClean="0"/>
              <a:t> </a:t>
            </a:r>
            <a:r>
              <a:rPr lang="en-US" dirty="0" err="1" smtClean="0"/>
              <a:t>hội</a:t>
            </a:r>
            <a:endParaRPr lang="en-US" dirty="0"/>
          </a:p>
        </p:txBody>
      </p:sp>
      <p:sp>
        <p:nvSpPr>
          <p:cNvPr id="3" name="Content Placeholder 2"/>
          <p:cNvSpPr>
            <a:spLocks noGrp="1"/>
          </p:cNvSpPr>
          <p:nvPr>
            <p:ph idx="1"/>
          </p:nvPr>
        </p:nvSpPr>
        <p:spPr>
          <a:xfrm>
            <a:off x="185057" y="1303111"/>
            <a:ext cx="5066212" cy="4351338"/>
          </a:xfrm>
        </p:spPr>
        <p:txBody>
          <a:bodyPr/>
          <a:lstStyle/>
          <a:p>
            <a:r>
              <a:rPr lang="en-US" dirty="0" err="1" smtClean="0"/>
              <a:t>Đoạn</a:t>
            </a:r>
            <a:r>
              <a:rPr lang="en-US" dirty="0" smtClean="0"/>
              <a:t> </a:t>
            </a:r>
            <a:r>
              <a:rPr lang="en-US" dirty="0" err="1" smtClean="0"/>
              <a:t>văn</a:t>
            </a:r>
            <a:r>
              <a:rPr lang="en-US" dirty="0" smtClean="0"/>
              <a:t> </a:t>
            </a:r>
            <a:r>
              <a:rPr lang="en-US" dirty="0" err="1" smtClean="0"/>
              <a:t>trên</a:t>
            </a:r>
            <a:r>
              <a:rPr lang="en-US" dirty="0" smtClean="0"/>
              <a:t> (</a:t>
            </a:r>
            <a:r>
              <a:rPr lang="en-US" dirty="0" err="1" smtClean="0"/>
              <a:t>của</a:t>
            </a:r>
            <a:r>
              <a:rPr lang="en-US" dirty="0" smtClean="0"/>
              <a:t> Michel Wood) </a:t>
            </a:r>
            <a:r>
              <a:rPr lang="en-US" dirty="0" err="1" smtClean="0"/>
              <a:t>nói</a:t>
            </a:r>
            <a:r>
              <a:rPr lang="en-US" dirty="0" smtClean="0"/>
              <a:t> </a:t>
            </a:r>
            <a:r>
              <a:rPr lang="en-US" dirty="0" err="1" smtClean="0"/>
              <a:t>về</a:t>
            </a:r>
            <a:r>
              <a:rPr lang="en-US" dirty="0" smtClean="0"/>
              <a:t> </a:t>
            </a:r>
            <a:r>
              <a:rPr lang="en-US" dirty="0" err="1" smtClean="0"/>
              <a:t>nội</a:t>
            </a:r>
            <a:r>
              <a:rPr lang="en-US" dirty="0" smtClean="0"/>
              <a:t> dung </a:t>
            </a:r>
            <a:r>
              <a:rPr lang="en-US" dirty="0" err="1" smtClean="0"/>
              <a:t>gì</a:t>
            </a:r>
            <a:r>
              <a:rPr lang="en-US" dirty="0" smtClean="0"/>
              <a:t> ? </a:t>
            </a:r>
          </a:p>
          <a:p>
            <a:r>
              <a:rPr lang="en-US" dirty="0" err="1" smtClean="0"/>
              <a:t>Xã</a:t>
            </a:r>
            <a:r>
              <a:rPr lang="en-US" dirty="0" smtClean="0"/>
              <a:t> </a:t>
            </a:r>
            <a:r>
              <a:rPr lang="en-US" dirty="0" err="1" smtClean="0"/>
              <a:t>hội</a:t>
            </a:r>
            <a:r>
              <a:rPr lang="en-US" dirty="0" smtClean="0"/>
              <a:t> </a:t>
            </a:r>
            <a:r>
              <a:rPr lang="en-US" dirty="0" err="1" smtClean="0"/>
              <a:t>thời</a:t>
            </a:r>
            <a:r>
              <a:rPr lang="en-US" dirty="0" smtClean="0"/>
              <a:t> </a:t>
            </a:r>
            <a:r>
              <a:rPr lang="en-US" dirty="0" err="1" smtClean="0"/>
              <a:t>Gúp</a:t>
            </a:r>
            <a:r>
              <a:rPr lang="en-US" dirty="0" smtClean="0"/>
              <a:t>-ta </a:t>
            </a:r>
            <a:r>
              <a:rPr lang="en-US" dirty="0" err="1" smtClean="0"/>
              <a:t>được</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ra</a:t>
            </a:r>
            <a:r>
              <a:rPr lang="en-US" dirty="0" smtClean="0"/>
              <a:t> </a:t>
            </a:r>
            <a:r>
              <a:rPr lang="en-US" dirty="0" err="1" smtClean="0"/>
              <a:t>sao</a:t>
            </a:r>
            <a:r>
              <a:rPr lang="en-US" dirty="0" smtClean="0"/>
              <a:t> qua </a:t>
            </a:r>
            <a:r>
              <a:rPr lang="en-US" dirty="0" err="1" smtClean="0"/>
              <a:t>ghi</a:t>
            </a:r>
            <a:r>
              <a:rPr lang="en-US" dirty="0" smtClean="0"/>
              <a:t> </a:t>
            </a:r>
            <a:r>
              <a:rPr lang="en-US" dirty="0" err="1" smtClean="0"/>
              <a:t>chép</a:t>
            </a:r>
            <a:r>
              <a:rPr lang="en-US" dirty="0" smtClean="0"/>
              <a:t> </a:t>
            </a:r>
            <a:r>
              <a:rPr lang="en-US" dirty="0" err="1" smtClean="0"/>
              <a:t>của</a:t>
            </a:r>
            <a:r>
              <a:rPr lang="en-US" dirty="0" smtClean="0"/>
              <a:t> </a:t>
            </a:r>
            <a:r>
              <a:rPr lang="en-US" dirty="0" err="1" smtClean="0"/>
              <a:t>Pháp</a:t>
            </a:r>
            <a:r>
              <a:rPr lang="en-US" dirty="0" smtClean="0"/>
              <a:t> </a:t>
            </a:r>
            <a:r>
              <a:rPr lang="en-US" dirty="0" err="1" smtClean="0"/>
              <a:t>Hiển</a:t>
            </a:r>
            <a:r>
              <a:rPr lang="en-US" dirty="0" smtClean="0"/>
              <a:t> ?</a:t>
            </a:r>
          </a:p>
          <a:p>
            <a:r>
              <a:rPr lang="en-US" dirty="0" err="1" smtClean="0"/>
              <a:t>Nhận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đặc</a:t>
            </a:r>
            <a:r>
              <a:rPr lang="en-US" dirty="0" smtClean="0"/>
              <a:t> </a:t>
            </a:r>
            <a:r>
              <a:rPr lang="en-US" dirty="0" err="1" smtClean="0"/>
              <a:t>điểm</a:t>
            </a:r>
            <a:r>
              <a:rPr lang="en-US" dirty="0" smtClean="0"/>
              <a:t> </a:t>
            </a:r>
            <a:r>
              <a:rPr lang="en-US" dirty="0" err="1" smtClean="0"/>
              <a:t>xã</a:t>
            </a:r>
            <a:r>
              <a:rPr lang="en-US" dirty="0" smtClean="0"/>
              <a:t> </a:t>
            </a:r>
            <a:r>
              <a:rPr lang="en-US" dirty="0" err="1" smtClean="0"/>
              <a:t>hội</a:t>
            </a:r>
            <a:r>
              <a:rPr lang="en-US" dirty="0" smtClean="0"/>
              <a:t> </a:t>
            </a:r>
            <a:r>
              <a:rPr lang="en-US" dirty="0" err="1" smtClean="0"/>
              <a:t>Ấn</a:t>
            </a:r>
            <a:r>
              <a:rPr lang="en-US" dirty="0" smtClean="0"/>
              <a:t> </a:t>
            </a:r>
            <a:r>
              <a:rPr lang="en-US" dirty="0" err="1" smtClean="0"/>
              <a:t>Độ</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5107577" y="750798"/>
            <a:ext cx="6960244" cy="5354637"/>
          </a:xfrm>
          <a:prstGeom prst="rect">
            <a:avLst/>
          </a:prstGeom>
        </p:spPr>
      </p:pic>
    </p:spTree>
    <p:extLst>
      <p:ext uri="{BB962C8B-B14F-4D97-AF65-F5344CB8AC3E}">
        <p14:creationId xmlns:p14="http://schemas.microsoft.com/office/powerpoint/2010/main" val="30814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6" y="1825625"/>
            <a:ext cx="5033554" cy="4351338"/>
          </a:xfrm>
        </p:spPr>
        <p:txBody>
          <a:bodyPr/>
          <a:lstStyle/>
          <a:p>
            <a:pPr>
              <a:lnSpc>
                <a:spcPct val="150000"/>
              </a:lnSpc>
            </a:pPr>
            <a:r>
              <a:rPr lang="en-US" dirty="0" err="1" smtClean="0"/>
              <a:t>Chế</a:t>
            </a:r>
            <a:r>
              <a:rPr lang="en-US" dirty="0" smtClean="0"/>
              <a:t> </a:t>
            </a:r>
            <a:r>
              <a:rPr lang="en-US" dirty="0" err="1" smtClean="0"/>
              <a:t>độ</a:t>
            </a:r>
            <a:r>
              <a:rPr lang="en-US" dirty="0" smtClean="0"/>
              <a:t> </a:t>
            </a:r>
            <a:r>
              <a:rPr lang="en-US" dirty="0" err="1" smtClean="0"/>
              <a:t>đẳng</a:t>
            </a:r>
            <a:r>
              <a:rPr lang="en-US" dirty="0" smtClean="0"/>
              <a:t> </a:t>
            </a:r>
            <a:r>
              <a:rPr lang="en-US" dirty="0" err="1" smtClean="0"/>
              <a:t>cấp</a:t>
            </a:r>
            <a:r>
              <a:rPr lang="en-US" dirty="0" smtClean="0"/>
              <a:t> </a:t>
            </a:r>
            <a:r>
              <a:rPr lang="en-US" dirty="0" err="1" smtClean="0"/>
              <a:t>còn</a:t>
            </a:r>
            <a:r>
              <a:rPr lang="en-US" dirty="0" smtClean="0"/>
              <a:t> </a:t>
            </a:r>
            <a:r>
              <a:rPr lang="en-US" dirty="0" err="1" smtClean="0"/>
              <a:t>tồn</a:t>
            </a:r>
            <a:r>
              <a:rPr lang="en-US" dirty="0" smtClean="0"/>
              <a:t> </a:t>
            </a:r>
            <a:r>
              <a:rPr lang="en-US" dirty="0" err="1" smtClean="0"/>
              <a:t>tại</a:t>
            </a:r>
            <a:r>
              <a:rPr lang="en-US" dirty="0" smtClean="0"/>
              <a:t> </a:t>
            </a:r>
            <a:r>
              <a:rPr lang="en-US" dirty="0" err="1" smtClean="0"/>
              <a:t>trong</a:t>
            </a:r>
            <a:r>
              <a:rPr lang="en-US" dirty="0" smtClean="0"/>
              <a:t> </a:t>
            </a:r>
            <a:r>
              <a:rPr lang="en-US" dirty="0" err="1" smtClean="0"/>
              <a:t>xã</a:t>
            </a:r>
            <a:r>
              <a:rPr lang="en-US" dirty="0" smtClean="0"/>
              <a:t> </a:t>
            </a:r>
            <a:r>
              <a:rPr lang="en-US" dirty="0" err="1" smtClean="0"/>
              <a:t>hội</a:t>
            </a:r>
            <a:r>
              <a:rPr lang="en-US" dirty="0" smtClean="0"/>
              <a:t> </a:t>
            </a:r>
            <a:r>
              <a:rPr lang="en-US" dirty="0" err="1" smtClean="0"/>
              <a:t>Ấn</a:t>
            </a:r>
            <a:r>
              <a:rPr lang="en-US" dirty="0" smtClean="0"/>
              <a:t> </a:t>
            </a:r>
            <a:r>
              <a:rPr lang="en-US" dirty="0" err="1" smtClean="0"/>
              <a:t>Độ</a:t>
            </a:r>
            <a:r>
              <a:rPr lang="en-US" dirty="0" smtClean="0"/>
              <a:t> </a:t>
            </a:r>
            <a:endParaRPr lang="en-US" dirty="0"/>
          </a:p>
        </p:txBody>
      </p:sp>
      <p:sp>
        <p:nvSpPr>
          <p:cNvPr id="4" name="Title 1"/>
          <p:cNvSpPr txBox="1">
            <a:spLocks/>
          </p:cNvSpPr>
          <p:nvPr/>
        </p:nvSpPr>
        <p:spPr>
          <a:xfrm>
            <a:off x="228601" y="909750"/>
            <a:ext cx="2971800" cy="710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 </a:t>
            </a:r>
            <a:r>
              <a:rPr lang="en-US" dirty="0" err="1" smtClean="0"/>
              <a:t>Xã</a:t>
            </a:r>
            <a:r>
              <a:rPr lang="en-US" dirty="0" smtClean="0"/>
              <a:t> </a:t>
            </a:r>
            <a:r>
              <a:rPr lang="en-US" dirty="0" err="1" smtClean="0"/>
              <a:t>hội</a:t>
            </a:r>
            <a:endParaRPr lang="en-US" dirty="0"/>
          </a:p>
        </p:txBody>
      </p:sp>
      <p:pic>
        <p:nvPicPr>
          <p:cNvPr id="5" name="Picture 4"/>
          <p:cNvPicPr>
            <a:picLocks noChangeAspect="1"/>
          </p:cNvPicPr>
          <p:nvPr/>
        </p:nvPicPr>
        <p:blipFill>
          <a:blip r:embed="rId2"/>
          <a:stretch>
            <a:fillRect/>
          </a:stretch>
        </p:blipFill>
        <p:spPr>
          <a:xfrm>
            <a:off x="5151120" y="773974"/>
            <a:ext cx="6096000" cy="4503420"/>
          </a:xfrm>
          <a:prstGeom prst="rect">
            <a:avLst/>
          </a:prstGeom>
        </p:spPr>
      </p:pic>
    </p:spTree>
    <p:extLst>
      <p:ext uri="{BB962C8B-B14F-4D97-AF65-F5344CB8AC3E}">
        <p14:creationId xmlns:p14="http://schemas.microsoft.com/office/powerpoint/2010/main" val="37219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18457" y="365125"/>
            <a:ext cx="10123714" cy="6127115"/>
          </a:xfrm>
          <a:prstGeom prst="rect">
            <a:avLst/>
          </a:prstGeom>
        </p:spPr>
      </p:pic>
    </p:spTree>
    <p:extLst>
      <p:ext uri="{BB962C8B-B14F-4D97-AF65-F5344CB8AC3E}">
        <p14:creationId xmlns:p14="http://schemas.microsoft.com/office/powerpoint/2010/main" val="482232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3. </a:t>
            </a:r>
            <a:r>
              <a:rPr lang="en-US" b="1" dirty="0" err="1" smtClean="0">
                <a:solidFill>
                  <a:srgbClr val="FF0000"/>
                </a:solidFill>
              </a:rPr>
              <a:t>Một</a:t>
            </a:r>
            <a:r>
              <a:rPr lang="en-US" b="1" dirty="0" smtClean="0">
                <a:solidFill>
                  <a:srgbClr val="FF0000"/>
                </a:solidFill>
              </a:rPr>
              <a:t> </a:t>
            </a:r>
            <a:r>
              <a:rPr lang="en-US" b="1" dirty="0" err="1" smtClean="0">
                <a:solidFill>
                  <a:srgbClr val="FF0000"/>
                </a:solidFill>
              </a:rPr>
              <a:t>số</a:t>
            </a:r>
            <a:r>
              <a:rPr lang="en-US" b="1" dirty="0" smtClean="0">
                <a:solidFill>
                  <a:srgbClr val="FF0000"/>
                </a:solidFill>
              </a:rPr>
              <a:t> </a:t>
            </a:r>
            <a:r>
              <a:rPr lang="en-US" b="1" dirty="0" err="1" smtClean="0">
                <a:solidFill>
                  <a:srgbClr val="FF0000"/>
                </a:solidFill>
              </a:rPr>
              <a:t>thành</a:t>
            </a:r>
            <a:r>
              <a:rPr lang="en-US" b="1" dirty="0" smtClean="0">
                <a:solidFill>
                  <a:srgbClr val="FF0000"/>
                </a:solidFill>
              </a:rPr>
              <a:t> </a:t>
            </a:r>
            <a:r>
              <a:rPr lang="en-US" b="1" dirty="0" err="1" smtClean="0">
                <a:solidFill>
                  <a:srgbClr val="FF0000"/>
                </a:solidFill>
              </a:rPr>
              <a:t>tựu</a:t>
            </a:r>
            <a:r>
              <a:rPr lang="en-US" b="1" dirty="0" smtClean="0">
                <a:solidFill>
                  <a:srgbClr val="FF0000"/>
                </a:solidFill>
              </a:rPr>
              <a:t> </a:t>
            </a:r>
            <a:r>
              <a:rPr lang="en-US" b="1" dirty="0" err="1" smtClean="0">
                <a:solidFill>
                  <a:srgbClr val="FF0000"/>
                </a:solidFill>
              </a:rPr>
              <a:t>văn</a:t>
            </a:r>
            <a:r>
              <a:rPr lang="en-US" b="1" dirty="0" smtClean="0">
                <a:solidFill>
                  <a:srgbClr val="FF0000"/>
                </a:solidFill>
              </a:rPr>
              <a:t> </a:t>
            </a:r>
            <a:r>
              <a:rPr lang="en-US" b="1" dirty="0" err="1" smtClean="0">
                <a:solidFill>
                  <a:srgbClr val="FF0000"/>
                </a:solidFill>
              </a:rPr>
              <a:t>hoá</a:t>
            </a:r>
            <a:r>
              <a:rPr lang="en-US" b="1" dirty="0" smtClean="0">
                <a:solidFill>
                  <a:srgbClr val="FF0000"/>
                </a:solidFill>
              </a:rPr>
              <a:t> </a:t>
            </a:r>
            <a:r>
              <a:rPr lang="en-US" b="1" dirty="0" err="1" smtClean="0">
                <a:solidFill>
                  <a:srgbClr val="FF0000"/>
                </a:solidFill>
              </a:rPr>
              <a:t>tiêu</a:t>
            </a:r>
            <a:r>
              <a:rPr lang="en-US" b="1" dirty="0" smtClean="0">
                <a:solidFill>
                  <a:srgbClr val="FF0000"/>
                </a:solidFill>
              </a:rPr>
              <a:t> </a:t>
            </a:r>
            <a:r>
              <a:rPr lang="en-US" b="1" dirty="0" err="1" smtClean="0">
                <a:solidFill>
                  <a:srgbClr val="FF0000"/>
                </a:solidFill>
              </a:rPr>
              <a:t>biểu</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71623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02229" y="1295400"/>
            <a:ext cx="9522821" cy="339416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solidFill>
                  <a:schemeClr val="tx1"/>
                </a:solidFill>
                <a:latin typeface="Times New Roman" panose="02020603050405020304" pitchFamily="18" charset="0"/>
                <a:cs typeface="Times New Roman" panose="02020603050405020304" pitchFamily="18" charset="0"/>
              </a:rPr>
              <a:t>Quan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sát</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những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bức</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hình</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sau</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em</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hãy</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điền</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tên</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thành</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tựu</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vào</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hình</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đó</a:t>
            </a:r>
            <a:r>
              <a:rPr lang="en-US" sz="4800" dirty="0" smtClean="0">
                <a:solidFill>
                  <a:schemeClr val="tx1"/>
                </a:solidFill>
                <a:latin typeface="Times New Roman" panose="02020603050405020304" pitchFamily="18" charset="0"/>
                <a:cs typeface="Times New Roman" panose="02020603050405020304" pitchFamily="18" charset="0"/>
              </a:rPr>
              <a:t> </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96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30891" t="1860" r="-1582" b="-1860"/>
          <a:stretch>
            <a:fillRect/>
          </a:stretch>
        </p:blipFill>
        <p:spPr bwMode="auto">
          <a:xfrm>
            <a:off x="3684588" y="395288"/>
            <a:ext cx="65151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4" action="ppaction://hlinksldjump"/>
          </p:cNvPr>
          <p:cNvSpPr/>
          <p:nvPr/>
        </p:nvSpPr>
        <p:spPr>
          <a:xfrm>
            <a:off x="3625850" y="381000"/>
            <a:ext cx="3200400" cy="274320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latin typeface="Times New Roman" panose="02020603050405020304" pitchFamily="18" charset="0"/>
                <a:cs typeface="Times New Roman" panose="02020603050405020304" pitchFamily="18" charset="0"/>
              </a:rPr>
              <a:t>1</a:t>
            </a:r>
          </a:p>
        </p:txBody>
      </p:sp>
      <p:sp>
        <p:nvSpPr>
          <p:cNvPr id="3" name="Heart 2"/>
          <p:cNvSpPr/>
          <p:nvPr/>
        </p:nvSpPr>
        <p:spPr>
          <a:xfrm>
            <a:off x="3684588" y="509588"/>
            <a:ext cx="1066800" cy="685800"/>
          </a:xfrm>
          <a:prstGeom prst="heart">
            <a:avLst/>
          </a:prstGeom>
          <a:solidFill>
            <a:srgbClr val="F20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hlinkClick r:id="rId5" action="ppaction://hlinksldjump"/>
          </p:cNvPr>
          <p:cNvSpPr/>
          <p:nvPr/>
        </p:nvSpPr>
        <p:spPr>
          <a:xfrm>
            <a:off x="6881813" y="3094038"/>
            <a:ext cx="3200400" cy="2743200"/>
          </a:xfrm>
          <a:prstGeom prst="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latin typeface="Times New Roman" panose="02020603050405020304" pitchFamily="18" charset="0"/>
                <a:cs typeface="Times New Roman" panose="02020603050405020304" pitchFamily="18" charset="0"/>
              </a:rPr>
              <a:t>4</a:t>
            </a:r>
          </a:p>
        </p:txBody>
      </p:sp>
      <p:sp>
        <p:nvSpPr>
          <p:cNvPr id="12" name="Heart 11"/>
          <p:cNvSpPr/>
          <p:nvPr/>
        </p:nvSpPr>
        <p:spPr>
          <a:xfrm>
            <a:off x="8894763" y="5095875"/>
            <a:ext cx="1066800" cy="685800"/>
          </a:xfrm>
          <a:prstGeom prst="heart">
            <a:avLst/>
          </a:prstGeom>
          <a:solidFill>
            <a:srgbClr val="F20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hlinkClick r:id="rId6" action="ppaction://hlinksldjump"/>
          </p:cNvPr>
          <p:cNvSpPr/>
          <p:nvPr/>
        </p:nvSpPr>
        <p:spPr>
          <a:xfrm>
            <a:off x="3670300" y="3052763"/>
            <a:ext cx="3200400" cy="2743200"/>
          </a:xfrm>
          <a:prstGeom prst="rect">
            <a:avLst/>
          </a:prstGeom>
          <a:solidFill>
            <a:srgbClr val="FF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latin typeface="Times New Roman" panose="02020603050405020304" pitchFamily="18" charset="0"/>
                <a:cs typeface="Times New Roman" panose="02020603050405020304" pitchFamily="18" charset="0"/>
              </a:rPr>
              <a:t>3</a:t>
            </a:r>
          </a:p>
        </p:txBody>
      </p:sp>
      <p:sp>
        <p:nvSpPr>
          <p:cNvPr id="14" name="Heart 13"/>
          <p:cNvSpPr/>
          <p:nvPr/>
        </p:nvSpPr>
        <p:spPr>
          <a:xfrm>
            <a:off x="3810000" y="5003800"/>
            <a:ext cx="1066800" cy="685800"/>
          </a:xfrm>
          <a:prstGeom prst="heart">
            <a:avLst/>
          </a:prstGeom>
          <a:solidFill>
            <a:srgbClr val="F20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hlinkClick r:id="rId7" action="ppaction://hlinksldjump"/>
          </p:cNvPr>
          <p:cNvSpPr/>
          <p:nvPr/>
        </p:nvSpPr>
        <p:spPr>
          <a:xfrm>
            <a:off x="6858000" y="381000"/>
            <a:ext cx="3200400" cy="27432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latin typeface="Times New Roman" panose="02020603050405020304" pitchFamily="18" charset="0"/>
                <a:cs typeface="Times New Roman" panose="02020603050405020304" pitchFamily="18" charset="0"/>
              </a:rPr>
              <a:t>2</a:t>
            </a:r>
          </a:p>
        </p:txBody>
      </p:sp>
      <p:sp>
        <p:nvSpPr>
          <p:cNvPr id="16" name="Heart 15"/>
          <p:cNvSpPr/>
          <p:nvPr/>
        </p:nvSpPr>
        <p:spPr>
          <a:xfrm>
            <a:off x="8880475" y="509588"/>
            <a:ext cx="1066800" cy="685800"/>
          </a:xfrm>
          <a:prstGeom prst="heart">
            <a:avLst/>
          </a:prstGeom>
          <a:solidFill>
            <a:srgbClr val="F20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375275" y="1987550"/>
            <a:ext cx="2636838" cy="18796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latin typeface="Times New Roman" panose="02020603050405020304" pitchFamily="18" charset="0"/>
                <a:cs typeface="Times New Roman" panose="02020603050405020304" pitchFamily="18" charset="0"/>
              </a:rPr>
              <a:t>5</a:t>
            </a:r>
          </a:p>
        </p:txBody>
      </p:sp>
      <p:sp>
        <p:nvSpPr>
          <p:cNvPr id="18" name="Heart 17"/>
          <p:cNvSpPr/>
          <p:nvPr/>
        </p:nvSpPr>
        <p:spPr>
          <a:xfrm>
            <a:off x="5497514" y="2074863"/>
            <a:ext cx="877887" cy="469900"/>
          </a:xfrm>
          <a:prstGeom prst="heart">
            <a:avLst/>
          </a:prstGeom>
          <a:solidFill>
            <a:srgbClr val="F20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Snip Diagonal Corner Rectangle 18"/>
          <p:cNvSpPr/>
          <p:nvPr/>
        </p:nvSpPr>
        <p:spPr>
          <a:xfrm>
            <a:off x="2625725" y="5824538"/>
            <a:ext cx="7315200" cy="952500"/>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5: </a:t>
            </a:r>
            <a:r>
              <a:rPr lang="en-US" sz="2800" b="1" dirty="0" err="1">
                <a:solidFill>
                  <a:schemeClr val="tx1"/>
                </a:solidFill>
                <a:latin typeface="Times New Roman" panose="02020603050405020304" pitchFamily="18" charset="0"/>
                <a:cs typeface="Times New Roman" panose="02020603050405020304" pitchFamily="18" charset="0"/>
              </a:rPr>
              <a:t>Đây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thứ</a:t>
            </a:r>
            <a:r>
              <a:rPr lang="en-US" sz="2800" b="1">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trên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giới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524002" y="0"/>
            <a:ext cx="3352799" cy="523220"/>
          </a:xfrm>
          <a:prstGeom prst="rect">
            <a:avLst/>
          </a:prstGeom>
          <a:solidFill>
            <a:srgbClr val="FF0000"/>
          </a:solidFill>
        </p:spPr>
        <p:txBody>
          <a:bodyPr>
            <a:spAutoFit/>
          </a:bodyPr>
          <a:lstStyle/>
          <a:p>
            <a:pPr algn="ctr">
              <a:defRPr/>
            </a:pPr>
            <a:r>
              <a:rPr lang="en-US" sz="2800" b="1" dirty="0">
                <a:ln w="6600">
                  <a:solidFill>
                    <a:schemeClr val="accent2"/>
                  </a:solidFill>
                  <a:prstDash val="solid"/>
                </a:ln>
                <a:solidFill>
                  <a:srgbClr val="FFFFFF"/>
                </a:solidFill>
                <a:effectLst>
                  <a:outerShdw dist="38100" dir="2700000" algn="tl" rotWithShape="0">
                    <a:schemeClr val="accent2"/>
                  </a:outerShdw>
                </a:effectLst>
              </a:rPr>
              <a:t>Ô CỬA BÍ MẬT</a:t>
            </a:r>
          </a:p>
        </p:txBody>
      </p:sp>
    </p:spTree>
    <p:extLst>
      <p:ext uri="{BB962C8B-B14F-4D97-AF65-F5344CB8AC3E}">
        <p14:creationId xmlns:p14="http://schemas.microsoft.com/office/powerpoint/2010/main" val="3468473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2"/>
                                        </p:tgtEl>
                                        <p:attrNameLst>
                                          <p:attrName>fillcolor</p:attrName>
                                        </p:attrNameLst>
                                      </p:cBhvr>
                                      <p:to>
                                        <a:srgbClr val="000000"/>
                                      </p:to>
                                    </p:animClr>
                                    <p:set>
                                      <p:cBhvr>
                                        <p:cTn id="7" dur="1000" fill="hold"/>
                                        <p:tgtEl>
                                          <p:spTgt spid="2"/>
                                        </p:tgtEl>
                                        <p:attrNameLst>
                                          <p:attrName>fill.type</p:attrName>
                                        </p:attrNameLst>
                                      </p:cBhvr>
                                      <p:to>
                                        <p:strVal val="solid"/>
                                      </p:to>
                                    </p:set>
                                    <p:set>
                                      <p:cBhvr>
                                        <p:cTn id="8" dur="1000" fill="hold"/>
                                        <p:tgtEl>
                                          <p:spTgt spid="2"/>
                                        </p:tgtEl>
                                        <p:attrNameLst>
                                          <p:attrName>fill.on</p:attrName>
                                        </p:attrNameLst>
                                      </p:cBhvr>
                                      <p:to>
                                        <p:strVal val="tru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3" presetClass="exit" presetSubtype="32" fill="hold" grpId="0" nodeType="withEffect">
                                  <p:stCondLst>
                                    <p:cond delay="0"/>
                                  </p:stCondLst>
                                  <p:childTnLst>
                                    <p:anim calcmode="lin" valueType="num">
                                      <p:cBhvr>
                                        <p:cTn id="19" dur="500"/>
                                        <p:tgtEl>
                                          <p:spTgt spid="2"/>
                                        </p:tgtEl>
                                        <p:attrNameLst>
                                          <p:attrName>ppt_w</p:attrName>
                                        </p:attrNameLst>
                                      </p:cBhvr>
                                      <p:tavLst>
                                        <p:tav tm="0">
                                          <p:val>
                                            <p:strVal val="ppt_w"/>
                                          </p:val>
                                        </p:tav>
                                        <p:tav tm="100000">
                                          <p:val>
                                            <p:fltVal val="0"/>
                                          </p:val>
                                        </p:tav>
                                      </p:tavLst>
                                    </p:anim>
                                    <p:anim calcmode="lin" valueType="num">
                                      <p:cBhvr>
                                        <p:cTn id="20" dur="500"/>
                                        <p:tgtEl>
                                          <p:spTgt spid="2"/>
                                        </p:tgtEl>
                                        <p:attrNameLst>
                                          <p:attrName>ppt_h</p:attrName>
                                        </p:attrNameLst>
                                      </p:cBhvr>
                                      <p:tavLst>
                                        <p:tav tm="0">
                                          <p:val>
                                            <p:strVal val="ppt_h"/>
                                          </p:val>
                                        </p:tav>
                                        <p:tav tm="100000">
                                          <p:val>
                                            <p:fltVal val="0"/>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mph" presetSubtype="2" fill="hold" nodeType="clickEffect">
                                  <p:stCondLst>
                                    <p:cond delay="0"/>
                                  </p:stCondLst>
                                  <p:childTnLst>
                                    <p:animClr clrSpc="rgb" dir="cw">
                                      <p:cBhvr>
                                        <p:cTn id="26" dur="1000" fill="hold"/>
                                        <p:tgtEl>
                                          <p:spTgt spid="11"/>
                                        </p:tgtEl>
                                        <p:attrNameLst>
                                          <p:attrName>fillcolor</p:attrName>
                                        </p:attrNameLst>
                                      </p:cBhvr>
                                      <p:to>
                                        <a:srgbClr val="000000"/>
                                      </p:to>
                                    </p:animClr>
                                    <p:set>
                                      <p:cBhvr>
                                        <p:cTn id="27" dur="1000" fill="hold"/>
                                        <p:tgtEl>
                                          <p:spTgt spid="11"/>
                                        </p:tgtEl>
                                        <p:attrNameLst>
                                          <p:attrName>fill.type</p:attrName>
                                        </p:attrNameLst>
                                      </p:cBhvr>
                                      <p:to>
                                        <p:strVal val="solid"/>
                                      </p:to>
                                    </p:set>
                                    <p:set>
                                      <p:cBhvr>
                                        <p:cTn id="28" dur="1000" fill="hold"/>
                                        <p:tgtEl>
                                          <p:spTgt spid="11"/>
                                        </p:tgtEl>
                                        <p:attrNameLst>
                                          <p:attrName>fill.on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23" presetClass="exit" presetSubtype="32" fill="hold" grpId="0" nodeType="withEffect">
                                  <p:stCondLst>
                                    <p:cond delay="0"/>
                                  </p:stCondLst>
                                  <p:childTnLst>
                                    <p:anim calcmode="lin" valueType="num">
                                      <p:cBhvr>
                                        <p:cTn id="39" dur="500"/>
                                        <p:tgtEl>
                                          <p:spTgt spid="11"/>
                                        </p:tgtEl>
                                        <p:attrNameLst>
                                          <p:attrName>ppt_w</p:attrName>
                                        </p:attrNameLst>
                                      </p:cBhvr>
                                      <p:tavLst>
                                        <p:tav tm="0">
                                          <p:val>
                                            <p:strVal val="ppt_w"/>
                                          </p:val>
                                        </p:tav>
                                        <p:tav tm="100000">
                                          <p:val>
                                            <p:fltVal val="0"/>
                                          </p:val>
                                        </p:tav>
                                      </p:tavLst>
                                    </p:anim>
                                    <p:anim calcmode="lin" valueType="num">
                                      <p:cBhvr>
                                        <p:cTn id="40" dur="500"/>
                                        <p:tgtEl>
                                          <p:spTgt spid="11"/>
                                        </p:tgtEl>
                                        <p:attrNameLst>
                                          <p:attrName>ppt_h</p:attrName>
                                        </p:attrNameLst>
                                      </p:cBhvr>
                                      <p:tavLst>
                                        <p:tav tm="0">
                                          <p:val>
                                            <p:strVal val="ppt_h"/>
                                          </p:val>
                                        </p:tav>
                                        <p:tav tm="100000">
                                          <p:val>
                                            <p:fltVal val="0"/>
                                          </p:val>
                                        </p:tav>
                                      </p:tavLst>
                                    </p:anim>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1000" fill="hold"/>
                                        <p:tgtEl>
                                          <p:spTgt spid="13"/>
                                        </p:tgtEl>
                                        <p:attrNameLst>
                                          <p:attrName>fillcolor</p:attrName>
                                        </p:attrNameLst>
                                      </p:cBhvr>
                                      <p:to>
                                        <a:srgbClr val="000000"/>
                                      </p:to>
                                    </p:animClr>
                                    <p:set>
                                      <p:cBhvr>
                                        <p:cTn id="47" dur="1000" fill="hold"/>
                                        <p:tgtEl>
                                          <p:spTgt spid="13"/>
                                        </p:tgtEl>
                                        <p:attrNameLst>
                                          <p:attrName>fill.type</p:attrName>
                                        </p:attrNameLst>
                                      </p:cBhvr>
                                      <p:to>
                                        <p:strVal val="solid"/>
                                      </p:to>
                                    </p:set>
                                    <p:set>
                                      <p:cBhvr>
                                        <p:cTn id="48" dur="1000" fill="hold"/>
                                        <p:tgtEl>
                                          <p:spTgt spid="13"/>
                                        </p:tgtEl>
                                        <p:attrNameLst>
                                          <p:attrName>fill.on</p:attrName>
                                        </p:attrNameLst>
                                      </p:cBhvr>
                                      <p:to>
                                        <p:strVal val="true"/>
                                      </p:to>
                                    </p:se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23" presetClass="exit" presetSubtype="32" fill="hold" grpId="0" nodeType="withEffect">
                                  <p:stCondLst>
                                    <p:cond delay="0"/>
                                  </p:stCondLst>
                                  <p:childTnLst>
                                    <p:anim calcmode="lin" valueType="num">
                                      <p:cBhvr>
                                        <p:cTn id="59" dur="500"/>
                                        <p:tgtEl>
                                          <p:spTgt spid="13"/>
                                        </p:tgtEl>
                                        <p:attrNameLst>
                                          <p:attrName>ppt_w</p:attrName>
                                        </p:attrNameLst>
                                      </p:cBhvr>
                                      <p:tavLst>
                                        <p:tav tm="0">
                                          <p:val>
                                            <p:strVal val="ppt_w"/>
                                          </p:val>
                                        </p:tav>
                                        <p:tav tm="100000">
                                          <p:val>
                                            <p:fltVal val="0"/>
                                          </p:val>
                                        </p:tav>
                                      </p:tavLst>
                                    </p:anim>
                                    <p:anim calcmode="lin" valueType="num">
                                      <p:cBhvr>
                                        <p:cTn id="60" dur="500"/>
                                        <p:tgtEl>
                                          <p:spTgt spid="13"/>
                                        </p:tgtEl>
                                        <p:attrNameLst>
                                          <p:attrName>ppt_h</p:attrName>
                                        </p:attrNameLst>
                                      </p:cBhvr>
                                      <p:tavLst>
                                        <p:tav tm="0">
                                          <p:val>
                                            <p:strVal val="ppt_h"/>
                                          </p:val>
                                        </p:tav>
                                        <p:tav tm="100000">
                                          <p:val>
                                            <p:fltVal val="0"/>
                                          </p:val>
                                        </p:tav>
                                      </p:tavLst>
                                    </p:anim>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mph" presetSubtype="2" fill="hold" nodeType="clickEffect">
                                  <p:stCondLst>
                                    <p:cond delay="0"/>
                                  </p:stCondLst>
                                  <p:childTnLst>
                                    <p:animClr clrSpc="rgb" dir="cw">
                                      <p:cBhvr>
                                        <p:cTn id="66" dur="1000" fill="hold"/>
                                        <p:tgtEl>
                                          <p:spTgt spid="15"/>
                                        </p:tgtEl>
                                        <p:attrNameLst>
                                          <p:attrName>fillcolor</p:attrName>
                                        </p:attrNameLst>
                                      </p:cBhvr>
                                      <p:to>
                                        <a:srgbClr val="000000"/>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23" presetClass="exit" presetSubtype="32" fill="hold" grpId="0" nodeType="withEffect">
                                  <p:stCondLst>
                                    <p:cond delay="0"/>
                                  </p:stCondLst>
                                  <p:childTnLst>
                                    <p:anim calcmode="lin" valueType="num">
                                      <p:cBhvr>
                                        <p:cTn id="79" dur="500"/>
                                        <p:tgtEl>
                                          <p:spTgt spid="15"/>
                                        </p:tgtEl>
                                        <p:attrNameLst>
                                          <p:attrName>ppt_w</p:attrName>
                                        </p:attrNameLst>
                                      </p:cBhvr>
                                      <p:tavLst>
                                        <p:tav tm="0">
                                          <p:val>
                                            <p:strVal val="ppt_w"/>
                                          </p:val>
                                        </p:tav>
                                        <p:tav tm="100000">
                                          <p:val>
                                            <p:fltVal val="0"/>
                                          </p:val>
                                        </p:tav>
                                      </p:tavLst>
                                    </p:anim>
                                    <p:anim calcmode="lin" valueType="num">
                                      <p:cBhvr>
                                        <p:cTn id="80" dur="500"/>
                                        <p:tgtEl>
                                          <p:spTgt spid="15"/>
                                        </p:tgtEl>
                                        <p:attrNameLst>
                                          <p:attrName>ppt_h</p:attrName>
                                        </p:attrNameLst>
                                      </p:cBhvr>
                                      <p:tavLst>
                                        <p:tav tm="0">
                                          <p:val>
                                            <p:strVal val="ppt_h"/>
                                          </p:val>
                                        </p:tav>
                                        <p:tav tm="100000">
                                          <p:val>
                                            <p:fltVal val="0"/>
                                          </p:val>
                                        </p:tav>
                                      </p:tavLst>
                                    </p:anim>
                                    <p:set>
                                      <p:cBhvr>
                                        <p:cTn id="8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2" restart="whenNotActive" fill="hold" evtFilter="cancelBubble" nodeType="interactiveSeq">
                <p:stCondLst>
                  <p:cond evt="onClick" delay="0">
                    <p:tgtEl>
                      <p:spTgt spid="1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mph" presetSubtype="2" fill="hold" nodeType="clickEffect">
                                  <p:stCondLst>
                                    <p:cond delay="0"/>
                                  </p:stCondLst>
                                  <p:childTnLst>
                                    <p:animClr clrSpc="rgb" dir="cw">
                                      <p:cBhvr>
                                        <p:cTn id="86" dur="1000" fill="hold"/>
                                        <p:tgtEl>
                                          <p:spTgt spid="17"/>
                                        </p:tgtEl>
                                        <p:attrNameLst>
                                          <p:attrName>fillcolor</p:attrName>
                                        </p:attrNameLst>
                                      </p:cBhvr>
                                      <p:to>
                                        <a:srgbClr val="000000"/>
                                      </p:to>
                                    </p:animClr>
                                    <p:set>
                                      <p:cBhvr>
                                        <p:cTn id="87" dur="1000" fill="hold"/>
                                        <p:tgtEl>
                                          <p:spTgt spid="17"/>
                                        </p:tgtEl>
                                        <p:attrNameLst>
                                          <p:attrName>fill.type</p:attrName>
                                        </p:attrNameLst>
                                      </p:cBhvr>
                                      <p:to>
                                        <p:strVal val="solid"/>
                                      </p:to>
                                    </p:set>
                                    <p:set>
                                      <p:cBhvr>
                                        <p:cTn id="88" dur="1000" fill="hold"/>
                                        <p:tgtEl>
                                          <p:spTgt spid="17"/>
                                        </p:tgtEl>
                                        <p:attrNameLst>
                                          <p:attrName>fill.on</p:attrName>
                                        </p:attrNameLst>
                                      </p:cBhvr>
                                      <p:to>
                                        <p:strVal val="true"/>
                                      </p:to>
                                    </p:set>
                                  </p:childTnLst>
                                </p:cTn>
                              </p:par>
                              <p:par>
                                <p:cTn id="89" presetID="42"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childTnLst>
              </p:cTn>
              <p:nextCondLst>
                <p:cond evt="onClick" delay="0">
                  <p:tgtEl>
                    <p:spTgt spid="17"/>
                  </p:tgtEl>
                </p:cond>
              </p:nextCondLst>
            </p:seq>
            <p:seq concurrent="1" nextAc="seek">
              <p:cTn id="97" restart="whenNotActive" fill="hold" evtFilter="cancelBubble" nodeType="interactiveSeq">
                <p:stCondLst>
                  <p:cond evt="onClick" delay="0">
                    <p:tgtEl>
                      <p:spTgt spid="18"/>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xit" presetSubtype="0" fill="hold" nodeType="clickEffect">
                                  <p:stCondLst>
                                    <p:cond delay="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23" presetClass="exit" presetSubtype="32" fill="hold" grpId="0" nodeType="withEffect">
                                  <p:stCondLst>
                                    <p:cond delay="0"/>
                                  </p:stCondLst>
                                  <p:childTnLst>
                                    <p:anim calcmode="lin" valueType="num">
                                      <p:cBhvr>
                                        <p:cTn id="104" dur="500"/>
                                        <p:tgtEl>
                                          <p:spTgt spid="17"/>
                                        </p:tgtEl>
                                        <p:attrNameLst>
                                          <p:attrName>ppt_w</p:attrName>
                                        </p:attrNameLst>
                                      </p:cBhvr>
                                      <p:tavLst>
                                        <p:tav tm="0">
                                          <p:val>
                                            <p:strVal val="ppt_w"/>
                                          </p:val>
                                        </p:tav>
                                        <p:tav tm="100000">
                                          <p:val>
                                            <p:fltVal val="0"/>
                                          </p:val>
                                        </p:tav>
                                      </p:tavLst>
                                    </p:anim>
                                    <p:anim calcmode="lin" valueType="num">
                                      <p:cBhvr>
                                        <p:cTn id="105" dur="500"/>
                                        <p:tgtEl>
                                          <p:spTgt spid="17"/>
                                        </p:tgtEl>
                                        <p:attrNameLst>
                                          <p:attrName>ppt_h</p:attrName>
                                        </p:attrNameLst>
                                      </p:cBhvr>
                                      <p:tavLst>
                                        <p:tav tm="0">
                                          <p:val>
                                            <p:strVal val="ppt_h"/>
                                          </p:val>
                                        </p:tav>
                                        <p:tav tm="100000">
                                          <p:val>
                                            <p:fltVal val="0"/>
                                          </p:val>
                                        </p:tav>
                                      </p:tavLst>
                                    </p:anim>
                                    <p:set>
                                      <p:cBhvr>
                                        <p:cTn id="10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animBg="1"/>
      <p:bldP spid="11" grpId="0" animBg="1"/>
      <p:bldP spid="13" grpId="0" animBg="1"/>
      <p:bldP spid="15" grpId="0" animBg="1"/>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089525" y="2174875"/>
            <a:ext cx="2133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00"/>
                </a:solidFill>
                <a:latin typeface="Times New Roman" panose="02020603050405020304" pitchFamily="18" charset="0"/>
                <a:cs typeface="Times New Roman" panose="02020603050405020304" pitchFamily="18" charset="0"/>
              </a:rPr>
              <a:t>THÀNH TỰU VĂN HÓA</a:t>
            </a:r>
          </a:p>
        </p:txBody>
      </p:sp>
      <p:sp>
        <p:nvSpPr>
          <p:cNvPr id="3" name="Rounded Rectangle 2"/>
          <p:cNvSpPr/>
          <p:nvPr/>
        </p:nvSpPr>
        <p:spPr>
          <a:xfrm>
            <a:off x="7162800" y="41379"/>
            <a:ext cx="2355180" cy="1877278"/>
          </a:xfrm>
          <a:prstGeom prst="roundRect">
            <a:avLst/>
          </a:prstGeom>
          <a:blipFill>
            <a:blip r:embed="rId2">
              <a:extLst>
                <a:ext uri="{28A0092B-C50C-407E-A947-70E740481C1C}">
                  <a14:useLocalDpi xmlns:a14="http://schemas.microsoft.com/office/drawing/2010/main" val="0"/>
                </a:ext>
              </a:extLst>
            </a:blip>
            <a:srcRect/>
            <a:stretch>
              <a:fillRect l="-51000" r="-5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3"/>
          <p:cNvSpPr/>
          <p:nvPr/>
        </p:nvSpPr>
        <p:spPr>
          <a:xfrm>
            <a:off x="2863851" y="87313"/>
            <a:ext cx="2143125" cy="1878012"/>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ounded Rectangle 4"/>
          <p:cNvSpPr/>
          <p:nvPr/>
        </p:nvSpPr>
        <p:spPr>
          <a:xfrm>
            <a:off x="7950200" y="2667001"/>
            <a:ext cx="2725738" cy="1878013"/>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5"/>
          <p:cNvSpPr/>
          <p:nvPr/>
        </p:nvSpPr>
        <p:spPr>
          <a:xfrm>
            <a:off x="4794250" y="4419601"/>
            <a:ext cx="2724150" cy="1878013"/>
          </a:xfrm>
          <a:prstGeom prst="round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6"/>
          <p:cNvSpPr/>
          <p:nvPr/>
        </p:nvSpPr>
        <p:spPr>
          <a:xfrm>
            <a:off x="1676400" y="2667001"/>
            <a:ext cx="2724150" cy="1878013"/>
          </a:xfrm>
          <a:prstGeom prst="round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7223126" y="1965326"/>
            <a:ext cx="2295525" cy="442913"/>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1"/>
                </a:solidFill>
                <a:latin typeface="Times New Roman" pitchFamily="18" charset="0"/>
                <a:cs typeface="Times New Roman" pitchFamily="18" charset="0"/>
              </a:rPr>
              <a:t>2:</a:t>
            </a:r>
          </a:p>
        </p:txBody>
      </p:sp>
      <p:sp>
        <p:nvSpPr>
          <p:cNvPr id="9" name="Rectangle 8"/>
          <p:cNvSpPr/>
          <p:nvPr/>
        </p:nvSpPr>
        <p:spPr>
          <a:xfrm>
            <a:off x="8166100" y="4627563"/>
            <a:ext cx="2293938" cy="442912"/>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1"/>
                </a:solidFill>
                <a:latin typeface="Times New Roman" pitchFamily="18" charset="0"/>
                <a:cs typeface="Times New Roman" pitchFamily="18" charset="0"/>
              </a:rPr>
              <a:t>3:</a:t>
            </a:r>
          </a:p>
        </p:txBody>
      </p:sp>
      <p:sp>
        <p:nvSpPr>
          <p:cNvPr id="10" name="Rectangle 9"/>
          <p:cNvSpPr/>
          <p:nvPr/>
        </p:nvSpPr>
        <p:spPr>
          <a:xfrm>
            <a:off x="4948239" y="6418263"/>
            <a:ext cx="2295525" cy="442912"/>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1"/>
                </a:solidFill>
                <a:latin typeface="Times New Roman" pitchFamily="18" charset="0"/>
                <a:cs typeface="Times New Roman" pitchFamily="18" charset="0"/>
              </a:rPr>
              <a:t>4:</a:t>
            </a:r>
          </a:p>
        </p:txBody>
      </p:sp>
      <p:sp>
        <p:nvSpPr>
          <p:cNvPr id="11" name="Rectangle 10"/>
          <p:cNvSpPr/>
          <p:nvPr/>
        </p:nvSpPr>
        <p:spPr>
          <a:xfrm>
            <a:off x="1676400" y="4627563"/>
            <a:ext cx="2509838" cy="442912"/>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1"/>
                </a:solidFill>
                <a:latin typeface="Times New Roman" pitchFamily="18" charset="0"/>
                <a:cs typeface="Times New Roman" pitchFamily="18" charset="0"/>
              </a:rPr>
              <a:t>5:</a:t>
            </a:r>
          </a:p>
        </p:txBody>
      </p:sp>
      <p:sp>
        <p:nvSpPr>
          <p:cNvPr id="12" name="Rectangle 11"/>
          <p:cNvSpPr/>
          <p:nvPr/>
        </p:nvSpPr>
        <p:spPr>
          <a:xfrm>
            <a:off x="2787651" y="1952625"/>
            <a:ext cx="2295525" cy="444500"/>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tx1"/>
                </a:solidFill>
                <a:latin typeface="Times New Roman" pitchFamily="18" charset="0"/>
                <a:cs typeface="Times New Roman" pitchFamily="18" charset="0"/>
              </a:rPr>
              <a:t>1:</a:t>
            </a:r>
          </a:p>
        </p:txBody>
      </p:sp>
      <p:cxnSp>
        <p:nvCxnSpPr>
          <p:cNvPr id="14" name="Straight Arrow Connector 13"/>
          <p:cNvCxnSpPr>
            <a:stCxn id="2" idx="0"/>
          </p:cNvCxnSpPr>
          <p:nvPr/>
        </p:nvCxnSpPr>
        <p:spPr>
          <a:xfrm flipV="1">
            <a:off x="6156326" y="1066801"/>
            <a:ext cx="1006475" cy="1108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0"/>
            <a:endCxn id="4" idx="3"/>
          </p:cNvCxnSpPr>
          <p:nvPr/>
        </p:nvCxnSpPr>
        <p:spPr>
          <a:xfrm flipH="1" flipV="1">
            <a:off x="5006975" y="1027113"/>
            <a:ext cx="1149350" cy="1147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6"/>
            <a:endCxn id="5" idx="1"/>
          </p:cNvCxnSpPr>
          <p:nvPr/>
        </p:nvCxnSpPr>
        <p:spPr>
          <a:xfrm>
            <a:off x="7223126" y="3127375"/>
            <a:ext cx="727075" cy="477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2"/>
            <a:endCxn id="7" idx="3"/>
          </p:cNvCxnSpPr>
          <p:nvPr/>
        </p:nvCxnSpPr>
        <p:spPr>
          <a:xfrm flipH="1">
            <a:off x="4400551" y="3127375"/>
            <a:ext cx="688975" cy="477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4"/>
          </p:cNvCxnSpPr>
          <p:nvPr/>
        </p:nvCxnSpPr>
        <p:spPr>
          <a:xfrm>
            <a:off x="6156325" y="4079875"/>
            <a:ext cx="0" cy="465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3038475" y="1997075"/>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Tôn giáo</a:t>
            </a:r>
          </a:p>
        </p:txBody>
      </p:sp>
      <p:sp>
        <p:nvSpPr>
          <p:cNvPr id="25" name="TextBox 24"/>
          <p:cNvSpPr txBox="1">
            <a:spLocks noChangeArrowheads="1"/>
          </p:cNvSpPr>
          <p:nvPr/>
        </p:nvSpPr>
        <p:spPr bwMode="auto">
          <a:xfrm>
            <a:off x="7586664" y="2027238"/>
            <a:ext cx="1931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Văn học</a:t>
            </a:r>
          </a:p>
        </p:txBody>
      </p:sp>
      <p:sp>
        <p:nvSpPr>
          <p:cNvPr id="29" name="TextBox 28"/>
          <p:cNvSpPr txBox="1">
            <a:spLocks noChangeArrowheads="1"/>
          </p:cNvSpPr>
          <p:nvPr/>
        </p:nvSpPr>
        <p:spPr bwMode="auto">
          <a:xfrm>
            <a:off x="8551864" y="4686300"/>
            <a:ext cx="165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Y học</a:t>
            </a:r>
          </a:p>
        </p:txBody>
      </p:sp>
      <p:sp>
        <p:nvSpPr>
          <p:cNvPr id="30" name="TextBox 29"/>
          <p:cNvSpPr txBox="1">
            <a:spLocks noChangeArrowheads="1"/>
          </p:cNvSpPr>
          <p:nvPr/>
        </p:nvSpPr>
        <p:spPr bwMode="auto">
          <a:xfrm>
            <a:off x="5181600" y="6491289"/>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Thiên văn học</a:t>
            </a:r>
          </a:p>
        </p:txBody>
      </p:sp>
      <p:sp>
        <p:nvSpPr>
          <p:cNvPr id="31" name="TextBox 30"/>
          <p:cNvSpPr txBox="1">
            <a:spLocks noChangeArrowheads="1"/>
          </p:cNvSpPr>
          <p:nvPr/>
        </p:nvSpPr>
        <p:spPr bwMode="auto">
          <a:xfrm>
            <a:off x="2005014" y="4672013"/>
            <a:ext cx="257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Kiến trúc, điêu khắc</a:t>
            </a:r>
          </a:p>
        </p:txBody>
      </p:sp>
    </p:spTree>
    <p:extLst>
      <p:ext uri="{BB962C8B-B14F-4D97-AF65-F5344CB8AC3E}">
        <p14:creationId xmlns:p14="http://schemas.microsoft.com/office/powerpoint/2010/main" val="77590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1066800"/>
          <a:ext cx="7924800" cy="5334002"/>
        </p:xfrm>
        <a:graphic>
          <a:graphicData uri="http://schemas.openxmlformats.org/drawingml/2006/table">
            <a:tbl>
              <a:tblPr firstRow="1" firstCol="1" bandRow="1">
                <a:tableStyleId>{5C22544A-7EE6-4342-B048-85BDC9FD1C3A}</a:tableStyleId>
              </a:tblPr>
              <a:tblGrid>
                <a:gridCol w="1650863">
                  <a:extLst>
                    <a:ext uri="{9D8B030D-6E8A-4147-A177-3AD203B41FA5}">
                      <a16:colId xmlns:a16="http://schemas.microsoft.com/office/drawing/2014/main" val="20000"/>
                    </a:ext>
                  </a:extLst>
                </a:gridCol>
                <a:gridCol w="6273937">
                  <a:extLst>
                    <a:ext uri="{9D8B030D-6E8A-4147-A177-3AD203B41FA5}">
                      <a16:colId xmlns:a16="http://schemas.microsoft.com/office/drawing/2014/main" val="20001"/>
                    </a:ext>
                  </a:extLst>
                </a:gridCol>
              </a:tblGrid>
              <a:tr h="446232">
                <a:tc>
                  <a:txBody>
                    <a:bodyPr/>
                    <a:lstStyle/>
                    <a:p>
                      <a:pPr algn="ctr">
                        <a:lnSpc>
                          <a:spcPts val="1650"/>
                        </a:lnSpc>
                        <a:spcAft>
                          <a:spcPts val="900"/>
                        </a:spcAft>
                      </a:pPr>
                      <a:r>
                        <a:rPr lang="en-US" sz="2000">
                          <a:solidFill>
                            <a:schemeClr val="tx1"/>
                          </a:solidFill>
                          <a:effectLst/>
                          <a:latin typeface="Times New Roman" pitchFamily="18" charset="0"/>
                          <a:cs typeface="Times New Roman" pitchFamily="18" charset="0"/>
                        </a:rPr>
                        <a:t>Lĩnh vực</a:t>
                      </a:r>
                      <a:endParaRPr lang="en-US" sz="1600">
                        <a:solidFill>
                          <a:schemeClr val="tx1"/>
                        </a:solidFill>
                        <a:effectLst/>
                        <a:latin typeface="Times New Roman" pitchFamily="18" charset="0"/>
                        <a:ea typeface="Calibri"/>
                        <a:cs typeface="Times New Roman" pitchFamily="18" charset="0"/>
                      </a:endParaRPr>
                    </a:p>
                  </a:txBody>
                  <a:tcPr marL="47625" marR="47625" marT="47625" marB="47625">
                    <a:solidFill>
                      <a:srgbClr val="F0FBD5"/>
                    </a:solidFill>
                  </a:tcPr>
                </a:tc>
                <a:tc>
                  <a:txBody>
                    <a:bodyPr/>
                    <a:lstStyle/>
                    <a:p>
                      <a:pPr algn="ctr">
                        <a:lnSpc>
                          <a:spcPts val="1650"/>
                        </a:lnSpc>
                        <a:spcAft>
                          <a:spcPts val="900"/>
                        </a:spcAft>
                      </a:pPr>
                      <a:r>
                        <a:rPr lang="en-US" sz="2000">
                          <a:solidFill>
                            <a:schemeClr val="tx1"/>
                          </a:solidFill>
                          <a:effectLst/>
                          <a:latin typeface="Times New Roman" pitchFamily="18" charset="0"/>
                          <a:cs typeface="Times New Roman" pitchFamily="18" charset="0"/>
                        </a:rPr>
                        <a:t>Thành tựu</a:t>
                      </a:r>
                      <a:endParaRPr lang="en-US" sz="1600">
                        <a:solidFill>
                          <a:schemeClr val="tx1"/>
                        </a:solidFill>
                        <a:effectLst/>
                        <a:latin typeface="Times New Roman" pitchFamily="18" charset="0"/>
                        <a:ea typeface="Calibri"/>
                        <a:cs typeface="Times New Roman" pitchFamily="18" charset="0"/>
                      </a:endParaRPr>
                    </a:p>
                  </a:txBody>
                  <a:tcPr marL="47625" marR="47625" marT="47625" marB="47625">
                    <a:solidFill>
                      <a:srgbClr val="F0FBD5"/>
                    </a:solidFill>
                  </a:tcPr>
                </a:tc>
                <a:extLst>
                  <a:ext uri="{0D108BD9-81ED-4DB2-BD59-A6C34878D82A}">
                    <a16:rowId xmlns:a16="http://schemas.microsoft.com/office/drawing/2014/main" val="10000"/>
                  </a:ext>
                </a:extLst>
              </a:tr>
              <a:tr h="977554">
                <a:tc>
                  <a:txBody>
                    <a:bodyPr/>
                    <a:lstStyle/>
                    <a:p>
                      <a:pPr algn="ctr">
                        <a:lnSpc>
                          <a:spcPts val="1650"/>
                        </a:lnSpc>
                        <a:spcAft>
                          <a:spcPts val="900"/>
                        </a:spcAft>
                      </a:pPr>
                      <a:r>
                        <a:rPr lang="en-US" sz="1800" b="1">
                          <a:solidFill>
                            <a:schemeClr val="tx1"/>
                          </a:solidFill>
                          <a:effectLst/>
                          <a:latin typeface="Times New Roman" pitchFamily="18" charset="0"/>
                          <a:cs typeface="Times New Roman" pitchFamily="18" charset="0"/>
                        </a:rPr>
                        <a:t>Tôn giáo</a:t>
                      </a:r>
                      <a:endParaRPr lang="en-US" sz="1400" b="1">
                        <a:solidFill>
                          <a:schemeClr val="tx1"/>
                        </a:solidFill>
                        <a:effectLst/>
                        <a:latin typeface="Times New Roman" pitchFamily="18" charset="0"/>
                        <a:ea typeface="Calibri"/>
                        <a:cs typeface="Times New Roman" pitchFamily="18" charset="0"/>
                      </a:endParaRPr>
                    </a:p>
                  </a:txBody>
                  <a:tcPr marL="47625" marR="47625" marT="47625" marB="47625">
                    <a:solidFill>
                      <a:schemeClr val="accent6">
                        <a:lumMod val="40000"/>
                        <a:lumOff val="60000"/>
                      </a:schemeClr>
                    </a:solidFill>
                  </a:tcPr>
                </a:tc>
                <a:tc>
                  <a:txBody>
                    <a:bodyPr/>
                    <a:lstStyle/>
                    <a:p>
                      <a:pPr algn="ctr"/>
                      <a:endParaRPr lang="en-US" sz="1800"/>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977554">
                <a:tc>
                  <a:txBody>
                    <a:bodyPr/>
                    <a:lstStyle/>
                    <a:p>
                      <a:pPr algn="ctr">
                        <a:lnSpc>
                          <a:spcPts val="1650"/>
                        </a:lnSpc>
                        <a:spcAft>
                          <a:spcPts val="900"/>
                        </a:spcAft>
                      </a:pPr>
                      <a:r>
                        <a:rPr lang="en-US" sz="1800" b="1">
                          <a:solidFill>
                            <a:schemeClr val="tx1"/>
                          </a:solidFill>
                          <a:effectLst/>
                          <a:latin typeface="Times New Roman" pitchFamily="18" charset="0"/>
                          <a:cs typeface="Times New Roman" pitchFamily="18" charset="0"/>
                        </a:rPr>
                        <a:t>Văn học</a:t>
                      </a:r>
                      <a:endParaRPr lang="en-US" sz="1400" b="1">
                        <a:solidFill>
                          <a:schemeClr val="tx1"/>
                        </a:solidFill>
                        <a:effectLst/>
                        <a:latin typeface="Times New Roman" pitchFamily="18" charset="0"/>
                        <a:ea typeface="Calibri"/>
                        <a:cs typeface="Times New Roman" pitchFamily="18" charset="0"/>
                      </a:endParaRPr>
                    </a:p>
                  </a:txBody>
                  <a:tcPr marL="47625" marR="47625" marT="47625" marB="47625">
                    <a:solidFill>
                      <a:schemeClr val="accent6">
                        <a:lumMod val="40000"/>
                        <a:lumOff val="60000"/>
                      </a:schemeClr>
                    </a:solidFill>
                  </a:tcPr>
                </a:tc>
                <a:tc>
                  <a:txBody>
                    <a:bodyPr/>
                    <a:lstStyle/>
                    <a:p>
                      <a:pPr algn="ctr"/>
                      <a:endParaRPr lang="en-US" sz="1800"/>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r h="977554">
                <a:tc>
                  <a:txBody>
                    <a:bodyPr/>
                    <a:lstStyle/>
                    <a:p>
                      <a:pPr algn="ctr">
                        <a:lnSpc>
                          <a:spcPts val="1650"/>
                        </a:lnSpc>
                        <a:spcAft>
                          <a:spcPts val="900"/>
                        </a:spcAft>
                      </a:pPr>
                      <a:r>
                        <a:rPr lang="en-US" sz="1800" b="1">
                          <a:solidFill>
                            <a:schemeClr val="tx1"/>
                          </a:solidFill>
                          <a:effectLst/>
                          <a:latin typeface="Times New Roman" pitchFamily="18" charset="0"/>
                          <a:cs typeface="Times New Roman" pitchFamily="18" charset="0"/>
                        </a:rPr>
                        <a:t>Thiên văn học</a:t>
                      </a:r>
                      <a:endParaRPr lang="en-US" sz="1400" b="1">
                        <a:solidFill>
                          <a:schemeClr val="tx1"/>
                        </a:solidFill>
                        <a:effectLst/>
                        <a:latin typeface="Times New Roman" pitchFamily="18" charset="0"/>
                        <a:ea typeface="Calibri"/>
                        <a:cs typeface="Times New Roman" pitchFamily="18" charset="0"/>
                      </a:endParaRPr>
                    </a:p>
                  </a:txBody>
                  <a:tcPr marL="47625" marR="47625" marT="47625" marB="47625">
                    <a:solidFill>
                      <a:schemeClr val="accent6">
                        <a:lumMod val="40000"/>
                        <a:lumOff val="60000"/>
                      </a:schemeClr>
                    </a:solidFill>
                  </a:tcPr>
                </a:tc>
                <a:tc>
                  <a:txBody>
                    <a:bodyPr/>
                    <a:lstStyle/>
                    <a:p>
                      <a:pPr algn="ctr"/>
                      <a:endParaRPr lang="en-US" sz="1800"/>
                    </a:p>
                  </a:txBody>
                  <a:tcPr marL="47625" marR="47625" marT="47625" marB="47625">
                    <a:solidFill>
                      <a:schemeClr val="accent6">
                        <a:lumMod val="40000"/>
                        <a:lumOff val="60000"/>
                      </a:schemeClr>
                    </a:solidFill>
                  </a:tcPr>
                </a:tc>
                <a:extLst>
                  <a:ext uri="{0D108BD9-81ED-4DB2-BD59-A6C34878D82A}">
                    <a16:rowId xmlns:a16="http://schemas.microsoft.com/office/drawing/2014/main" val="10003"/>
                  </a:ext>
                </a:extLst>
              </a:tr>
              <a:tr h="977554">
                <a:tc>
                  <a:txBody>
                    <a:bodyPr/>
                    <a:lstStyle/>
                    <a:p>
                      <a:pPr algn="ctr">
                        <a:lnSpc>
                          <a:spcPts val="1650"/>
                        </a:lnSpc>
                        <a:spcAft>
                          <a:spcPts val="900"/>
                        </a:spcAft>
                      </a:pPr>
                      <a:r>
                        <a:rPr lang="en-US" sz="1800" b="1">
                          <a:solidFill>
                            <a:schemeClr val="tx1"/>
                          </a:solidFill>
                          <a:effectLst/>
                          <a:latin typeface="Times New Roman" pitchFamily="18" charset="0"/>
                          <a:cs typeface="Times New Roman" pitchFamily="18" charset="0"/>
                        </a:rPr>
                        <a:t>Y học</a:t>
                      </a:r>
                      <a:endParaRPr lang="en-US" sz="1400" b="1">
                        <a:solidFill>
                          <a:schemeClr val="tx1"/>
                        </a:solidFill>
                        <a:effectLst/>
                        <a:latin typeface="Times New Roman" pitchFamily="18" charset="0"/>
                        <a:ea typeface="Calibri"/>
                        <a:cs typeface="Times New Roman" pitchFamily="18" charset="0"/>
                      </a:endParaRPr>
                    </a:p>
                  </a:txBody>
                  <a:tcPr marL="47625" marR="47625" marT="47625" marB="47625">
                    <a:solidFill>
                      <a:schemeClr val="accent6">
                        <a:lumMod val="40000"/>
                        <a:lumOff val="60000"/>
                      </a:schemeClr>
                    </a:solidFill>
                  </a:tcPr>
                </a:tc>
                <a:tc>
                  <a:txBody>
                    <a:bodyPr/>
                    <a:lstStyle/>
                    <a:p>
                      <a:pPr algn="ctr"/>
                      <a:endParaRPr lang="en-US" sz="1800"/>
                    </a:p>
                  </a:txBody>
                  <a:tcPr marL="47625" marR="47625" marT="47625" marB="47625">
                    <a:solidFill>
                      <a:schemeClr val="accent6">
                        <a:lumMod val="40000"/>
                        <a:lumOff val="60000"/>
                      </a:schemeClr>
                    </a:solidFill>
                  </a:tcPr>
                </a:tc>
                <a:extLst>
                  <a:ext uri="{0D108BD9-81ED-4DB2-BD59-A6C34878D82A}">
                    <a16:rowId xmlns:a16="http://schemas.microsoft.com/office/drawing/2014/main" val="10004"/>
                  </a:ext>
                </a:extLst>
              </a:tr>
              <a:tr h="977554">
                <a:tc>
                  <a:txBody>
                    <a:bodyPr/>
                    <a:lstStyle/>
                    <a:p>
                      <a:pPr algn="ctr">
                        <a:lnSpc>
                          <a:spcPts val="1650"/>
                        </a:lnSpc>
                        <a:spcAft>
                          <a:spcPts val="900"/>
                        </a:spcAft>
                      </a:pPr>
                      <a:r>
                        <a:rPr lang="en-US" sz="1800" b="1">
                          <a:solidFill>
                            <a:schemeClr val="tx1"/>
                          </a:solidFill>
                          <a:effectLst/>
                          <a:latin typeface="Times New Roman" pitchFamily="18" charset="0"/>
                          <a:cs typeface="Times New Roman" pitchFamily="18" charset="0"/>
                        </a:rPr>
                        <a:t>Kiến trúc và điêu khắc</a:t>
                      </a:r>
                      <a:endParaRPr lang="en-US" sz="1400" b="1">
                        <a:solidFill>
                          <a:schemeClr val="tx1"/>
                        </a:solidFill>
                        <a:effectLst/>
                        <a:latin typeface="Times New Roman" pitchFamily="18" charset="0"/>
                        <a:ea typeface="Calibri"/>
                        <a:cs typeface="Times New Roman" pitchFamily="18" charset="0"/>
                      </a:endParaRPr>
                    </a:p>
                  </a:txBody>
                  <a:tcPr marL="47625" marR="47625" marT="47625" marB="47625">
                    <a:solidFill>
                      <a:schemeClr val="accent6">
                        <a:lumMod val="40000"/>
                        <a:lumOff val="60000"/>
                      </a:schemeClr>
                    </a:solidFill>
                  </a:tcPr>
                </a:tc>
                <a:tc>
                  <a:txBody>
                    <a:bodyPr/>
                    <a:lstStyle/>
                    <a:p>
                      <a:pPr algn="ctr"/>
                      <a:endParaRPr lang="en-US" sz="1800"/>
                    </a:p>
                  </a:txBody>
                  <a:tcPr marL="47625" marR="47625" marT="47625" marB="47625">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19481" name="TextBox 3"/>
          <p:cNvSpPr txBox="1">
            <a:spLocks noChangeArrowheads="1"/>
          </p:cNvSpPr>
          <p:nvPr/>
        </p:nvSpPr>
        <p:spPr bwMode="auto">
          <a:xfrm>
            <a:off x="2057400" y="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2. Dựa vào kênh chữ trong SGK hãy lập bảng 2 cột: lĩnh vực và thành tựu?</a:t>
            </a:r>
          </a:p>
          <a:p>
            <a:endParaRPr lang="en-US" altLang="en-US" sz="2400"/>
          </a:p>
        </p:txBody>
      </p:sp>
    </p:spTree>
    <p:extLst>
      <p:ext uri="{BB962C8B-B14F-4D97-AF65-F5344CB8AC3E}">
        <p14:creationId xmlns:p14="http://schemas.microsoft.com/office/powerpoint/2010/main" val="2786482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h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1584326"/>
            <a:ext cx="22479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a:extLst/>
          </p:cNvPr>
          <p:cNvSpPr>
            <a:spLocks noChangeArrowheads="1"/>
          </p:cNvSpPr>
          <p:nvPr/>
        </p:nvSpPr>
        <p:spPr bwMode="auto">
          <a:xfrm>
            <a:off x="1617663" y="4968875"/>
            <a:ext cx="2057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dirty="0" err="1">
                <a:solidFill>
                  <a:srgbClr val="000000"/>
                </a:solidFill>
                <a:latin typeface=".VnTime" panose="020B7200000000000000" pitchFamily="34" charset="0"/>
              </a:rPr>
              <a:t>ThÇn</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Brama</a:t>
            </a:r>
            <a:endParaRPr lang="en-US" altLang="en-US" sz="2800" b="1" dirty="0">
              <a:solidFill>
                <a:srgbClr val="000000"/>
              </a:solidFill>
              <a:latin typeface=".VnTime" panose="020B7200000000000000" pitchFamily="34" charset="0"/>
            </a:endParaRPr>
          </a:p>
        </p:txBody>
      </p:sp>
      <p:sp>
        <p:nvSpPr>
          <p:cNvPr id="10251" name="Rectangle 11">
            <a:extLst/>
          </p:cNvPr>
          <p:cNvSpPr>
            <a:spLocks noChangeArrowheads="1"/>
          </p:cNvSpPr>
          <p:nvPr/>
        </p:nvSpPr>
        <p:spPr bwMode="auto">
          <a:xfrm>
            <a:off x="6149975" y="4965700"/>
            <a:ext cx="2065338"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ThÇn</a:t>
            </a:r>
            <a:r>
              <a:rPr lang="en-US" altLang="en-US" sz="2800" b="1" dirty="0">
                <a:solidFill>
                  <a:srgbClr val="000000"/>
                </a:solidFill>
                <a:latin typeface=".VnTime" panose="020B7200000000000000" pitchFamily="34" charset="0"/>
              </a:rPr>
              <a:t> </a:t>
            </a:r>
            <a:r>
              <a:rPr lang="en-US" altLang="en-US" sz="2800" b="1" dirty="0" err="1">
                <a:solidFill>
                  <a:srgbClr val="000000"/>
                </a:solidFill>
                <a:latin typeface=".VnTime" panose="020B7200000000000000" pitchFamily="34" charset="0"/>
              </a:rPr>
              <a:t>Visnu</a:t>
            </a:r>
            <a:endParaRPr lang="en-US" altLang="en-US" sz="2800" b="1" dirty="0">
              <a:solidFill>
                <a:srgbClr val="000000"/>
              </a:solidFill>
              <a:latin typeface=".VnTime" panose="020B7200000000000000" pitchFamily="34" charset="0"/>
            </a:endParaRPr>
          </a:p>
        </p:txBody>
      </p:sp>
      <p:sp>
        <p:nvSpPr>
          <p:cNvPr id="10252" name="Rectangle 12">
            <a:extLst/>
          </p:cNvPr>
          <p:cNvSpPr>
            <a:spLocks noChangeArrowheads="1"/>
          </p:cNvSpPr>
          <p:nvPr/>
        </p:nvSpPr>
        <p:spPr bwMode="auto">
          <a:xfrm>
            <a:off x="3884613" y="4965700"/>
            <a:ext cx="2057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dirty="0" err="1">
                <a:solidFill>
                  <a:srgbClr val="000000"/>
                </a:solidFill>
                <a:latin typeface="Times New Roman" panose="02020603050405020304" pitchFamily="18" charset="0"/>
              </a:rPr>
              <a:t>Thần</a:t>
            </a:r>
            <a:r>
              <a:rPr lang="en-US" altLang="en-US" sz="2800" b="1" dirty="0">
                <a:solidFill>
                  <a:srgbClr val="000000"/>
                </a:solidFill>
                <a:latin typeface="Times New Roman" panose="02020603050405020304" pitchFamily="18" charset="0"/>
              </a:rPr>
              <a:t> Si-</a:t>
            </a:r>
            <a:r>
              <a:rPr lang="en-US" altLang="en-US" sz="2800" b="1" dirty="0" err="1">
                <a:solidFill>
                  <a:srgbClr val="000000"/>
                </a:solidFill>
                <a:latin typeface="Times New Roman" panose="02020603050405020304" pitchFamily="18" charset="0"/>
              </a:rPr>
              <a:t>va</a:t>
            </a:r>
            <a:endParaRPr lang="en-US" altLang="en-US" sz="2800" b="1" dirty="0">
              <a:solidFill>
                <a:srgbClr val="000000"/>
              </a:solidFill>
              <a:latin typeface="Times New Roman" panose="02020603050405020304" pitchFamily="18" charset="0"/>
            </a:endParaRPr>
          </a:p>
        </p:txBody>
      </p:sp>
      <p:sp>
        <p:nvSpPr>
          <p:cNvPr id="10253" name="Rectangle 13">
            <a:extLst/>
          </p:cNvPr>
          <p:cNvSpPr>
            <a:spLocks noChangeArrowheads="1"/>
          </p:cNvSpPr>
          <p:nvPr/>
        </p:nvSpPr>
        <p:spPr bwMode="auto">
          <a:xfrm>
            <a:off x="3216275" y="422275"/>
            <a:ext cx="5867400"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endParaRPr lang="en-US" altLang="en-US" sz="3200">
              <a:solidFill>
                <a:srgbClr val="FFFF66"/>
              </a:solidFill>
            </a:endParaRPr>
          </a:p>
          <a:p>
            <a:pPr algn="ctr" eaLnBrk="1" hangingPunct="1">
              <a:defRPr/>
            </a:pPr>
            <a:r>
              <a:rPr lang="en-US" altLang="en-US" sz="3600" b="1">
                <a:solidFill>
                  <a:schemeClr val="tx1"/>
                </a:solidFill>
                <a:latin typeface="Times New Roman" pitchFamily="18" charset="0"/>
              </a:rPr>
              <a:t>Ấn Độ giáo (Hin-đu giáo)</a:t>
            </a:r>
          </a:p>
          <a:p>
            <a:pPr algn="ctr" eaLnBrk="1" hangingPunct="1">
              <a:defRPr/>
            </a:pPr>
            <a:endParaRPr lang="en-US" altLang="en-US" sz="3600" b="1">
              <a:solidFill>
                <a:schemeClr val="tx1"/>
              </a:solidFill>
              <a:latin typeface="Times New Roman" pitchFamily="18" charset="0"/>
            </a:endParaRP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725" y="1584326"/>
            <a:ext cx="23114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p:cNvPr>
          <p:cNvSpPr>
            <a:spLocks noChangeArrowheads="1"/>
          </p:cNvSpPr>
          <p:nvPr/>
        </p:nvSpPr>
        <p:spPr bwMode="auto">
          <a:xfrm>
            <a:off x="8423276" y="4965700"/>
            <a:ext cx="2124075"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defRPr/>
            </a:pPr>
            <a:r>
              <a:rPr lang="en-US" altLang="en-US" sz="2800" b="1">
                <a:solidFill>
                  <a:srgbClr val="000000"/>
                </a:solidFill>
                <a:latin typeface=".VnTime" pitchFamily="34" charset="0"/>
              </a:rPr>
              <a:t> ThÇn </a:t>
            </a:r>
            <a:r>
              <a:rPr lang="nl-NL" sz="2800" b="1">
                <a:solidFill>
                  <a:schemeClr val="tx1"/>
                </a:solidFill>
                <a:latin typeface="Times New Roman" pitchFamily="18" charset="0"/>
                <a:cs typeface="Times New Roman" pitchFamily="18" charset="0"/>
              </a:rPr>
              <a:t>In-đra </a:t>
            </a:r>
            <a:endParaRPr lang="en-US" altLang="en-US" sz="2800" b="1">
              <a:solidFill>
                <a:srgbClr val="000000"/>
              </a:solidFill>
              <a:latin typeface="Times New Roman" pitchFamily="18" charset="0"/>
              <a:cs typeface="Times New Roman" pitchFamily="18" charset="0"/>
            </a:endParaRPr>
          </a:p>
        </p:txBody>
      </p:sp>
      <p:pic>
        <p:nvPicPr>
          <p:cNvPr id="204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584326"/>
            <a:ext cx="22844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4" y="1584326"/>
            <a:ext cx="2314575"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333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7-zpcloud.zdn.vn/175405918891023846/acf2680bf3fc30a269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87314"/>
            <a:ext cx="88328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399" y="5791201"/>
            <a:ext cx="8455025" cy="708025"/>
          </a:xfrm>
          <a:prstGeom prst="rect">
            <a:avLst/>
          </a:prstGeom>
          <a:noFill/>
        </p:spPr>
        <p:txBody>
          <a:bodyPr wrap="square">
            <a:spAutoFit/>
          </a:bodyPr>
          <a:lstStyle/>
          <a:p>
            <a:pPr>
              <a:defRPr/>
            </a:pP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Việc</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trường</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Đại</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học</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P</a:t>
            </a:r>
            <a:r>
              <a:rPr lang="en-US" sz="2000" b="1" i="1" dirty="0" err="1" smtClean="0">
                <a:solidFill>
                  <a:schemeClr val="accent1">
                    <a:lumMod val="75000"/>
                  </a:schemeClr>
                </a:solidFill>
                <a:latin typeface="Times New Roman" pitchFamily="18" charset="0"/>
                <a:cs typeface="Times New Roman" pitchFamily="18" charset="0"/>
              </a:rPr>
              <a:t>hật</a:t>
            </a:r>
            <a:r>
              <a:rPr lang="en-US" sz="2000" b="1" i="1" dirty="0" smtClean="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giáo</a:t>
            </a:r>
            <a:r>
              <a:rPr lang="en-US" sz="2000" b="1" i="1" dirty="0">
                <a:solidFill>
                  <a:schemeClr val="accent1">
                    <a:lumMod val="75000"/>
                  </a:schemeClr>
                </a:solidFill>
                <a:latin typeface="Times New Roman" pitchFamily="18" charset="0"/>
                <a:cs typeface="Times New Roman" pitchFamily="18" charset="0"/>
              </a:rPr>
              <a:t> Na-</a:t>
            </a:r>
            <a:r>
              <a:rPr lang="en-US" sz="2000" b="1" i="1" dirty="0" err="1">
                <a:solidFill>
                  <a:schemeClr val="accent1">
                    <a:lumMod val="75000"/>
                  </a:schemeClr>
                </a:solidFill>
                <a:latin typeface="Times New Roman" pitchFamily="18" charset="0"/>
                <a:cs typeface="Times New Roman" pitchFamily="18" charset="0"/>
              </a:rPr>
              <a:t>lan</a:t>
            </a:r>
            <a:r>
              <a:rPr lang="en-US" sz="2000" b="1" i="1" dirty="0">
                <a:solidFill>
                  <a:schemeClr val="accent1">
                    <a:lumMod val="75000"/>
                  </a:schemeClr>
                </a:solidFill>
                <a:latin typeface="Times New Roman" pitchFamily="18" charset="0"/>
                <a:cs typeface="Times New Roman" pitchFamily="18" charset="0"/>
              </a:rPr>
              <a:t>-</a:t>
            </a:r>
            <a:r>
              <a:rPr lang="en-US" sz="2000" b="1" i="1" dirty="0" err="1">
                <a:solidFill>
                  <a:schemeClr val="accent1">
                    <a:lumMod val="75000"/>
                  </a:schemeClr>
                </a:solidFill>
                <a:latin typeface="Times New Roman" pitchFamily="18" charset="0"/>
                <a:cs typeface="Times New Roman" pitchFamily="18" charset="0"/>
              </a:rPr>
              <a:t>đa</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dạy</a:t>
            </a:r>
            <a:r>
              <a:rPr lang="en-US" sz="2000" b="1" i="1" dirty="0">
                <a:solidFill>
                  <a:schemeClr val="accent1">
                    <a:lumMod val="75000"/>
                  </a:schemeClr>
                </a:solidFill>
                <a:latin typeface="Times New Roman" pitchFamily="18" charset="0"/>
                <a:cs typeface="Times New Roman" pitchFamily="18" charset="0"/>
              </a:rPr>
              <a:t> tri </a:t>
            </a:r>
            <a:r>
              <a:rPr lang="en-US" sz="2000" b="1" i="1" dirty="0" err="1">
                <a:solidFill>
                  <a:schemeClr val="accent1">
                    <a:lumMod val="75000"/>
                  </a:schemeClr>
                </a:solidFill>
                <a:latin typeface="Times New Roman" pitchFamily="18" charset="0"/>
                <a:cs typeface="Times New Roman" pitchFamily="18" charset="0"/>
              </a:rPr>
              <a:t>thức</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về</a:t>
            </a:r>
            <a:r>
              <a:rPr lang="en-US" sz="2000" b="1" i="1" dirty="0">
                <a:solidFill>
                  <a:schemeClr val="accent1">
                    <a:lumMod val="75000"/>
                  </a:schemeClr>
                </a:solidFill>
                <a:latin typeface="Times New Roman" pitchFamily="18" charset="0"/>
                <a:cs typeface="Times New Roman" pitchFamily="18" charset="0"/>
              </a:rPr>
              <a:t> </a:t>
            </a:r>
            <a:r>
              <a:rPr lang="en-US" sz="2000" b="1" i="1" dirty="0" smtClean="0">
                <a:solidFill>
                  <a:schemeClr val="accent1">
                    <a:lumMod val="75000"/>
                  </a:schemeClr>
                </a:solidFill>
                <a:latin typeface="Times New Roman" pitchFamily="18" charset="0"/>
                <a:cs typeface="Times New Roman" pitchFamily="18" charset="0"/>
              </a:rPr>
              <a:t>Hindu </a:t>
            </a:r>
            <a:r>
              <a:rPr lang="en-US" sz="2000" b="1" i="1" dirty="0" err="1" smtClean="0">
                <a:solidFill>
                  <a:schemeClr val="accent1">
                    <a:lumMod val="75000"/>
                  </a:schemeClr>
                </a:solidFill>
                <a:latin typeface="Times New Roman" pitchFamily="18" charset="0"/>
                <a:cs typeface="Times New Roman" pitchFamily="18" charset="0"/>
              </a:rPr>
              <a:t>giáo</a:t>
            </a:r>
            <a:r>
              <a:rPr lang="en-US" sz="2000" b="1" i="1" dirty="0" smtClean="0">
                <a:solidFill>
                  <a:schemeClr val="accent1">
                    <a:lumMod val="75000"/>
                  </a:schemeClr>
                </a:solidFill>
                <a:latin typeface="Times New Roman" pitchFamily="18" charset="0"/>
                <a:cs typeface="Times New Roman" pitchFamily="18" charset="0"/>
              </a:rPr>
              <a:t> </a:t>
            </a:r>
            <a:r>
              <a:rPr lang="en-US" sz="2000" b="1" i="1" dirty="0" err="1" smtClean="0">
                <a:solidFill>
                  <a:schemeClr val="accent1">
                    <a:lumMod val="75000"/>
                  </a:schemeClr>
                </a:solidFill>
                <a:latin typeface="Times New Roman" pitchFamily="18" charset="0"/>
                <a:cs typeface="Times New Roman" pitchFamily="18" charset="0"/>
              </a:rPr>
              <a:t>thể</a:t>
            </a:r>
            <a:r>
              <a:rPr lang="en-US" sz="2000" b="1" i="1" dirty="0" smtClean="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hiện</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điều</a:t>
            </a:r>
            <a:r>
              <a:rPr lang="en-US" sz="2000" b="1" i="1" dirty="0">
                <a:solidFill>
                  <a:schemeClr val="accent1">
                    <a:lumMod val="75000"/>
                  </a:schemeClr>
                </a:solidFill>
                <a:latin typeface="Times New Roman" pitchFamily="18" charset="0"/>
                <a:cs typeface="Times New Roman" pitchFamily="18" charset="0"/>
              </a:rPr>
              <a:t> </a:t>
            </a:r>
            <a:r>
              <a:rPr lang="en-US" sz="2000" b="1" i="1" dirty="0" err="1">
                <a:solidFill>
                  <a:schemeClr val="accent1">
                    <a:lumMod val="75000"/>
                  </a:schemeClr>
                </a:solidFill>
                <a:latin typeface="Times New Roman" pitchFamily="18" charset="0"/>
                <a:cs typeface="Times New Roman" pitchFamily="18" charset="0"/>
              </a:rPr>
              <a:t>gì</a:t>
            </a:r>
            <a:endParaRPr lang="en-US" sz="20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9538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640081"/>
            <a:ext cx="11639005" cy="4832092"/>
          </a:xfrm>
          <a:prstGeom prst="rect">
            <a:avLst/>
          </a:prstGeom>
        </p:spPr>
        <p:txBody>
          <a:bodyPr wrap="square">
            <a:spAutoFit/>
          </a:bodyPr>
          <a:lstStyle/>
          <a:p>
            <a:pPr algn="just"/>
            <a:r>
              <a:rPr lang="en-US" sz="2800" b="1" i="1" dirty="0" err="1">
                <a:latin typeface="Times New Roman" panose="02020603050405020304" pitchFamily="18" charset="0"/>
                <a:ea typeface="Calibri" panose="020F0502020204030204" pitchFamily="34" charset="0"/>
              </a:rPr>
              <a:t>Nalanda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nổi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châu</a:t>
            </a:r>
            <a:r>
              <a:rPr lang="en-US" sz="2800" dirty="0">
                <a:latin typeface="Times New Roman" panose="02020603050405020304" pitchFamily="18" charset="0"/>
                <a:ea typeface="Calibri" panose="020F0502020204030204" pitchFamily="34" charset="0"/>
              </a:rPr>
              <a:t> Á </a:t>
            </a:r>
            <a:r>
              <a:rPr lang="en-US" sz="2800" dirty="0" err="1">
                <a:latin typeface="Times New Roman" panose="02020603050405020304" pitchFamily="18" charset="0"/>
                <a:ea typeface="Calibri" panose="020F0502020204030204" pitchFamily="34" charset="0"/>
              </a:rPr>
              <a:t>thời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xuyên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8.500 </a:t>
            </a:r>
            <a:r>
              <a:rPr lang="en-US" sz="2800" dirty="0" err="1">
                <a:latin typeface="Times New Roman" panose="02020603050405020304" pitchFamily="18" charset="0"/>
                <a:ea typeface="Calibri" panose="020F0502020204030204" pitchFamily="34" charset="0"/>
              </a:rPr>
              <a:t>sinh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1.500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khắp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Dhamapala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đứng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Nalanda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Ginamitra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Silabadra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thầy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Trang</a:t>
            </a:r>
            <a:r>
              <a:rPr lang="en-US" sz="2800" dirty="0" smtClean="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Nhà trường có ba thư viện, trong đó có thư viện lớn nhất là “Ratna Saraga” (Đại dương báu vật) có 9 tầng để rất nhiều sách và kinh Phật, chất đầy đến tận trần nhà. Sinh viên trong trường được học các môn như giáo lý Phật giáo (là môn chủ yếu), luân lý học, triết học của Hindu, ngữ pháp, y học…, phải đọc sách, tham gia các hội thảo và lắng nghe các tranh luận của các học giả từ các địa phương đến, có khi suốt cả </a:t>
            </a:r>
            <a:r>
              <a:rPr lang="vi-VN" sz="2800" dirty="0" smtClean="0">
                <a:latin typeface="Times New Roman" panose="02020603050405020304" pitchFamily="18" charset="0"/>
                <a:ea typeface="Calibri" panose="020F0502020204030204" pitchFamily="34" charset="0"/>
              </a:rPr>
              <a:t>ngày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kỷ</a:t>
            </a:r>
            <a:r>
              <a:rPr lang="en-US" sz="2800" dirty="0">
                <a:latin typeface="Times New Roman" panose="02020603050405020304" pitchFamily="18" charset="0"/>
                <a:ea typeface="Calibri" panose="020F0502020204030204" pitchFamily="34" charset="0"/>
              </a:rPr>
              <a:t> XII, </a:t>
            </a:r>
            <a:r>
              <a:rPr lang="en-US" sz="2800" dirty="0" err="1">
                <a:latin typeface="Times New Roman" panose="02020603050405020304" pitchFamily="18" charset="0"/>
                <a:ea typeface="Calibri" panose="020F0502020204030204" pitchFamily="34" charset="0"/>
              </a:rPr>
              <a:t>tu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Nalanda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Hồi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huỷ</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toàn</a:t>
            </a:r>
            <a:r>
              <a:rPr lang="en-US" sz="2800" dirty="0">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216375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p:cNvPr>
          <p:cNvSpPr>
            <a:spLocks noChangeArrowheads="1"/>
          </p:cNvSpPr>
          <p:nvPr/>
        </p:nvSpPr>
        <p:spPr bwMode="auto">
          <a:xfrm>
            <a:off x="1706563" y="82551"/>
            <a:ext cx="2362200" cy="650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altLang="en-US" sz="3600" b="1">
                <a:solidFill>
                  <a:schemeClr val="tx1"/>
                </a:solidFill>
                <a:latin typeface="Times New Roman" pitchFamily="18" charset="0"/>
              </a:rPr>
              <a:t>   Văn học</a:t>
            </a:r>
          </a:p>
        </p:txBody>
      </p:sp>
      <p:grpSp>
        <p:nvGrpSpPr>
          <p:cNvPr id="9" name="Group 8"/>
          <p:cNvGrpSpPr>
            <a:grpSpLocks/>
          </p:cNvGrpSpPr>
          <p:nvPr/>
        </p:nvGrpSpPr>
        <p:grpSpPr bwMode="auto">
          <a:xfrm>
            <a:off x="1714500" y="2262189"/>
            <a:ext cx="8801100" cy="4921191"/>
            <a:chOff x="0" y="2262503"/>
            <a:chExt cx="8420101" cy="4920460"/>
          </a:xfrm>
        </p:grpSpPr>
        <p:grpSp>
          <p:nvGrpSpPr>
            <p:cNvPr id="22533" name="Group 4"/>
            <p:cNvGrpSpPr>
              <a:grpSpLocks/>
            </p:cNvGrpSpPr>
            <p:nvPr/>
          </p:nvGrpSpPr>
          <p:grpSpPr bwMode="auto">
            <a:xfrm>
              <a:off x="0" y="2262503"/>
              <a:ext cx="5071193" cy="4920460"/>
              <a:chOff x="1850450" y="2230167"/>
              <a:chExt cx="5071193" cy="4920460"/>
            </a:xfrm>
          </p:grpSpPr>
          <p:sp>
            <p:nvSpPr>
              <p:cNvPr id="22535" name="Rectangle 7"/>
              <p:cNvSpPr>
                <a:spLocks noChangeArrowheads="1"/>
              </p:cNvSpPr>
              <p:nvPr/>
            </p:nvSpPr>
            <p:spPr bwMode="auto">
              <a:xfrm>
                <a:off x="6744909" y="6750576"/>
                <a:ext cx="176734" cy="4000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000" b="1">
                  <a:latin typeface="Times New Roman" panose="02020603050405020304" pitchFamily="18" charset="0"/>
                  <a:cs typeface="Times New Roman" panose="02020603050405020304" pitchFamily="18" charset="0"/>
                </a:endParaRPr>
              </a:p>
            </p:txBody>
          </p:sp>
          <p:sp>
            <p:nvSpPr>
              <p:cNvPr id="3" name="TextBox 2">
                <a:extLst/>
              </p:cNvPr>
              <p:cNvSpPr txBox="1"/>
              <p:nvPr/>
            </p:nvSpPr>
            <p:spPr>
              <a:xfrm>
                <a:off x="1850450" y="2230167"/>
                <a:ext cx="3809093" cy="156980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defRPr/>
                </a:pPr>
                <a:r>
                  <a:rPr lang="en-US" sz="3200">
                    <a:solidFill>
                      <a:srgbClr val="000000"/>
                    </a:solidFill>
                    <a:latin typeface="Times New Roman" pitchFamily="18" charset="0"/>
                    <a:cs typeface="Times New Roman" pitchFamily="18" charset="0"/>
                  </a:rPr>
                  <a:t>- Văn thơ chữ Phạn đạt được nhiều thành tựu…</a:t>
                </a:r>
                <a:endParaRPr lang="en-US" sz="3200" dirty="0">
                  <a:solidFill>
                    <a:srgbClr val="000000"/>
                  </a:solidFill>
                  <a:latin typeface="Times New Roman" pitchFamily="18" charset="0"/>
                  <a:cs typeface="Times New Roman" pitchFamily="18" charset="0"/>
                </a:endParaRPr>
              </a:p>
            </p:txBody>
          </p:sp>
        </p:grpSp>
        <p:sp>
          <p:nvSpPr>
            <p:cNvPr id="6" name="TextBox 5">
              <a:extLst/>
            </p:cNvPr>
            <p:cNvSpPr txBox="1"/>
            <p:nvPr/>
          </p:nvSpPr>
          <p:spPr>
            <a:xfrm>
              <a:off x="4191825" y="6121142"/>
              <a:ext cx="4228276" cy="36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altLang="en-US" b="1">
                  <a:latin typeface="Times New Roman" pitchFamily="18" charset="0"/>
                  <a:cs typeface="Times New Roman" pitchFamily="18" charset="0"/>
                </a:rPr>
                <a:t>Tác phẩm Sơ-kun-tơ-la của Ka-li-đa-sa</a:t>
              </a:r>
              <a:endParaRPr lang="en-US" altLang="en-US" b="1" dirty="0">
                <a:latin typeface="Times New Roman" pitchFamily="18" charset="0"/>
                <a:cs typeface="Times New Roman" pitchFamily="18" charset="0"/>
              </a:endParaRPr>
            </a:p>
          </p:txBody>
        </p:sp>
      </p:grpSp>
      <p:pic>
        <p:nvPicPr>
          <p:cNvPr id="22532" name="Picture 12" descr="Sakúntala - Kalidasa - Lib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33426"/>
            <a:ext cx="40386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31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
          <p:cNvSpPr>
            <a:spLocks noChangeArrowheads="1"/>
          </p:cNvSpPr>
          <p:nvPr/>
        </p:nvSpPr>
        <p:spPr bwMode="auto">
          <a:xfrm>
            <a:off x="1524000" y="1905000"/>
            <a:ext cx="3581400" cy="4648200"/>
          </a:xfrm>
          <a:prstGeom prst="rect">
            <a:avLst/>
          </a:prstGeom>
          <a:gradFill rotWithShape="1">
            <a:gsLst>
              <a:gs pos="0">
                <a:srgbClr val="FDD1B3"/>
              </a:gs>
              <a:gs pos="50000">
                <a:srgbClr val="FFFFFF"/>
              </a:gs>
              <a:gs pos="100000">
                <a:srgbClr val="FDD1B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a:latin typeface="Times New Roman" panose="02020603050405020304" pitchFamily="18" charset="0"/>
              </a:rPr>
              <a:t>- Chịu ảnh hưởng sâu</a:t>
            </a:r>
          </a:p>
          <a:p>
            <a:pPr eaLnBrk="1" hangingPunct="1">
              <a:lnSpc>
                <a:spcPct val="150000"/>
              </a:lnSpc>
            </a:pPr>
            <a:r>
              <a:rPr lang="en-US" altLang="en-US" sz="2800">
                <a:latin typeface="Times New Roman" panose="02020603050405020304" pitchFamily="18" charset="0"/>
              </a:rPr>
              <a:t>sắc của các tôn giáo:</a:t>
            </a:r>
          </a:p>
          <a:p>
            <a:pPr eaLnBrk="1" hangingPunct="1">
              <a:lnSpc>
                <a:spcPct val="150000"/>
              </a:lnSpc>
            </a:pPr>
            <a:r>
              <a:rPr lang="en-US" altLang="en-US" sz="2800">
                <a:latin typeface="Times New Roman" panose="02020603050405020304" pitchFamily="18" charset="0"/>
              </a:rPr>
              <a:t> kiến trúc Hindu và </a:t>
            </a:r>
          </a:p>
          <a:p>
            <a:pPr eaLnBrk="1" hangingPunct="1">
              <a:lnSpc>
                <a:spcPct val="150000"/>
              </a:lnSpc>
            </a:pPr>
            <a:r>
              <a:rPr lang="en-US" altLang="en-US" sz="2800">
                <a:latin typeface="Times New Roman" panose="02020603050405020304" pitchFamily="18" charset="0"/>
              </a:rPr>
              <a:t>kiến trúc Phật giáo</a:t>
            </a:r>
          </a:p>
        </p:txBody>
      </p:sp>
      <p:grpSp>
        <p:nvGrpSpPr>
          <p:cNvPr id="23557" name="Group 2"/>
          <p:cNvGrpSpPr>
            <a:grpSpLocks/>
          </p:cNvGrpSpPr>
          <p:nvPr/>
        </p:nvGrpSpPr>
        <p:grpSpPr bwMode="auto">
          <a:xfrm>
            <a:off x="3886200" y="744538"/>
            <a:ext cx="6781800" cy="6113462"/>
            <a:chOff x="2362200" y="744538"/>
            <a:chExt cx="6781800" cy="6113462"/>
          </a:xfrm>
        </p:grpSpPr>
        <p:grpSp>
          <p:nvGrpSpPr>
            <p:cNvPr id="23558" name="Group 4"/>
            <p:cNvGrpSpPr>
              <a:grpSpLocks/>
            </p:cNvGrpSpPr>
            <p:nvPr/>
          </p:nvGrpSpPr>
          <p:grpSpPr bwMode="auto">
            <a:xfrm>
              <a:off x="2362200" y="744538"/>
              <a:ext cx="6781800" cy="6113462"/>
              <a:chOff x="2362200" y="744368"/>
              <a:chExt cx="6781800" cy="6083152"/>
            </a:xfrm>
          </p:grpSpPr>
          <p:sp>
            <p:nvSpPr>
              <p:cNvPr id="8" name="Rectangle 6">
                <a:extLst/>
              </p:cNvPr>
              <p:cNvSpPr>
                <a:spLocks noChangeArrowheads="1"/>
              </p:cNvSpPr>
              <p:nvPr/>
            </p:nvSpPr>
            <p:spPr bwMode="auto">
              <a:xfrm>
                <a:off x="2362200" y="744368"/>
                <a:ext cx="4800600" cy="6902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endParaRPr lang="en-US" altLang="en-US" sz="3200">
                  <a:solidFill>
                    <a:srgbClr val="FFFF66"/>
                  </a:solidFill>
                  <a:latin typeface=".VnTime" pitchFamily="34" charset="0"/>
                </a:endParaRPr>
              </a:p>
              <a:p>
                <a:pPr algn="ctr" eaLnBrk="1" hangingPunct="1">
                  <a:defRPr/>
                </a:pPr>
                <a:r>
                  <a:rPr lang="en-US" altLang="en-US" sz="3600" b="1">
                    <a:solidFill>
                      <a:schemeClr val="tx1"/>
                    </a:solidFill>
                    <a:latin typeface="Times New Roman" pitchFamily="18" charset="0"/>
                  </a:rPr>
                  <a:t>Kiến trúc và điêu khắc</a:t>
                </a:r>
              </a:p>
              <a:p>
                <a:pPr algn="ctr" eaLnBrk="1" hangingPunct="1">
                  <a:defRPr/>
                </a:pPr>
                <a:endParaRPr lang="en-US" altLang="en-US" sz="3600" b="1">
                  <a:solidFill>
                    <a:schemeClr val="tx1"/>
                  </a:solidFill>
                  <a:latin typeface="Times New Roman" pitchFamily="18" charset="0"/>
                </a:endParaRPr>
              </a:p>
            </p:txBody>
          </p:sp>
          <p:pic>
            <p:nvPicPr>
              <p:cNvPr id="235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45922"/>
                <a:ext cx="55626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p:cNvPr>
            <p:cNvSpPr txBox="1"/>
            <p:nvPr/>
          </p:nvSpPr>
          <p:spPr>
            <a:xfrm>
              <a:off x="6362700" y="6335713"/>
              <a:ext cx="2763838" cy="46196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solidFill>
                    <a:srgbClr val="FFFFFF"/>
                  </a:solidFill>
                  <a:latin typeface="Calibri" pitchFamily="34" charset="0"/>
                </a:rPr>
                <a:t> </a:t>
              </a:r>
              <a:r>
                <a:rPr lang="en-US" sz="2400">
                  <a:solidFill>
                    <a:srgbClr val="FFFFFF"/>
                  </a:solidFill>
                  <a:latin typeface="Calibri" pitchFamily="34" charset="0"/>
                </a:rPr>
                <a:t>Chùa hang A-gian-ta</a:t>
              </a:r>
              <a:endParaRPr lang="en-US">
                <a:solidFill>
                  <a:srgbClr val="FFFFFF"/>
                </a:solidFill>
                <a:latin typeface="Calibri" pitchFamily="34" charset="0"/>
              </a:endParaRPr>
            </a:p>
          </p:txBody>
        </p:sp>
      </p:grpSp>
    </p:spTree>
    <p:extLst>
      <p:ext uri="{BB962C8B-B14F-4D97-AF65-F5344CB8AC3E}">
        <p14:creationId xmlns:p14="http://schemas.microsoft.com/office/powerpoint/2010/main" val="19416703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t-f5-zpcloud.zdn.vn/6658700016622738304/c548d39a546d9733ce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6" y="101636"/>
            <a:ext cx="5421539" cy="576576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239000" y="3048000"/>
            <a:ext cx="3124200" cy="22860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latin typeface="Times New Roman" pitchFamily="18" charset="0"/>
                <a:cs typeface="Times New Roman" pitchFamily="18" charset="0"/>
              </a:rPr>
              <a:t>Đền </a:t>
            </a:r>
            <a:r>
              <a:rPr lang="en-US" dirty="0" err="1">
                <a:solidFill>
                  <a:schemeClr val="accent1">
                    <a:lumMod val="75000"/>
                  </a:schemeClr>
                </a:solidFill>
                <a:latin typeface="Times New Roman" pitchFamily="18" charset="0"/>
                <a:cs typeface="Times New Roman" pitchFamily="18" charset="0"/>
              </a:rPr>
              <a:t>Hin-đu</a:t>
            </a:r>
            <a:r>
              <a:rPr lang="en-US" dirty="0">
                <a:solidFill>
                  <a:schemeClr val="accent1">
                    <a:lumMod val="75000"/>
                  </a:schemeClr>
                </a:solidFill>
                <a:latin typeface="Times New Roman" pitchFamily="18" charset="0"/>
                <a:cs typeface="Times New Roman" pitchFamily="18" charset="0"/>
              </a:rPr>
              <a:t> </a:t>
            </a:r>
            <a:r>
              <a:rPr lang="en-US" dirty="0" err="1">
                <a:solidFill>
                  <a:schemeClr val="accent1">
                    <a:lumMod val="75000"/>
                  </a:schemeClr>
                </a:solidFill>
                <a:latin typeface="Times New Roman" pitchFamily="18" charset="0"/>
                <a:cs typeface="Times New Roman" pitchFamily="18" charset="0"/>
              </a:rPr>
              <a:t>giáo</a:t>
            </a:r>
            <a:r>
              <a:rPr lang="en-US" dirty="0">
                <a:solidFill>
                  <a:schemeClr val="accent1">
                    <a:lumMod val="75000"/>
                  </a:schemeClr>
                </a:solidFill>
                <a:latin typeface="Times New Roman" pitchFamily="18" charset="0"/>
                <a:cs typeface="Times New Roman" pitchFamily="18" charset="0"/>
              </a:rPr>
              <a:t> </a:t>
            </a:r>
            <a:r>
              <a:rPr lang="en-US" dirty="0" err="1">
                <a:solidFill>
                  <a:schemeClr val="accent1">
                    <a:lumMod val="75000"/>
                  </a:schemeClr>
                </a:solidFill>
                <a:latin typeface="Times New Roman" pitchFamily="18" charset="0"/>
                <a:cs typeface="Times New Roman" pitchFamily="18" charset="0"/>
              </a:rPr>
              <a:t>Đa</a:t>
            </a:r>
            <a:r>
              <a:rPr lang="en-US" dirty="0">
                <a:solidFill>
                  <a:schemeClr val="accent1">
                    <a:lumMod val="75000"/>
                  </a:schemeClr>
                </a:solidFill>
                <a:latin typeface="Times New Roman" pitchFamily="18" charset="0"/>
                <a:cs typeface="Times New Roman" pitchFamily="18" charset="0"/>
              </a:rPr>
              <a:t>-</a:t>
            </a:r>
            <a:r>
              <a:rPr lang="en-US" dirty="0" err="1">
                <a:solidFill>
                  <a:schemeClr val="accent1">
                    <a:lumMod val="75000"/>
                  </a:schemeClr>
                </a:solidFill>
                <a:latin typeface="Times New Roman" pitchFamily="18" charset="0"/>
                <a:cs typeface="Times New Roman" pitchFamily="18" charset="0"/>
              </a:rPr>
              <a:t>sa</a:t>
            </a:r>
            <a:r>
              <a:rPr lang="en-US" dirty="0">
                <a:solidFill>
                  <a:schemeClr val="accent1">
                    <a:lumMod val="75000"/>
                  </a:schemeClr>
                </a:solidFill>
                <a:latin typeface="Times New Roman" pitchFamily="18" charset="0"/>
                <a:cs typeface="Times New Roman" pitchFamily="18" charset="0"/>
              </a:rPr>
              <a:t>-</a:t>
            </a:r>
            <a:r>
              <a:rPr lang="en-US" dirty="0" err="1">
                <a:solidFill>
                  <a:schemeClr val="accent1">
                    <a:lumMod val="75000"/>
                  </a:schemeClr>
                </a:solidFill>
                <a:latin typeface="Times New Roman" pitchFamily="18" charset="0"/>
                <a:cs typeface="Times New Roman" pitchFamily="18" charset="0"/>
              </a:rPr>
              <a:t>va</a:t>
            </a:r>
            <a:r>
              <a:rPr lang="en-US" dirty="0">
                <a:solidFill>
                  <a:schemeClr val="accent1">
                    <a:lumMod val="75000"/>
                  </a:schemeClr>
                </a:solidFill>
                <a:latin typeface="Times New Roman" pitchFamily="18" charset="0"/>
                <a:cs typeface="Times New Roman" pitchFamily="18" charset="0"/>
              </a:rPr>
              <a:t>-ta-ra, </a:t>
            </a:r>
            <a:r>
              <a:rPr lang="en-US" dirty="0" err="1">
                <a:solidFill>
                  <a:schemeClr val="accent1">
                    <a:lumMod val="75000"/>
                  </a:schemeClr>
                </a:solidFill>
                <a:latin typeface="Times New Roman" pitchFamily="18" charset="0"/>
                <a:cs typeface="Times New Roman" pitchFamily="18" charset="0"/>
              </a:rPr>
              <a:t>thế</a:t>
            </a:r>
            <a:r>
              <a:rPr lang="en-US" dirty="0">
                <a:solidFill>
                  <a:schemeClr val="accent1">
                    <a:lumMod val="75000"/>
                  </a:schemeClr>
                </a:solidFill>
                <a:latin typeface="Times New Roman" pitchFamily="18" charset="0"/>
                <a:cs typeface="Times New Roman" pitchFamily="18" charset="0"/>
              </a:rPr>
              <a:t> </a:t>
            </a:r>
            <a:r>
              <a:rPr lang="en-US" dirty="0" err="1">
                <a:solidFill>
                  <a:schemeClr val="accent1">
                    <a:lumMod val="75000"/>
                  </a:schemeClr>
                </a:solidFill>
                <a:latin typeface="Times New Roman" pitchFamily="18" charset="0"/>
                <a:cs typeface="Times New Roman" pitchFamily="18" charset="0"/>
              </a:rPr>
              <a:t>kỉ</a:t>
            </a:r>
            <a:r>
              <a:rPr lang="en-US" dirty="0">
                <a:solidFill>
                  <a:schemeClr val="accent1">
                    <a:lumMod val="75000"/>
                  </a:schemeClr>
                </a:solidFill>
                <a:latin typeface="Times New Roman" pitchFamily="18" charset="0"/>
                <a:cs typeface="Times New Roman" pitchFamily="18" charset="0"/>
              </a:rPr>
              <a:t> VI.</a:t>
            </a:r>
          </a:p>
        </p:txBody>
      </p:sp>
    </p:spTree>
    <p:extLst>
      <p:ext uri="{BB962C8B-B14F-4D97-AF65-F5344CB8AC3E}">
        <p14:creationId xmlns:p14="http://schemas.microsoft.com/office/powerpoint/2010/main" val="2502920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 y="182881"/>
            <a:ext cx="11808823" cy="6191794"/>
          </a:xfrm>
        </p:spPr>
        <p:txBody>
          <a:bodyPr>
            <a:normAutofit/>
          </a:bodyPr>
          <a:lstStyle/>
          <a:p>
            <a:pPr marL="0" indent="0">
              <a:lnSpc>
                <a:spcPct val="110000"/>
              </a:lnSpc>
              <a:buNone/>
            </a:pPr>
            <a:r>
              <a:rPr lang="en-US" dirty="0" err="1"/>
              <a:t>Dashavatara</a:t>
            </a:r>
            <a:r>
              <a:rPr lang="en-US" dirty="0"/>
              <a:t> (</a:t>
            </a:r>
            <a:r>
              <a:rPr lang="en-US" dirty="0" err="1"/>
              <a:t>Đa</a:t>
            </a:r>
            <a:r>
              <a:rPr lang="en-US" dirty="0"/>
              <a:t>-</a:t>
            </a:r>
            <a:r>
              <a:rPr lang="en-US" dirty="0" err="1"/>
              <a:t>sa</a:t>
            </a:r>
            <a:r>
              <a:rPr lang="en-US" dirty="0"/>
              <a:t>-</a:t>
            </a:r>
            <a:r>
              <a:rPr lang="en-US" dirty="0" err="1"/>
              <a:t>va</a:t>
            </a:r>
            <a:r>
              <a:rPr lang="en-US" dirty="0"/>
              <a:t>-ta-ra) </a:t>
            </a:r>
            <a:r>
              <a:rPr lang="en-US" dirty="0" err="1"/>
              <a:t>là</a:t>
            </a:r>
            <a:r>
              <a:rPr lang="en-US" dirty="0"/>
              <a:t> </a:t>
            </a:r>
            <a:r>
              <a:rPr lang="en-US" dirty="0" err="1"/>
              <a:t>một</a:t>
            </a:r>
            <a:r>
              <a:rPr lang="en-US" dirty="0"/>
              <a:t> </a:t>
            </a:r>
            <a:r>
              <a:rPr lang="en-US" dirty="0" err="1"/>
              <a:t>ngôi</a:t>
            </a:r>
            <a:r>
              <a:rPr lang="en-US" dirty="0"/>
              <a:t> </a:t>
            </a:r>
            <a:r>
              <a:rPr lang="en-US" dirty="0" err="1"/>
              <a:t>đền</a:t>
            </a:r>
            <a:r>
              <a:rPr lang="en-US" dirty="0"/>
              <a:t> Hindu </a:t>
            </a:r>
            <a:r>
              <a:rPr lang="en-US" dirty="0" err="1"/>
              <a:t>giáo</a:t>
            </a:r>
            <a:r>
              <a:rPr lang="en-US" dirty="0"/>
              <a:t> </a:t>
            </a:r>
            <a:r>
              <a:rPr lang="en-US" dirty="0" err="1"/>
              <a:t>toạ</a:t>
            </a:r>
            <a:r>
              <a:rPr lang="en-US" dirty="0"/>
              <a:t> </a:t>
            </a:r>
            <a:r>
              <a:rPr lang="en-US" dirty="0" err="1"/>
              <a:t>lạc</a:t>
            </a:r>
            <a:r>
              <a:rPr lang="en-US" dirty="0"/>
              <a:t> ở </a:t>
            </a:r>
            <a:r>
              <a:rPr lang="en-US" dirty="0" err="1"/>
              <a:t>làng</a:t>
            </a:r>
            <a:r>
              <a:rPr lang="en-US" dirty="0"/>
              <a:t> </a:t>
            </a:r>
            <a:r>
              <a:rPr lang="en-US" dirty="0" err="1"/>
              <a:t>Deogarh</a:t>
            </a:r>
            <a:r>
              <a:rPr lang="en-US" dirty="0"/>
              <a:t> (</a:t>
            </a:r>
            <a:r>
              <a:rPr lang="en-US" dirty="0" err="1"/>
              <a:t>Đê</a:t>
            </a:r>
            <a:r>
              <a:rPr lang="en-US" dirty="0"/>
              <a:t>-ô-</a:t>
            </a:r>
            <a:r>
              <a:rPr lang="en-US" dirty="0" err="1"/>
              <a:t>gát</a:t>
            </a:r>
            <a:r>
              <a:rPr lang="en-US" dirty="0"/>
              <a:t>, </a:t>
            </a:r>
            <a:r>
              <a:rPr lang="en-US" dirty="0" err="1"/>
              <a:t>tiếng</a:t>
            </a:r>
            <a:r>
              <a:rPr lang="en-US" dirty="0"/>
              <a:t> </a:t>
            </a:r>
            <a:r>
              <a:rPr lang="en-US" dirty="0" err="1"/>
              <a:t>Phạn</a:t>
            </a:r>
            <a:r>
              <a:rPr lang="en-US" dirty="0"/>
              <a:t> </a:t>
            </a:r>
            <a:r>
              <a:rPr lang="en-US" dirty="0" err="1"/>
              <a:t>nghĩa</a:t>
            </a:r>
            <a:r>
              <a:rPr lang="en-US" dirty="0"/>
              <a:t> </a:t>
            </a:r>
            <a:r>
              <a:rPr lang="en-US" dirty="0" err="1"/>
              <a:t>là</a:t>
            </a:r>
            <a:r>
              <a:rPr lang="en-US" dirty="0"/>
              <a:t> “</a:t>
            </a:r>
            <a:r>
              <a:rPr lang="en-US" dirty="0" err="1"/>
              <a:t>pháo</a:t>
            </a:r>
            <a:r>
              <a:rPr lang="en-US" dirty="0"/>
              <a:t> </a:t>
            </a:r>
            <a:r>
              <a:rPr lang="en-US" dirty="0" err="1"/>
              <a:t>đài</a:t>
            </a:r>
            <a:r>
              <a:rPr lang="en-US" dirty="0"/>
              <a:t> </a:t>
            </a:r>
            <a:r>
              <a:rPr lang="en-US" dirty="0" err="1"/>
              <a:t>của</a:t>
            </a:r>
            <a:r>
              <a:rPr lang="en-US" dirty="0"/>
              <a:t> </a:t>
            </a:r>
            <a:r>
              <a:rPr lang="en-US" dirty="0" err="1"/>
              <a:t>các</a:t>
            </a:r>
            <a:r>
              <a:rPr lang="en-US" dirty="0"/>
              <a:t> </a:t>
            </a:r>
            <a:r>
              <a:rPr lang="en-US" dirty="0" err="1"/>
              <a:t>vị</a:t>
            </a:r>
            <a:r>
              <a:rPr lang="en-US" dirty="0"/>
              <a:t> </a:t>
            </a:r>
            <a:r>
              <a:rPr lang="en-US" dirty="0" err="1"/>
              <a:t>thần</a:t>
            </a:r>
            <a:r>
              <a:rPr lang="en-US" dirty="0"/>
              <a:t>”), </a:t>
            </a:r>
            <a:r>
              <a:rPr lang="en-US" dirty="0" err="1"/>
              <a:t>trong</a:t>
            </a:r>
            <a:r>
              <a:rPr lang="en-US" dirty="0"/>
              <a:t> </a:t>
            </a:r>
            <a:r>
              <a:rPr lang="en-US" dirty="0" err="1"/>
              <a:t>thung</a:t>
            </a:r>
            <a:r>
              <a:rPr lang="en-US" dirty="0"/>
              <a:t> </a:t>
            </a:r>
            <a:r>
              <a:rPr lang="en-US" dirty="0" err="1"/>
              <a:t>lũng</a:t>
            </a:r>
            <a:r>
              <a:rPr lang="en-US" dirty="0"/>
              <a:t> </a:t>
            </a:r>
            <a:r>
              <a:rPr lang="en-US" dirty="0" err="1"/>
              <a:t>sông</a:t>
            </a:r>
            <a:r>
              <a:rPr lang="en-US" dirty="0"/>
              <a:t> </a:t>
            </a:r>
            <a:r>
              <a:rPr lang="en-US" dirty="0" err="1"/>
              <a:t>Betwa</a:t>
            </a:r>
            <a:r>
              <a:rPr lang="en-US" dirty="0"/>
              <a:t> (</a:t>
            </a:r>
            <a:r>
              <a:rPr lang="en-US" dirty="0" err="1"/>
              <a:t>Bét-oa</a:t>
            </a:r>
            <a:r>
              <a:rPr lang="en-US" dirty="0"/>
              <a:t>), nay </a:t>
            </a:r>
            <a:r>
              <a:rPr lang="en-US" dirty="0" err="1"/>
              <a:t>thuộc</a:t>
            </a:r>
            <a:r>
              <a:rPr lang="en-US" dirty="0"/>
              <a:t> bang Uttar Pradesh (</a:t>
            </a:r>
            <a:r>
              <a:rPr lang="en-US" dirty="0" err="1"/>
              <a:t>bắc</a:t>
            </a:r>
            <a:r>
              <a:rPr lang="en-US" dirty="0"/>
              <a:t> </a:t>
            </a:r>
            <a:r>
              <a:rPr lang="en-US" dirty="0" err="1"/>
              <a:t>Ấn</a:t>
            </a:r>
            <a:r>
              <a:rPr lang="en-US" dirty="0"/>
              <a:t> </a:t>
            </a:r>
            <a:r>
              <a:rPr lang="en-US" dirty="0" err="1"/>
              <a:t>Độ</a:t>
            </a:r>
            <a:r>
              <a:rPr lang="en-US" dirty="0"/>
              <a:t>). </a:t>
            </a:r>
            <a:r>
              <a:rPr lang="en-US" i="1" dirty="0" err="1"/>
              <a:t>Dashavatara</a:t>
            </a:r>
            <a:r>
              <a:rPr lang="en-US" dirty="0"/>
              <a:t>, </a:t>
            </a:r>
            <a:r>
              <a:rPr lang="en-US" dirty="0" err="1"/>
              <a:t>tiếng</a:t>
            </a:r>
            <a:r>
              <a:rPr lang="en-US" dirty="0"/>
              <a:t> </a:t>
            </a:r>
            <a:r>
              <a:rPr lang="en-US" dirty="0" err="1"/>
              <a:t>Phạn</a:t>
            </a:r>
            <a:r>
              <a:rPr lang="en-US" dirty="0"/>
              <a:t> </a:t>
            </a:r>
            <a:r>
              <a:rPr lang="en-US" dirty="0" err="1"/>
              <a:t>nghĩa</a:t>
            </a:r>
            <a:r>
              <a:rPr lang="en-US" dirty="0"/>
              <a:t> </a:t>
            </a:r>
            <a:r>
              <a:rPr lang="en-US" dirty="0" err="1"/>
              <a:t>là</a:t>
            </a:r>
            <a:r>
              <a:rPr lang="en-US" dirty="0"/>
              <a:t> “</a:t>
            </a:r>
            <a:r>
              <a:rPr lang="en-US" dirty="0" err="1"/>
              <a:t>mười</a:t>
            </a:r>
            <a:r>
              <a:rPr lang="en-US" dirty="0"/>
              <a:t> </a:t>
            </a:r>
            <a:r>
              <a:rPr lang="en-US" dirty="0" err="1"/>
              <a:t>hoá</a:t>
            </a:r>
            <a:r>
              <a:rPr lang="en-US" dirty="0"/>
              <a:t> </a:t>
            </a:r>
            <a:r>
              <a:rPr lang="en-US" dirty="0" err="1"/>
              <a:t>thân</a:t>
            </a:r>
            <a:r>
              <a:rPr lang="en-US" dirty="0"/>
              <a:t> </a:t>
            </a:r>
            <a:r>
              <a:rPr lang="en-US" dirty="0" err="1"/>
              <a:t>của</a:t>
            </a:r>
            <a:r>
              <a:rPr lang="en-US" dirty="0"/>
              <a:t> </a:t>
            </a:r>
            <a:r>
              <a:rPr lang="en-US" dirty="0" err="1"/>
              <a:t>thần</a:t>
            </a:r>
            <a:r>
              <a:rPr lang="en-US" dirty="0"/>
              <a:t> Vishnu</a:t>
            </a:r>
            <a:r>
              <a:rPr lang="en-US" dirty="0" smtClean="0"/>
              <a:t>”. </a:t>
            </a:r>
          </a:p>
          <a:p>
            <a:pPr marL="0" indent="0">
              <a:lnSpc>
                <a:spcPct val="110000"/>
              </a:lnSpc>
              <a:buNone/>
            </a:pPr>
            <a:r>
              <a:rPr lang="en-US" dirty="0"/>
              <a:t>Đền </a:t>
            </a:r>
            <a:r>
              <a:rPr lang="en-US" dirty="0" err="1"/>
              <a:t>Dashavatara</a:t>
            </a:r>
            <a:r>
              <a:rPr lang="en-US" dirty="0"/>
              <a:t> </a:t>
            </a:r>
            <a:r>
              <a:rPr lang="en-US" dirty="0" err="1"/>
              <a:t>được</a:t>
            </a:r>
            <a:r>
              <a:rPr lang="en-US" dirty="0"/>
              <a:t> </a:t>
            </a:r>
            <a:r>
              <a:rPr lang="en-US" dirty="0" err="1"/>
              <a:t>xây</a:t>
            </a:r>
            <a:r>
              <a:rPr lang="en-US" dirty="0"/>
              <a:t> </a:t>
            </a:r>
            <a:r>
              <a:rPr lang="en-US" dirty="0" err="1"/>
              <a:t>dựng</a:t>
            </a:r>
            <a:r>
              <a:rPr lang="en-US" dirty="0"/>
              <a:t> </a:t>
            </a:r>
            <a:r>
              <a:rPr lang="en-US" dirty="0" err="1"/>
              <a:t>theo</a:t>
            </a:r>
            <a:r>
              <a:rPr lang="en-US" dirty="0"/>
              <a:t> </a:t>
            </a:r>
            <a:r>
              <a:rPr lang="en-US" dirty="0" err="1"/>
              <a:t>kiểu</a:t>
            </a:r>
            <a:r>
              <a:rPr lang="en-US" dirty="0"/>
              <a:t> </a:t>
            </a:r>
            <a:r>
              <a:rPr lang="en-US" dirty="0" err="1"/>
              <a:t>sikhara</a:t>
            </a:r>
            <a:r>
              <a:rPr lang="en-US" dirty="0"/>
              <a:t> (</a:t>
            </a:r>
            <a:r>
              <a:rPr lang="en-US" dirty="0" err="1"/>
              <a:t>tức</a:t>
            </a:r>
            <a:r>
              <a:rPr lang="en-US" dirty="0"/>
              <a:t> </a:t>
            </a:r>
            <a:r>
              <a:rPr lang="en-US" dirty="0" err="1"/>
              <a:t>là</a:t>
            </a:r>
            <a:r>
              <a:rPr lang="en-US" dirty="0"/>
              <a:t> </a:t>
            </a:r>
            <a:r>
              <a:rPr lang="en-US" dirty="0" err="1"/>
              <a:t>tháp</a:t>
            </a:r>
            <a:r>
              <a:rPr lang="en-US" dirty="0"/>
              <a:t> </a:t>
            </a:r>
            <a:r>
              <a:rPr lang="en-US" dirty="0" err="1"/>
              <a:t>múi</a:t>
            </a:r>
            <a:r>
              <a:rPr lang="en-US" dirty="0"/>
              <a:t>, </a:t>
            </a:r>
            <a:r>
              <a:rPr lang="en-US" dirty="0" err="1"/>
              <a:t>có</a:t>
            </a:r>
            <a:r>
              <a:rPr lang="en-US" dirty="0"/>
              <a:t> </a:t>
            </a:r>
            <a:r>
              <a:rPr lang="en-US" dirty="0" err="1"/>
              <a:t>dạng</a:t>
            </a:r>
            <a:r>
              <a:rPr lang="en-US" dirty="0"/>
              <a:t> </a:t>
            </a:r>
            <a:r>
              <a:rPr lang="en-US" dirty="0" err="1"/>
              <a:t>hình</a:t>
            </a:r>
            <a:r>
              <a:rPr lang="en-US" dirty="0"/>
              <a:t> </a:t>
            </a:r>
            <a:r>
              <a:rPr lang="en-US" dirty="0" err="1"/>
              <a:t>ngọn</a:t>
            </a:r>
            <a:r>
              <a:rPr lang="en-US" dirty="0"/>
              <a:t> </a:t>
            </a:r>
            <a:r>
              <a:rPr lang="en-US" dirty="0" err="1"/>
              <a:t>núi</a:t>
            </a:r>
            <a:r>
              <a:rPr lang="en-US" dirty="0"/>
              <a:t>), </a:t>
            </a:r>
            <a:r>
              <a:rPr lang="en-US" dirty="0" err="1"/>
              <a:t>gồm</a:t>
            </a:r>
            <a:r>
              <a:rPr lang="en-US" dirty="0"/>
              <a:t> </a:t>
            </a:r>
            <a:r>
              <a:rPr lang="en-US" dirty="0" err="1"/>
              <a:t>các</a:t>
            </a:r>
            <a:r>
              <a:rPr lang="en-US" dirty="0"/>
              <a:t> </a:t>
            </a:r>
            <a:r>
              <a:rPr lang="en-US" dirty="0" err="1"/>
              <a:t>tháp</a:t>
            </a:r>
            <a:r>
              <a:rPr lang="en-US" dirty="0"/>
              <a:t> </a:t>
            </a:r>
            <a:r>
              <a:rPr lang="en-US" dirty="0" err="1"/>
              <a:t>nhỏ</a:t>
            </a:r>
            <a:r>
              <a:rPr lang="en-US" dirty="0"/>
              <a:t> </a:t>
            </a:r>
            <a:r>
              <a:rPr lang="en-US" dirty="0" err="1"/>
              <a:t>cao</a:t>
            </a:r>
            <a:r>
              <a:rPr lang="en-US" dirty="0"/>
              <a:t> </a:t>
            </a:r>
            <a:r>
              <a:rPr lang="en-US" dirty="0" err="1"/>
              <a:t>vút</a:t>
            </a:r>
            <a:r>
              <a:rPr lang="en-US" dirty="0"/>
              <a:t> </a:t>
            </a:r>
            <a:r>
              <a:rPr lang="en-US" dirty="0" err="1"/>
              <a:t>bao</a:t>
            </a:r>
            <a:r>
              <a:rPr lang="en-US" dirty="0"/>
              <a:t> </a:t>
            </a:r>
            <a:r>
              <a:rPr lang="en-US" dirty="0" err="1"/>
              <a:t>quanh</a:t>
            </a:r>
            <a:r>
              <a:rPr lang="en-US" dirty="0"/>
              <a:t> </a:t>
            </a:r>
            <a:r>
              <a:rPr lang="en-US" dirty="0" err="1"/>
              <a:t>tháp</a:t>
            </a:r>
            <a:r>
              <a:rPr lang="en-US" dirty="0"/>
              <a:t> </a:t>
            </a:r>
            <a:r>
              <a:rPr lang="en-US" dirty="0" err="1"/>
              <a:t>chính</a:t>
            </a:r>
            <a:r>
              <a:rPr lang="en-US" dirty="0"/>
              <a:t>. </a:t>
            </a:r>
            <a:r>
              <a:rPr lang="en-US" dirty="0" smtClean="0"/>
              <a:t>Đền </a:t>
            </a:r>
            <a:r>
              <a:rPr lang="en-US" dirty="0" err="1"/>
              <a:t>có</a:t>
            </a:r>
            <a:r>
              <a:rPr lang="en-US" dirty="0"/>
              <a:t> </a:t>
            </a:r>
            <a:r>
              <a:rPr lang="en-US" dirty="0" err="1"/>
              <a:t>ba</a:t>
            </a:r>
            <a:r>
              <a:rPr lang="en-US" dirty="0"/>
              <a:t> </a:t>
            </a:r>
            <a:r>
              <a:rPr lang="en-US" dirty="0" err="1"/>
              <a:t>tầng</a:t>
            </a:r>
            <a:r>
              <a:rPr lang="en-US" dirty="0"/>
              <a:t>, </a:t>
            </a:r>
            <a:r>
              <a:rPr lang="en-US" dirty="0" err="1"/>
              <a:t>nối</a:t>
            </a:r>
            <a:r>
              <a:rPr lang="en-US" dirty="0"/>
              <a:t> </a:t>
            </a:r>
            <a:r>
              <a:rPr lang="en-US" dirty="0" err="1"/>
              <a:t>với</a:t>
            </a:r>
            <a:r>
              <a:rPr lang="en-US" dirty="0"/>
              <a:t> </a:t>
            </a:r>
            <a:r>
              <a:rPr lang="en-US" dirty="0" err="1"/>
              <a:t>nhau</a:t>
            </a:r>
            <a:r>
              <a:rPr lang="en-US" dirty="0"/>
              <a:t> </a:t>
            </a:r>
            <a:r>
              <a:rPr lang="en-US" dirty="0" err="1"/>
              <a:t>bởi</a:t>
            </a:r>
            <a:r>
              <a:rPr lang="en-US" dirty="0"/>
              <a:t> </a:t>
            </a:r>
            <a:r>
              <a:rPr lang="en-US" dirty="0" err="1"/>
              <a:t>bốn</a:t>
            </a:r>
            <a:r>
              <a:rPr lang="en-US" dirty="0"/>
              <a:t> </a:t>
            </a:r>
            <a:r>
              <a:rPr lang="en-US" dirty="0" err="1"/>
              <a:t>cầu</a:t>
            </a:r>
            <a:r>
              <a:rPr lang="en-US" dirty="0"/>
              <a:t> thang, </a:t>
            </a:r>
            <a:r>
              <a:rPr lang="en-US" dirty="0" err="1"/>
              <a:t>dọc</a:t>
            </a:r>
            <a:r>
              <a:rPr lang="en-US" dirty="0"/>
              <a:t> </a:t>
            </a:r>
            <a:r>
              <a:rPr lang="en-US" dirty="0" err="1"/>
              <a:t>cầu</a:t>
            </a:r>
            <a:r>
              <a:rPr lang="en-US" dirty="0"/>
              <a:t> thang </a:t>
            </a:r>
            <a:r>
              <a:rPr lang="en-US" dirty="0" err="1"/>
              <a:t>có</a:t>
            </a:r>
            <a:r>
              <a:rPr lang="en-US" dirty="0"/>
              <a:t> </a:t>
            </a:r>
            <a:r>
              <a:rPr lang="en-US" dirty="0" err="1"/>
              <a:t>các</a:t>
            </a:r>
            <a:r>
              <a:rPr lang="en-US" dirty="0"/>
              <a:t> </a:t>
            </a:r>
            <a:r>
              <a:rPr lang="en-US" dirty="0" err="1"/>
              <a:t>phù</a:t>
            </a:r>
            <a:r>
              <a:rPr lang="en-US" dirty="0"/>
              <a:t> </a:t>
            </a:r>
            <a:r>
              <a:rPr lang="en-US" dirty="0" err="1"/>
              <a:t>điêu</a:t>
            </a:r>
            <a:r>
              <a:rPr lang="en-US" dirty="0"/>
              <a:t> </a:t>
            </a:r>
            <a:r>
              <a:rPr lang="en-US" dirty="0" err="1"/>
              <a:t>mô</a:t>
            </a:r>
            <a:r>
              <a:rPr lang="en-US" dirty="0"/>
              <a:t> </a:t>
            </a:r>
            <a:r>
              <a:rPr lang="en-US" dirty="0" err="1"/>
              <a:t>tả</a:t>
            </a:r>
            <a:r>
              <a:rPr lang="en-US" dirty="0"/>
              <a:t> </a:t>
            </a:r>
            <a:r>
              <a:rPr lang="en-US" dirty="0" err="1"/>
              <a:t>cảnh</a:t>
            </a:r>
            <a:r>
              <a:rPr lang="en-US" dirty="0"/>
              <a:t> </a:t>
            </a:r>
            <a:r>
              <a:rPr lang="en-US" dirty="0" err="1"/>
              <a:t>các</a:t>
            </a:r>
            <a:r>
              <a:rPr lang="en-US" dirty="0"/>
              <a:t> </a:t>
            </a:r>
            <a:r>
              <a:rPr lang="en-US" dirty="0" err="1"/>
              <a:t>nữ</a:t>
            </a:r>
            <a:r>
              <a:rPr lang="en-US" dirty="0"/>
              <a:t> </a:t>
            </a:r>
            <a:r>
              <a:rPr lang="en-US" dirty="0" err="1" smtClean="0"/>
              <a:t>thần</a:t>
            </a:r>
            <a:r>
              <a:rPr lang="en-US" dirty="0" smtClean="0"/>
              <a:t> </a:t>
            </a:r>
            <a:r>
              <a:rPr lang="en-US" dirty="0" err="1" smtClean="0"/>
              <a:t>đang</a:t>
            </a:r>
            <a:r>
              <a:rPr lang="en-US" dirty="0" smtClean="0"/>
              <a:t> </a:t>
            </a:r>
            <a:r>
              <a:rPr lang="en-US" dirty="0" err="1" smtClean="0"/>
              <a:t>đứng</a:t>
            </a:r>
            <a:r>
              <a:rPr lang="en-US" dirty="0" smtClean="0"/>
              <a:t> </a:t>
            </a:r>
            <a:r>
              <a:rPr lang="en-US" dirty="0" err="1" smtClean="0"/>
              <a:t>trên</a:t>
            </a:r>
            <a:r>
              <a:rPr lang="en-US" dirty="0" smtClean="0"/>
              <a:t> </a:t>
            </a:r>
            <a:r>
              <a:rPr lang="en-US" dirty="0" err="1" smtClean="0"/>
              <a:t>các</a:t>
            </a:r>
            <a:r>
              <a:rPr lang="en-US" dirty="0" smtClean="0"/>
              <a:t> </a:t>
            </a:r>
            <a:r>
              <a:rPr lang="en-US" dirty="0" err="1" smtClean="0"/>
              <a:t>linh</a:t>
            </a:r>
            <a:r>
              <a:rPr lang="en-US" dirty="0" smtClean="0"/>
              <a:t> </a:t>
            </a:r>
            <a:r>
              <a:rPr lang="en-US" dirty="0" err="1" smtClean="0"/>
              <a:t>vật</a:t>
            </a:r>
            <a:r>
              <a:rPr lang="en-US" dirty="0" smtClean="0"/>
              <a:t>. </a:t>
            </a:r>
            <a:r>
              <a:rPr lang="en-US" dirty="0"/>
              <a:t>Ở </a:t>
            </a:r>
            <a:r>
              <a:rPr lang="en-US" dirty="0" err="1"/>
              <a:t>chánh</a:t>
            </a:r>
            <a:r>
              <a:rPr lang="en-US" dirty="0"/>
              <a:t> </a:t>
            </a:r>
            <a:r>
              <a:rPr lang="en-US" dirty="0" err="1"/>
              <a:t>điện</a:t>
            </a:r>
            <a:r>
              <a:rPr lang="en-US" dirty="0"/>
              <a:t> </a:t>
            </a:r>
            <a:r>
              <a:rPr lang="en-US" dirty="0" err="1"/>
              <a:t>là</a:t>
            </a:r>
            <a:r>
              <a:rPr lang="en-US" dirty="0"/>
              <a:t> </a:t>
            </a:r>
            <a:r>
              <a:rPr lang="en-US" dirty="0" err="1"/>
              <a:t>nơi</a:t>
            </a:r>
            <a:r>
              <a:rPr lang="en-US" dirty="0"/>
              <a:t> </a:t>
            </a:r>
            <a:r>
              <a:rPr lang="en-US" dirty="0" err="1"/>
              <a:t>đặt</a:t>
            </a:r>
            <a:r>
              <a:rPr lang="en-US" dirty="0"/>
              <a:t> </a:t>
            </a:r>
            <a:r>
              <a:rPr lang="en-US" dirty="0" err="1"/>
              <a:t>tượng</a:t>
            </a:r>
            <a:r>
              <a:rPr lang="en-US" dirty="0"/>
              <a:t> </a:t>
            </a:r>
            <a:r>
              <a:rPr lang="en-US" dirty="0" err="1"/>
              <a:t>thần</a:t>
            </a:r>
            <a:r>
              <a:rPr lang="en-US" dirty="0"/>
              <a:t> Vishnu. </a:t>
            </a:r>
            <a:r>
              <a:rPr lang="en-US" dirty="0" err="1"/>
              <a:t>Các</a:t>
            </a:r>
            <a:r>
              <a:rPr lang="en-US" dirty="0"/>
              <a:t> </a:t>
            </a:r>
            <a:r>
              <a:rPr lang="en-US" dirty="0" err="1"/>
              <a:t>bức</a:t>
            </a:r>
            <a:r>
              <a:rPr lang="en-US" dirty="0"/>
              <a:t> </a:t>
            </a:r>
            <a:r>
              <a:rPr lang="en-US" dirty="0" err="1"/>
              <a:t>tường</a:t>
            </a:r>
            <a:r>
              <a:rPr lang="en-US" dirty="0"/>
              <a:t> </a:t>
            </a:r>
            <a:r>
              <a:rPr lang="en-US" dirty="0" err="1"/>
              <a:t>bao</a:t>
            </a:r>
            <a:r>
              <a:rPr lang="en-US" dirty="0"/>
              <a:t> </a:t>
            </a:r>
            <a:r>
              <a:rPr lang="en-US" dirty="0" err="1"/>
              <a:t>quanh</a:t>
            </a:r>
            <a:r>
              <a:rPr lang="en-US" dirty="0"/>
              <a:t> </a:t>
            </a:r>
            <a:r>
              <a:rPr lang="en-US" dirty="0" err="1"/>
              <a:t>ngôi</a:t>
            </a:r>
            <a:r>
              <a:rPr lang="en-US" dirty="0"/>
              <a:t> </a:t>
            </a:r>
            <a:r>
              <a:rPr lang="en-US" dirty="0" err="1"/>
              <a:t>đền</a:t>
            </a:r>
            <a:r>
              <a:rPr lang="en-US" dirty="0"/>
              <a:t> </a:t>
            </a:r>
            <a:r>
              <a:rPr lang="en-US" dirty="0" err="1"/>
              <a:t>được</a:t>
            </a:r>
            <a:r>
              <a:rPr lang="en-US" dirty="0"/>
              <a:t> </a:t>
            </a:r>
            <a:r>
              <a:rPr lang="en-US" dirty="0" err="1"/>
              <a:t>ốp</a:t>
            </a:r>
            <a:r>
              <a:rPr lang="en-US" dirty="0"/>
              <a:t> </a:t>
            </a:r>
            <a:r>
              <a:rPr lang="en-US" dirty="0" err="1"/>
              <a:t>bằng</a:t>
            </a:r>
            <a:r>
              <a:rPr lang="en-US" dirty="0"/>
              <a:t> </a:t>
            </a:r>
            <a:r>
              <a:rPr lang="en-US" dirty="0" err="1"/>
              <a:t>các</a:t>
            </a:r>
            <a:r>
              <a:rPr lang="en-US" dirty="0"/>
              <a:t> </a:t>
            </a:r>
            <a:r>
              <a:rPr lang="en-US" dirty="0" err="1"/>
              <a:t>tấm</a:t>
            </a:r>
            <a:r>
              <a:rPr lang="en-US" dirty="0"/>
              <a:t> </a:t>
            </a:r>
            <a:r>
              <a:rPr lang="en-US" dirty="0" err="1"/>
              <a:t>đá</a:t>
            </a:r>
            <a:r>
              <a:rPr lang="en-US" dirty="0"/>
              <a:t> </a:t>
            </a:r>
            <a:r>
              <a:rPr lang="en-US" dirty="0" err="1"/>
              <a:t>kích</a:t>
            </a:r>
            <a:r>
              <a:rPr lang="en-US" dirty="0"/>
              <a:t> </a:t>
            </a:r>
            <a:r>
              <a:rPr lang="en-US" dirty="0" err="1"/>
              <a:t>thước</a:t>
            </a:r>
            <a:r>
              <a:rPr lang="en-US" dirty="0"/>
              <a:t> </a:t>
            </a:r>
            <a:r>
              <a:rPr lang="en-US" dirty="0" err="1"/>
              <a:t>khoảng</a:t>
            </a:r>
            <a:r>
              <a:rPr lang="en-US" dirty="0"/>
              <a:t> 2,5 feet x 2 feet (1 feet = 0,30 </a:t>
            </a:r>
            <a:r>
              <a:rPr lang="en-US" dirty="0" err="1"/>
              <a:t>mét</a:t>
            </a:r>
            <a:r>
              <a:rPr lang="en-US" dirty="0"/>
              <a:t>), </a:t>
            </a:r>
            <a:r>
              <a:rPr lang="en-US" dirty="0" err="1"/>
              <a:t>với</a:t>
            </a:r>
            <a:r>
              <a:rPr lang="en-US" dirty="0"/>
              <a:t> </a:t>
            </a:r>
            <a:r>
              <a:rPr lang="en-US" dirty="0" err="1"/>
              <a:t>các</a:t>
            </a:r>
            <a:r>
              <a:rPr lang="en-US" dirty="0"/>
              <a:t> </a:t>
            </a:r>
            <a:r>
              <a:rPr lang="en-US" dirty="0" err="1"/>
              <a:t>phù</a:t>
            </a:r>
            <a:r>
              <a:rPr lang="en-US" dirty="0"/>
              <a:t> </a:t>
            </a:r>
            <a:r>
              <a:rPr lang="en-US" dirty="0" err="1"/>
              <a:t>điêu</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cuộc</a:t>
            </a:r>
            <a:r>
              <a:rPr lang="en-US" dirty="0"/>
              <a:t> </a:t>
            </a:r>
            <a:r>
              <a:rPr lang="en-US" dirty="0" err="1"/>
              <a:t>sống</a:t>
            </a:r>
            <a:r>
              <a:rPr lang="en-US" dirty="0"/>
              <a:t> </a:t>
            </a:r>
            <a:r>
              <a:rPr lang="en-US" dirty="0" err="1"/>
              <a:t>thế</a:t>
            </a:r>
            <a:r>
              <a:rPr lang="en-US" dirty="0"/>
              <a:t> </a:t>
            </a:r>
            <a:r>
              <a:rPr lang="en-US" dirty="0" err="1"/>
              <a:t>tục</a:t>
            </a:r>
            <a:r>
              <a:rPr lang="en-US" dirty="0"/>
              <a:t> </a:t>
            </a:r>
            <a:r>
              <a:rPr lang="en-US" dirty="0" err="1"/>
              <a:t>và</a:t>
            </a:r>
            <a:r>
              <a:rPr lang="en-US" dirty="0"/>
              <a:t> </a:t>
            </a:r>
            <a:r>
              <a:rPr lang="en-US" dirty="0" err="1"/>
              <a:t>các</a:t>
            </a:r>
            <a:r>
              <a:rPr lang="en-US" dirty="0"/>
              <a:t> </a:t>
            </a:r>
            <a:r>
              <a:rPr lang="en-US" dirty="0" err="1"/>
              <a:t>chủ</a:t>
            </a:r>
            <a:r>
              <a:rPr lang="en-US" dirty="0"/>
              <a:t> </a:t>
            </a:r>
            <a:r>
              <a:rPr lang="en-US" dirty="0" err="1"/>
              <a:t>đề</a:t>
            </a:r>
            <a:r>
              <a:rPr lang="en-US" dirty="0"/>
              <a:t> </a:t>
            </a:r>
            <a:r>
              <a:rPr lang="en-US" dirty="0" err="1"/>
              <a:t>của</a:t>
            </a:r>
            <a:r>
              <a:rPr lang="en-US" dirty="0"/>
              <a:t> </a:t>
            </a:r>
            <a:r>
              <a:rPr lang="en-US" dirty="0" err="1"/>
              <a:t>Ấn</a:t>
            </a:r>
            <a:r>
              <a:rPr lang="en-US" dirty="0"/>
              <a:t> </a:t>
            </a:r>
            <a:r>
              <a:rPr lang="en-US" dirty="0" err="1"/>
              <a:t>Độ</a:t>
            </a:r>
            <a:r>
              <a:rPr lang="en-US" dirty="0"/>
              <a:t> </a:t>
            </a:r>
            <a:r>
              <a:rPr lang="en-US" dirty="0" err="1" smtClean="0"/>
              <a:t>giáo</a:t>
            </a:r>
            <a:r>
              <a:rPr lang="en-US" dirty="0" smtClean="0"/>
              <a:t>. </a:t>
            </a:r>
          </a:p>
          <a:p>
            <a:pPr marL="0" indent="0">
              <a:buNone/>
            </a:pPr>
            <a:r>
              <a:rPr lang="en-US" dirty="0" smtClean="0"/>
              <a:t>(</a:t>
            </a:r>
            <a:r>
              <a:rPr lang="en-US" dirty="0" err="1" smtClean="0"/>
              <a:t>Thái</a:t>
            </a:r>
            <a:r>
              <a:rPr lang="en-US" dirty="0" smtClean="0"/>
              <a:t> N Đ Minh </a:t>
            </a:r>
            <a:r>
              <a:rPr lang="en-US" dirty="0" err="1" smtClean="0"/>
              <a:t>Quân</a:t>
            </a:r>
            <a:r>
              <a:rPr lang="en-US" dirty="0" smtClean="0"/>
              <a:t> </a:t>
            </a:r>
            <a:r>
              <a:rPr lang="en-US" dirty="0" err="1" smtClean="0"/>
              <a:t>dịch</a:t>
            </a:r>
            <a:r>
              <a:rPr lang="en-US" dirty="0" smtClean="0"/>
              <a:t> </a:t>
            </a:r>
            <a:r>
              <a:rPr lang="en-US" dirty="0" err="1" smtClean="0"/>
              <a:t>từ</a:t>
            </a:r>
            <a:r>
              <a:rPr lang="en-US" dirty="0" smtClean="0"/>
              <a:t> </a:t>
            </a:r>
            <a:r>
              <a:rPr lang="en-US" dirty="0" err="1" smtClean="0"/>
              <a:t>các</a:t>
            </a:r>
            <a:r>
              <a:rPr lang="en-US" dirty="0" smtClean="0"/>
              <a:t> </a:t>
            </a:r>
            <a:r>
              <a:rPr lang="en-US" dirty="0" err="1" smtClean="0"/>
              <a:t>tài</a:t>
            </a:r>
            <a:r>
              <a:rPr lang="en-US" dirty="0" smtClean="0"/>
              <a:t> </a:t>
            </a:r>
            <a:r>
              <a:rPr lang="en-US" dirty="0" err="1" smtClean="0"/>
              <a:t>liệu</a:t>
            </a:r>
            <a:r>
              <a:rPr lang="en-US" dirty="0" smtClean="0"/>
              <a:t> </a:t>
            </a:r>
            <a:r>
              <a:rPr lang="en-US" dirty="0" err="1" smtClean="0"/>
              <a:t>nước</a:t>
            </a:r>
            <a:r>
              <a:rPr lang="en-US" dirty="0" smtClean="0"/>
              <a:t> </a:t>
            </a:r>
            <a:r>
              <a:rPr lang="en-US" dirty="0" err="1" smtClean="0"/>
              <a:t>ngoài</a:t>
            </a:r>
            <a:r>
              <a:rPr lang="en-US" dirty="0" smtClean="0"/>
              <a:t>) </a:t>
            </a:r>
            <a:endParaRPr lang="en-US" dirty="0"/>
          </a:p>
        </p:txBody>
      </p:sp>
    </p:spTree>
    <p:extLst>
      <p:ext uri="{BB962C8B-B14F-4D97-AF65-F5344CB8AC3E}">
        <p14:creationId xmlns:p14="http://schemas.microsoft.com/office/powerpoint/2010/main" val="417994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0"/>
            <a:ext cx="10515600" cy="1325563"/>
          </a:xfrm>
        </p:spPr>
        <p:txBody>
          <a:bodyPr/>
          <a:lstStyle/>
          <a:p>
            <a:r>
              <a:rPr lang="en-US" b="1" dirty="0" smtClean="0">
                <a:solidFill>
                  <a:srgbClr val="FF0000"/>
                </a:solidFill>
              </a:rPr>
              <a:t>3. </a:t>
            </a:r>
            <a:r>
              <a:rPr lang="en-US" b="1" dirty="0" err="1" smtClean="0">
                <a:solidFill>
                  <a:srgbClr val="FF0000"/>
                </a:solidFill>
              </a:rPr>
              <a:t>Một</a:t>
            </a:r>
            <a:r>
              <a:rPr lang="en-US" b="1" dirty="0" smtClean="0">
                <a:solidFill>
                  <a:srgbClr val="FF0000"/>
                </a:solidFill>
              </a:rPr>
              <a:t> </a:t>
            </a:r>
            <a:r>
              <a:rPr lang="en-US" b="1" dirty="0" err="1" smtClean="0">
                <a:solidFill>
                  <a:srgbClr val="FF0000"/>
                </a:solidFill>
              </a:rPr>
              <a:t>số</a:t>
            </a:r>
            <a:r>
              <a:rPr lang="en-US" b="1" dirty="0" smtClean="0">
                <a:solidFill>
                  <a:srgbClr val="FF0000"/>
                </a:solidFill>
              </a:rPr>
              <a:t> </a:t>
            </a:r>
            <a:r>
              <a:rPr lang="en-US" b="1" dirty="0" err="1" smtClean="0">
                <a:solidFill>
                  <a:srgbClr val="FF0000"/>
                </a:solidFill>
              </a:rPr>
              <a:t>thành</a:t>
            </a:r>
            <a:r>
              <a:rPr lang="en-US" b="1" dirty="0" smtClean="0">
                <a:solidFill>
                  <a:srgbClr val="FF0000"/>
                </a:solidFill>
              </a:rPr>
              <a:t> </a:t>
            </a:r>
            <a:r>
              <a:rPr lang="en-US" b="1" dirty="0" err="1" smtClean="0">
                <a:solidFill>
                  <a:srgbClr val="FF0000"/>
                </a:solidFill>
              </a:rPr>
              <a:t>tựu</a:t>
            </a:r>
            <a:r>
              <a:rPr lang="en-US" b="1" dirty="0" smtClean="0">
                <a:solidFill>
                  <a:srgbClr val="FF0000"/>
                </a:solidFill>
              </a:rPr>
              <a:t> </a:t>
            </a:r>
            <a:r>
              <a:rPr lang="en-US" b="1" dirty="0" err="1" smtClean="0">
                <a:solidFill>
                  <a:srgbClr val="FF0000"/>
                </a:solidFill>
              </a:rPr>
              <a:t>văn</a:t>
            </a:r>
            <a:r>
              <a:rPr lang="en-US" b="1" dirty="0" smtClean="0">
                <a:solidFill>
                  <a:srgbClr val="FF0000"/>
                </a:solidFill>
              </a:rPr>
              <a:t> </a:t>
            </a:r>
            <a:r>
              <a:rPr lang="en-US" b="1" dirty="0" err="1" smtClean="0">
                <a:solidFill>
                  <a:srgbClr val="FF0000"/>
                </a:solidFill>
              </a:rPr>
              <a:t>hoá</a:t>
            </a:r>
            <a:r>
              <a:rPr lang="en-US" b="1" dirty="0" smtClean="0">
                <a:solidFill>
                  <a:srgbClr val="FF0000"/>
                </a:solidFill>
              </a:rPr>
              <a:t> </a:t>
            </a:r>
            <a:r>
              <a:rPr lang="en-US" b="1" dirty="0" err="1" smtClean="0">
                <a:solidFill>
                  <a:srgbClr val="FF0000"/>
                </a:solidFill>
              </a:rPr>
              <a:t>tiêu</a:t>
            </a:r>
            <a:r>
              <a:rPr lang="en-US" b="1" dirty="0" smtClean="0">
                <a:solidFill>
                  <a:srgbClr val="FF0000"/>
                </a:solidFill>
              </a:rPr>
              <a:t> </a:t>
            </a:r>
            <a:r>
              <a:rPr lang="en-US" b="1" dirty="0" err="1" smtClean="0">
                <a:solidFill>
                  <a:srgbClr val="FF0000"/>
                </a:solidFill>
              </a:rPr>
              <a:t>biểu</a:t>
            </a:r>
            <a:r>
              <a:rPr lang="en-US" b="1" dirty="0" smtClean="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102326" y="1107168"/>
            <a:ext cx="12089674" cy="5750832"/>
          </a:xfrm>
        </p:spPr>
        <p:txBody>
          <a:bodyPr>
            <a:normAutofit lnSpcReduction="10000"/>
          </a:bodyPr>
          <a:lstStyle/>
          <a:p>
            <a:pPr>
              <a:lnSpc>
                <a:spcPct val="150000"/>
              </a:lnSpc>
            </a:pPr>
            <a:r>
              <a:rPr lang="en-US" sz="4000" dirty="0" err="1" smtClean="0"/>
              <a:t>Tôn</a:t>
            </a:r>
            <a:r>
              <a:rPr lang="en-US" sz="4000" dirty="0" smtClean="0"/>
              <a:t> </a:t>
            </a:r>
            <a:r>
              <a:rPr lang="en-US" sz="4000" dirty="0" err="1" smtClean="0"/>
              <a:t>giáo</a:t>
            </a:r>
            <a:r>
              <a:rPr lang="en-US" sz="4000" dirty="0" smtClean="0"/>
              <a:t>: Hindu </a:t>
            </a:r>
            <a:r>
              <a:rPr lang="en-US" sz="4000" dirty="0" err="1" smtClean="0"/>
              <a:t>giáo</a:t>
            </a:r>
            <a:r>
              <a:rPr lang="en-US" sz="4000" dirty="0" smtClean="0"/>
              <a:t>, </a:t>
            </a:r>
            <a:r>
              <a:rPr lang="en-US" sz="4000" dirty="0" err="1" smtClean="0"/>
              <a:t>Phật</a:t>
            </a:r>
            <a:r>
              <a:rPr lang="en-US" sz="4000" dirty="0" smtClean="0"/>
              <a:t> </a:t>
            </a:r>
            <a:r>
              <a:rPr lang="en-US" sz="4000" dirty="0" err="1" smtClean="0"/>
              <a:t>giáo</a:t>
            </a:r>
            <a:endParaRPr lang="en-US" sz="4000" dirty="0" smtClean="0"/>
          </a:p>
          <a:p>
            <a:pPr>
              <a:lnSpc>
                <a:spcPct val="150000"/>
              </a:lnSpc>
            </a:pPr>
            <a:r>
              <a:rPr lang="en-US" sz="4000" dirty="0" err="1" smtClean="0"/>
              <a:t>Văn</a:t>
            </a:r>
            <a:r>
              <a:rPr lang="en-US" sz="4000" dirty="0" smtClean="0"/>
              <a:t> </a:t>
            </a:r>
            <a:r>
              <a:rPr lang="en-US" sz="4000" dirty="0" err="1" smtClean="0"/>
              <a:t>học</a:t>
            </a:r>
            <a:r>
              <a:rPr lang="en-US" sz="4000" dirty="0" smtClean="0"/>
              <a:t> </a:t>
            </a:r>
            <a:r>
              <a:rPr lang="en-US" sz="4000" dirty="0" err="1" smtClean="0"/>
              <a:t>có</a:t>
            </a:r>
            <a:r>
              <a:rPr lang="en-US" sz="4000" dirty="0" smtClean="0"/>
              <a:t> </a:t>
            </a:r>
            <a:r>
              <a:rPr lang="en-US" sz="4000" dirty="0" err="1" smtClean="0"/>
              <a:t>nhiều</a:t>
            </a:r>
            <a:r>
              <a:rPr lang="en-US" sz="4000" dirty="0" smtClean="0"/>
              <a:t> </a:t>
            </a:r>
            <a:r>
              <a:rPr lang="en-US" sz="4000" dirty="0" err="1" smtClean="0"/>
              <a:t>thành</a:t>
            </a:r>
            <a:r>
              <a:rPr lang="en-US" sz="4000" dirty="0" smtClean="0"/>
              <a:t> </a:t>
            </a:r>
            <a:r>
              <a:rPr lang="en-US" sz="4000" dirty="0" err="1" smtClean="0"/>
              <a:t>tựu</a:t>
            </a:r>
            <a:endParaRPr lang="en-US" sz="4000" dirty="0" smtClean="0"/>
          </a:p>
          <a:p>
            <a:pPr>
              <a:lnSpc>
                <a:spcPct val="150000"/>
              </a:lnSpc>
            </a:pPr>
            <a:r>
              <a:rPr lang="en-US" sz="4000" dirty="0" err="1" smtClean="0"/>
              <a:t>Trong</a:t>
            </a:r>
            <a:r>
              <a:rPr lang="en-US" sz="4000" dirty="0" smtClean="0"/>
              <a:t> </a:t>
            </a:r>
            <a:r>
              <a:rPr lang="en-US" sz="4000" dirty="0" err="1" smtClean="0"/>
              <a:t>khoa</a:t>
            </a:r>
            <a:r>
              <a:rPr lang="en-US" sz="4000" dirty="0" smtClean="0"/>
              <a:t> </a:t>
            </a:r>
            <a:r>
              <a:rPr lang="en-US" sz="4000" dirty="0" err="1" smtClean="0"/>
              <a:t>học</a:t>
            </a:r>
            <a:r>
              <a:rPr lang="en-US" sz="4000" dirty="0" smtClean="0"/>
              <a:t> </a:t>
            </a:r>
            <a:r>
              <a:rPr lang="en-US" sz="4000" dirty="0" err="1" smtClean="0"/>
              <a:t>kỹ</a:t>
            </a:r>
            <a:r>
              <a:rPr lang="en-US" sz="4000" dirty="0" smtClean="0"/>
              <a:t> </a:t>
            </a:r>
            <a:r>
              <a:rPr lang="en-US" sz="4000" dirty="0" err="1" smtClean="0"/>
              <a:t>thuật</a:t>
            </a:r>
            <a:r>
              <a:rPr lang="en-US" sz="4000" dirty="0" smtClean="0"/>
              <a:t>, </a:t>
            </a:r>
            <a:r>
              <a:rPr lang="en-US" sz="4000" dirty="0" err="1" smtClean="0"/>
              <a:t>người</a:t>
            </a:r>
            <a:r>
              <a:rPr lang="en-US" sz="4000" dirty="0" smtClean="0"/>
              <a:t> </a:t>
            </a:r>
            <a:r>
              <a:rPr lang="en-US" sz="4000" dirty="0" err="1" smtClean="0"/>
              <a:t>Ấn</a:t>
            </a:r>
            <a:r>
              <a:rPr lang="en-US" sz="4000" dirty="0" smtClean="0"/>
              <a:t> </a:t>
            </a:r>
            <a:r>
              <a:rPr lang="en-US" sz="4000" dirty="0" err="1" smtClean="0"/>
              <a:t>Độ</a:t>
            </a:r>
            <a:r>
              <a:rPr lang="en-US" sz="4000" dirty="0" smtClean="0"/>
              <a:t> </a:t>
            </a:r>
            <a:r>
              <a:rPr lang="en-US" sz="4000" dirty="0" err="1" smtClean="0"/>
              <a:t>tìm</a:t>
            </a:r>
            <a:r>
              <a:rPr lang="en-US" sz="4000" dirty="0" smtClean="0"/>
              <a:t> </a:t>
            </a:r>
            <a:r>
              <a:rPr lang="en-US" sz="4000" dirty="0" err="1" smtClean="0"/>
              <a:t>ra</a:t>
            </a:r>
            <a:r>
              <a:rPr lang="en-US" sz="4000" dirty="0" smtClean="0"/>
              <a:t> </a:t>
            </a:r>
            <a:r>
              <a:rPr lang="en-US" sz="4000" dirty="0" err="1" smtClean="0"/>
              <a:t>hiện</a:t>
            </a:r>
            <a:r>
              <a:rPr lang="en-US" sz="4000" dirty="0" smtClean="0"/>
              <a:t> </a:t>
            </a:r>
            <a:r>
              <a:rPr lang="en-US" sz="4000" dirty="0" err="1" smtClean="0"/>
              <a:t>tượng</a:t>
            </a:r>
            <a:r>
              <a:rPr lang="en-US" sz="4000" dirty="0" smtClean="0"/>
              <a:t> </a:t>
            </a:r>
            <a:r>
              <a:rPr lang="en-US" sz="4000" dirty="0" err="1" smtClean="0"/>
              <a:t>nguyệt</a:t>
            </a:r>
            <a:r>
              <a:rPr lang="en-US" sz="4000" dirty="0" smtClean="0"/>
              <a:t> </a:t>
            </a:r>
            <a:r>
              <a:rPr lang="en-US" sz="4000" dirty="0" err="1" smtClean="0"/>
              <a:t>thực</a:t>
            </a:r>
            <a:r>
              <a:rPr lang="en-US" sz="4000" dirty="0" smtClean="0"/>
              <a:t>, </a:t>
            </a:r>
            <a:r>
              <a:rPr lang="en-US" sz="4000" dirty="0" err="1" smtClean="0"/>
              <a:t>biết</a:t>
            </a:r>
            <a:r>
              <a:rPr lang="en-US" sz="4000" dirty="0" smtClean="0"/>
              <a:t> </a:t>
            </a:r>
            <a:r>
              <a:rPr lang="en-US" sz="4000" dirty="0" err="1" smtClean="0"/>
              <a:t>phẫu</a:t>
            </a:r>
            <a:r>
              <a:rPr lang="en-US" sz="4000" dirty="0" smtClean="0"/>
              <a:t> </a:t>
            </a:r>
            <a:r>
              <a:rPr lang="en-US" sz="4000" dirty="0" err="1" smtClean="0"/>
              <a:t>thuật</a:t>
            </a:r>
            <a:r>
              <a:rPr lang="en-US" sz="4000" dirty="0" smtClean="0"/>
              <a:t>, </a:t>
            </a:r>
            <a:r>
              <a:rPr lang="en-US" sz="4000" dirty="0" err="1" smtClean="0"/>
              <a:t>làm</a:t>
            </a:r>
            <a:r>
              <a:rPr lang="en-US" sz="4000" dirty="0" smtClean="0"/>
              <a:t> </a:t>
            </a:r>
            <a:r>
              <a:rPr lang="en-US" sz="4000" dirty="0" err="1" smtClean="0"/>
              <a:t>ra</a:t>
            </a:r>
            <a:r>
              <a:rPr lang="en-US" sz="4000" dirty="0" smtClean="0"/>
              <a:t> </a:t>
            </a:r>
            <a:r>
              <a:rPr lang="en-US" sz="4000" dirty="0" err="1" smtClean="0"/>
              <a:t>vắc-xin</a:t>
            </a:r>
            <a:r>
              <a:rPr lang="en-US" sz="4000" dirty="0" smtClean="0"/>
              <a:t>…</a:t>
            </a:r>
          </a:p>
          <a:p>
            <a:pPr>
              <a:lnSpc>
                <a:spcPct val="150000"/>
              </a:lnSpc>
            </a:pPr>
            <a:r>
              <a:rPr lang="en-US" sz="4000" dirty="0" err="1" smtClean="0"/>
              <a:t>Kiến</a:t>
            </a:r>
            <a:r>
              <a:rPr lang="en-US" sz="4000" dirty="0" smtClean="0"/>
              <a:t> </a:t>
            </a:r>
            <a:r>
              <a:rPr lang="en-US" sz="4000" dirty="0" err="1" smtClean="0"/>
              <a:t>trúc</a:t>
            </a:r>
            <a:r>
              <a:rPr lang="en-US" sz="4000" dirty="0" smtClean="0"/>
              <a:t>: </a:t>
            </a:r>
            <a:r>
              <a:rPr lang="en-US" sz="4000" dirty="0" err="1" smtClean="0"/>
              <a:t>bảo</a:t>
            </a:r>
            <a:r>
              <a:rPr lang="en-US" sz="4000" dirty="0" smtClean="0"/>
              <a:t> </a:t>
            </a:r>
            <a:r>
              <a:rPr lang="en-US" sz="4000" dirty="0" err="1" smtClean="0"/>
              <a:t>tháp</a:t>
            </a:r>
            <a:r>
              <a:rPr lang="en-US" sz="4000" dirty="0" smtClean="0"/>
              <a:t> </a:t>
            </a:r>
            <a:r>
              <a:rPr lang="en-US" sz="4000" dirty="0" err="1" smtClean="0"/>
              <a:t>Sanchi</a:t>
            </a:r>
            <a:r>
              <a:rPr lang="en-US" sz="4000" dirty="0" smtClean="0"/>
              <a:t>, </a:t>
            </a:r>
            <a:r>
              <a:rPr lang="en-US" sz="4000" dirty="0" err="1" smtClean="0"/>
              <a:t>chùa</a:t>
            </a:r>
            <a:r>
              <a:rPr lang="en-US" sz="4000" dirty="0" smtClean="0"/>
              <a:t> hang A-</a:t>
            </a:r>
            <a:r>
              <a:rPr lang="en-US" sz="4000" dirty="0" err="1" smtClean="0"/>
              <a:t>gian</a:t>
            </a:r>
            <a:r>
              <a:rPr lang="en-US" sz="4000" dirty="0" smtClean="0"/>
              <a:t>-ta, </a:t>
            </a:r>
            <a:r>
              <a:rPr lang="en-US" sz="4000" dirty="0" err="1" smtClean="0"/>
              <a:t>khu</a:t>
            </a:r>
            <a:r>
              <a:rPr lang="en-US" sz="4000" dirty="0" smtClean="0"/>
              <a:t> </a:t>
            </a:r>
            <a:r>
              <a:rPr lang="en-US" sz="4000" dirty="0" err="1" smtClean="0"/>
              <a:t>đền</a:t>
            </a:r>
            <a:r>
              <a:rPr lang="en-US" sz="4000" dirty="0" smtClean="0"/>
              <a:t> </a:t>
            </a:r>
            <a:r>
              <a:rPr lang="en-US" sz="4000" dirty="0" err="1" smtClean="0"/>
              <a:t>tháp</a:t>
            </a:r>
            <a:r>
              <a:rPr lang="en-US" sz="4000" dirty="0" smtClean="0"/>
              <a:t> </a:t>
            </a:r>
            <a:r>
              <a:rPr lang="en-US" sz="4000" dirty="0" err="1" smtClean="0"/>
              <a:t>En-lô-ra</a:t>
            </a:r>
            <a:r>
              <a:rPr lang="en-US" sz="4000" dirty="0" smtClean="0"/>
              <a:t>…</a:t>
            </a:r>
          </a:p>
          <a:p>
            <a:pPr>
              <a:lnSpc>
                <a:spcPct val="150000"/>
              </a:lnSpc>
            </a:pPr>
            <a:endParaRPr lang="en-US" sz="4000" dirty="0"/>
          </a:p>
        </p:txBody>
      </p:sp>
    </p:spTree>
    <p:extLst>
      <p:ext uri="{BB962C8B-B14F-4D97-AF65-F5344CB8AC3E}">
        <p14:creationId xmlns:p14="http://schemas.microsoft.com/office/powerpoint/2010/main" val="319544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62200" y="609600"/>
            <a:ext cx="7315200" cy="1905000"/>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minh </a:t>
            </a:r>
            <a:r>
              <a:rPr lang="en-US" sz="3200" b="1" dirty="0" err="1">
                <a:solidFill>
                  <a:schemeClr val="tx1"/>
                </a:solidFill>
                <a:latin typeface="Times New Roman" panose="02020603050405020304" pitchFamily="18" charset="0"/>
                <a:cs typeface="Times New Roman" panose="02020603050405020304" pitchFamily="18" charset="0"/>
              </a:rPr>
              <a:t>quan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trọng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cổ</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Snip Diagonal Corner Rectangle 2"/>
          <p:cNvSpPr/>
          <p:nvPr/>
        </p:nvSpPr>
        <p:spPr>
          <a:xfrm>
            <a:off x="2362200" y="3352800"/>
            <a:ext cx="7315200" cy="990600"/>
          </a:xfrm>
          <a:prstGeom prst="snip2Diag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giấy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thuật</a:t>
            </a:r>
            <a:r>
              <a:rPr lang="en-US" sz="3200" b="1" dirty="0">
                <a:solidFill>
                  <a:schemeClr val="tx1"/>
                </a:solidFill>
                <a:latin typeface="Times New Roman" panose="02020603050405020304" pitchFamily="18" charset="0"/>
                <a:cs typeface="Times New Roman" panose="02020603050405020304" pitchFamily="18" charset="0"/>
              </a:rPr>
              <a:t> in, </a:t>
            </a:r>
            <a:r>
              <a:rPr lang="en-US" sz="3200" b="1" dirty="0" err="1">
                <a:solidFill>
                  <a:schemeClr val="tx1"/>
                </a:solidFill>
                <a:latin typeface="Times New Roman" panose="02020603050405020304" pitchFamily="18" charset="0"/>
                <a:cs typeface="Times New Roman" panose="02020603050405020304" pitchFamily="18" charset="0"/>
              </a:rPr>
              <a:t>thuốc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la </a:t>
            </a:r>
            <a:r>
              <a:rPr lang="en-US" sz="3200" b="1" dirty="0" err="1">
                <a:solidFill>
                  <a:schemeClr val="tx1"/>
                </a:solidFill>
                <a:latin typeface="Times New Roman" panose="02020603050405020304" pitchFamily="18" charset="0"/>
                <a:cs typeface="Times New Roman" panose="02020603050405020304" pitchFamily="18" charset="0"/>
              </a:rPr>
              <a:t>bàn</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4" name="Smiley Face 3">
            <a:hlinkClick r:id="rId2" action="ppaction://hlinksldjump"/>
          </p:cNvPr>
          <p:cNvSpPr/>
          <p:nvPr/>
        </p:nvSpPr>
        <p:spPr>
          <a:xfrm>
            <a:off x="9372600" y="5943600"/>
            <a:ext cx="1143000" cy="76200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85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7909" y="496389"/>
            <a:ext cx="9522822" cy="6152605"/>
          </a:xfrm>
          <a:prstGeom prst="rect">
            <a:avLst/>
          </a:prstGeom>
        </p:spPr>
      </p:pic>
    </p:spTree>
    <p:extLst>
      <p:ext uri="{BB962C8B-B14F-4D97-AF65-F5344CB8AC3E}">
        <p14:creationId xmlns:p14="http://schemas.microsoft.com/office/powerpoint/2010/main" val="2447886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524000" y="1866900"/>
            <a:ext cx="8991600" cy="4991100"/>
            <a:chOff x="0" y="1866900"/>
            <a:chExt cx="8991600" cy="4991100"/>
          </a:xfrm>
        </p:grpSpPr>
        <p:pic>
          <p:nvPicPr>
            <p:cNvPr id="25603" name="Picture 227" descr="S128x128P_599[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3238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a:extLst/>
            </p:cNvPr>
            <p:cNvSpPr>
              <a:spLocks noChangeArrowheads="1"/>
            </p:cNvSpPr>
            <p:nvPr/>
          </p:nvSpPr>
          <p:spPr bwMode="auto">
            <a:xfrm>
              <a:off x="3238500" y="1866900"/>
              <a:ext cx="5753100" cy="2895600"/>
            </a:xfrm>
            <a:prstGeom prst="cloudCallout">
              <a:avLst>
                <a:gd name="adj1" fmla="val -63383"/>
                <a:gd name="adj2" fmla="val 26375"/>
              </a:avLst>
            </a:prstGeom>
            <a:ln>
              <a:headEnd/>
              <a:tailEnd/>
            </a:ln>
          </p:spPr>
          <p:style>
            <a:lnRef idx="3">
              <a:schemeClr val="lt1"/>
            </a:lnRef>
            <a:fillRef idx="1">
              <a:schemeClr val="accent3"/>
            </a:fillRef>
            <a:effectRef idx="1">
              <a:schemeClr val="accent3"/>
            </a:effectRef>
            <a:fontRef idx="minor">
              <a:schemeClr val="lt1"/>
            </a:fontRef>
          </p:style>
          <p:txBody>
            <a:bodyPr/>
            <a:lstStyle/>
            <a:p>
              <a:pPr algn="ctr">
                <a:defRPr/>
              </a:pPr>
              <a:r>
                <a:rPr lang="vi-VN" altLang="en-US" sz="3200" b="1" i="1">
                  <a:solidFill>
                    <a:srgbClr val="000000"/>
                  </a:solidFill>
                  <a:latin typeface="Times New Roman" pitchFamily="18" charset="0"/>
                </a:rPr>
                <a:t>Văn</a:t>
              </a:r>
              <a:r>
                <a:rPr lang="en-US" altLang="en-US" sz="3200" b="1" i="1">
                  <a:solidFill>
                    <a:srgbClr val="000000"/>
                  </a:solidFill>
                  <a:latin typeface="Times New Roman" pitchFamily="18" charset="0"/>
                </a:rPr>
                <a:t> hóa Ấn Độ ảnh hưởng như thế nào tới các nước Đông Nam Á và Việt Nam?</a:t>
              </a:r>
              <a:endParaRPr lang="en-US" altLang="en-US" sz="3200" b="1" i="1">
                <a:solidFill>
                  <a:schemeClr val="tx1"/>
                </a:solidFill>
                <a:latin typeface="Times New Roman" pitchFamily="18" charset="0"/>
              </a:endParaRPr>
            </a:p>
          </p:txBody>
        </p:sp>
      </p:grpSp>
    </p:spTree>
    <p:extLst>
      <p:ext uri="{BB962C8B-B14F-4D97-AF65-F5344CB8AC3E}">
        <p14:creationId xmlns:p14="http://schemas.microsoft.com/office/powerpoint/2010/main" val="939660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80">
                                          <p:stCondLst>
                                            <p:cond delay="0"/>
                                          </p:stCondLst>
                                        </p:cTn>
                                        <p:tgtEl>
                                          <p:spTgt spid="32770"/>
                                        </p:tgtEl>
                                      </p:cBhvr>
                                    </p:animEffect>
                                    <p:anim calcmode="lin" valueType="num">
                                      <p:cBhvr>
                                        <p:cTn id="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0"/>
                                        </p:tgtEl>
                                      </p:cBhvr>
                                      <p:to x="100000" y="60000"/>
                                    </p:animScale>
                                    <p:animScale>
                                      <p:cBhvr>
                                        <p:cTn id="14" dur="166" decel="50000">
                                          <p:stCondLst>
                                            <p:cond delay="676"/>
                                          </p:stCondLst>
                                        </p:cTn>
                                        <p:tgtEl>
                                          <p:spTgt spid="32770"/>
                                        </p:tgtEl>
                                      </p:cBhvr>
                                      <p:to x="100000" y="100000"/>
                                    </p:animScale>
                                    <p:animScale>
                                      <p:cBhvr>
                                        <p:cTn id="15" dur="26">
                                          <p:stCondLst>
                                            <p:cond delay="1312"/>
                                          </p:stCondLst>
                                        </p:cTn>
                                        <p:tgtEl>
                                          <p:spTgt spid="32770"/>
                                        </p:tgtEl>
                                      </p:cBhvr>
                                      <p:to x="100000" y="80000"/>
                                    </p:animScale>
                                    <p:animScale>
                                      <p:cBhvr>
                                        <p:cTn id="16" dur="166" decel="50000">
                                          <p:stCondLst>
                                            <p:cond delay="1338"/>
                                          </p:stCondLst>
                                        </p:cTn>
                                        <p:tgtEl>
                                          <p:spTgt spid="32770"/>
                                        </p:tgtEl>
                                      </p:cBhvr>
                                      <p:to x="100000" y="100000"/>
                                    </p:animScale>
                                    <p:animScale>
                                      <p:cBhvr>
                                        <p:cTn id="17" dur="26">
                                          <p:stCondLst>
                                            <p:cond delay="1642"/>
                                          </p:stCondLst>
                                        </p:cTn>
                                        <p:tgtEl>
                                          <p:spTgt spid="32770"/>
                                        </p:tgtEl>
                                      </p:cBhvr>
                                      <p:to x="100000" y="90000"/>
                                    </p:animScale>
                                    <p:animScale>
                                      <p:cBhvr>
                                        <p:cTn id="18" dur="166" decel="50000">
                                          <p:stCondLst>
                                            <p:cond delay="1668"/>
                                          </p:stCondLst>
                                        </p:cTn>
                                        <p:tgtEl>
                                          <p:spTgt spid="32770"/>
                                        </p:tgtEl>
                                      </p:cBhvr>
                                      <p:to x="100000" y="100000"/>
                                    </p:animScale>
                                    <p:animScale>
                                      <p:cBhvr>
                                        <p:cTn id="19" dur="26">
                                          <p:stCondLst>
                                            <p:cond delay="1808"/>
                                          </p:stCondLst>
                                        </p:cTn>
                                        <p:tgtEl>
                                          <p:spTgt spid="32770"/>
                                        </p:tgtEl>
                                      </p:cBhvr>
                                      <p:to x="100000" y="95000"/>
                                    </p:animScale>
                                    <p:animScale>
                                      <p:cBhvr>
                                        <p:cTn id="20" dur="166" decel="50000">
                                          <p:stCondLst>
                                            <p:cond delay="1834"/>
                                          </p:stCondLst>
                                        </p:cTn>
                                        <p:tgtEl>
                                          <p:spTgt spid="327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7375526" y="18653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pic>
        <p:nvPicPr>
          <p:cNvPr id="26627" name="Picture 7" descr="Chu Brah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441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8"/>
          <p:cNvSpPr txBox="1">
            <a:spLocks noChangeArrowheads="1"/>
          </p:cNvSpPr>
          <p:nvPr/>
        </p:nvSpPr>
        <p:spPr bwMode="auto">
          <a:xfrm>
            <a:off x="1981201" y="5851526"/>
            <a:ext cx="3573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latin typeface="Times New Roman" panose="02020603050405020304" pitchFamily="18" charset="0"/>
                <a:cs typeface="Times New Roman" panose="02020603050405020304" pitchFamily="18" charset="0"/>
              </a:rPr>
              <a:t>Chữ Brahmi - ẤN ĐỘ</a:t>
            </a:r>
          </a:p>
        </p:txBody>
      </p:sp>
      <p:pic>
        <p:nvPicPr>
          <p:cNvPr id="26629" name="Picture 9" descr="Chu viet L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4648200" cy="57150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10"/>
          <p:cNvSpPr txBox="1">
            <a:spLocks noChangeArrowheads="1"/>
          </p:cNvSpPr>
          <p:nvPr/>
        </p:nvSpPr>
        <p:spPr bwMode="auto">
          <a:xfrm>
            <a:off x="7456488" y="5851526"/>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latin typeface="Times New Roman" panose="02020603050405020304" pitchFamily="18" charset="0"/>
                <a:cs typeface="Times New Roman" panose="02020603050405020304" pitchFamily="18" charset="0"/>
              </a:rPr>
              <a:t>Chữ LÀO</a:t>
            </a:r>
          </a:p>
        </p:txBody>
      </p:sp>
    </p:spTree>
    <p:extLst>
      <p:ext uri="{BB962C8B-B14F-4D97-AF65-F5344CB8AC3E}">
        <p14:creationId xmlns:p14="http://schemas.microsoft.com/office/powerpoint/2010/main" val="2472750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4234_DOOL_071212_CD_T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200401"/>
            <a:ext cx="447516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v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3200400"/>
            <a:ext cx="46275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1524000" y="5867401"/>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00CC"/>
                </a:solidFill>
                <a:latin typeface="Times New Roman" panose="02020603050405020304" pitchFamily="18" charset="0"/>
                <a:cs typeface="Times New Roman" panose="02020603050405020304" pitchFamily="18" charset="0"/>
              </a:rPr>
              <a:t>Đền </a:t>
            </a:r>
            <a:r>
              <a:rPr lang="en-US" altLang="en-US" sz="2400" b="1" dirty="0" err="1">
                <a:solidFill>
                  <a:srgbClr val="0000CC"/>
                </a:solidFill>
                <a:latin typeface="Times New Roman" panose="02020603050405020304" pitchFamily="18" charset="0"/>
                <a:cs typeface="Times New Roman" panose="02020603050405020304" pitchFamily="18" charset="0"/>
              </a:rPr>
              <a:t>tháp</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Prambanan</a:t>
            </a:r>
            <a:r>
              <a:rPr lang="en-US" altLang="en-US" sz="2400" b="1" dirty="0">
                <a:solidFill>
                  <a:srgbClr val="0000CC"/>
                </a:solidFill>
                <a:latin typeface="Times New Roman" panose="02020603050405020304" pitchFamily="18" charset="0"/>
                <a:cs typeface="Times New Roman" panose="02020603050405020304" pitchFamily="18" charset="0"/>
              </a:rPr>
              <a:t> </a:t>
            </a:r>
          </a:p>
          <a:p>
            <a:pPr algn="ctr" eaLnBrk="1" hangingPunct="1"/>
            <a:r>
              <a:rPr lang="en-US" altLang="en-US" sz="2400" b="1" dirty="0">
                <a:solidFill>
                  <a:srgbClr val="0000CC"/>
                </a:solidFill>
                <a:latin typeface="Times New Roman" panose="02020603050405020304" pitchFamily="18" charset="0"/>
                <a:cs typeface="Times New Roman" panose="02020603050405020304" pitchFamily="18" charset="0"/>
              </a:rPr>
              <a:t>- INĐÔNÊXIA</a:t>
            </a:r>
          </a:p>
        </p:txBody>
      </p:sp>
      <p:sp>
        <p:nvSpPr>
          <p:cNvPr id="27653" name="Text Box 5"/>
          <p:cNvSpPr txBox="1">
            <a:spLocks noChangeArrowheads="1"/>
          </p:cNvSpPr>
          <p:nvPr/>
        </p:nvSpPr>
        <p:spPr bwMode="auto">
          <a:xfrm>
            <a:off x="6102350" y="58674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CC"/>
                </a:solidFill>
                <a:latin typeface="Times New Roman" panose="02020603050405020304" pitchFamily="18" charset="0"/>
                <a:cs typeface="Times New Roman" panose="02020603050405020304" pitchFamily="18" charset="0"/>
              </a:rPr>
              <a:t>Đền </a:t>
            </a:r>
            <a:r>
              <a:rPr lang="en-US" altLang="en-US" sz="2400" b="1" dirty="0" err="1">
                <a:solidFill>
                  <a:srgbClr val="0000CC"/>
                </a:solidFill>
                <a:latin typeface="Times New Roman" panose="02020603050405020304" pitchFamily="18" charset="0"/>
                <a:cs typeface="Times New Roman" panose="02020603050405020304" pitchFamily="18" charset="0"/>
              </a:rPr>
              <a:t>Ăng</a:t>
            </a:r>
            <a:r>
              <a:rPr lang="en-US" altLang="en-US" sz="2400" b="1" dirty="0">
                <a:solidFill>
                  <a:srgbClr val="0000CC"/>
                </a:solidFill>
                <a:latin typeface="Times New Roman" panose="02020603050405020304" pitchFamily="18" charset="0"/>
                <a:cs typeface="Times New Roman" panose="02020603050405020304" pitchFamily="18" charset="0"/>
              </a:rPr>
              <a:t> co vat - CAMPUCHIA</a:t>
            </a:r>
          </a:p>
        </p:txBody>
      </p:sp>
      <p:pic>
        <p:nvPicPr>
          <p:cNvPr id="27654" name="Picture 8" descr="vtc_26815_CS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44751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9"/>
          <p:cNvSpPr txBox="1">
            <a:spLocks noChangeArrowheads="1"/>
          </p:cNvSpPr>
          <p:nvPr/>
        </p:nvSpPr>
        <p:spPr bwMode="auto">
          <a:xfrm>
            <a:off x="1752600" y="26670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00CC"/>
                </a:solidFill>
                <a:latin typeface="Times New Roman" panose="02020603050405020304" pitchFamily="18" charset="0"/>
                <a:cs typeface="Times New Roman" panose="02020603050405020304" pitchFamily="18" charset="0"/>
              </a:rPr>
              <a:t>Đền </a:t>
            </a:r>
            <a:r>
              <a:rPr lang="en-US" altLang="en-US" sz="2400" b="1" dirty="0" err="1">
                <a:solidFill>
                  <a:srgbClr val="0000CC"/>
                </a:solidFill>
                <a:latin typeface="Times New Roman" panose="02020603050405020304" pitchFamily="18" charset="0"/>
                <a:cs typeface="Times New Roman" panose="02020603050405020304" pitchFamily="18" charset="0"/>
              </a:rPr>
              <a:t>Khajuraho</a:t>
            </a:r>
            <a:r>
              <a:rPr lang="en-US" altLang="en-US" sz="2400" b="1" dirty="0">
                <a:solidFill>
                  <a:srgbClr val="0000CC"/>
                </a:solidFill>
                <a:latin typeface="Times New Roman" panose="02020603050405020304" pitchFamily="18" charset="0"/>
                <a:cs typeface="Times New Roman" panose="02020603050405020304" pitchFamily="18" charset="0"/>
              </a:rPr>
              <a:t> - ẤN ĐỘ </a:t>
            </a:r>
          </a:p>
        </p:txBody>
      </p:sp>
      <p:pic>
        <p:nvPicPr>
          <p:cNvPr id="27656" name="Picture 10" descr="M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163" y="1"/>
            <a:ext cx="4654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1"/>
          <p:cNvSpPr txBox="1">
            <a:spLocks noChangeArrowheads="1"/>
          </p:cNvSpPr>
          <p:nvPr/>
        </p:nvSpPr>
        <p:spPr bwMode="auto">
          <a:xfrm>
            <a:off x="6040438" y="26670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Times New Roman" panose="02020603050405020304" pitchFamily="18" charset="0"/>
                <a:cs typeface="Times New Roman" panose="02020603050405020304" pitchFamily="18" charset="0"/>
              </a:rPr>
              <a:t>Thánh địa Mĩ Sơn – VIỆT NAM</a:t>
            </a:r>
          </a:p>
        </p:txBody>
      </p:sp>
    </p:spTree>
    <p:extLst>
      <p:ext uri="{BB962C8B-B14F-4D97-AF65-F5344CB8AC3E}">
        <p14:creationId xmlns:p14="http://schemas.microsoft.com/office/powerpoint/2010/main" val="1299777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3581401" y="6324600"/>
            <a:ext cx="5286375" cy="376238"/>
          </a:xfrm>
          <a:prstGeom prst="rect">
            <a:avLst/>
          </a:prstGeom>
          <a:solidFill>
            <a:srgbClr val="FFFF00"/>
          </a:solidFill>
          <a:ln w="9525">
            <a:solidFill>
              <a:srgbClr val="FF00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nTimeH" panose="020B7200000000000000" pitchFamily="34" charset="0"/>
              </a:rPr>
              <a:t>Th¸p chµm  cña ngƯ­êi ch¨m ë viÖt nam</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476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ircle(in)">
                                      <p:cBhvr>
                                        <p:cTn id="7" dur="20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circle(in)">
                                      <p:cBhvr>
                                        <p:cTn id="12"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152400"/>
            <a:ext cx="3200400" cy="53340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accent1">
                    <a:lumMod val="75000"/>
                  </a:schemeClr>
                </a:solidFill>
                <a:latin typeface="Times New Roman" pitchFamily="18" charset="0"/>
                <a:cs typeface="Times New Roman" pitchFamily="18" charset="0"/>
              </a:rPr>
              <a:t>LUYỆN TẬP</a:t>
            </a:r>
          </a:p>
        </p:txBody>
      </p:sp>
      <p:sp>
        <p:nvSpPr>
          <p:cNvPr id="31747" name="TextBox 2"/>
          <p:cNvSpPr txBox="1">
            <a:spLocks noChangeArrowheads="1"/>
          </p:cNvSpPr>
          <p:nvPr/>
        </p:nvSpPr>
        <p:spPr bwMode="auto">
          <a:xfrm>
            <a:off x="1806575" y="685801"/>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Khái quát về tình hình Ấn Độ thời kì vương triều Gúp ta, theo mẫu sau</a:t>
            </a:r>
            <a:r>
              <a:rPr lang="en-US" altLang="en-US">
                <a:latin typeface="Times New Roman" panose="02020603050405020304" pitchFamily="18" charset="0"/>
                <a:cs typeface="Times New Roman" panose="02020603050405020304" pitchFamily="18" charset="0"/>
              </a:rPr>
              <a:t>:</a:t>
            </a:r>
          </a:p>
          <a:p>
            <a:endParaRPr lang="en-US" altLang="en-US">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692275" y="1604964"/>
          <a:ext cx="8763000" cy="4567237"/>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905000">
                  <a:extLst>
                    <a:ext uri="{9D8B030D-6E8A-4147-A177-3AD203B41FA5}">
                      <a16:colId xmlns:a16="http://schemas.microsoft.com/office/drawing/2014/main" val="20005"/>
                    </a:ext>
                  </a:extLst>
                </a:gridCol>
              </a:tblGrid>
              <a:tr h="841190">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r>
                        <a:rPr lang="en-US" sz="1800" smtClean="0">
                          <a:latin typeface="Times New Roman" pitchFamily="18" charset="0"/>
                          <a:cs typeface="Times New Roman" pitchFamily="18" charset="0"/>
                        </a:rPr>
                        <a:t>Thời</a:t>
                      </a:r>
                      <a:r>
                        <a:rPr lang="en-US" sz="1800" baseline="0" smtClean="0">
                          <a:latin typeface="Times New Roman" pitchFamily="18" charset="0"/>
                          <a:cs typeface="Times New Roman" pitchFamily="18" charset="0"/>
                        </a:rPr>
                        <a:t> gian</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r>
                        <a:rPr lang="en-US" sz="1800" smtClean="0">
                          <a:latin typeface="Times New Roman" pitchFamily="18" charset="0"/>
                          <a:cs typeface="Times New Roman" pitchFamily="18" charset="0"/>
                        </a:rPr>
                        <a:t>Tình</a:t>
                      </a:r>
                      <a:r>
                        <a:rPr lang="en-US" sz="1800" baseline="0" smtClean="0">
                          <a:latin typeface="Times New Roman" pitchFamily="18" charset="0"/>
                          <a:cs typeface="Times New Roman" pitchFamily="18" charset="0"/>
                        </a:rPr>
                        <a:t> hình chính trị</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r>
                        <a:rPr lang="en-US" sz="1800" smtClean="0">
                          <a:latin typeface="Times New Roman" pitchFamily="18" charset="0"/>
                          <a:cs typeface="Times New Roman" pitchFamily="18" charset="0"/>
                        </a:rPr>
                        <a:t>Tình</a:t>
                      </a:r>
                      <a:r>
                        <a:rPr lang="en-US" sz="1800" baseline="0" smtClean="0">
                          <a:latin typeface="Times New Roman" pitchFamily="18" charset="0"/>
                          <a:cs typeface="Times New Roman" pitchFamily="18" charset="0"/>
                        </a:rPr>
                        <a:t> hình kinh tế</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r>
                        <a:rPr lang="en-US" sz="1800" smtClean="0">
                          <a:latin typeface="Times New Roman" pitchFamily="18" charset="0"/>
                          <a:cs typeface="Times New Roman" pitchFamily="18" charset="0"/>
                        </a:rPr>
                        <a:t>Tình</a:t>
                      </a:r>
                      <a:r>
                        <a:rPr lang="en-US" sz="1800" baseline="0" smtClean="0">
                          <a:latin typeface="Times New Roman" pitchFamily="18" charset="0"/>
                          <a:cs typeface="Times New Roman" pitchFamily="18" charset="0"/>
                        </a:rPr>
                        <a:t> hình xã hội</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r>
                        <a:rPr lang="en-US" sz="1800" smtClean="0">
                          <a:latin typeface="Times New Roman" pitchFamily="18" charset="0"/>
                          <a:cs typeface="Times New Roman" pitchFamily="18" charset="0"/>
                        </a:rPr>
                        <a:t>Thành</a:t>
                      </a:r>
                      <a:r>
                        <a:rPr lang="en-US" sz="1800" baseline="0" smtClean="0">
                          <a:latin typeface="Times New Roman" pitchFamily="18" charset="0"/>
                          <a:cs typeface="Times New Roman" pitchFamily="18" charset="0"/>
                        </a:rPr>
                        <a:t> tựu văn hóa</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3726047">
                <a:tc>
                  <a:txBody>
                    <a:bodyPr/>
                    <a:lstStyle/>
                    <a:p>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rPr>
                        <a:t>Vương</a:t>
                      </a:r>
                      <a:r>
                        <a:rPr lang="en-US" sz="1800" baseline="0" smtClean="0">
                          <a:latin typeface="Times New Roman" pitchFamily="18" charset="0"/>
                          <a:cs typeface="Times New Roman" pitchFamily="18" charset="0"/>
                        </a:rPr>
                        <a:t> triều gúp-ta </a:t>
                      </a:r>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lang="en-US" sz="1800">
                        <a:latin typeface="Times New Roman" pitchFamily="18" charset="0"/>
                        <a:cs typeface="Times New Roman" pitchFamily="18"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bl>
          </a:graphicData>
        </a:graphic>
      </p:graphicFrame>
      <p:sp>
        <p:nvSpPr>
          <p:cNvPr id="10" name="TextBox 9"/>
          <p:cNvSpPr txBox="1">
            <a:spLocks noChangeArrowheads="1"/>
          </p:cNvSpPr>
          <p:nvPr/>
        </p:nvSpPr>
        <p:spPr bwMode="auto">
          <a:xfrm>
            <a:off x="4424363" y="2743201"/>
            <a:ext cx="1447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latin typeface="Times New Roman" panose="02020603050405020304" pitchFamily="18" charset="0"/>
                <a:cs typeface="Times New Roman" panose="02020603050405020304" pitchFamily="18" charset="0"/>
              </a:rPr>
              <a:t>Được thống nhất qua chiến tranh chinh phục hoặc liên minh chính trị.</a:t>
            </a:r>
          </a:p>
        </p:txBody>
      </p:sp>
      <p:sp>
        <p:nvSpPr>
          <p:cNvPr id="11" name="TextBox 10"/>
          <p:cNvSpPr txBox="1">
            <a:spLocks noChangeArrowheads="1"/>
          </p:cNvSpPr>
          <p:nvPr/>
        </p:nvSpPr>
        <p:spPr bwMode="auto">
          <a:xfrm>
            <a:off x="5889625" y="2862264"/>
            <a:ext cx="1460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Nông nghiệp, thủ công nghiệp, thương mại đều phát triển. Đặc biệt trình độ luyện kim</a:t>
            </a:r>
          </a:p>
        </p:txBody>
      </p:sp>
      <p:sp>
        <p:nvSpPr>
          <p:cNvPr id="12" name="TextBox 11"/>
          <p:cNvSpPr txBox="1">
            <a:spLocks noChangeArrowheads="1"/>
          </p:cNvSpPr>
          <p:nvPr/>
        </p:nvSpPr>
        <p:spPr bwMode="auto">
          <a:xfrm>
            <a:off x="7350125" y="2827338"/>
            <a:ext cx="1189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Xã hội phân chia đẳng cấp đựa trên cả nghề nghệp, nhưng có sự hài hào tôn giáo</a:t>
            </a:r>
          </a:p>
        </p:txBody>
      </p:sp>
      <p:sp>
        <p:nvSpPr>
          <p:cNvPr id="13" name="TextBox 12"/>
          <p:cNvSpPr txBox="1">
            <a:spLocks noChangeArrowheads="1"/>
          </p:cNvSpPr>
          <p:nvPr/>
        </p:nvSpPr>
        <p:spPr bwMode="auto">
          <a:xfrm>
            <a:off x="8534400" y="2827339"/>
            <a:ext cx="2133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-T</a:t>
            </a:r>
            <a:r>
              <a:rPr lang="vi-VN" altLang="en-US">
                <a:latin typeface="Times New Roman" panose="02020603050405020304" pitchFamily="18" charset="0"/>
                <a:cs typeface="Times New Roman" panose="02020603050405020304" pitchFamily="18" charset="0"/>
              </a:rPr>
              <a:t>ôn giáo: Hin-đu giáo, Phật giáo</a:t>
            </a:r>
          </a:p>
          <a:p>
            <a:r>
              <a:rPr lang="en-US" altLang="en-US">
                <a:latin typeface="Times New Roman" panose="02020603050405020304" pitchFamily="18" charset="0"/>
                <a:cs typeface="Times New Roman" panose="02020603050405020304" pitchFamily="18" charset="0"/>
              </a:rPr>
              <a:t>-</a:t>
            </a:r>
            <a:r>
              <a:rPr lang="vi-VN" altLang="en-US">
                <a:latin typeface="Times New Roman" panose="02020603050405020304" pitchFamily="18" charset="0"/>
                <a:cs typeface="Times New Roman" panose="02020603050405020304" pitchFamily="18" charset="0"/>
              </a:rPr>
              <a:t>Văn học: Sakuntala, </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Y học</a:t>
            </a:r>
            <a:endParaRPr lang="vi-VN" altLang="en-US">
              <a:latin typeface="Times New Roman" panose="02020603050405020304" pitchFamily="18" charset="0"/>
              <a:cs typeface="Times New Roman" panose="02020603050405020304" pitchFamily="18" charset="0"/>
            </a:endParaRPr>
          </a:p>
          <a:p>
            <a:r>
              <a:rPr lang="vi-VN" altLang="en-US">
                <a:latin typeface="Times New Roman" panose="02020603050405020304" pitchFamily="18" charset="0"/>
                <a:cs typeface="Times New Roman" panose="02020603050405020304" pitchFamily="18" charset="0"/>
              </a:rPr>
              <a:t>Biết phẫu thuật, điều chế vacxin</a:t>
            </a:r>
            <a:r>
              <a:rPr lang="en-US" altLang="en-US">
                <a:latin typeface="Times New Roman" panose="02020603050405020304" pitchFamily="18" charset="0"/>
                <a:cs typeface="Times New Roman" panose="02020603050405020304" pitchFamily="18" charset="0"/>
              </a:rPr>
              <a:t>.</a:t>
            </a:r>
          </a:p>
          <a:p>
            <a:r>
              <a:rPr lang="en-US" altLang="en-US">
                <a:latin typeface="Times New Roman" panose="02020603050405020304" pitchFamily="18" charset="0"/>
                <a:cs typeface="Times New Roman" panose="02020603050405020304" pitchFamily="18" charset="0"/>
              </a:rPr>
              <a:t>-Thiên văn học.</a:t>
            </a:r>
          </a:p>
          <a:p>
            <a:r>
              <a:rPr lang="en-US" altLang="en-US">
                <a:latin typeface="Times New Roman" panose="02020603050405020304" pitchFamily="18" charset="0"/>
                <a:cs typeface="Times New Roman" panose="02020603050405020304" pitchFamily="18" charset="0"/>
              </a:rPr>
              <a:t>-kiến truscvaf điêu khắc: mang phong cách Gúp-ta</a:t>
            </a:r>
            <a:r>
              <a:rPr lang="vi-VN" altLang="en-US">
                <a:latin typeface="Times New Roman" panose="02020603050405020304" pitchFamily="18" charset="0"/>
                <a:cs typeface="Times New Roman" panose="02020603050405020304" pitchFamily="18" charset="0"/>
              </a:rPr>
              <a:t> </a:t>
            </a:r>
          </a:p>
          <a:p>
            <a:r>
              <a:rPr lang="vi-VN" altLang="en-US">
                <a:latin typeface="Times New Roman" panose="02020603050405020304" pitchFamily="18" charset="0"/>
                <a:cs typeface="Times New Roman" panose="02020603050405020304" pitchFamily="18" charset="0"/>
              </a:rPr>
              <a:t/>
            </a:r>
            <a:br>
              <a:rPr lang="vi-VN" altLang="en-US">
                <a:latin typeface="Times New Roman" panose="02020603050405020304" pitchFamily="18" charset="0"/>
                <a:cs typeface="Times New Roman" panose="02020603050405020304" pitchFamily="18" charset="0"/>
              </a:rPr>
            </a:br>
            <a:r>
              <a:rPr lang="vi-VN" altLang="en-US">
                <a:latin typeface="Times New Roman" panose="02020603050405020304" pitchFamily="18" charset="0"/>
                <a:cs typeface="Times New Roman" panose="02020603050405020304" pitchFamily="18" charset="0"/>
              </a:rPr>
              <a:t/>
            </a:r>
            <a:br>
              <a:rPr lang="vi-VN"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3470275" y="2862264"/>
            <a:ext cx="76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320-535</a:t>
            </a:r>
          </a:p>
          <a:p>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703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457200"/>
            <a:ext cx="4953000" cy="6858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accent1">
                    <a:lumMod val="75000"/>
                  </a:schemeClr>
                </a:solidFill>
                <a:latin typeface="Times New Roman" pitchFamily="18" charset="0"/>
                <a:cs typeface="Times New Roman" pitchFamily="18" charset="0"/>
              </a:rPr>
              <a:t>Vận dụng</a:t>
            </a:r>
          </a:p>
        </p:txBody>
      </p:sp>
      <p:sp>
        <p:nvSpPr>
          <p:cNvPr id="32771" name="TextBox 2"/>
          <p:cNvSpPr txBox="1">
            <a:spLocks noChangeArrowheads="1"/>
          </p:cNvSpPr>
          <p:nvPr/>
        </p:nvSpPr>
        <p:spPr bwMode="auto">
          <a:xfrm>
            <a:off x="1828800" y="1676401"/>
            <a:ext cx="87630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 Thành tựu văn hóa nào của Ấn Độ thời Gúp-ta còn ảnh hưởng đến ngày nay.</a:t>
            </a:r>
            <a:r>
              <a:rPr lang="en-US" altLang="en-US"/>
              <a:t/>
            </a:r>
            <a:br>
              <a:rPr lang="en-US" altLang="en-US"/>
            </a:br>
            <a:endParaRPr lang="en-US" altLang="en-US"/>
          </a:p>
        </p:txBody>
      </p:sp>
      <p:sp>
        <p:nvSpPr>
          <p:cNvPr id="4" name="TextBox 3"/>
          <p:cNvSpPr txBox="1">
            <a:spLocks noChangeArrowheads="1"/>
          </p:cNvSpPr>
          <p:nvPr/>
        </p:nvSpPr>
        <p:spPr bwMode="auto">
          <a:xfrm>
            <a:off x="1809750" y="3124200"/>
            <a:ext cx="8534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latin typeface="Times New Roman" panose="02020603050405020304" pitchFamily="18" charset="0"/>
                <a:cs typeface="Times New Roman" panose="02020603050405020304" pitchFamily="18" charset="0"/>
              </a:rPr>
              <a:t>Gợi</a:t>
            </a:r>
            <a:r>
              <a:rPr lang="en-US" altLang="en-US" sz="2800" b="1" dirty="0">
                <a:latin typeface="Times New Roman" panose="02020603050405020304" pitchFamily="18" charset="0"/>
                <a:cs typeface="Times New Roman" panose="02020603050405020304" pitchFamily="18" charset="0"/>
              </a:rPr>
              <a:t> ý:</a:t>
            </a:r>
          </a:p>
          <a:p>
            <a:r>
              <a:rPr lang="en-US" altLang="en-US" dirty="0"/>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Kalidasa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Sakuntala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Dushyanta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Bharata</a:t>
            </a:r>
            <a:r>
              <a:rPr lang="en-US" altLang="en-US" sz="2400" dirty="0">
                <a:latin typeface="Times New Roman" panose="02020603050405020304" pitchFamily="18" charset="0"/>
                <a:cs typeface="Times New Roman" panose="02020603050405020304" pitchFamily="18" charset="0"/>
              </a:rPr>
              <a:t>, …</a:t>
            </a:r>
          </a:p>
          <a:p>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y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phẫu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vacxin</a:t>
            </a: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chùa</a:t>
            </a:r>
            <a:r>
              <a:rPr lang="en-US" altLang="en-US" sz="2400" dirty="0">
                <a:latin typeface="Times New Roman" panose="02020603050405020304" pitchFamily="18" charset="0"/>
                <a:cs typeface="Times New Roman" panose="02020603050405020304" pitchFamily="18" charset="0"/>
              </a:rPr>
              <a:t> hang Ajanta, </a:t>
            </a:r>
            <a:r>
              <a:rPr lang="en-US" altLang="en-US" sz="2400" dirty="0" err="1">
                <a:latin typeface="Times New Roman" panose="02020603050405020304" pitchFamily="18" charset="0"/>
                <a:cs typeface="Times New Roman" panose="02020603050405020304" pitchFamily="18" charset="0"/>
              </a:rPr>
              <a:t>bảo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Sanchi</a:t>
            </a:r>
            <a:r>
              <a:rPr lang="en-US" altLang="en-US" sz="2400" dirty="0">
                <a:latin typeface="Times New Roman" panose="02020603050405020304" pitchFamily="18" charset="0"/>
                <a:cs typeface="Times New Roman" panose="02020603050405020304" pitchFamily="18" charset="0"/>
              </a:rPr>
              <a:t>, Đền </a:t>
            </a:r>
            <a:r>
              <a:rPr lang="en-US" altLang="en-US" sz="2400" dirty="0" err="1">
                <a:latin typeface="Times New Roman" panose="02020603050405020304" pitchFamily="18" charset="0"/>
                <a:cs typeface="Times New Roman" panose="02020603050405020304" pitchFamily="18" charset="0"/>
              </a:rPr>
              <a:t>Dashavatara</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6975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304800"/>
            <a:ext cx="43434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70C0"/>
                </a:solidFill>
                <a:latin typeface="Times New Roman" pitchFamily="18" charset="0"/>
                <a:cs typeface="Times New Roman" pitchFamily="18" charset="0"/>
              </a:rPr>
              <a:t>HƯỚNG DẪN VỀ NHÀ</a:t>
            </a:r>
          </a:p>
        </p:txBody>
      </p:sp>
      <p:sp>
        <p:nvSpPr>
          <p:cNvPr id="33795" name="TextBox 2"/>
          <p:cNvSpPr txBox="1">
            <a:spLocks noChangeArrowheads="1"/>
          </p:cNvSpPr>
          <p:nvPr/>
        </p:nvSpPr>
        <p:spPr bwMode="auto">
          <a:xfrm>
            <a:off x="2438400" y="1676400"/>
            <a:ext cx="640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Hoàn thiện vở bài tập.</a:t>
            </a:r>
          </a:p>
          <a:p>
            <a:r>
              <a:rPr lang="en-US" altLang="en-US" sz="2800">
                <a:latin typeface="Times New Roman" panose="02020603050405020304" pitchFamily="18" charset="0"/>
                <a:cs typeface="Times New Roman" panose="02020603050405020304" pitchFamily="18" charset="0"/>
              </a:rPr>
              <a:t>- Học thuộc bài cũ.</a:t>
            </a:r>
          </a:p>
          <a:p>
            <a:r>
              <a:rPr lang="en-US" altLang="en-US" sz="2800">
                <a:latin typeface="Times New Roman" panose="02020603050405020304" pitchFamily="18" charset="0"/>
                <a:cs typeface="Times New Roman" panose="02020603050405020304" pitchFamily="18" charset="0"/>
              </a:rPr>
              <a:t>- Đọc và trả lời các câu hỏi bài 9: Vương triều Hồi giáo Đê-li</a:t>
            </a:r>
          </a:p>
        </p:txBody>
      </p:sp>
    </p:spTree>
    <p:extLst>
      <p:ext uri="{BB962C8B-B14F-4D97-AF65-F5344CB8AC3E}">
        <p14:creationId xmlns:p14="http://schemas.microsoft.com/office/powerpoint/2010/main" val="203365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62200" y="609600"/>
            <a:ext cx="7315200" cy="1905000"/>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2: </a:t>
            </a:r>
            <a:r>
              <a:rPr lang="en-US" sz="3200" b="1" dirty="0" err="1">
                <a:solidFill>
                  <a:schemeClr val="tx1"/>
                </a:solidFill>
                <a:latin typeface="Times New Roman" panose="02020603050405020304" pitchFamily="18" charset="0"/>
                <a:cs typeface="Times New Roman" panose="02020603050405020304" pitchFamily="18" charset="0"/>
              </a:rPr>
              <a:t>Hoàng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đế</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ai</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 name="Snip Diagonal Corner Rectangle 2"/>
          <p:cNvSpPr/>
          <p:nvPr/>
        </p:nvSpPr>
        <p:spPr>
          <a:xfrm>
            <a:off x="2362200" y="3352800"/>
            <a:ext cx="7315200" cy="990600"/>
          </a:xfrm>
          <a:prstGeom prst="snip2Diag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Hoàng</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4" name="Smiley Face 3">
            <a:hlinkClick r:id="rId2" action="ppaction://hlinksldjump"/>
          </p:cNvPr>
          <p:cNvSpPr/>
          <p:nvPr/>
        </p:nvSpPr>
        <p:spPr>
          <a:xfrm>
            <a:off x="9372600" y="5943600"/>
            <a:ext cx="1143000" cy="76200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228370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62200" y="609600"/>
            <a:ext cx="7315200" cy="1905000"/>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 name="Snip Diagonal Corner Rectangle 2"/>
          <p:cNvSpPr/>
          <p:nvPr/>
        </p:nvSpPr>
        <p:spPr>
          <a:xfrm>
            <a:off x="2362200" y="3352800"/>
            <a:ext cx="7315200" cy="990600"/>
          </a:xfrm>
          <a:prstGeom prst="snip2Diag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Smiley Face 3">
            <a:hlinkClick r:id="rId2" action="ppaction://hlinksldjump"/>
          </p:cNvPr>
          <p:cNvSpPr/>
          <p:nvPr/>
        </p:nvSpPr>
        <p:spPr>
          <a:xfrm>
            <a:off x="9372600" y="5943600"/>
            <a:ext cx="1143000" cy="76200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2645049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62200" y="609600"/>
            <a:ext cx="7315200" cy="1905000"/>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4: </a:t>
            </a:r>
            <a:r>
              <a:rPr lang="en-US" sz="3200" b="1" dirty="0" err="1">
                <a:solidFill>
                  <a:schemeClr val="tx1"/>
                </a:solidFill>
                <a:latin typeface="Times New Roman" panose="02020603050405020304" pitchFamily="18" charset="0"/>
                <a:cs typeface="Times New Roman" panose="02020603050405020304" pitchFamily="18" charset="0"/>
              </a:rPr>
              <a:t>Triều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Quốc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 name="Snip Diagonal Corner Rectangle 2"/>
          <p:cNvSpPr/>
          <p:nvPr/>
        </p:nvSpPr>
        <p:spPr>
          <a:xfrm>
            <a:off x="2362200" y="3352800"/>
            <a:ext cx="7315200" cy="990600"/>
          </a:xfrm>
          <a:prstGeom prst="snip2Diag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Smiley Face 3">
            <a:hlinkClick r:id="rId2" action="ppaction://hlinksldjump"/>
          </p:cNvPr>
          <p:cNvSpPr/>
          <p:nvPr/>
        </p:nvSpPr>
        <p:spPr>
          <a:xfrm>
            <a:off x="9372600" y="5943600"/>
            <a:ext cx="1143000" cy="76200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1646932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Content Placeholder 5" descr="541px-India_(orthographic_projection).svg.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609600"/>
            <a:ext cx="6394450" cy="6248400"/>
          </a:xfrm>
        </p:spPr>
      </p:pic>
      <p:sp>
        <p:nvSpPr>
          <p:cNvPr id="3" name="Speech Bubble: Rectangle with Corners Rounded 2">
            <a:extLst/>
          </p:cNvPr>
          <p:cNvSpPr/>
          <p:nvPr/>
        </p:nvSpPr>
        <p:spPr>
          <a:xfrm>
            <a:off x="1981200" y="1981200"/>
            <a:ext cx="2514600" cy="1295400"/>
          </a:xfrm>
          <a:prstGeom prst="wedgeRoundRectCallout">
            <a:avLst>
              <a:gd name="adj1" fmla="val 145038"/>
              <a:gd name="adj2" fmla="val 7266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400">
                <a:solidFill>
                  <a:srgbClr val="000000"/>
                </a:solidFill>
                <a:latin typeface="Times New Roman" pitchFamily="18" charset="0"/>
                <a:cs typeface="Times New Roman" pitchFamily="18" charset="0"/>
              </a:rPr>
              <a:t>Ấn Độ</a:t>
            </a:r>
          </a:p>
        </p:txBody>
      </p:sp>
    </p:spTree>
    <p:extLst>
      <p:ext uri="{BB962C8B-B14F-4D97-AF65-F5344CB8AC3E}">
        <p14:creationId xmlns:p14="http://schemas.microsoft.com/office/powerpoint/2010/main" val="7284490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p:txBody>
          <a:bodyPr/>
          <a:lstStyle/>
          <a:p>
            <a:endParaRPr lang="en-US" altLang="en-US" smtClean="0"/>
          </a:p>
        </p:txBody>
      </p:sp>
      <p:sp>
        <p:nvSpPr>
          <p:cNvPr id="4099" name="Rectangle 3"/>
          <p:cNvSpPr>
            <a:spLocks noGrp="1"/>
          </p:cNvSpPr>
          <p:nvPr>
            <p:ph type="body" idx="4294967295"/>
          </p:nvPr>
        </p:nvSpPr>
        <p:spPr/>
        <p:txBody>
          <a:bodyPr/>
          <a:lstStyle/>
          <a:p>
            <a:endParaRPr lang="en-US" altLang="en-US" smtClean="0"/>
          </a:p>
        </p:txBody>
      </p:sp>
      <p:pic>
        <p:nvPicPr>
          <p:cNvPr id="1024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a:extLst/>
          </p:cNvPr>
          <p:cNvSpPr>
            <a:spLocks noChangeArrowheads="1"/>
          </p:cNvSpPr>
          <p:nvPr/>
        </p:nvSpPr>
        <p:spPr bwMode="auto">
          <a:xfrm>
            <a:off x="1635125" y="1066800"/>
            <a:ext cx="8859838" cy="1017588"/>
          </a:xfrm>
          <a:prstGeom prst="rect">
            <a:avLst/>
          </a:prstGeom>
          <a:noFill/>
          <a:ln>
            <a:noFill/>
          </a:ln>
          <a:effectLst/>
          <a:extLst/>
        </p:spPr>
        <p:txBody>
          <a:bodyPr lIns="90000" tIns="46800" rIns="90000" bIns="46800">
            <a:spAutoFit/>
          </a:bodyP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3200" b="1">
                <a:solidFill>
                  <a:srgbClr val="000000"/>
                </a:solidFill>
                <a:latin typeface="Times New Roman" pitchFamily="18" charset="0"/>
                <a:cs typeface="Lucida Sans Unicode" pitchFamily="34" charset="0"/>
              </a:rPr>
              <a:t>Chương 3: </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2800">
                <a:solidFill>
                  <a:srgbClr val="000000"/>
                </a:solidFill>
                <a:effectLst>
                  <a:outerShdw blurRad="38100" dist="38100" dir="2700000" algn="tl">
                    <a:srgbClr val="C0C0C0"/>
                  </a:outerShdw>
                </a:effectLst>
                <a:latin typeface="Times New Roman" pitchFamily="18" charset="0"/>
                <a:cs typeface="Times New Roman" pitchFamily="18" charset="0"/>
              </a:rPr>
              <a:t>ẤN ĐỘ TỪ THẾ KỈ IV ĐẾN GIỮA THẾ KỈ XIX</a:t>
            </a:r>
          </a:p>
        </p:txBody>
      </p:sp>
      <p:sp>
        <p:nvSpPr>
          <p:cNvPr id="43015" name="Rectangle 7"/>
          <p:cNvSpPr>
            <a:spLocks noChangeArrowheads="1"/>
          </p:cNvSpPr>
          <p:nvPr/>
        </p:nvSpPr>
        <p:spPr bwMode="auto">
          <a:xfrm>
            <a:off x="1493838" y="2206625"/>
            <a:ext cx="917416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00"/>
                </a:solidFill>
                <a:latin typeface="Times New Roman" panose="02020603050405020304" pitchFamily="18" charset="0"/>
              </a:rPr>
              <a:t>       Tiết</a:t>
            </a:r>
            <a:br>
              <a:rPr lang="en-US" altLang="en-US" sz="3200" b="1">
                <a:solidFill>
                  <a:srgbClr val="000000"/>
                </a:solidFill>
                <a:latin typeface="Times New Roman" panose="02020603050405020304" pitchFamily="18" charset="0"/>
              </a:rPr>
            </a:br>
            <a:r>
              <a:rPr lang="en-US" altLang="en-US" sz="3200" b="1">
                <a:solidFill>
                  <a:srgbClr val="FF0000"/>
                </a:solidFill>
                <a:latin typeface="Times New Roman" panose="02020603050405020304" pitchFamily="18" charset="0"/>
              </a:rPr>
              <a:t>                                         BÀI 8</a:t>
            </a:r>
            <a:br>
              <a:rPr lang="en-US" altLang="en-US" sz="3200" b="1">
                <a:solidFill>
                  <a:srgbClr val="FF0000"/>
                </a:solidFill>
                <a:latin typeface="Times New Roman" panose="02020603050405020304" pitchFamily="18" charset="0"/>
              </a:rPr>
            </a:br>
            <a:r>
              <a:rPr lang="en-US" altLang="en-US" sz="3200" b="1">
                <a:solidFill>
                  <a:srgbClr val="FF0000"/>
                </a:solidFill>
                <a:latin typeface="Times New Roman" panose="02020603050405020304" pitchFamily="18" charset="0"/>
              </a:rPr>
              <a:t>                     </a:t>
            </a:r>
            <a:r>
              <a:rPr lang="vi-VN" altLang="en-US" sz="3200" b="1">
                <a:solidFill>
                  <a:srgbClr val="FF0000"/>
                </a:solidFill>
                <a:latin typeface="Times New Roman" panose="02020603050405020304" pitchFamily="18" charset="0"/>
              </a:rPr>
              <a:t>VƯƠNG TRIỀU GÚP-TA </a:t>
            </a:r>
            <a:endParaRPr lang="en-US" altLang="en-US" sz="32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84416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27" presetClass="entr" fill="hold" nodeType="withEffect">
                                  <p:stCondLst>
                                    <p:cond delay="0"/>
                                  </p:stCondLst>
                                  <p:iterate type="lt">
                                    <p:tmPct val="50000"/>
                                  </p:iterate>
                                  <p:childTnLst>
                                    <p:set>
                                      <p:cBhvr additive="repl">
                                        <p:cTn id="14" dur="1" fill="hold">
                                          <p:stCondLst>
                                            <p:cond delay="0"/>
                                          </p:stCondLst>
                                        </p:cTn>
                                        <p:tgtEl>
                                          <p:spTgt spid="8194"/>
                                        </p:tgtEl>
                                        <p:attrNameLst>
                                          <p:attrName>style.visibility</p:attrName>
                                        </p:attrNameLst>
                                      </p:cBhvr>
                                      <p:to>
                                        <p:strVal val="visible"/>
                                      </p:to>
                                    </p:set>
                                    <p:anim calcmode="discrete" valueType="clr">
                                      <p:cBhvr additive="repl">
                                        <p:cTn id="15" dur="80"/>
                                        <p:tgtEl>
                                          <p:spTgt spid="8194"/>
                                        </p:tgtEl>
                                        <p:attrNameLst>
                                          <p:attrName>style.color</p:attrName>
                                        </p:attrNameLst>
                                      </p:cBhvr>
                                      <p:tavLst>
                                        <p:tav tm="50000">
                                          <p:val>
                                            <p:strVal val="rgb(0,106,-73)"/>
                                          </p:val>
                                        </p:tav>
                                        <p:tav>
                                          <p:val>
                                            <p:strVal val="rgb(0,-1,-1)"/>
                                          </p:val>
                                        </p:tav>
                                      </p:tavLst>
                                    </p:anim>
                                    <p:anim calcmode="discrete" valueType="clr">
                                      <p:cBhvr additive="repl">
                                        <p:cTn id="16" dur="80"/>
                                        <p:tgtEl>
                                          <p:spTgt spid="8194"/>
                                        </p:tgtEl>
                                        <p:attrNameLst>
                                          <p:attrName>fillColor</p:attrName>
                                        </p:attrNameLst>
                                      </p:cBhvr>
                                      <p:tavLst>
                                        <p:tav tm="50000">
                                          <p:val>
                                            <p:strVal val="rgb(0,106,-73)"/>
                                          </p:val>
                                        </p:tav>
                                        <p:tav>
                                          <p:val>
                                            <p:strVal val="rgb(0,-1,-1)"/>
                                          </p:val>
                                        </p:tav>
                                      </p:tavLst>
                                    </p:anim>
                                    <p:set>
                                      <p:cBhvr additive="repl">
                                        <p:cTn id="17" dur="80"/>
                                        <p:tgtEl>
                                          <p:spTgt spid="8194"/>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3015"/>
                                        </p:tgtEl>
                                        <p:attrNameLst>
                                          <p:attrName>style.visibility</p:attrName>
                                        </p:attrNameLst>
                                      </p:cBhvr>
                                      <p:to>
                                        <p:strVal val="visible"/>
                                      </p:to>
                                    </p:set>
                                    <p:animEffect transition="in" filter="plus(in)">
                                      <p:cBhvr>
                                        <p:cTn id="22"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30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27865a663caafff4a6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3" y="372292"/>
            <a:ext cx="57832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040167" y="815975"/>
            <a:ext cx="60168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i="1" dirty="0" err="1" smtClean="0">
                <a:latin typeface="Times New Roman" panose="02020603050405020304" pitchFamily="18" charset="0"/>
                <a:cs typeface="Times New Roman" panose="02020603050405020304" pitchFamily="18" charset="0"/>
              </a:rPr>
              <a:t>Nêu</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đặc</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điểm</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lãnh</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thổ</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Ấn</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err="1" smtClean="0">
                <a:latin typeface="Times New Roman" panose="02020603050405020304" pitchFamily="18" charset="0"/>
                <a:cs typeface="Times New Roman" panose="02020603050405020304" pitchFamily="18" charset="0"/>
              </a:rPr>
              <a:t>Độ</a:t>
            </a:r>
            <a:r>
              <a:rPr lang="en-US" altLang="en-US" sz="2400" b="1" i="1" dirty="0" smtClean="0">
                <a:latin typeface="Times New Roman" panose="02020603050405020304" pitchFamily="18" charset="0"/>
                <a:cs typeface="Times New Roman" panose="02020603050405020304" pitchFamily="18" charset="0"/>
              </a:rPr>
              <a:t>:</a:t>
            </a:r>
          </a:p>
          <a:p>
            <a:pPr marL="342900" indent="-342900">
              <a:buFontTx/>
              <a:buChar char="-"/>
            </a:pPr>
            <a:r>
              <a:rPr lang="en-US" altLang="en-US" sz="2400" dirty="0" err="1" smtClean="0">
                <a:latin typeface="Times New Roman" panose="02020603050405020304" pitchFamily="18" charset="0"/>
                <a:cs typeface="Times New Roman" panose="02020603050405020304" pitchFamily="18" charset="0"/>
              </a:rPr>
              <a:t>Ấn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Độ</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thuộc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nào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của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châu</a:t>
            </a:r>
            <a:r>
              <a:rPr lang="en-US" altLang="en-US" sz="2400" dirty="0" smtClean="0">
                <a:latin typeface="Times New Roman" panose="02020603050405020304" pitchFamily="18" charset="0"/>
                <a:cs typeface="Times New Roman" panose="02020603050405020304" pitchFamily="18" charset="0"/>
              </a:rPr>
              <a:t> Á ? </a:t>
            </a:r>
          </a:p>
          <a:p>
            <a:pPr marL="342900" indent="-342900">
              <a:buFontTx/>
              <a:buChar char="-"/>
            </a:pPr>
            <a:r>
              <a:rPr lang="en-US" altLang="en-US" sz="2400" dirty="0" err="1" smtClean="0">
                <a:latin typeface="Times New Roman" panose="02020603050405020304" pitchFamily="18" charset="0"/>
                <a:cs typeface="Times New Roman" panose="02020603050405020304" pitchFamily="18" charset="0"/>
              </a:rPr>
              <a:t>Ấn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Độ</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giáp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vùng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nào</a:t>
            </a:r>
            <a:r>
              <a:rPr lang="en-US" altLang="en-US" sz="2400" dirty="0" smtClean="0">
                <a:latin typeface="Times New Roman" panose="02020603050405020304" pitchFamily="18" charset="0"/>
                <a:cs typeface="Times New Roman" panose="02020603050405020304" pitchFamily="18" charset="0"/>
              </a:rPr>
              <a:t> ?</a:t>
            </a:r>
          </a:p>
          <a:p>
            <a:pPr marL="342900" indent="-342900">
              <a:buFontTx/>
              <a:buChar char="-"/>
            </a:pPr>
            <a:r>
              <a:rPr lang="en-US" altLang="en-US" sz="2400" dirty="0" err="1" smtClean="0">
                <a:latin typeface="Times New Roman" panose="02020603050405020304" pitchFamily="18" charset="0"/>
                <a:cs typeface="Times New Roman" panose="02020603050405020304" pitchFamily="18" charset="0"/>
              </a:rPr>
              <a:t>Ấn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Độ</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có</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mấy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địa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chính</a:t>
            </a:r>
            <a:r>
              <a:rPr lang="en-US" altLang="en-US" sz="2400" dirty="0" smtClean="0">
                <a:latin typeface="Times New Roman" panose="02020603050405020304" pitchFamily="18" charset="0"/>
                <a:cs typeface="Times New Roman" panose="02020603050405020304" pitchFamily="18" charset="0"/>
              </a:rPr>
              <a:t> ? </a:t>
            </a:r>
          </a:p>
          <a:p>
            <a:pPr marL="342900" indent="-342900">
              <a:buFontTx/>
              <a:buChar char="-"/>
            </a:pPr>
            <a:r>
              <a:rPr lang="en-US" altLang="en-US" sz="2400" dirty="0" err="1" smtClean="0">
                <a:latin typeface="Times New Roman" panose="02020603050405020304" pitchFamily="18" charset="0"/>
                <a:cs typeface="Times New Roman" panose="02020603050405020304" pitchFamily="18" charset="0"/>
              </a:rPr>
              <a:t>Ấn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Độ</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thuộc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kiểu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hậu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nào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của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châu</a:t>
            </a:r>
            <a:r>
              <a:rPr lang="en-US" altLang="en-US" sz="2400" dirty="0" smtClean="0">
                <a:latin typeface="Times New Roman" panose="02020603050405020304" pitchFamily="18" charset="0"/>
                <a:cs typeface="Times New Roman" panose="02020603050405020304" pitchFamily="18" charset="0"/>
              </a:rPr>
              <a:t> Á ?</a:t>
            </a:r>
          </a:p>
          <a:p>
            <a:pPr marL="342900" indent="-342900">
              <a:buFontTx/>
              <a:buChar char="-"/>
            </a:pPr>
            <a:r>
              <a:rPr lang="en-US" altLang="en-US" sz="2400" dirty="0" smtClean="0">
                <a:latin typeface="Times New Roman" panose="02020603050405020304" pitchFamily="18" charset="0"/>
                <a:cs typeface="Times New Roman" panose="02020603050405020304" pitchFamily="18" charset="0"/>
              </a:rPr>
              <a:t>Ở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địa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đó</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dân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chủ</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yếu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làm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nghề</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gì</a:t>
            </a:r>
            <a:r>
              <a:rPr lang="en-US" altLang="en-US" sz="2400" dirty="0" smtClean="0">
                <a:latin typeface="Times New Roman" panose="02020603050405020304" pitchFamily="18" charset="0"/>
                <a:cs typeface="Times New Roman" panose="02020603050405020304" pitchFamily="18" charset="0"/>
              </a:rPr>
              <a:t> ? </a:t>
            </a:r>
          </a:p>
          <a:p>
            <a:pPr marL="342900" indent="-342900">
              <a:buFontTx/>
              <a:buChar char="-"/>
            </a:pPr>
            <a:r>
              <a:rPr lang="en-US" altLang="en-US" sz="2400" dirty="0" err="1" smtClean="0">
                <a:latin typeface="Times New Roman" panose="02020603050405020304" pitchFamily="18" charset="0"/>
                <a:cs typeface="Times New Roman" panose="02020603050405020304" pitchFamily="18" charset="0"/>
              </a:rPr>
              <a:t>Khu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địa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nào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của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Ấn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Độ</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liên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quan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tiếp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đến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sự</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thành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lập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vương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triều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trung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đại</a:t>
            </a:r>
            <a:r>
              <a:rPr lang="en-US" altLang="en-US" sz="2400" dirty="0" smtClean="0">
                <a:latin typeface="Times New Roman" panose="02020603050405020304" pitchFamily="18" charset="0"/>
                <a:cs typeface="Times New Roman" panose="02020603050405020304" pitchFamily="18" charset="0"/>
              </a:rPr>
              <a:t> ? </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3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xEl>
                                              <p:pRg st="0" end="0"/>
                                            </p:txEl>
                                          </p:spTgt>
                                        </p:tgtEl>
                                      </p:cBhvr>
                                    </p:animEffect>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
                                            <p:txEl>
                                              <p:pRg st="1" end="1"/>
                                            </p:txEl>
                                          </p:spTgt>
                                        </p:tgtEl>
                                      </p:cBhvr>
                                    </p:animEffect>
                                    <p:set>
                                      <p:cBhvr>
                                        <p:cTn id="45" dur="1" fill="hold">
                                          <p:stCondLst>
                                            <p:cond delay="499"/>
                                          </p:stCondLst>
                                        </p:cTn>
                                        <p:tgtEl>
                                          <p:spTgt spid="3">
                                            <p:txEl>
                                              <p:pRg st="1" end="1"/>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
                                            <p:txEl>
                                              <p:pRg st="2" end="2"/>
                                            </p:txEl>
                                          </p:spTgt>
                                        </p:tgtEl>
                                      </p:cBhvr>
                                    </p:animEffect>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
                                            <p:txEl>
                                              <p:pRg st="3" end="3"/>
                                            </p:txEl>
                                          </p:spTgt>
                                        </p:tgtEl>
                                      </p:cBhvr>
                                    </p:animEffect>
                                    <p:set>
                                      <p:cBhvr>
                                        <p:cTn id="51" dur="1" fill="hold">
                                          <p:stCondLst>
                                            <p:cond delay="499"/>
                                          </p:stCondLst>
                                        </p:cTn>
                                        <p:tgtEl>
                                          <p:spTgt spid="3">
                                            <p:txEl>
                                              <p:pRg st="3" end="3"/>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
                                            <p:txEl>
                                              <p:pRg st="4" end="4"/>
                                            </p:txEl>
                                          </p:spTgt>
                                        </p:tgtEl>
                                      </p:cBhvr>
                                    </p:animEffect>
                                    <p:set>
                                      <p:cBhvr>
                                        <p:cTn id="54" dur="1" fill="hold">
                                          <p:stCondLst>
                                            <p:cond delay="499"/>
                                          </p:stCondLst>
                                        </p:cTn>
                                        <p:tgtEl>
                                          <p:spTgt spid="3">
                                            <p:txEl>
                                              <p:pRg st="4" end="4"/>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
                                            <p:txEl>
                                              <p:pRg st="5" end="5"/>
                                            </p:txEl>
                                          </p:spTgt>
                                        </p:tgtEl>
                                      </p:cBhvr>
                                    </p:animEffect>
                                    <p:set>
                                      <p:cBhvr>
                                        <p:cTn id="57" dur="1" fill="hold">
                                          <p:stCondLst>
                                            <p:cond delay="499"/>
                                          </p:stCondLst>
                                        </p:cTn>
                                        <p:tgtEl>
                                          <p:spTgt spid="3">
                                            <p:txEl>
                                              <p:pRg st="5" end="5"/>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
                                            <p:txEl>
                                              <p:pRg st="6" end="6"/>
                                            </p:txEl>
                                          </p:spTgt>
                                        </p:tgtEl>
                                      </p:cBhvr>
                                    </p:animEffect>
                                    <p:set>
                                      <p:cBhvr>
                                        <p:cTn id="6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1462</Words>
  <Application>Microsoft Office PowerPoint</Application>
  <PresentationFormat>Widescreen</PresentationFormat>
  <Paragraphs>143</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.VnTime</vt:lpstr>
      <vt:lpstr>.VnTimeH</vt:lpstr>
      <vt:lpstr>Arial</vt:lpstr>
      <vt:lpstr>Calibri</vt:lpstr>
      <vt:lpstr>Calibri Light</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Chính trị</vt:lpstr>
      <vt:lpstr>b. Kinh tế</vt:lpstr>
      <vt:lpstr>c. Xã hội</vt:lpstr>
      <vt:lpstr>PowerPoint Presentation</vt:lpstr>
      <vt:lpstr>PowerPoint Presentation</vt:lpstr>
      <vt:lpstr>3. Một số thành tựu văn hoá tiêu biểu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Một số thành tựu văn hoá tiêu biểu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2022-10-11T03:10:47Z</dcterms:created>
  <dcterms:modified xsi:type="dcterms:W3CDTF">2022-10-17T13:31:35Z</dcterms:modified>
</cp:coreProperties>
</file>