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4067D-0C80-425F-AA17-88A8D058BF43}" type="datetimeFigureOut">
              <a:rPr lang="en-US" smtClean="0"/>
              <a:t>20/09/202222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2F186-BD41-4675-BF02-08929473074B}" type="slidenum">
              <a:rPr lang="en-US" smtClean="0"/>
              <a:t>‹#›</a:t>
            </a:fld>
            <a:endParaRPr lang="en-US"/>
          </a:p>
        </p:txBody>
      </p:sp>
    </p:spTree>
    <p:extLst>
      <p:ext uri="{BB962C8B-B14F-4D97-AF65-F5344CB8AC3E}">
        <p14:creationId xmlns:p14="http://schemas.microsoft.com/office/powerpoint/2010/main" val="520676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AB7D0-2233-4EC2-897E-28DD221EA132}" type="slidenum">
              <a:rPr lang="en-US" smtClean="0"/>
              <a:t>4</a:t>
            </a:fld>
            <a:endParaRPr lang="en-US"/>
          </a:p>
        </p:txBody>
      </p:sp>
    </p:spTree>
    <p:extLst>
      <p:ext uri="{BB962C8B-B14F-4D97-AF65-F5344CB8AC3E}">
        <p14:creationId xmlns:p14="http://schemas.microsoft.com/office/powerpoint/2010/main" val="3460100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4AB7D0-2233-4EC2-897E-28DD221EA132}" type="slidenum">
              <a:rPr lang="en-US" smtClean="0"/>
              <a:t>16</a:t>
            </a:fld>
            <a:endParaRPr lang="en-US"/>
          </a:p>
        </p:txBody>
      </p:sp>
    </p:spTree>
    <p:extLst>
      <p:ext uri="{BB962C8B-B14F-4D97-AF65-F5344CB8AC3E}">
        <p14:creationId xmlns:p14="http://schemas.microsoft.com/office/powerpoint/2010/main" val="315243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DD1447-546D-4D02-BF79-A3E1F48A8354}" type="datetimeFigureOut">
              <a:rPr lang="en-US" smtClean="0"/>
              <a:t>20/09/202222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405781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DD1447-546D-4D02-BF79-A3E1F48A8354}" type="datetimeFigureOut">
              <a:rPr lang="en-US" smtClean="0"/>
              <a:t>20/09/202222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1278998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DD1447-546D-4D02-BF79-A3E1F48A8354}" type="datetimeFigureOut">
              <a:rPr lang="en-US" smtClean="0"/>
              <a:t>20/09/202222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252059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E66AF05-5CA2-0A2F-7F88-E20B1070F1C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B1A1F61-AB62-298E-869D-92AB85155A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pPr>
                <a:defRPr/>
              </a:pPr>
              <a:t>‹#›</a:t>
            </a:fld>
            <a:endParaRPr lang="en-US" altLang="en-US"/>
          </a:p>
        </p:txBody>
      </p:sp>
    </p:spTree>
    <p:extLst>
      <p:ext uri="{BB962C8B-B14F-4D97-AF65-F5344CB8AC3E}">
        <p14:creationId xmlns:p14="http://schemas.microsoft.com/office/powerpoint/2010/main" val="248616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DD1447-546D-4D02-BF79-A3E1F48A8354}" type="datetimeFigureOut">
              <a:rPr lang="en-US" smtClean="0"/>
              <a:t>20/09/202222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1942761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DD1447-546D-4D02-BF79-A3E1F48A8354}" type="datetimeFigureOut">
              <a:rPr lang="en-US" smtClean="0"/>
              <a:t>20/09/202222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284436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DD1447-546D-4D02-BF79-A3E1F48A8354}" type="datetimeFigureOut">
              <a:rPr lang="en-US" smtClean="0"/>
              <a:t>20/09/202222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957273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DD1447-546D-4D02-BF79-A3E1F48A8354}" type="datetimeFigureOut">
              <a:rPr lang="en-US" smtClean="0"/>
              <a:t>20/09/202222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34607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DD1447-546D-4D02-BF79-A3E1F48A8354}" type="datetimeFigureOut">
              <a:rPr lang="en-US" smtClean="0"/>
              <a:t>20/09/202222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353472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DD1447-546D-4D02-BF79-A3E1F48A8354}" type="datetimeFigureOut">
              <a:rPr lang="en-US" smtClean="0"/>
              <a:t>20/09/202222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276059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DD1447-546D-4D02-BF79-A3E1F48A8354}" type="datetimeFigureOut">
              <a:rPr lang="en-US" smtClean="0"/>
              <a:t>20/09/202222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255992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DDD1447-546D-4D02-BF79-A3E1F48A8354}" type="datetimeFigureOut">
              <a:rPr lang="en-US" smtClean="0"/>
              <a:t>20/09/202222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DDBD8-A81C-4A0F-8491-0A2F25AAAAC4}" type="slidenum">
              <a:rPr lang="en-US" smtClean="0"/>
              <a:t>‹#›</a:t>
            </a:fld>
            <a:endParaRPr lang="en-US"/>
          </a:p>
        </p:txBody>
      </p:sp>
    </p:spTree>
    <p:extLst>
      <p:ext uri="{BB962C8B-B14F-4D97-AF65-F5344CB8AC3E}">
        <p14:creationId xmlns:p14="http://schemas.microsoft.com/office/powerpoint/2010/main" val="782375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D1447-546D-4D02-BF79-A3E1F48A8354}" type="datetimeFigureOut">
              <a:rPr lang="en-US" smtClean="0"/>
              <a:t>20/09/202222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DDBD8-A81C-4A0F-8491-0A2F25AAAAC4}" type="slidenum">
              <a:rPr lang="en-US" smtClean="0"/>
              <a:t>‹#›</a:t>
            </a:fld>
            <a:endParaRPr lang="en-US"/>
          </a:p>
        </p:txBody>
      </p:sp>
    </p:spTree>
    <p:extLst>
      <p:ext uri="{BB962C8B-B14F-4D97-AF65-F5344CB8AC3E}">
        <p14:creationId xmlns:p14="http://schemas.microsoft.com/office/powerpoint/2010/main" val="2789139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jpeg"/><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png"/><Relationship Id="rId18" Type="http://schemas.openxmlformats.org/officeDocument/2006/relationships/image" Target="../media/image45.png"/><Relationship Id="rId26" Type="http://schemas.openxmlformats.org/officeDocument/2006/relationships/image" Target="../media/image73.png"/><Relationship Id="rId3" Type="http://schemas.openxmlformats.org/officeDocument/2006/relationships/image" Target="../media/image52.png"/><Relationship Id="rId21" Type="http://schemas.openxmlformats.org/officeDocument/2006/relationships/image" Target="../media/image68.png"/><Relationship Id="rId7" Type="http://schemas.openxmlformats.org/officeDocument/2006/relationships/image" Target="../media/image56.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2.png"/><Relationship Id="rId2" Type="http://schemas.openxmlformats.org/officeDocument/2006/relationships/image" Target="../media/image49.jpeg"/><Relationship Id="rId16" Type="http://schemas.openxmlformats.org/officeDocument/2006/relationships/image" Target="../media/image64.png"/><Relationship Id="rId20" Type="http://schemas.openxmlformats.org/officeDocument/2006/relationships/image" Target="../media/image67.png"/><Relationship Id="rId29" Type="http://schemas.openxmlformats.org/officeDocument/2006/relationships/slide" Target="slide12.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59.png"/><Relationship Id="rId24" Type="http://schemas.openxmlformats.org/officeDocument/2006/relationships/image" Target="../media/image71.png"/><Relationship Id="rId5"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0.png"/><Relationship Id="rId28" Type="http://schemas.openxmlformats.org/officeDocument/2006/relationships/slide" Target="slide5.xml"/><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image" Target="../media/image53.png"/><Relationship Id="rId9" Type="http://schemas.openxmlformats.org/officeDocument/2006/relationships/image" Target="../media/image42.png"/><Relationship Id="rId14" Type="http://schemas.openxmlformats.org/officeDocument/2006/relationships/image" Target="../media/image62.png"/><Relationship Id="rId22" Type="http://schemas.openxmlformats.org/officeDocument/2006/relationships/image" Target="../media/image69.png"/><Relationship Id="rId27"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audio" Target="../media/audio3.wav"/><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9.jpe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jpeg"/><Relationship Id="rId1" Type="http://schemas.openxmlformats.org/officeDocument/2006/relationships/slideLayout" Target="../slideLayouts/slideLayout12.xml"/><Relationship Id="rId4" Type="http://schemas.openxmlformats.org/officeDocument/2006/relationships/image" Target="../media/image84.gi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customXml" Target="../ink/ink2.xml"/><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11" Type="http://schemas.openxmlformats.org/officeDocument/2006/relationships/image" Target="../media/image9.jp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customXml" Target="../ink/ink1.xml"/><Relationship Id="rId9" Type="http://schemas.openxmlformats.org/officeDocument/2006/relationships/customXml" Target="../ink/ink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ơ hội du lịch châu Á cực rẻ nếu đặt vé máy bay ngay trong tháng 12"/>
          <p:cNvPicPr/>
          <p:nvPr/>
        </p:nvPicPr>
        <p:blipFill>
          <a:blip r:embed="rId2">
            <a:extLst>
              <a:ext uri="{28A0092B-C50C-407E-A947-70E740481C1C}">
                <a14:useLocalDpi xmlns:a14="http://schemas.microsoft.com/office/drawing/2010/main" val="0"/>
              </a:ext>
            </a:extLst>
          </a:blip>
          <a:srcRect/>
          <a:stretch>
            <a:fillRect/>
          </a:stretch>
        </p:blipFill>
        <p:spPr bwMode="auto">
          <a:xfrm>
            <a:off x="199697" y="297489"/>
            <a:ext cx="4771697" cy="3223085"/>
          </a:xfrm>
          <a:prstGeom prst="rect">
            <a:avLst/>
          </a:prstGeom>
          <a:noFill/>
          <a:ln>
            <a:noFill/>
          </a:ln>
        </p:spPr>
      </p:pic>
      <p:pic>
        <p:nvPicPr>
          <p:cNvPr id="3" name="Picture 2" descr="Tour du lịch châu phi giá tốt | tour du lich châu phi lịch trình hấp dẫn"/>
          <p:cNvPicPr/>
          <p:nvPr/>
        </p:nvPicPr>
        <p:blipFill>
          <a:blip r:embed="rId3">
            <a:extLst>
              <a:ext uri="{28A0092B-C50C-407E-A947-70E740481C1C}">
                <a14:useLocalDpi xmlns:a14="http://schemas.microsoft.com/office/drawing/2010/main" val="0"/>
              </a:ext>
            </a:extLst>
          </a:blip>
          <a:srcRect/>
          <a:stretch>
            <a:fillRect/>
          </a:stretch>
        </p:blipFill>
        <p:spPr bwMode="auto">
          <a:xfrm>
            <a:off x="7209637" y="297489"/>
            <a:ext cx="4814198" cy="3223085"/>
          </a:xfrm>
          <a:prstGeom prst="rect">
            <a:avLst/>
          </a:prstGeom>
          <a:noFill/>
          <a:ln>
            <a:noFill/>
          </a:ln>
        </p:spPr>
      </p:pic>
      <p:pic>
        <p:nvPicPr>
          <p:cNvPr id="4" name="Picture 3" descr="Thành phố New York - Khám phá địa điểm du lịch Mỹ tuyệt vời – Handetour.vn"/>
          <p:cNvPicPr/>
          <p:nvPr/>
        </p:nvPicPr>
        <p:blipFill>
          <a:blip r:embed="rId4">
            <a:extLst>
              <a:ext uri="{28A0092B-C50C-407E-A947-70E740481C1C}">
                <a14:useLocalDpi xmlns:a14="http://schemas.microsoft.com/office/drawing/2010/main" val="0"/>
              </a:ext>
            </a:extLst>
          </a:blip>
          <a:srcRect/>
          <a:stretch>
            <a:fillRect/>
          </a:stretch>
        </p:blipFill>
        <p:spPr bwMode="auto">
          <a:xfrm>
            <a:off x="199697" y="3743575"/>
            <a:ext cx="4771697" cy="3056617"/>
          </a:xfrm>
          <a:prstGeom prst="rect">
            <a:avLst/>
          </a:prstGeom>
          <a:noFill/>
          <a:ln>
            <a:noFill/>
          </a:ln>
        </p:spPr>
      </p:pic>
      <p:pic>
        <p:nvPicPr>
          <p:cNvPr id="5" name="Picture 4" descr="Du lịch châu Âu: Cơ hội nào cho du khách? - Hànộimới"/>
          <p:cNvPicPr/>
          <p:nvPr/>
        </p:nvPicPr>
        <p:blipFill>
          <a:blip r:embed="rId5">
            <a:extLst>
              <a:ext uri="{28A0092B-C50C-407E-A947-70E740481C1C}">
                <a14:useLocalDpi xmlns:a14="http://schemas.microsoft.com/office/drawing/2010/main" val="0"/>
              </a:ext>
            </a:extLst>
          </a:blip>
          <a:srcRect/>
          <a:stretch>
            <a:fillRect/>
          </a:stretch>
        </p:blipFill>
        <p:spPr bwMode="auto">
          <a:xfrm>
            <a:off x="7209637" y="3743576"/>
            <a:ext cx="4814198" cy="3056617"/>
          </a:xfrm>
          <a:prstGeom prst="rect">
            <a:avLst/>
          </a:prstGeom>
          <a:noFill/>
          <a:ln>
            <a:noFill/>
          </a:ln>
        </p:spPr>
      </p:pic>
      <p:sp>
        <p:nvSpPr>
          <p:cNvPr id="6" name="Cloud Callout 5"/>
          <p:cNvSpPr/>
          <p:nvPr/>
        </p:nvSpPr>
        <p:spPr>
          <a:xfrm>
            <a:off x="4855779" y="1282262"/>
            <a:ext cx="2785012" cy="4178807"/>
          </a:xfrm>
          <a:prstGeom prst="cloudCallout">
            <a:avLst>
              <a:gd name="adj1" fmla="val -38043"/>
              <a:gd name="adj2" fmla="val 77329"/>
            </a:avLst>
          </a:prstGeom>
          <a:solidFill>
            <a:srgbClr val="FFDEFA"/>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i="1">
                <a:solidFill>
                  <a:schemeClr val="tx1"/>
                </a:solidFill>
              </a:rPr>
              <a:t>Nếu được chọn một nơi để đi du lịch, em muốn tới châu lục nào trên thế giới? Vì sao?</a:t>
            </a:r>
            <a:endParaRPr lang="en-US" sz="2400">
              <a:solidFill>
                <a:schemeClr val="tx1"/>
              </a:solidFill>
            </a:endParaRPr>
          </a:p>
        </p:txBody>
      </p:sp>
    </p:spTree>
    <p:extLst>
      <p:ext uri="{BB962C8B-B14F-4D97-AF65-F5344CB8AC3E}">
        <p14:creationId xmlns:p14="http://schemas.microsoft.com/office/powerpoint/2010/main" val="472917620"/>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0"/>
          <p:cNvPicPr>
            <a:picLocks noChangeAspect="1" noChangeArrowheads="1"/>
          </p:cNvPicPr>
          <p:nvPr/>
        </p:nvPicPr>
        <p:blipFill rotWithShape="1">
          <a:blip r:embed="rId2">
            <a:extLst>
              <a:ext uri="{28A0092B-C50C-407E-A947-70E740481C1C}">
                <a14:useLocalDpi xmlns:a14="http://schemas.microsoft.com/office/drawing/2010/main" val="0"/>
              </a:ext>
            </a:extLst>
          </a:blip>
          <a:srcRect l="7032" r="10937"/>
          <a:stretch/>
        </p:blipFill>
        <p:spPr bwMode="auto">
          <a:xfrm>
            <a:off x="8366234" y="1222409"/>
            <a:ext cx="3825766" cy="38583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945598" y="192893"/>
            <a:ext cx="6915917" cy="779647"/>
          </a:xfrm>
          <a:prstGeom prst="roundRect">
            <a:avLst/>
          </a:prstGeom>
          <a:solidFill>
            <a:srgbClr val="9ADCFF"/>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a:ln w="0"/>
                <a:solidFill>
                  <a:schemeClr val="tx1"/>
                </a:solidFill>
                <a:effectLst>
                  <a:outerShdw blurRad="38100" dist="19050" dir="2700000" algn="tl" rotWithShape="0">
                    <a:schemeClr val="dk1">
                      <a:alpha val="40000"/>
                    </a:schemeClr>
                  </a:outerShdw>
                </a:effectLst>
                <a:latin typeface="+mj-lt"/>
              </a:rPr>
              <a:t>2. </a:t>
            </a:r>
            <a:r>
              <a:rPr lang="en-US" sz="2800" b="1" smtClean="0">
                <a:ln w="0"/>
                <a:solidFill>
                  <a:schemeClr val="tx1"/>
                </a:solidFill>
                <a:effectLst>
                  <a:outerShdw blurRad="38100" dist="19050" dir="2700000" algn="tl" rotWithShape="0">
                    <a:schemeClr val="dk1">
                      <a:alpha val="40000"/>
                    </a:schemeClr>
                  </a:outerShdw>
                </a:effectLst>
                <a:latin typeface="+mj-lt"/>
              </a:rPr>
              <a:t>Hệ </a:t>
            </a:r>
            <a:r>
              <a:rPr lang="en-US" sz="2800" b="1">
                <a:ln w="0"/>
                <a:solidFill>
                  <a:schemeClr val="tx1"/>
                </a:solidFill>
                <a:effectLst>
                  <a:outerShdw blurRad="38100" dist="19050" dir="2700000" algn="tl" rotWithShape="0">
                    <a:schemeClr val="dk1">
                      <a:alpha val="40000"/>
                    </a:schemeClr>
                  </a:outerShdw>
                </a:effectLst>
                <a:latin typeface="+mj-lt"/>
              </a:rPr>
              <a:t>quả của các cuộc phát kiến địa lí lớn</a:t>
            </a:r>
          </a:p>
        </p:txBody>
      </p:sp>
      <p:sp>
        <p:nvSpPr>
          <p:cNvPr id="3" name="Cloud Callout 2"/>
          <p:cNvSpPr/>
          <p:nvPr/>
        </p:nvSpPr>
        <p:spPr>
          <a:xfrm>
            <a:off x="648081" y="1250290"/>
            <a:ext cx="6852855" cy="2340598"/>
          </a:xfrm>
          <a:prstGeom prst="cloudCallout">
            <a:avLst>
              <a:gd name="adj1" fmla="val -47980"/>
              <a:gd name="adj2" fmla="val 75522"/>
            </a:avLst>
          </a:prstGeom>
          <a:solidFill>
            <a:srgbClr val="FFF89A"/>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nl-NL" sz="2800" smtClean="0">
                <a:ln w="0"/>
                <a:solidFill>
                  <a:schemeClr val="tx1"/>
                </a:solidFill>
                <a:effectLst>
                  <a:outerShdw blurRad="38100" dist="19050" dir="2700000" algn="tl" rotWithShape="0">
                    <a:schemeClr val="dk1">
                      <a:alpha val="40000"/>
                    </a:schemeClr>
                  </a:outerShdw>
                </a:effectLst>
                <a:latin typeface="+mj-lt"/>
              </a:rPr>
              <a:t>Hãy làm </a:t>
            </a:r>
            <a:r>
              <a:rPr lang="nl-NL" sz="2800">
                <a:ln w="0"/>
                <a:solidFill>
                  <a:schemeClr val="tx1"/>
                </a:solidFill>
                <a:effectLst>
                  <a:outerShdw blurRad="38100" dist="19050" dir="2700000" algn="tl" rotWithShape="0">
                    <a:schemeClr val="dk1">
                      <a:alpha val="40000"/>
                    </a:schemeClr>
                  </a:outerShdw>
                </a:effectLst>
                <a:latin typeface="+mj-lt"/>
              </a:rPr>
              <a:t>việc cá nhân, </a:t>
            </a:r>
            <a:r>
              <a:rPr lang="nl-NL" sz="2800" smtClean="0">
                <a:ln w="0"/>
                <a:solidFill>
                  <a:schemeClr val="tx1"/>
                </a:solidFill>
                <a:effectLst>
                  <a:outerShdw blurRad="38100" dist="19050" dir="2700000" algn="tl" rotWithShape="0">
                    <a:schemeClr val="dk1">
                      <a:alpha val="40000"/>
                    </a:schemeClr>
                  </a:outerShdw>
                </a:effectLst>
                <a:latin typeface="+mj-lt"/>
              </a:rPr>
              <a:t>đọc </a:t>
            </a:r>
            <a:r>
              <a:rPr lang="nl-NL" sz="2800">
                <a:ln w="0"/>
                <a:solidFill>
                  <a:schemeClr val="tx1"/>
                </a:solidFill>
                <a:effectLst>
                  <a:outerShdw blurRad="38100" dist="19050" dir="2700000" algn="tl" rotWithShape="0">
                    <a:schemeClr val="dk1">
                      <a:alpha val="40000"/>
                    </a:schemeClr>
                  </a:outerShdw>
                </a:effectLst>
                <a:latin typeface="+mj-lt"/>
              </a:rPr>
              <a:t>thông tin, tư liệu và quan sát </a:t>
            </a:r>
            <a:r>
              <a:rPr lang="nl-NL" sz="2800" smtClean="0">
                <a:ln w="0"/>
                <a:solidFill>
                  <a:schemeClr val="tx1"/>
                </a:solidFill>
                <a:effectLst>
                  <a:outerShdw blurRad="38100" dist="19050" dir="2700000" algn="tl" rotWithShape="0">
                    <a:schemeClr val="dk1">
                      <a:alpha val="40000"/>
                    </a:schemeClr>
                  </a:outerShdw>
                </a:effectLst>
                <a:latin typeface="+mj-lt"/>
              </a:rPr>
              <a:t>hình </a:t>
            </a:r>
            <a:r>
              <a:rPr lang="nl-NL" sz="2800">
                <a:ln w="0"/>
                <a:solidFill>
                  <a:schemeClr val="tx1"/>
                </a:solidFill>
                <a:effectLst>
                  <a:outerShdw blurRad="38100" dist="19050" dir="2700000" algn="tl" rotWithShape="0">
                    <a:schemeClr val="dk1">
                      <a:alpha val="40000"/>
                    </a:schemeClr>
                  </a:outerShdw>
                </a:effectLst>
                <a:latin typeface="+mj-lt"/>
              </a:rPr>
              <a:t>2.2 SGK tr.16 để trả lời câu hỏi: </a:t>
            </a:r>
            <a:endParaRPr lang="en-US" sz="2800">
              <a:ln w="0"/>
              <a:solidFill>
                <a:schemeClr val="tx1"/>
              </a:solidFill>
              <a:effectLst>
                <a:outerShdw blurRad="38100" dist="19050" dir="2700000" algn="tl" rotWithShape="0">
                  <a:schemeClr val="dk1">
                    <a:alpha val="40000"/>
                  </a:schemeClr>
                </a:outerShdw>
              </a:effectLst>
              <a:latin typeface="+mj-lt"/>
            </a:endParaRPr>
          </a:p>
        </p:txBody>
      </p:sp>
      <p:sp>
        <p:nvSpPr>
          <p:cNvPr id="4" name="Rounded Rectangle 3"/>
          <p:cNvSpPr/>
          <p:nvPr/>
        </p:nvSpPr>
        <p:spPr>
          <a:xfrm>
            <a:off x="41487" y="4297499"/>
            <a:ext cx="8324747" cy="1043334"/>
          </a:xfrm>
          <a:prstGeom prst="roundRect">
            <a:avLst/>
          </a:prstGeom>
          <a:solidFill>
            <a:srgbClr val="FFB2A6"/>
          </a:solidFill>
          <a:ln/>
        </p:spPr>
        <p:style>
          <a:lnRef idx="0">
            <a:schemeClr val="accent3"/>
          </a:lnRef>
          <a:fillRef idx="3">
            <a:schemeClr val="accent3"/>
          </a:fillRef>
          <a:effectRef idx="3">
            <a:schemeClr val="accent3"/>
          </a:effectRef>
          <a:fontRef idx="minor">
            <a:schemeClr val="lt1"/>
          </a:fontRef>
        </p:style>
        <p:txBody>
          <a:bodyPr rtlCol="0" anchor="ctr"/>
          <a:lstStyle/>
          <a:p>
            <a:pPr algn="just" eaLnBrk="0" fontAlgn="base" hangingPunct="0">
              <a:spcBef>
                <a:spcPct val="0"/>
              </a:spcBef>
              <a:spcAft>
                <a:spcPct val="0"/>
              </a:spcAft>
            </a:pPr>
            <a:r>
              <a:rPr lang="fr-FR" altLang="en-US" sz="2800" i="1">
                <a:solidFill>
                  <a:schemeClr val="tx1"/>
                </a:solidFill>
                <a:latin typeface="+mj-lt"/>
                <a:ea typeface="Calibri" panose="020F0502020204030204" pitchFamily="34" charset="0"/>
                <a:cs typeface="Times New Roman" panose="02020603050405020304" pitchFamily="18" charset="0"/>
              </a:rPr>
              <a:t>+ Trình bày những hệ quả của các cuộc phát kiến địa lí. </a:t>
            </a:r>
            <a:endParaRPr kumimoji="0" lang="en-US" altLang="en-US" sz="2800" b="0" i="0" u="none" strike="noStrike" cap="none" normalizeH="0" baseline="0" smtClean="0">
              <a:ln>
                <a:noFill/>
              </a:ln>
              <a:solidFill>
                <a:schemeClr val="tx1"/>
              </a:solidFill>
              <a:effectLst/>
              <a:latin typeface="+mj-lt"/>
            </a:endParaRPr>
          </a:p>
          <a:p>
            <a:pPr lvl="0" algn="just" eaLnBrk="0" fontAlgn="base" hangingPunct="0">
              <a:spcBef>
                <a:spcPct val="0"/>
              </a:spcBef>
              <a:spcAft>
                <a:spcPct val="0"/>
              </a:spcAft>
            </a:pPr>
            <a:r>
              <a:rPr lang="fr-FR" altLang="en-US" sz="2800" i="1" smtClean="0">
                <a:solidFill>
                  <a:schemeClr val="tx1"/>
                </a:solidFill>
                <a:latin typeface="+mj-lt"/>
                <a:ea typeface="Calibri" panose="020F0502020204030204" pitchFamily="34" charset="0"/>
                <a:cs typeface="Times New Roman" panose="02020603050405020304" pitchFamily="18" charset="0"/>
              </a:rPr>
              <a:t>+ </a:t>
            </a:r>
            <a:r>
              <a:rPr lang="fr-FR" altLang="en-US" sz="2800" i="1">
                <a:solidFill>
                  <a:schemeClr val="tx1"/>
                </a:solidFill>
                <a:latin typeface="+mj-lt"/>
                <a:ea typeface="Calibri" panose="020F0502020204030204" pitchFamily="34" charset="0"/>
                <a:cs typeface="Times New Roman" panose="02020603050405020304" pitchFamily="18" charset="0"/>
              </a:rPr>
              <a:t>Theo em, hệ quả nào quan trọng nhất? Vì sao?</a:t>
            </a:r>
            <a:endParaRPr kumimoji="0" lang="fr-FR" altLang="en-US" sz="2800" b="0" i="0" u="none" strike="noStrike" cap="none" normalizeH="0" baseline="0" smtClean="0">
              <a:ln>
                <a:noFill/>
              </a:ln>
              <a:solidFill>
                <a:schemeClr val="tx1"/>
              </a:solidFill>
              <a:effectLst/>
              <a:latin typeface="+mj-lt"/>
            </a:endParaRPr>
          </a:p>
        </p:txBody>
      </p:sp>
    </p:spTree>
    <p:extLst>
      <p:ext uri="{BB962C8B-B14F-4D97-AF65-F5344CB8AC3E}">
        <p14:creationId xmlns:p14="http://schemas.microsoft.com/office/powerpoint/2010/main" val="28433957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3"/>
                                        </p:tgtEl>
                                        <p:attrNameLst>
                                          <p:attrName>style.visibility</p:attrName>
                                        </p:attrNameLst>
                                      </p:cBhvr>
                                      <p:to>
                                        <p:strVal val="visible"/>
                                      </p:to>
                                    </p:set>
                                    <p:anim calcmode="lin" valueType="num">
                                      <p:cBhvr>
                                        <p:cTn id="14" dur="500" fill="hold"/>
                                        <p:tgtEl>
                                          <p:spTgt spid="3073"/>
                                        </p:tgtEl>
                                        <p:attrNameLst>
                                          <p:attrName>ppt_w</p:attrName>
                                        </p:attrNameLst>
                                      </p:cBhvr>
                                      <p:tavLst>
                                        <p:tav tm="0">
                                          <p:val>
                                            <p:fltVal val="0"/>
                                          </p:val>
                                        </p:tav>
                                        <p:tav tm="100000">
                                          <p:val>
                                            <p:strVal val="#ppt_w"/>
                                          </p:val>
                                        </p:tav>
                                      </p:tavLst>
                                    </p:anim>
                                    <p:anim calcmode="lin" valueType="num">
                                      <p:cBhvr>
                                        <p:cTn id="15" dur="500" fill="hold"/>
                                        <p:tgtEl>
                                          <p:spTgt spid="3073"/>
                                        </p:tgtEl>
                                        <p:attrNameLst>
                                          <p:attrName>ppt_h</p:attrName>
                                        </p:attrNameLst>
                                      </p:cBhvr>
                                      <p:tavLst>
                                        <p:tav tm="0">
                                          <p:val>
                                            <p:fltVal val="0"/>
                                          </p:val>
                                        </p:tav>
                                        <p:tav tm="100000">
                                          <p:val>
                                            <p:strVal val="#ppt_h"/>
                                          </p:val>
                                        </p:tav>
                                      </p:tavLst>
                                    </p:anim>
                                    <p:animEffect transition="in" filter="fade">
                                      <p:cBhvr>
                                        <p:cTn id="16" dur="500"/>
                                        <p:tgtEl>
                                          <p:spTgt spid="307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2140" y="1379622"/>
            <a:ext cx="8937778" cy="869588"/>
          </a:xfrm>
          <a:prstGeom prst="roundRect">
            <a:avLst/>
          </a:prstGeom>
          <a:solidFill>
            <a:srgbClr val="FFF89A"/>
          </a:solidFill>
          <a:ln/>
        </p:spPr>
        <p:style>
          <a:lnRef idx="0">
            <a:schemeClr val="accent6"/>
          </a:lnRef>
          <a:fillRef idx="3">
            <a:schemeClr val="accent6"/>
          </a:fillRef>
          <a:effectRef idx="3">
            <a:schemeClr val="accent6"/>
          </a:effectRef>
          <a:fontRef idx="minor">
            <a:schemeClr val="lt1"/>
          </a:fontRef>
        </p:style>
        <p:txBody>
          <a:bodyPr rtlCol="0" anchor="ctr"/>
          <a:lstStyle/>
          <a:p>
            <a:r>
              <a:rPr lang="fr-FR"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Đem lại những hiểu hiết mới về Trái đất, đặc biệt là đã chứng minh một cách thuyết phục Trái đất có dạng hình cầu.</a:t>
            </a:r>
            <a:endPar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Rounded Rectangle 2"/>
          <p:cNvSpPr/>
          <p:nvPr/>
        </p:nvSpPr>
        <p:spPr>
          <a:xfrm>
            <a:off x="122139" y="2373361"/>
            <a:ext cx="7256120" cy="517604"/>
          </a:xfrm>
          <a:prstGeom prst="roundRect">
            <a:avLst/>
          </a:prstGeom>
          <a:solidFill>
            <a:srgbClr val="FFB2A6"/>
          </a:solidFill>
          <a:ln/>
        </p:spPr>
        <p:style>
          <a:lnRef idx="0">
            <a:schemeClr val="accent6"/>
          </a:lnRef>
          <a:fillRef idx="3">
            <a:schemeClr val="accent6"/>
          </a:fillRef>
          <a:effectRef idx="3">
            <a:schemeClr val="accent6"/>
          </a:effectRef>
          <a:fontRef idx="minor">
            <a:schemeClr val="lt1"/>
          </a:fontRef>
        </p:style>
        <p:txBody>
          <a:bodyPr rtlCol="0" anchor="ctr"/>
          <a:lstStyle/>
          <a:p>
            <a:r>
              <a:rPr lang="fr-FR"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Tìm ra những tuyến đường và vùng đất mới.</a:t>
            </a:r>
            <a:endPar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122139" y="3015117"/>
            <a:ext cx="9337171" cy="517604"/>
          </a:xfrm>
          <a:prstGeom prst="roundRect">
            <a:avLst/>
          </a:prstGeom>
          <a:solidFill>
            <a:srgbClr val="FFDEFA"/>
          </a:solidFill>
          <a:ln/>
        </p:spPr>
        <p:style>
          <a:lnRef idx="0">
            <a:schemeClr val="accent6"/>
          </a:lnRef>
          <a:fillRef idx="3">
            <a:schemeClr val="accent6"/>
          </a:fillRef>
          <a:effectRef idx="3">
            <a:schemeClr val="accent6"/>
          </a:effectRef>
          <a:fontRef idx="minor">
            <a:schemeClr val="lt1"/>
          </a:fontRef>
        </p:style>
        <p:txBody>
          <a:bodyPr rtlCol="0" anchor="ctr"/>
          <a:lstStyle/>
          <a:p>
            <a:r>
              <a:rPr lang="fr-FR"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Góp phần thúc đẩy </a:t>
            </a:r>
            <a:r>
              <a:rPr lang="fr-FR" sz="280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a:t>
            </a:r>
            <a:r>
              <a:rPr lang="fr-FR"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phát triển của thương nghiệp châu Âu.</a:t>
            </a:r>
            <a:endPar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80099" y="4312737"/>
            <a:ext cx="9337171" cy="1322231"/>
          </a:xfrm>
          <a:prstGeom prst="roundRect">
            <a:avLst/>
          </a:prstGeom>
          <a:solidFill>
            <a:srgbClr val="FFFDDE"/>
          </a:solid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fr-FR"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Đẩy nhanh quá trình trình khủng hoảng, tan rã của chế độ phong kiến và tạo tiền đề cho sự ra đời của CNTB ở châu Âu. </a:t>
            </a:r>
            <a:endPar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just"/>
            <a:endPar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ounded Rectangle 5"/>
          <p:cNvSpPr/>
          <p:nvPr/>
        </p:nvSpPr>
        <p:spPr>
          <a:xfrm>
            <a:off x="122139" y="5750156"/>
            <a:ext cx="9337171" cy="589689"/>
          </a:xfrm>
          <a:prstGeom prst="roundRect">
            <a:avLst/>
          </a:prstGeom>
          <a:solidFill>
            <a:srgbClr val="D9D7F1"/>
          </a:solidFill>
          <a:ln/>
        </p:spPr>
        <p:style>
          <a:lnRef idx="0">
            <a:schemeClr val="accent6"/>
          </a:lnRef>
          <a:fillRef idx="3">
            <a:schemeClr val="accent6"/>
          </a:fillRef>
          <a:effectRef idx="3">
            <a:schemeClr val="accent6"/>
          </a:effectRef>
          <a:fontRef idx="minor">
            <a:schemeClr val="lt1"/>
          </a:fontRef>
        </p:style>
        <p:txBody>
          <a:bodyPr rtlCol="0" anchor="ctr"/>
          <a:lstStyle/>
          <a:p>
            <a:r>
              <a:rPr lang="fr-FR"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nảy sinh quá trình cướp bóc thuộc địa và buôn bán nô lệ.</a:t>
            </a:r>
            <a:endPar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ounded Rectangle 6"/>
          <p:cNvSpPr/>
          <p:nvPr/>
        </p:nvSpPr>
        <p:spPr>
          <a:xfrm>
            <a:off x="80099" y="3656873"/>
            <a:ext cx="9337172" cy="531712"/>
          </a:xfrm>
          <a:prstGeom prst="roundRect">
            <a:avLst/>
          </a:prstGeom>
          <a:solidFill>
            <a:srgbClr val="CDF2CA"/>
          </a:solid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fr-FR"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Thúc đẩy giao lưu thương mại, phát triển văn hóa Đông – Tây. </a:t>
            </a:r>
            <a:endParaRPr lang="en-US" sz="28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ounded Rectangle 8"/>
          <p:cNvSpPr/>
          <p:nvPr/>
        </p:nvSpPr>
        <p:spPr>
          <a:xfrm>
            <a:off x="1544910" y="223892"/>
            <a:ext cx="6894897" cy="702645"/>
          </a:xfrm>
          <a:prstGeom prst="roundRect">
            <a:avLst/>
          </a:prstGeom>
          <a:solidFill>
            <a:srgbClr val="9ADCFF"/>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a:t>
            </a:r>
            <a:r>
              <a:rPr lang="en-US" sz="2800" b="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Hệ </a:t>
            </a:r>
            <a:r>
              <a:rPr lang="en-US" sz="28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quả của các cuộc phát kiến địa lí lớn</a:t>
            </a:r>
          </a:p>
        </p:txBody>
      </p:sp>
      <p:pic>
        <p:nvPicPr>
          <p:cNvPr id="10" name="Picture 9">
            <a:extLst>
              <a:ext uri="{FF2B5EF4-FFF2-40B4-BE49-F238E27FC236}">
                <a16:creationId xmlns:a16="http://schemas.microsoft.com/office/drawing/2014/main" id="{5F73A57C-C45E-03F3-9D88-7123A15C8054}"/>
              </a:ext>
            </a:extLst>
          </p:cNvPr>
          <p:cNvPicPr>
            <a:picLocks noChangeAspect="1"/>
          </p:cNvPicPr>
          <p:nvPr/>
        </p:nvPicPr>
        <p:blipFill rotWithShape="1">
          <a:blip r:embed="rId2"/>
          <a:srcRect l="7132" t="24225" r="40565" b="24768"/>
          <a:stretch/>
        </p:blipFill>
        <p:spPr>
          <a:xfrm>
            <a:off x="9534385" y="124731"/>
            <a:ext cx="2563022" cy="157653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8D598C4-A531-6C97-67A7-C228D23600A9}"/>
              </a:ext>
            </a:extLst>
          </p:cNvPr>
          <p:cNvPicPr>
            <a:picLocks noChangeAspect="1"/>
          </p:cNvPicPr>
          <p:nvPr/>
        </p:nvPicPr>
        <p:blipFill rotWithShape="1">
          <a:blip r:embed="rId3"/>
          <a:srcRect l="10435" t="24287" r="42898" b="29829"/>
          <a:stretch/>
        </p:blipFill>
        <p:spPr>
          <a:xfrm>
            <a:off x="9534386" y="1928302"/>
            <a:ext cx="2563022" cy="140729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B7215D9-DE39-B7C6-C70B-25794B8C5BC4}"/>
              </a:ext>
            </a:extLst>
          </p:cNvPr>
          <p:cNvPicPr>
            <a:picLocks noChangeAspect="1"/>
          </p:cNvPicPr>
          <p:nvPr/>
        </p:nvPicPr>
        <p:blipFill rotWithShape="1">
          <a:blip r:embed="rId4"/>
          <a:srcRect l="10077" t="24229" r="42742" b="30281"/>
          <a:stretch/>
        </p:blipFill>
        <p:spPr>
          <a:xfrm>
            <a:off x="9534385" y="3554884"/>
            <a:ext cx="2563022" cy="15312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9412C34-2FE6-38CE-679A-C723288BEC06}"/>
              </a:ext>
            </a:extLst>
          </p:cNvPr>
          <p:cNvPicPr>
            <a:picLocks noChangeAspect="1"/>
          </p:cNvPicPr>
          <p:nvPr/>
        </p:nvPicPr>
        <p:blipFill rotWithShape="1">
          <a:blip r:embed="rId5"/>
          <a:srcRect l="8116" t="24545" r="39420" b="23900"/>
          <a:stretch/>
        </p:blipFill>
        <p:spPr>
          <a:xfrm>
            <a:off x="9534385" y="5305389"/>
            <a:ext cx="2563022" cy="1525299"/>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42042" y="5173824"/>
            <a:ext cx="9337171" cy="523220"/>
          </a:xfrm>
          <a:prstGeom prst="rect">
            <a:avLst/>
          </a:prstGeom>
          <a:noFill/>
        </p:spPr>
        <p:txBody>
          <a:bodyPr wrap="square" rtlCol="0">
            <a:spAutoFit/>
          </a:bodyPr>
          <a:lstStyle/>
          <a:p>
            <a:r>
              <a:rPr lang="fr-FR" sz="2800">
                <a:latin typeface="Times New Roman" panose="02020603050405020304" pitchFamily="18" charset="0"/>
                <a:cs typeface="Times New Roman" panose="02020603050405020304" pitchFamily="18" charset="0"/>
                <a:sym typeface="Wingdings" panose="05000000000000000000" pitchFamily="2" charset="2"/>
              </a:rPr>
              <a:t></a:t>
            </a:r>
            <a:r>
              <a:rPr lang="fr-FR" sz="2800">
                <a:latin typeface="Times New Roman" panose="02020603050405020304" pitchFamily="18" charset="0"/>
                <a:cs typeface="Times New Roman" panose="02020603050405020304" pitchFamily="18" charset="0"/>
              </a:rPr>
              <a:t> Đây là hệ quả quan trọng nhất của các cuộc phát kiến địa lí. </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85710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1000"/>
                                        <p:tgtEl>
                                          <p:spTgt spid="1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par>
                                <p:cTn id="52" presetID="53" presetClass="entr" presetSubtype="16"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372" y="741809"/>
            <a:ext cx="11487807" cy="5650030"/>
          </a:xfrm>
          <a:prstGeom prst="roundRect">
            <a:avLst/>
          </a:prstGeom>
          <a:solidFill>
            <a:srgbClr val="FFF89A"/>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fr-FR" sz="3200" b="1" i="1">
                <a:solidFill>
                  <a:schemeClr val="tx1"/>
                </a:solidFill>
              </a:rPr>
              <a:t>V</a:t>
            </a:r>
            <a:r>
              <a:rPr lang="fr-FR" sz="3200" b="1" i="1" smtClean="0">
                <a:solidFill>
                  <a:schemeClr val="tx1"/>
                </a:solidFill>
              </a:rPr>
              <a:t>ề </a:t>
            </a:r>
            <a:r>
              <a:rPr lang="fr-FR" sz="3200" b="1" i="1">
                <a:solidFill>
                  <a:schemeClr val="tx1"/>
                </a:solidFill>
              </a:rPr>
              <a:t>chế độ nô lệ buôn bán da đen – một chế độ “người bóc lột người” dã man, đáng lên án: </a:t>
            </a:r>
            <a:endParaRPr lang="en-US" sz="3200" b="1" i="1">
              <a:solidFill>
                <a:schemeClr val="tx1"/>
              </a:solidFill>
            </a:endParaRPr>
          </a:p>
          <a:p>
            <a:pPr algn="just"/>
            <a:r>
              <a:rPr lang="fr-FR" sz="2800">
                <a:solidFill>
                  <a:schemeClr val="tx1"/>
                </a:solidFill>
              </a:rPr>
              <a:t>+ Từ thế kỉ XV đến thế kỉ XIX, có khoảng hơn 12,4 triệu người da màu đã trở thành nạn nhân của các chuyến tàu nô lệ trên Đại Tây Dương. Những người châu Phi đã bị buộc rời khỏi quê hương và được vận chuyển trên những chuyến tàu đến châu Mỹ.  </a:t>
            </a:r>
            <a:endParaRPr lang="en-US" sz="2800">
              <a:solidFill>
                <a:schemeClr val="tx1"/>
              </a:solidFill>
            </a:endParaRPr>
          </a:p>
          <a:p>
            <a:pPr algn="just"/>
            <a:r>
              <a:rPr lang="fr-FR" sz="2800">
                <a:solidFill>
                  <a:schemeClr val="tx1"/>
                </a:solidFill>
              </a:rPr>
              <a:t>+ Sau khi bị cạo trọc và đóng đấu, các nô lệ sẽ bị xích lại với nhau. Dây xích trên cơ thể nô lệ ăn sâu vào da thịt họ gây ra các vết lở loét, nhiễm trùng. Những nô lệ đã bị nhồi nhét đến mức không thể di chuyển trong khoang tàu. </a:t>
            </a:r>
            <a:endParaRPr lang="en-US" sz="2800">
              <a:solidFill>
                <a:schemeClr val="tx1"/>
              </a:solidFill>
            </a:endParaRPr>
          </a:p>
          <a:p>
            <a:pPr algn="just"/>
            <a:r>
              <a:rPr lang="fr-FR" sz="2800">
                <a:solidFill>
                  <a:schemeClr val="tx1"/>
                </a:solidFill>
              </a:rPr>
              <a:t>+ Vì điều kiện sống trên tàu quá tồi tệ khiến nhiều nô lệ chết vì bệnh dịch, một số người thì bị tra tấn và ném xuống biển cho tàu nhẹ bớt.</a:t>
            </a:r>
            <a:endParaRPr lang="en-US" sz="2800">
              <a:solidFill>
                <a:schemeClr val="tx1"/>
              </a:solidFill>
            </a:endParaRPr>
          </a:p>
        </p:txBody>
      </p:sp>
    </p:spTree>
    <p:extLst>
      <p:ext uri="{BB962C8B-B14F-4D97-AF65-F5344CB8AC3E}">
        <p14:creationId xmlns:p14="http://schemas.microsoft.com/office/powerpoint/2010/main" val="2372698355"/>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9309ac64-8288-4ea0-aa2f-061f9418d41f.jpg">
            <a:extLst>
              <a:ext uri="{FF2B5EF4-FFF2-40B4-BE49-F238E27FC236}">
                <a16:creationId xmlns:a16="http://schemas.microsoft.com/office/drawing/2014/main" id="{509646ED-D9D7-E779-C81A-4125C601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6600"/>
            <a:ext cx="12192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ADMIN\Desktop\Lam tac\tải xuống.jpg">
            <a:extLst>
              <a:ext uri="{FF2B5EF4-FFF2-40B4-BE49-F238E27FC236}">
                <a16:creationId xmlns:a16="http://schemas.microsoft.com/office/drawing/2014/main" id="{C5C71B12-CA24-9A18-8F77-C47D4F3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267200"/>
            <a:ext cx="9715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C:\Users\ADMIN\Desktop\Lam tac\800px_COLOURBOX9774185 (3).jpg">
            <a:extLst>
              <a:ext uri="{FF2B5EF4-FFF2-40B4-BE49-F238E27FC236}">
                <a16:creationId xmlns:a16="http://schemas.microsoft.com/office/drawing/2014/main" id="{B1C37D50-2661-4CAD-A94E-6CFA6EE8C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650" y="4856164"/>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Users\ADMIN\Desktop\Lam tac\800px_COLOURBOX9774185 (4).jpg">
            <a:extLst>
              <a:ext uri="{FF2B5EF4-FFF2-40B4-BE49-F238E27FC236}">
                <a16:creationId xmlns:a16="http://schemas.microsoft.com/office/drawing/2014/main" id="{2076E973-2B45-E341-07FD-E43189372C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4126" y="4856164"/>
            <a:ext cx="17875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C:\Users\ADMIN\Desktop\Lam tac\800px_COLOURBOX9774185 (3).jpg">
            <a:extLst>
              <a:ext uri="{FF2B5EF4-FFF2-40B4-BE49-F238E27FC236}">
                <a16:creationId xmlns:a16="http://schemas.microsoft.com/office/drawing/2014/main" id="{BBAC6736-4551-923E-E051-7C23AB19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856164"/>
            <a:ext cx="762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Lam tac\800px_COLOURBOX9774185 (3).jpg">
            <a:extLst>
              <a:ext uri="{FF2B5EF4-FFF2-40B4-BE49-F238E27FC236}">
                <a16:creationId xmlns:a16="http://schemas.microsoft.com/office/drawing/2014/main" id="{8EE0C537-E8E3-2ACB-EB29-042736193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856164"/>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descr="C:\Users\ADMIN\Desktop\Lam tac\800px_COLOURBOX9774185 (3).jpg">
            <a:extLst>
              <a:ext uri="{FF2B5EF4-FFF2-40B4-BE49-F238E27FC236}">
                <a16:creationId xmlns:a16="http://schemas.microsoft.com/office/drawing/2014/main" id="{6E61611F-28F3-028A-10C9-09D147A5B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2000" y="4829175"/>
            <a:ext cx="914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C:\Users\ADMIN\Desktop\Lam tac\il_570xN.938660066_slvo.jpg">
            <a:extLst>
              <a:ext uri="{FF2B5EF4-FFF2-40B4-BE49-F238E27FC236}">
                <a16:creationId xmlns:a16="http://schemas.microsoft.com/office/drawing/2014/main" id="{32402870-941E-800A-A0EB-C4DA6632BE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2375" y="3201989"/>
            <a:ext cx="14747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5" descr="C:\Users\ADMIN\Desktop\Lam tac\lumberjack-lean-on-the-wood-log-vector-7780327.jpg">
            <a:extLst>
              <a:ext uri="{FF2B5EF4-FFF2-40B4-BE49-F238E27FC236}">
                <a16:creationId xmlns:a16="http://schemas.microsoft.com/office/drawing/2014/main" id="{D5E14255-9F81-0C56-689F-51F45905C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9104314" y="3611563"/>
            <a:ext cx="18367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8" descr="Hình ảnh có liên quan">
            <a:extLst>
              <a:ext uri="{FF2B5EF4-FFF2-40B4-BE49-F238E27FC236}">
                <a16:creationId xmlns:a16="http://schemas.microsoft.com/office/drawing/2014/main" id="{00DAD699-0C6E-D628-F1FB-6D4E5A4E8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2685" y="-922337"/>
            <a:ext cx="9282113" cy="824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C:\Users\ADMIN\Desktop\Tai nguyen thiet ke tro choi\Giai cuu rung xanh\playful-wild-monkeys_1308-2930 (4).jpg">
            <a:extLst>
              <a:ext uri="{FF2B5EF4-FFF2-40B4-BE49-F238E27FC236}">
                <a16:creationId xmlns:a16="http://schemas.microsoft.com/office/drawing/2014/main" id="{171CB672-96C2-4F1B-7E60-C3890A83C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3746" y="1993792"/>
            <a:ext cx="914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4" descr="Hình ảnh có liên quan">
            <a:extLst>
              <a:ext uri="{FF2B5EF4-FFF2-40B4-BE49-F238E27FC236}">
                <a16:creationId xmlns:a16="http://schemas.microsoft.com/office/drawing/2014/main" id="{09EBC9FA-AEFE-9716-065B-DA861CBE9D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3375302" y="3132704"/>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a:extLst>
              <a:ext uri="{FF2B5EF4-FFF2-40B4-BE49-F238E27FC236}">
                <a16:creationId xmlns:a16="http://schemas.microsoft.com/office/drawing/2014/main" id="{63E9B682-07ED-A633-A0D6-A939251E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1545" y="830036"/>
            <a:ext cx="2908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13FED2-850A-FFDE-1962-834DFBB5FF32}"/>
              </a:ext>
            </a:extLst>
          </p:cNvPr>
          <p:cNvSpPr txBox="1">
            <a:spLocks noChangeArrowheads="1"/>
          </p:cNvSpPr>
          <p:nvPr/>
        </p:nvSpPr>
        <p:spPr bwMode="auto">
          <a:xfrm>
            <a:off x="5164022" y="2297004"/>
            <a:ext cx="26860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BẢO VỆ</a:t>
            </a:r>
          </a:p>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id="{F20C8ACD-3CB4-B170-051E-7A601E506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84256" y="4150860"/>
            <a:ext cx="1581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Zen Garden In-Game - Laura Shigihara - NhacCuaTui.MP3">
            <a:hlinkClick r:id="" action="ppaction://media"/>
            <a:extLst>
              <a:ext uri="{FF2B5EF4-FFF2-40B4-BE49-F238E27FC236}">
                <a16:creationId xmlns:a16="http://schemas.microsoft.com/office/drawing/2014/main" id="{94E4C83C-1774-0AD5-04A9-24073EB3B53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725400" y="5362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2">
            <a:extLst>
              <a:ext uri="{FF2B5EF4-FFF2-40B4-BE49-F238E27FC236}">
                <a16:creationId xmlns:a16="http://schemas.microsoft.com/office/drawing/2014/main" id="{207D5EF7-F85E-47FF-2D5F-74FA604F0880}"/>
              </a:ext>
            </a:extLst>
          </p:cNvPr>
          <p:cNvSpPr txBox="1">
            <a:spLocks noChangeArrowheads="1"/>
          </p:cNvSpPr>
          <p:nvPr/>
        </p:nvSpPr>
        <p:spPr bwMode="auto">
          <a:xfrm>
            <a:off x="5529263" y="106363"/>
            <a:ext cx="3200400" cy="615950"/>
          </a:xfrm>
          <a:prstGeom prst="rect">
            <a:avLst/>
          </a:prstGeom>
          <a:solidFill>
            <a:srgbClr val="92D050"/>
          </a:solidFill>
          <a:ln w="9525">
            <a:solidFill>
              <a:srgbClr val="0000FF"/>
            </a:solidFill>
            <a:miter lim="800000"/>
            <a:headEnd/>
            <a:tailEnd/>
          </a:ln>
          <a:effectLst/>
        </p:spPr>
        <p:txBody>
          <a:bodyPr>
            <a:spAutoFit/>
          </a:bodyPr>
          <a:lstStyle/>
          <a:p>
            <a:pPr algn="ctr" eaLnBrk="1" hangingPunct="1">
              <a:spcBef>
                <a:spcPct val="50000"/>
              </a:spcBef>
              <a:defRPr/>
            </a:pPr>
            <a:r>
              <a:rPr lang="en-US" sz="3400" b="1" dirty="0">
                <a:solidFill>
                  <a:srgbClr val="0000FF"/>
                </a:solidFill>
                <a:effectLst>
                  <a:outerShdw blurRad="38100" dist="38100" dir="2700000" algn="tl">
                    <a:srgbClr val="C0C0C0"/>
                  </a:outerShdw>
                </a:effectLst>
                <a:cs typeface="Arial" charset="0"/>
              </a:rPr>
              <a:t>LUYỆN TẬP</a:t>
            </a:r>
          </a:p>
        </p:txBody>
      </p:sp>
    </p:spTree>
    <p:extLst>
      <p:ext uri="{BB962C8B-B14F-4D97-AF65-F5344CB8AC3E}">
        <p14:creationId xmlns:p14="http://schemas.microsoft.com/office/powerpoint/2010/main" val="29407254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fade">
                                      <p:cBhvr>
                                        <p:cTn id="13" dur="500"/>
                                        <p:tgtEl>
                                          <p:spTgt spid="7179"/>
                                        </p:tgtEl>
                                      </p:cBhvr>
                                    </p:animEffect>
                                  </p:childTnLst>
                                </p:cTn>
                              </p:par>
                              <p:par>
                                <p:cTn id="14" presetID="10" presetClass="entr" presetSubtype="0" fill="hold"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500"/>
                                        <p:tgtEl>
                                          <p:spTgt spid="7180"/>
                                        </p:tgtEl>
                                      </p:cBhvr>
                                    </p:animEffect>
                                  </p:childTnLst>
                                </p:cTn>
                              </p:par>
                              <p:par>
                                <p:cTn id="27" presetID="10" presetClass="entr" presetSubtype="0" fill="hold" nodeType="withEffect">
                                  <p:stCondLst>
                                    <p:cond delay="0"/>
                                  </p:stCondLst>
                                  <p:childTnLst>
                                    <p:set>
                                      <p:cBhvr>
                                        <p:cTn id="28" dur="1" fill="hold">
                                          <p:stCondLst>
                                            <p:cond delay="0"/>
                                          </p:stCondLst>
                                        </p:cTn>
                                        <p:tgtEl>
                                          <p:spTgt spid="7177"/>
                                        </p:tgtEl>
                                        <p:attrNameLst>
                                          <p:attrName>style.visibility</p:attrName>
                                        </p:attrNameLst>
                                      </p:cBhvr>
                                      <p:to>
                                        <p:strVal val="visible"/>
                                      </p:to>
                                    </p:set>
                                    <p:animEffect transition="in" filter="fade">
                                      <p:cBhvr>
                                        <p:cTn id="29" dur="500"/>
                                        <p:tgtEl>
                                          <p:spTgt spid="7177"/>
                                        </p:tgtEl>
                                      </p:cBhvr>
                                    </p:animEffect>
                                  </p:childTnLst>
                                </p:cTn>
                              </p:par>
                              <p:par>
                                <p:cTn id="30" presetID="10"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500"/>
                                        <p:tgtEl>
                                          <p:spTgt spid="7178"/>
                                        </p:tgtEl>
                                      </p:cBhvr>
                                    </p:animEffect>
                                  </p:childTnLst>
                                </p:cTn>
                              </p:par>
                              <p:par>
                                <p:cTn id="33" presetID="10" presetClass="entr" presetSubtype="0" fill="hold" nodeType="withEffect">
                                  <p:stCondLst>
                                    <p:cond delay="0"/>
                                  </p:stCondLst>
                                  <p:childTnLst>
                                    <p:set>
                                      <p:cBhvr>
                                        <p:cTn id="34" dur="1" fill="hold">
                                          <p:stCondLst>
                                            <p:cond delay="0"/>
                                          </p:stCondLst>
                                        </p:cTn>
                                        <p:tgtEl>
                                          <p:spTgt spid="7181"/>
                                        </p:tgtEl>
                                        <p:attrNameLst>
                                          <p:attrName>style.visibility</p:attrName>
                                        </p:attrNameLst>
                                      </p:cBhvr>
                                      <p:to>
                                        <p:strVal val="visible"/>
                                      </p:to>
                                    </p:set>
                                    <p:animEffect transition="in" filter="fade">
                                      <p:cBhvr>
                                        <p:cTn id="35" dur="500"/>
                                        <p:tgtEl>
                                          <p:spTgt spid="7181"/>
                                        </p:tgtEl>
                                      </p:cBhvr>
                                    </p:animEffect>
                                  </p:childTnLst>
                                </p:cTn>
                              </p:par>
                              <p:par>
                                <p:cTn id="36" presetID="10" presetClass="entr" presetSubtype="0" fill="hold" nodeType="withEffect">
                                  <p:stCondLst>
                                    <p:cond delay="0"/>
                                  </p:stCondLst>
                                  <p:childTnLst>
                                    <p:set>
                                      <p:cBhvr>
                                        <p:cTn id="37" dur="1" fill="hold">
                                          <p:stCondLst>
                                            <p:cond delay="0"/>
                                          </p:stCondLst>
                                        </p:cTn>
                                        <p:tgtEl>
                                          <p:spTgt spid="7175"/>
                                        </p:tgtEl>
                                        <p:attrNameLst>
                                          <p:attrName>style.visibility</p:attrName>
                                        </p:attrNameLst>
                                      </p:cBhvr>
                                      <p:to>
                                        <p:strVal val="visible"/>
                                      </p:to>
                                    </p:set>
                                    <p:animEffect transition="in" filter="fade">
                                      <p:cBhvr>
                                        <p:cTn id="38" dur="500"/>
                                        <p:tgtEl>
                                          <p:spTgt spid="7175"/>
                                        </p:tgtEl>
                                      </p:cBhvr>
                                    </p:animEffect>
                                  </p:childTnLst>
                                </p:cTn>
                              </p:par>
                              <p:par>
                                <p:cTn id="39" presetID="10"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fade">
                                      <p:cBhvr>
                                        <p:cTn id="41" dur="500"/>
                                        <p:tgtEl>
                                          <p:spTgt spid="7171"/>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par>
                                <p:cTn id="45" presetID="10" presetClass="entr" presetSubtype="0" fill="hold" nodeType="with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par>
                                <p:cTn id="48" presetID="10" presetClass="entr" presetSubtype="0"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fade">
                                      <p:cBhvr>
                                        <p:cTn id="50" dur="500"/>
                                        <p:tgtEl>
                                          <p:spTgt spid="7172"/>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Lam tac\bg.jpg">
            <a:extLst>
              <a:ext uri="{FF2B5EF4-FFF2-40B4-BE49-F238E27FC236}">
                <a16:creationId xmlns:a16="http://schemas.microsoft.com/office/drawing/2014/main" id="{E08A32C8-AC7C-40D5-8CAC-D4DF8FEFA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A704121A-4873-5356-C084-DB001F13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66776"/>
            <a:ext cx="8458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E359D3-B2D4-9AC0-5D80-07289852057E}"/>
              </a:ext>
            </a:extLst>
          </p:cNvPr>
          <p:cNvSpPr txBox="1">
            <a:spLocks noChangeArrowheads="1"/>
          </p:cNvSpPr>
          <p:nvPr/>
        </p:nvSpPr>
        <p:spPr bwMode="auto">
          <a:xfrm>
            <a:off x="3043239" y="1852613"/>
            <a:ext cx="6334125" cy="20621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Trả lời đúng các câu hỏi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để giúp các chú khỉ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ngăn chặn hành vi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phá rừng của nhóm lâm tặc</a:t>
            </a:r>
          </a:p>
        </p:txBody>
      </p:sp>
      <p:pic>
        <p:nvPicPr>
          <p:cNvPr id="26629" name="Picture 2" descr="C:\Users\ADMIN\Desktop\Tai nguyen thiet ke tro choi\Bảng gỗ\Picture1 (2).png">
            <a:hlinkClick r:id="" action="ppaction://hlinkshowjump?jump=nextslide"/>
            <a:extLst>
              <a:ext uri="{FF2B5EF4-FFF2-40B4-BE49-F238E27FC236}">
                <a16:creationId xmlns:a16="http://schemas.microsoft.com/office/drawing/2014/main" id="{CEA11067-F7AD-2182-C04D-A8F04D86D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288" y="533400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3165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Lam tac\bg.jpg">
            <a:extLst>
              <a:ext uri="{FF2B5EF4-FFF2-40B4-BE49-F238E27FC236}">
                <a16:creationId xmlns:a16="http://schemas.microsoft.com/office/drawing/2014/main" id="{FD837057-0677-6374-C9EC-32394259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C:\Users\ADMIN\Desktop\Lam tac\tải xuống.jpg">
            <a:extLst>
              <a:ext uri="{FF2B5EF4-FFF2-40B4-BE49-F238E27FC236}">
                <a16:creationId xmlns:a16="http://schemas.microsoft.com/office/drawing/2014/main" id="{75D04595-7BC2-A1A8-9BEE-C27E28B9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914776"/>
            <a:ext cx="762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ADMIN\Desktop\Lam tac\800px_COLOURBOX9774185 (2).jpg">
            <a:extLst>
              <a:ext uri="{FF2B5EF4-FFF2-40B4-BE49-F238E27FC236}">
                <a16:creationId xmlns:a16="http://schemas.microsoft.com/office/drawing/2014/main" id="{D648D0F0-BB03-DAEA-666D-F7FCCB3C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938" y="4389438"/>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ADMIN\Desktop\Lam tac\800px_COLOURBOX9774185 (3).jpg">
            <a:extLst>
              <a:ext uri="{FF2B5EF4-FFF2-40B4-BE49-F238E27FC236}">
                <a16:creationId xmlns:a16="http://schemas.microsoft.com/office/drawing/2014/main" id="{DDAAA6B0-9D3A-1A98-9681-DFBCE1F5CF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1" y="4389438"/>
            <a:ext cx="1044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ADMIN\Desktop\Lam tac\800px_COLOURBOX9774185 (4).jpg">
            <a:extLst>
              <a:ext uri="{FF2B5EF4-FFF2-40B4-BE49-F238E27FC236}">
                <a16:creationId xmlns:a16="http://schemas.microsoft.com/office/drawing/2014/main" id="{12E5330C-4BC7-54BC-BBF7-2F3152156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2005013" y="4735514"/>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ADMIN\Desktop\Lam tac\800px_COLOURBOX9774185 (3).jpg">
            <a:extLst>
              <a:ext uri="{FF2B5EF4-FFF2-40B4-BE49-F238E27FC236}">
                <a16:creationId xmlns:a16="http://schemas.microsoft.com/office/drawing/2014/main" id="{9327F961-AA3F-16AB-55C1-A5B45826C2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5339" y="4573588"/>
            <a:ext cx="9937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ADMIN\Desktop\Lam tac\tree-576145_960_720.png">
            <a:extLst>
              <a:ext uri="{FF2B5EF4-FFF2-40B4-BE49-F238E27FC236}">
                <a16:creationId xmlns:a16="http://schemas.microsoft.com/office/drawing/2014/main" id="{0028D23D-466C-8728-9635-F3D10C6521C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801" y="4724400"/>
            <a:ext cx="593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 action="ppaction://noaction"/>
            <a:extLst>
              <a:ext uri="{FF2B5EF4-FFF2-40B4-BE49-F238E27FC236}">
                <a16:creationId xmlns:a16="http://schemas.microsoft.com/office/drawing/2014/main" id="{89E9F425-38BC-2C36-647E-B6F7DE1352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0243" flipH="1">
            <a:off x="1895475" y="4002088"/>
            <a:ext cx="1455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 descr="C:\Users\ADMIN\Desktop\Untitleda (2).png">
            <a:extLst>
              <a:ext uri="{FF2B5EF4-FFF2-40B4-BE49-F238E27FC236}">
                <a16:creationId xmlns:a16="http://schemas.microsoft.com/office/drawing/2014/main" id="{12D9D26F-6CDF-FCF3-05C7-05FA55D19D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7288" y="30734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 action="ppaction://noaction"/>
            <a:extLst>
              <a:ext uri="{FF2B5EF4-FFF2-40B4-BE49-F238E27FC236}">
                <a16:creationId xmlns:a16="http://schemas.microsoft.com/office/drawing/2014/main" id="{7E757EB7-D2D2-6101-28A5-0AF3AEA769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5013" y="4033839"/>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 action="ppaction://noaction"/>
            <a:extLst>
              <a:ext uri="{FF2B5EF4-FFF2-40B4-BE49-F238E27FC236}">
                <a16:creationId xmlns:a16="http://schemas.microsoft.com/office/drawing/2014/main" id="{BB3ECC08-10B1-2B5D-D804-72D4BFEDBF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5538" y="3886201"/>
            <a:ext cx="11049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 action="ppaction://noaction"/>
            <a:extLst>
              <a:ext uri="{FF2B5EF4-FFF2-40B4-BE49-F238E27FC236}">
                <a16:creationId xmlns:a16="http://schemas.microsoft.com/office/drawing/2014/main" id="{557DC00C-ACBE-A19E-2283-D2BB3BD86D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67600" y="4430713"/>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 action="ppaction://noaction"/>
            <a:extLst>
              <a:ext uri="{FF2B5EF4-FFF2-40B4-BE49-F238E27FC236}">
                <a16:creationId xmlns:a16="http://schemas.microsoft.com/office/drawing/2014/main" id="{8725DA73-724D-B4ED-8DA5-C7DE619080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69313" y="3917951"/>
            <a:ext cx="1790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a:extLst>
              <a:ext uri="{FF2B5EF4-FFF2-40B4-BE49-F238E27FC236}">
                <a16:creationId xmlns:a16="http://schemas.microsoft.com/office/drawing/2014/main" id="{C69E476D-D32C-48BF-DA15-FF30CC8984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8050" y="738188"/>
            <a:ext cx="946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a:extLst>
              <a:ext uri="{FF2B5EF4-FFF2-40B4-BE49-F238E27FC236}">
                <a16:creationId xmlns:a16="http://schemas.microsoft.com/office/drawing/2014/main" id="{F23C9CDA-656F-1CC9-72C4-8A5907E7973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983207">
            <a:off x="3600451" y="1393825"/>
            <a:ext cx="7985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a:extLst>
              <a:ext uri="{FF2B5EF4-FFF2-40B4-BE49-F238E27FC236}">
                <a16:creationId xmlns:a16="http://schemas.microsoft.com/office/drawing/2014/main" id="{2CF3746A-F19E-8690-EA55-A05286C0099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707329">
            <a:off x="7216775" y="554038"/>
            <a:ext cx="10668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a:extLst>
              <a:ext uri="{FF2B5EF4-FFF2-40B4-BE49-F238E27FC236}">
                <a16:creationId xmlns:a16="http://schemas.microsoft.com/office/drawing/2014/main" id="{E2F00A49-83DD-BFCE-643C-459C9CC42ED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20925904" flipH="1">
            <a:off x="6121401" y="1216026"/>
            <a:ext cx="835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a:extLst>
              <a:ext uri="{FF2B5EF4-FFF2-40B4-BE49-F238E27FC236}">
                <a16:creationId xmlns:a16="http://schemas.microsoft.com/office/drawing/2014/main" id="{551FFCDE-5961-D6B5-B485-2CA230595C5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100560" flipH="1">
            <a:off x="8866188" y="1558925"/>
            <a:ext cx="1009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a:extLst>
              <a:ext uri="{FF2B5EF4-FFF2-40B4-BE49-F238E27FC236}">
                <a16:creationId xmlns:a16="http://schemas.microsoft.com/office/drawing/2014/main" id="{86541320-A80F-EE8C-AA41-E37EDDD7881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99189" y="1808163"/>
            <a:ext cx="82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a:extLst>
              <a:ext uri="{FF2B5EF4-FFF2-40B4-BE49-F238E27FC236}">
                <a16:creationId xmlns:a16="http://schemas.microsoft.com/office/drawing/2014/main" id="{3DC2AC6F-183E-94D3-FA2D-39821EB94BE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94138" y="2193926"/>
            <a:ext cx="5000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a:extLst>
              <a:ext uri="{FF2B5EF4-FFF2-40B4-BE49-F238E27FC236}">
                <a16:creationId xmlns:a16="http://schemas.microsoft.com/office/drawing/2014/main" id="{BB79C5B5-98D0-5A26-6C35-11FE845E0E7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5376" y="1089025"/>
            <a:ext cx="561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a:extLst>
              <a:ext uri="{FF2B5EF4-FFF2-40B4-BE49-F238E27FC236}">
                <a16:creationId xmlns:a16="http://schemas.microsoft.com/office/drawing/2014/main" id="{D66E0337-610A-92D1-99C8-716C56F8F9F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91438" y="183991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a:extLst>
              <a:ext uri="{FF2B5EF4-FFF2-40B4-BE49-F238E27FC236}">
                <a16:creationId xmlns:a16="http://schemas.microsoft.com/office/drawing/2014/main" id="{717B5E10-8D8B-DDC7-9E92-97B507684E2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26539" y="2489200"/>
            <a:ext cx="5302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a:extLst>
              <a:ext uri="{FF2B5EF4-FFF2-40B4-BE49-F238E27FC236}">
                <a16:creationId xmlns:a16="http://schemas.microsoft.com/office/drawing/2014/main" id="{A55A2234-DBEF-9F6C-A64A-38403B94094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68514" y="3282951"/>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a:extLst>
              <a:ext uri="{FF2B5EF4-FFF2-40B4-BE49-F238E27FC236}">
                <a16:creationId xmlns:a16="http://schemas.microsoft.com/office/drawing/2014/main" id="{7BC77C2B-C3F2-0E16-EE64-9EEE6F49A0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344994" flipH="1">
            <a:off x="1672315" y="5209381"/>
            <a:ext cx="14557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a:extLst>
              <a:ext uri="{FF2B5EF4-FFF2-40B4-BE49-F238E27FC236}">
                <a16:creationId xmlns:a16="http://schemas.microsoft.com/office/drawing/2014/main" id="{0047164C-0F4A-F51F-AA78-E00034FE72B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57576" y="3276601"/>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a:extLst>
              <a:ext uri="{FF2B5EF4-FFF2-40B4-BE49-F238E27FC236}">
                <a16:creationId xmlns:a16="http://schemas.microsoft.com/office/drawing/2014/main" id="{49B6B357-4D94-795B-9F08-97427987486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6707732" flipH="1">
            <a:off x="3883819" y="5436394"/>
            <a:ext cx="1104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a:extLst>
              <a:ext uri="{FF2B5EF4-FFF2-40B4-BE49-F238E27FC236}">
                <a16:creationId xmlns:a16="http://schemas.microsoft.com/office/drawing/2014/main" id="{9514ACC0-37D9-7BCC-08BC-D150E6E8539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21351" y="3424239"/>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a:extLst>
              <a:ext uri="{FF2B5EF4-FFF2-40B4-BE49-F238E27FC236}">
                <a16:creationId xmlns:a16="http://schemas.microsoft.com/office/drawing/2014/main" id="{7D2F48F9-F150-F86B-9825-5F90EE71C5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983466">
            <a:off x="6086476" y="5429251"/>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a:extLst>
              <a:ext uri="{FF2B5EF4-FFF2-40B4-BE49-F238E27FC236}">
                <a16:creationId xmlns:a16="http://schemas.microsoft.com/office/drawing/2014/main" id="{D0130594-E48A-5F44-454E-96DBD4003D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97714" y="3854451"/>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a:extLst>
              <a:ext uri="{FF2B5EF4-FFF2-40B4-BE49-F238E27FC236}">
                <a16:creationId xmlns:a16="http://schemas.microsoft.com/office/drawing/2014/main" id="{23916E94-2FF5-72C9-3BF5-03F3BCCD05F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rot="10071364" flipH="1">
            <a:off x="7620000" y="5589588"/>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a:extLst>
              <a:ext uri="{FF2B5EF4-FFF2-40B4-BE49-F238E27FC236}">
                <a16:creationId xmlns:a16="http://schemas.microsoft.com/office/drawing/2014/main" id="{3CE0C8A0-D676-0102-F465-B81B20F1CA7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651876" y="3432176"/>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a:extLst>
              <a:ext uri="{FF2B5EF4-FFF2-40B4-BE49-F238E27FC236}">
                <a16:creationId xmlns:a16="http://schemas.microsoft.com/office/drawing/2014/main" id="{45CE1156-97CD-7A42-69C5-1720E04D7A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007595">
            <a:off x="8916988" y="5299076"/>
            <a:ext cx="1790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25E943D0-BE5A-2020-5CBA-5E53BE1CE918}"/>
              </a:ext>
            </a:extLst>
          </p:cNvPr>
          <p:cNvSpPr/>
          <p:nvPr/>
        </p:nvSpPr>
        <p:spPr>
          <a:xfrm>
            <a:off x="2549525" y="3452813"/>
            <a:ext cx="400050"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1</a:t>
            </a:r>
          </a:p>
        </p:txBody>
      </p:sp>
      <p:sp>
        <p:nvSpPr>
          <p:cNvPr id="40" name="Oval 39">
            <a:hlinkClick r:id="rId27" action="ppaction://hlinksldjump"/>
            <a:extLst>
              <a:ext uri="{FF2B5EF4-FFF2-40B4-BE49-F238E27FC236}">
                <a16:creationId xmlns:a16="http://schemas.microsoft.com/office/drawing/2014/main" id="{42C7D91C-6339-1162-1131-D9914D556F30}"/>
              </a:ext>
            </a:extLst>
          </p:cNvPr>
          <p:cNvSpPr/>
          <p:nvPr/>
        </p:nvSpPr>
        <p:spPr>
          <a:xfrm>
            <a:off x="3932238" y="35052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2</a:t>
            </a:r>
          </a:p>
        </p:txBody>
      </p:sp>
      <p:sp>
        <p:nvSpPr>
          <p:cNvPr id="41" name="Oval 40">
            <a:hlinkClick r:id="" action="ppaction://noaction"/>
            <a:extLst>
              <a:ext uri="{FF2B5EF4-FFF2-40B4-BE49-F238E27FC236}">
                <a16:creationId xmlns:a16="http://schemas.microsoft.com/office/drawing/2014/main" id="{FF313A75-EAC6-F70B-2699-9792DBDD8861}"/>
              </a:ext>
            </a:extLst>
          </p:cNvPr>
          <p:cNvSpPr/>
          <p:nvPr/>
        </p:nvSpPr>
        <p:spPr>
          <a:xfrm>
            <a:off x="6213476" y="3613150"/>
            <a:ext cx="434975" cy="32385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3</a:t>
            </a:r>
          </a:p>
        </p:txBody>
      </p:sp>
      <p:sp>
        <p:nvSpPr>
          <p:cNvPr id="42" name="Oval 41">
            <a:hlinkClick r:id="rId28" action="ppaction://hlinksldjump"/>
            <a:extLst>
              <a:ext uri="{FF2B5EF4-FFF2-40B4-BE49-F238E27FC236}">
                <a16:creationId xmlns:a16="http://schemas.microsoft.com/office/drawing/2014/main" id="{555797C8-807B-855E-2E53-FF370B26E984}"/>
              </a:ext>
            </a:extLst>
          </p:cNvPr>
          <p:cNvSpPr/>
          <p:nvPr/>
        </p:nvSpPr>
        <p:spPr>
          <a:xfrm>
            <a:off x="7624763" y="39370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4</a:t>
            </a:r>
          </a:p>
        </p:txBody>
      </p:sp>
      <p:sp>
        <p:nvSpPr>
          <p:cNvPr id="43" name="Oval 42">
            <a:hlinkClick r:id="" action="ppaction://noaction"/>
            <a:extLst>
              <a:ext uri="{FF2B5EF4-FFF2-40B4-BE49-F238E27FC236}">
                <a16:creationId xmlns:a16="http://schemas.microsoft.com/office/drawing/2014/main" id="{6FC56B96-E6C7-D23E-5571-BB7F2BB780E9}"/>
              </a:ext>
            </a:extLst>
          </p:cNvPr>
          <p:cNvSpPr/>
          <p:nvPr/>
        </p:nvSpPr>
        <p:spPr>
          <a:xfrm>
            <a:off x="9104313" y="3305176"/>
            <a:ext cx="436562" cy="44926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5</a:t>
            </a:r>
          </a:p>
        </p:txBody>
      </p:sp>
      <p:sp>
        <p:nvSpPr>
          <p:cNvPr id="4" name="Action Button: Go to End 3">
            <a:hlinkClick r:id="rId29" action="ppaction://hlinksldjump"/>
            <a:extLst>
              <a:ext uri="{FF2B5EF4-FFF2-40B4-BE49-F238E27FC236}">
                <a16:creationId xmlns:a16="http://schemas.microsoft.com/office/drawing/2014/main" id="{9B09D500-B139-E8B4-5C68-37EA485437AA}"/>
              </a:ext>
            </a:extLst>
          </p:cNvPr>
          <p:cNvSpPr/>
          <p:nvPr/>
        </p:nvSpPr>
        <p:spPr>
          <a:xfrm>
            <a:off x="11332311" y="6376098"/>
            <a:ext cx="454025" cy="4206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047705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2.70833E-6 2.96296E-6 L 0.00729 0.37199 " pathEditMode="relative" rAng="0" ptsTypes="AA">
                                      <p:cBhvr>
                                        <p:cTn id="41" dur="1000" fill="hold"/>
                                        <p:tgtEl>
                                          <p:spTgt spid="1046"/>
                                        </p:tgtEl>
                                        <p:attrNameLst>
                                          <p:attrName>ppt_x</p:attrName>
                                          <p:attrName>ppt_y</p:attrName>
                                        </p:attrNameLst>
                                      </p:cBhvr>
                                      <p:rCtr x="365" y="18588"/>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261 0.16913 " pathEditMode="relative" rAng="0" ptsTypes="AA">
                                      <p:cBhvr>
                                        <p:cTn id="60" dur="1000" fill="hold"/>
                                        <p:tgtEl>
                                          <p:spTgt spid="1044"/>
                                        </p:tgtEl>
                                        <p:attrNameLst>
                                          <p:attrName>ppt_x</p:attrName>
                                          <p:attrName>ppt_y</p:attrName>
                                        </p:attrNameLst>
                                      </p:cBhvr>
                                      <p:rCtr x="-139" y="8457"/>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04 0.22315 " pathEditMode="relative" rAng="0" ptsTypes="AA">
                                      <p:cBhvr>
                                        <p:cTn id="78" dur="1000" fill="hold"/>
                                        <p:tgtEl>
                                          <p:spTgt spid="1042"/>
                                        </p:tgtEl>
                                        <p:attrNameLst>
                                          <p:attrName>ppt_x</p:attrName>
                                          <p:attrName>ppt_y</p:attrName>
                                        </p:attrNameLst>
                                      </p:cBhvr>
                                      <p:rCtr x="-52" y="11142"/>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59 0.35988 " pathEditMode="relative" rAng="0" ptsTypes="AA">
                                      <p:cBhvr>
                                        <p:cTn id="96" dur="1000" fill="hold"/>
                                        <p:tgtEl>
                                          <p:spTgt spid="23"/>
                                        </p:tgtEl>
                                        <p:attrNameLst>
                                          <p:attrName>ppt_x</p:attrName>
                                          <p:attrName>ppt_y</p:attrName>
                                        </p:attrNameLst>
                                      </p:cBhvr>
                                      <p:rCtr x="-295" y="17994"/>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3.33333E-6 -6.17284E-7 L -0.01285 0.16512 " pathEditMode="relative" rAng="0" ptsTypes="AA">
                                      <p:cBhvr>
                                        <p:cTn id="114" dur="1000" fill="hold"/>
                                        <p:tgtEl>
                                          <p:spTgt spid="24"/>
                                        </p:tgtEl>
                                        <p:attrNameLst>
                                          <p:attrName>ppt_x</p:attrName>
                                          <p:attrName>ppt_y</p:attrName>
                                        </p:attrNameLst>
                                      </p:cBhvr>
                                      <p:rCtr x="-642" y="8241"/>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554D7D5D-BB3B-7A99-3577-D8450FC045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18" t="11310" r="2042" b="678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ADMIN\Desktop\Tai nguyen thiet ke tro choi\Bảng gỗ\Picture1 (2).png">
            <a:hlinkClick r:id="" action="ppaction://noaction"/>
            <a:extLst>
              <a:ext uri="{FF2B5EF4-FFF2-40B4-BE49-F238E27FC236}">
                <a16:creationId xmlns:a16="http://schemas.microsoft.com/office/drawing/2014/main" id="{C9AC5DC7-B8AA-C0D4-BB72-96712AEA2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3587" y="6318250"/>
            <a:ext cx="126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39C392-0A25-35E4-612F-38DFC0C0AAE9}"/>
              </a:ext>
            </a:extLst>
          </p:cNvPr>
          <p:cNvSpPr/>
          <p:nvPr/>
        </p:nvSpPr>
        <p:spPr>
          <a:xfrm>
            <a:off x="3090863" y="860287"/>
            <a:ext cx="6010275"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hlinkClick r:id="" action="ppaction://noaction"/>
            <a:extLst>
              <a:ext uri="{FF2B5EF4-FFF2-40B4-BE49-F238E27FC236}">
                <a16:creationId xmlns:a16="http://schemas.microsoft.com/office/drawing/2014/main" id="{EA80D8E6-25AE-C35D-8C7E-40F6DB03E6F4}"/>
              </a:ext>
            </a:extLst>
          </p:cNvPr>
          <p:cNvSpPr/>
          <p:nvPr/>
        </p:nvSpPr>
        <p:spPr>
          <a:xfrm>
            <a:off x="3879574" y="21336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Bồ</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Nha</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a16="http://schemas.microsoft.com/office/drawing/2014/main" id="{DE9F0B71-0B08-7CB4-948B-D370BDEE9082}"/>
              </a:ext>
            </a:extLst>
          </p:cNvPr>
          <p:cNvSpPr/>
          <p:nvPr/>
        </p:nvSpPr>
        <p:spPr>
          <a:xfrm>
            <a:off x="3989388" y="301307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B. Hi </a:t>
            </a:r>
            <a:r>
              <a:rPr lang="en-US" altLang="en-US" sz="2800" b="1" dirty="0" err="1">
                <a:solidFill>
                  <a:srgbClr val="0000FF"/>
                </a:solidFill>
                <a:cs typeface="Times New Roman" panose="02020603050405020304" pitchFamily="18" charset="0"/>
              </a:rPr>
              <a:t>Lạp</a:t>
            </a:r>
            <a:r>
              <a:rPr lang="en-US" altLang="en-US" sz="2800" b="1" dirty="0">
                <a:solidFill>
                  <a:srgbClr val="0000FF"/>
                </a:solidFill>
                <a:cs typeface="Times New Roman" panose="02020603050405020304" pitchFamily="18" charset="0"/>
              </a:rPr>
              <a:t>, Italia</a:t>
            </a:r>
          </a:p>
          <a:p>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a16="http://schemas.microsoft.com/office/drawing/2014/main" id="{BCAB125C-831D-ABBD-B8C5-F5964292F8CA}"/>
              </a:ext>
            </a:extLst>
          </p:cNvPr>
          <p:cNvSpPr/>
          <p:nvPr/>
        </p:nvSpPr>
        <p:spPr>
          <a:xfrm>
            <a:off x="3989388" y="37179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C. Anh, </a:t>
            </a:r>
            <a:r>
              <a:rPr lang="en-US" altLang="en-US" sz="2800" b="1" dirty="0" err="1">
                <a:solidFill>
                  <a:srgbClr val="0000FF"/>
                </a:solidFill>
                <a:cs typeface="Times New Roman" panose="02020603050405020304" pitchFamily="18" charset="0"/>
              </a:rPr>
              <a:t>Hà</a:t>
            </a:r>
            <a:r>
              <a:rPr lang="en-US" altLang="en-US" sz="2800" b="1" dirty="0">
                <a:solidFill>
                  <a:srgbClr val="0000FF"/>
                </a:solidFill>
                <a:cs typeface="Times New Roman" panose="02020603050405020304" pitchFamily="18" charset="0"/>
              </a:rPr>
              <a:t> Lan</a:t>
            </a:r>
          </a:p>
          <a:p>
            <a:pPr algn="ctr"/>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a16="http://schemas.microsoft.com/office/drawing/2014/main" id="{D0B098A5-7AC9-AD88-80C7-83D77D5676DC}"/>
              </a:ext>
            </a:extLst>
          </p:cNvPr>
          <p:cNvSpPr/>
          <p:nvPr/>
        </p:nvSpPr>
        <p:spPr>
          <a:xfrm>
            <a:off x="3989388" y="414655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D.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Anh</a:t>
            </a:r>
            <a:endParaRPr lang="en-US" altLang="en-US" sz="2800" b="1" dirty="0">
              <a:solidFill>
                <a:srgbClr val="0000FF"/>
              </a:solidFill>
              <a:latin typeface="Calibri" panose="020F0502020204030204" pitchFamily="34" charset="0"/>
            </a:endParaRPr>
          </a:p>
        </p:txBody>
      </p:sp>
    </p:spTree>
    <p:extLst>
      <p:ext uri="{BB962C8B-B14F-4D97-AF65-F5344CB8AC3E}">
        <p14:creationId xmlns:p14="http://schemas.microsoft.com/office/powerpoint/2010/main" val="42930897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27EE67D-926A-3A08-6BE8-AEC229B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4" t="5502" r="8087" b="5133"/>
          <a:stretch>
            <a:fillRect/>
          </a:stretch>
        </p:blipFill>
        <p:spPr bwMode="auto">
          <a:xfrm>
            <a:off x="0" y="14289"/>
            <a:ext cx="12192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ADMIN\Desktop\Tai nguyen thiet ke tro choi\Bảng gỗ\Picture1 (2).png">
            <a:hlinkClick r:id="" action="ppaction://noaction"/>
            <a:extLst>
              <a:ext uri="{FF2B5EF4-FFF2-40B4-BE49-F238E27FC236}">
                <a16:creationId xmlns:a16="http://schemas.microsoft.com/office/drawing/2014/main" id="{3D837B25-DE74-A1A9-2F32-F0354EC95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6DBCB63-7161-9E8C-2040-736644BCDF6E}"/>
              </a:ext>
            </a:extLst>
          </p:cNvPr>
          <p:cNvSpPr/>
          <p:nvPr/>
        </p:nvSpPr>
        <p:spPr>
          <a:xfrm>
            <a:off x="3403600" y="1752600"/>
            <a:ext cx="6008688" cy="685800"/>
          </a:xfrm>
          <a:prstGeom prst="round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F910C2A-5432-C4DB-C3B1-A9C470305465}"/>
              </a:ext>
            </a:extLst>
          </p:cNvPr>
          <p:cNvSpPr/>
          <p:nvPr/>
        </p:nvSpPr>
        <p:spPr>
          <a:xfrm>
            <a:off x="3657600" y="24765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800" b="1" dirty="0" err="1">
                <a:solidFill>
                  <a:srgbClr val="0000FF"/>
                </a:solidFill>
                <a:latin typeface="Times New Roman" panose="02020603050405020304" pitchFamily="18" charset="0"/>
                <a:cs typeface="Times New Roman" panose="02020603050405020304" pitchFamily="18" charset="0"/>
              </a:rPr>
              <a:t>Vexpuchi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7C322DA-27F7-E1C2-D602-FAE1D1B8A449}"/>
              </a:ext>
            </a:extLst>
          </p:cNvPr>
          <p:cNvSpPr/>
          <p:nvPr/>
        </p:nvSpPr>
        <p:spPr>
          <a:xfrm>
            <a:off x="3665538" y="29718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B. Hoàng tử Hen-ri</a:t>
            </a:r>
          </a:p>
        </p:txBody>
      </p:sp>
      <p:sp>
        <p:nvSpPr>
          <p:cNvPr id="8" name="Rectangle 7">
            <a:extLst>
              <a:ext uri="{FF2B5EF4-FFF2-40B4-BE49-F238E27FC236}">
                <a16:creationId xmlns:a16="http://schemas.microsoft.com/office/drawing/2014/main" id="{A06606B0-5777-5769-0830-F025B8286223}"/>
              </a:ext>
            </a:extLst>
          </p:cNvPr>
          <p:cNvSpPr/>
          <p:nvPr/>
        </p:nvSpPr>
        <p:spPr>
          <a:xfrm>
            <a:off x="3657600" y="34766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C. Va-xcô đơ Ga-ma</a:t>
            </a:r>
          </a:p>
        </p:txBody>
      </p:sp>
      <p:sp>
        <p:nvSpPr>
          <p:cNvPr id="9" name="Rectangle 8">
            <a:extLst>
              <a:ext uri="{FF2B5EF4-FFF2-40B4-BE49-F238E27FC236}">
                <a16:creationId xmlns:a16="http://schemas.microsoft.com/office/drawing/2014/main" id="{DDDC919C-D7F1-54A2-2F63-2A4ECFF47CAA}"/>
              </a:ext>
            </a:extLst>
          </p:cNvPr>
          <p:cNvSpPr/>
          <p:nvPr/>
        </p:nvSpPr>
        <p:spPr>
          <a:xfrm>
            <a:off x="3657600" y="404018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D. C.Cô-lôm-bô</a:t>
            </a:r>
          </a:p>
        </p:txBody>
      </p:sp>
    </p:spTree>
    <p:extLst>
      <p:ext uri="{BB962C8B-B14F-4D97-AF65-F5344CB8AC3E}">
        <p14:creationId xmlns:p14="http://schemas.microsoft.com/office/powerpoint/2010/main" val="27866235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000"/>
                            </p:stCondLst>
                            <p:childTnLst>
                              <p:par>
                                <p:cTn id="28" presetID="47" presetClass="entr" presetSubtype="0" fill="hold" grpId="0" nodeType="after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9"/>
                                        </p:tgtEl>
                                        <p:attrNameLst>
                                          <p:attrName>style.color</p:attrName>
                                        </p:attrNameLst>
                                      </p:cBhvr>
                                      <p:to>
                                        <p:clrVal>
                                          <a:schemeClr val="accent2"/>
                                        </p:clrVal>
                                      </p:to>
                                    </p:set>
                                    <p:set>
                                      <p:cBhvr>
                                        <p:cTn id="37" dur="500" fill="hold"/>
                                        <p:tgtEl>
                                          <p:spTgt spid="9"/>
                                        </p:tgtEl>
                                        <p:attrNameLst>
                                          <p:attrName>fillcolor</p:attrName>
                                        </p:attrNameLst>
                                      </p:cBhvr>
                                      <p:to>
                                        <p:clrVal>
                                          <a:schemeClr val="accent2"/>
                                        </p:clrVal>
                                      </p:to>
                                    </p:set>
                                    <p:set>
                                      <p:cBhvr>
                                        <p:cTn id="3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a:extLst>
              <a:ext uri="{FF2B5EF4-FFF2-40B4-BE49-F238E27FC236}">
                <a16:creationId xmlns:a16="http://schemas.microsoft.com/office/drawing/2014/main" id="{0A9D0223-B051-5E77-3CA3-4D8F750B5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Desktop\Giai cuu con vat\wooden-board-theme-image-1-vector-clip-art_csp9738361.jpg">
            <a:extLst>
              <a:ext uri="{FF2B5EF4-FFF2-40B4-BE49-F238E27FC236}">
                <a16:creationId xmlns:a16="http://schemas.microsoft.com/office/drawing/2014/main" id="{C1A77DBC-B97F-C010-7C2E-2656B33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707" y="7939"/>
            <a:ext cx="5486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C:\Users\ADMIN\Desktop\Tai nguyen thiet ke tro choi\Bảng gỗ\Picture1 (2).png">
            <a:hlinkClick r:id="" action="ppaction://noaction"/>
            <a:extLst>
              <a:ext uri="{FF2B5EF4-FFF2-40B4-BE49-F238E27FC236}">
                <a16:creationId xmlns:a16="http://schemas.microsoft.com/office/drawing/2014/main" id="{3B345EF2-030B-5217-DCB7-8E6ACA83E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0886833" y="6327544"/>
            <a:ext cx="13016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DC0A59-6280-7C06-9270-EC2C043224B3}"/>
              </a:ext>
            </a:extLst>
          </p:cNvPr>
          <p:cNvSpPr/>
          <p:nvPr/>
        </p:nvSpPr>
        <p:spPr>
          <a:xfrm>
            <a:off x="3560071" y="488951"/>
            <a:ext cx="4637087" cy="149701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dirty="0" err="1">
                <a:solidFill>
                  <a:srgbClr val="0000FF"/>
                </a:solidFill>
                <a:latin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thực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chuyến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vòng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id="{E49FAA92-4FFE-1D6E-E858-1AFD6462D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4" t="24504" r="2481" b="4066"/>
          <a:stretch>
            <a:fillRect/>
          </a:stretch>
        </p:blipFill>
        <p:spPr bwMode="auto">
          <a:xfrm>
            <a:off x="2400300" y="2954407"/>
            <a:ext cx="739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C372F9-C5AF-CCCE-C392-24F907142D22}"/>
              </a:ext>
            </a:extLst>
          </p:cNvPr>
          <p:cNvSpPr/>
          <p:nvPr/>
        </p:nvSpPr>
        <p:spPr>
          <a:xfrm>
            <a:off x="3957226" y="3245679"/>
            <a:ext cx="3733800" cy="2425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8" name="Rectangle 7">
            <a:hlinkClick r:id="" action="ppaction://noaction"/>
            <a:extLst>
              <a:ext uri="{FF2B5EF4-FFF2-40B4-BE49-F238E27FC236}">
                <a16:creationId xmlns:a16="http://schemas.microsoft.com/office/drawing/2014/main" id="{2115059F-D2D2-C16B-5FD4-62B969FFB0C8}"/>
              </a:ext>
            </a:extLst>
          </p:cNvPr>
          <p:cNvSpPr/>
          <p:nvPr/>
        </p:nvSpPr>
        <p:spPr>
          <a:xfrm>
            <a:off x="4104863" y="3270250"/>
            <a:ext cx="2827338"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A. Ma-</a:t>
            </a:r>
            <a:r>
              <a:rPr lang="en-US" sz="2800" b="1" dirty="0" err="1">
                <a:solidFill>
                  <a:schemeClr val="tx1"/>
                </a:solidFill>
                <a:latin typeface="Times New Roman" panose="02020603050405020304" pitchFamily="18" charset="0"/>
                <a:cs typeface="Times New Roman" panose="02020603050405020304" pitchFamily="18" charset="0"/>
              </a:rPr>
              <a:t>gien</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lan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6B5D1A4-7C7A-40D8-3EC2-1F1DF3F37ECA}"/>
              </a:ext>
            </a:extLst>
          </p:cNvPr>
          <p:cNvSpPr/>
          <p:nvPr/>
        </p:nvSpPr>
        <p:spPr>
          <a:xfrm>
            <a:off x="3947701" y="36925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Vexpuchi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0CFEF1F-FD4B-1CD3-8879-1E0C99B517D4}"/>
              </a:ext>
            </a:extLst>
          </p:cNvPr>
          <p:cNvSpPr/>
          <p:nvPr/>
        </p:nvSpPr>
        <p:spPr>
          <a:xfrm>
            <a:off x="3957226" y="41878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cs typeface="Times New Roman" panose="02020603050405020304" pitchFamily="18" charset="0"/>
              </a:rPr>
              <a:t> C. </a:t>
            </a:r>
            <a:r>
              <a:rPr lang="en-US" altLang="en-US" sz="2800" b="1" dirty="0" err="1">
                <a:cs typeface="Times New Roman" panose="02020603050405020304" pitchFamily="18" charset="0"/>
              </a:rPr>
              <a:t>Hoàng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tử</a:t>
            </a:r>
            <a:r>
              <a:rPr lang="en-US" altLang="en-US" sz="2800" b="1" dirty="0">
                <a:cs typeface="Times New Roman" panose="02020603050405020304" pitchFamily="18" charset="0"/>
              </a:rPr>
              <a:t> Hen-</a:t>
            </a:r>
            <a:r>
              <a:rPr lang="en-US" altLang="en-US" sz="2800" b="1" dirty="0" err="1">
                <a:cs typeface="Times New Roman" panose="02020603050405020304" pitchFamily="18" charset="0"/>
              </a:rPr>
              <a:t>ri</a:t>
            </a:r>
            <a:endParaRPr lang="en-US" altLang="en-US" sz="2800" b="1" dirty="0">
              <a:cs typeface="Times New Roman" panose="02020603050405020304" pitchFamily="18" charset="0"/>
            </a:endParaRPr>
          </a:p>
        </p:txBody>
      </p:sp>
      <p:sp>
        <p:nvSpPr>
          <p:cNvPr id="12" name="Rectangle 11">
            <a:extLst>
              <a:ext uri="{FF2B5EF4-FFF2-40B4-BE49-F238E27FC236}">
                <a16:creationId xmlns:a16="http://schemas.microsoft.com/office/drawing/2014/main" id="{AC2CE237-49E5-1BDA-2BDA-2503811B0D77}"/>
              </a:ext>
            </a:extLst>
          </p:cNvPr>
          <p:cNvSpPr/>
          <p:nvPr/>
        </p:nvSpPr>
        <p:spPr>
          <a:xfrm>
            <a:off x="3947701" y="469423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cs typeface="Times New Roman" panose="02020603050405020304" pitchFamily="18" charset="0"/>
              </a:rPr>
              <a:t> D. Va-xcô đơ Ga-ma</a:t>
            </a:r>
          </a:p>
        </p:txBody>
      </p:sp>
    </p:spTree>
    <p:extLst>
      <p:ext uri="{BB962C8B-B14F-4D97-AF65-F5344CB8AC3E}">
        <p14:creationId xmlns:p14="http://schemas.microsoft.com/office/powerpoint/2010/main" val="98261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2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edge">
                                      <p:cBhvr>
                                        <p:cTn id="16" dur="2000"/>
                                        <p:tgtEl>
                                          <p:spTgt spid="409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iterate type="lt">
                                    <p:tmPct val="0"/>
                                  </p:iterate>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0.7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mph" presetSubtype="0" fill="hold" grpId="1" nodeType="clickEffect">
                                  <p:stCondLst>
                                    <p:cond delay="0"/>
                                  </p:stCondLst>
                                  <p:iterate type="lt">
                                    <p:tmPct val="4000"/>
                                  </p:iterate>
                                  <p:childTnLst>
                                    <p:set>
                                      <p:cBhvr override="childStyle">
                                        <p:cTn id="47" dur="500" fill="hold"/>
                                        <p:tgtEl>
                                          <p:spTgt spid="8"/>
                                        </p:tgtEl>
                                        <p:attrNameLst>
                                          <p:attrName>style.color</p:attrName>
                                        </p:attrNameLst>
                                      </p:cBhvr>
                                      <p:to>
                                        <p:clrVal>
                                          <a:schemeClr val="accent2"/>
                                        </p:clrVal>
                                      </p:to>
                                    </p:set>
                                    <p:set>
                                      <p:cBhvr>
                                        <p:cTn id="48" dur="500" fill="hold"/>
                                        <p:tgtEl>
                                          <p:spTgt spid="8"/>
                                        </p:tgtEl>
                                        <p:attrNameLst>
                                          <p:attrName>fillcolor</p:attrName>
                                        </p:attrNameLst>
                                      </p:cBhvr>
                                      <p:to>
                                        <p:clrVal>
                                          <a:schemeClr val="accent2"/>
                                        </p:clrVal>
                                      </p:to>
                                    </p:set>
                                    <p:set>
                                      <p:cBhvr>
                                        <p:cTn id="4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8" grpId="1"/>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a:extLst>
              <a:ext uri="{FF2B5EF4-FFF2-40B4-BE49-F238E27FC236}">
                <a16:creationId xmlns:a16="http://schemas.microsoft.com/office/drawing/2014/main" id="{EDF7BF94-974D-7B8D-84C6-1C1F2E357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BD7B6A61-F945-9973-9580-ACF60A3A1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15888"/>
            <a:ext cx="838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D0A4AFB2-887E-ED9E-06C2-1BEDDCA218A1}"/>
              </a:ext>
            </a:extLst>
          </p:cNvPr>
          <p:cNvSpPr txBox="1">
            <a:spLocks noChangeArrowheads="1"/>
          </p:cNvSpPr>
          <p:nvPr/>
        </p:nvSpPr>
        <p:spPr bwMode="auto">
          <a:xfrm>
            <a:off x="2819401" y="646114"/>
            <a:ext cx="6378575" cy="954107"/>
          </a:xfrm>
          <a:prstGeom prst="rect">
            <a:avLst/>
          </a:prstGeom>
          <a:solidFill>
            <a:srgbClr val="FFCCFF"/>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it-IT" altLang="en-US" sz="2800" b="1" dirty="0">
                <a:solidFill>
                  <a:srgbClr val="0000FF"/>
                </a:solidFill>
                <a:latin typeface="Times New Roman" panose="02020603050405020304" pitchFamily="18" charset="0"/>
                <a:cs typeface="Arial" panose="020B0604020202020204" pitchFamily="34" charset="0"/>
              </a:rPr>
              <a:t>Điểm nào sau đây không phải là hệ quả tích cực của các cuộc phát kiến địa lí?</a:t>
            </a:r>
            <a:endParaRPr lang="en-US" altLang="en-US" sz="2800" dirty="0">
              <a:solidFill>
                <a:srgbClr val="0000FF"/>
              </a:solidFill>
              <a:latin typeface="Times New Roman" panose="02020603050405020304" pitchFamily="18" charset="0"/>
              <a:cs typeface="Arial" panose="020B0604020202020204" pitchFamily="34" charset="0"/>
            </a:endParaRPr>
          </a:p>
        </p:txBody>
      </p:sp>
      <p:pic>
        <p:nvPicPr>
          <p:cNvPr id="31749" name="Picture 2" descr="C:\Users\ADMIN\Desktop\Tai nguyen thiet ke tro choi\Bảng gỗ\Picture1 (2).png">
            <a:hlinkClick r:id="" action="ppaction://noaction"/>
            <a:extLst>
              <a:ext uri="{FF2B5EF4-FFF2-40B4-BE49-F238E27FC236}">
                <a16:creationId xmlns:a16="http://schemas.microsoft.com/office/drawing/2014/main" id="{6FF9D689-86C0-2512-95D0-366008AB4D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23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BEE1BEB-B0B0-8667-62E2-DCD2376E84C9}"/>
              </a:ext>
            </a:extLst>
          </p:cNvPr>
          <p:cNvSpPr/>
          <p:nvPr/>
        </p:nvSpPr>
        <p:spPr>
          <a:xfrm>
            <a:off x="2901950" y="2281238"/>
            <a:ext cx="6376988" cy="736600"/>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AutoNum type="alphaUcPeriod"/>
              <a:defRPr/>
            </a:pPr>
            <a:r>
              <a:rPr lang="it-IT" sz="2600" b="1" dirty="0">
                <a:solidFill>
                  <a:srgbClr val="000099"/>
                </a:solidFill>
                <a:latin typeface="Times New Roman" panose="02020603050405020304" pitchFamily="18" charset="0"/>
                <a:cs typeface="Times New Roman" panose="02020603050405020304" pitchFamily="18" charset="0"/>
              </a:rPr>
              <a:t>A. </a:t>
            </a:r>
            <a:r>
              <a:rPr lang="en-US" sz="2600" b="1" dirty="0" err="1">
                <a:solidFill>
                  <a:srgbClr val="000099"/>
                </a:solidFill>
                <a:latin typeface="Times New Roman" panose="02020603050405020304" pitchFamily="18" charset="0"/>
                <a:cs typeface="Times New Roman" panose="02020603050405020304" pitchFamily="18" charset="0"/>
              </a:rPr>
              <a:t>Đem</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hiểu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biết</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Đất</a:t>
            </a:r>
            <a:r>
              <a:rPr lang="en-US" sz="2600" b="1" dirty="0">
                <a:solidFill>
                  <a:srgbClr val="000099"/>
                </a:solidFill>
                <a:latin typeface="Times New Roman" panose="02020603050405020304" pitchFamily="18" charset="0"/>
                <a:cs typeface="Times New Roman" panose="02020603050405020304" pitchFamily="18" charset="0"/>
              </a:rPr>
              <a:t>,</a:t>
            </a:r>
          </a:p>
          <a:p>
            <a:pPr>
              <a:defRPr/>
            </a:pP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những</a:t>
            </a:r>
            <a:r>
              <a:rPr lang="en-US" sz="2600" b="1" dirty="0">
                <a:solidFill>
                  <a:srgbClr val="000099"/>
                </a:solidFill>
                <a:latin typeface="Times New Roman" panose="02020603050405020304" pitchFamily="18" charset="0"/>
                <a:cs typeface="Times New Roman" panose="02020603050405020304" pitchFamily="18" charset="0"/>
              </a:rPr>
              <a:t> con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tộc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D7E7FE86-2679-A101-C0E3-C87B5F3377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9489" y="2435226"/>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95CC6DC-269E-3112-0B1A-CB6368D6CE2C}"/>
              </a:ext>
            </a:extLst>
          </p:cNvPr>
          <p:cNvSpPr/>
          <p:nvPr/>
        </p:nvSpPr>
        <p:spPr>
          <a:xfrm>
            <a:off x="2927350" y="3167064"/>
            <a:ext cx="6376988" cy="865187"/>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600" b="1" dirty="0">
                <a:solidFill>
                  <a:srgbClr val="000099"/>
                </a:solidFill>
                <a:latin typeface="+mj-lt"/>
                <a:cs typeface="Times New Roman" panose="02020603050405020304" pitchFamily="18" charset="0"/>
              </a:rPr>
              <a:t>B.</a:t>
            </a:r>
            <a:r>
              <a:rPr lang="en-US" sz="2600" b="1" dirty="0">
                <a:solidFill>
                  <a:srgbClr val="000099"/>
                </a:solidFill>
                <a:latin typeface="+mj-lt"/>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Thúc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đẩy</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sự</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giao</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lưu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quốc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kinh</a:t>
            </a:r>
            <a:r>
              <a:rPr lang="en-US" sz="2600" b="1" dirty="0">
                <a:solidFill>
                  <a:srgbClr val="000099"/>
                </a:solidFill>
                <a:latin typeface="Times New Roman" panose="02020603050405020304" pitchFamily="18" charset="0"/>
                <a:cs typeface="Times New Roman" panose="02020603050405020304" pitchFamily="18" charset="0"/>
              </a:rPr>
              <a:t> </a:t>
            </a:r>
          </a:p>
          <a:p>
            <a:pPr defTabSz="685800">
              <a:defRPr/>
            </a:pP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văn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hóa</a:t>
            </a:r>
            <a:r>
              <a:rPr lang="en-US" sz="2600" b="1" dirty="0">
                <a:solidFill>
                  <a:srgbClr val="000099"/>
                </a:solidFill>
                <a:latin typeface="Times New Roman" panose="02020603050405020304" pitchFamily="18" charset="0"/>
                <a:cs typeface="Times New Roman" panose="02020603050405020304" pitchFamily="18" charset="0"/>
              </a:rPr>
              <a:t>.</a:t>
            </a:r>
            <a:r>
              <a:rPr lang="vi-VN" sz="2600" b="1" dirty="0">
                <a:solidFill>
                  <a:srgbClr val="000099"/>
                </a:solidFill>
                <a:latin typeface="+mj-lt"/>
                <a:cs typeface="Times New Roman" panose="02020603050405020304" pitchFamily="18" charset="0"/>
              </a:rPr>
              <a:t> </a:t>
            </a:r>
            <a:endParaRPr lang="vi-VN" sz="2600" b="1"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EAD1E1-7201-2C6B-53CD-C631F459E0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3475" y="3332164"/>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ADABC74-9165-B6E4-7C4F-85A087A28C99}"/>
              </a:ext>
            </a:extLst>
          </p:cNvPr>
          <p:cNvSpPr/>
          <p:nvPr/>
        </p:nvSpPr>
        <p:spPr>
          <a:xfrm>
            <a:off x="2914650" y="4114801"/>
            <a:ext cx="63515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C</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thực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BAB8F41-CEA4-81EA-E2EC-40D01ACBAD77}"/>
              </a:ext>
            </a:extLst>
          </p:cNvPr>
          <p:cNvPicPr>
            <a:picLocks noChangeAspect="1"/>
          </p:cNvPicPr>
          <p:nvPr/>
        </p:nvPicPr>
        <p:blipFill rotWithShape="1">
          <a:blip r:embed="rId9" cstate="print">
            <a:duotone>
              <a:prstClr val="black"/>
              <a:schemeClr val="accent6">
                <a:tint val="45000"/>
                <a:satMod val="400000"/>
              </a:schemeClr>
            </a:duotone>
          </a:blip>
          <a:srcRect r="-5485"/>
          <a:stretch/>
        </p:blipFill>
        <p:spPr>
          <a:xfrm>
            <a:off x="8599711" y="4236941"/>
            <a:ext cx="597600" cy="531044"/>
          </a:xfrm>
          <a:prstGeom prst="rect">
            <a:avLst/>
          </a:prstGeom>
        </p:spPr>
      </p:pic>
      <p:sp>
        <p:nvSpPr>
          <p:cNvPr id="15" name="Rectangle 14">
            <a:extLst>
              <a:ext uri="{FF2B5EF4-FFF2-40B4-BE49-F238E27FC236}">
                <a16:creationId xmlns:a16="http://schemas.microsoft.com/office/drawing/2014/main" id="{7C9CFFC7-5B06-90BF-AC56-0B2BFF160B2F}"/>
              </a:ext>
            </a:extLst>
          </p:cNvPr>
          <p:cNvSpPr/>
          <p:nvPr/>
        </p:nvSpPr>
        <p:spPr>
          <a:xfrm>
            <a:off x="2927350" y="5105401"/>
            <a:ext cx="63769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D</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tư</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bản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044407FE-924F-A51A-4229-A15CA66B6F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1400" y="5260976"/>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0768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9"/>
                                        </p:tgtEl>
                                        <p:attrNameLst>
                                          <p:attrName>fillcolor</p:attrName>
                                        </p:attrNameLst>
                                      </p:cBhvr>
                                      <p:to>
                                        <a:srgbClr val="FFF2CC"/>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strVal val="4*#ppt_w"/>
                                          </p:val>
                                        </p:tav>
                                        <p:tav tm="100000">
                                          <p:val>
                                            <p:strVal val="#ppt_w"/>
                                          </p:val>
                                        </p:tav>
                                      </p:tavLst>
                                    </p:anim>
                                    <p:anim calcmode="lin" valueType="num">
                                      <p:cBhvr>
                                        <p:cTn id="4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9"/>
                                        </p:tgtEl>
                                        <p:attrNameLst>
                                          <p:attrName>fillcolor</p:attrName>
                                        </p:attrNameLst>
                                      </p:cBhvr>
                                      <p:to>
                                        <a:srgbClr val="FFFF00"/>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rgbClr val="FFF2CC"/>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13"/>
                                        </p:tgtEl>
                                        <p:attrNameLst>
                                          <p:attrName>fillcolor</p:attrName>
                                        </p:attrNameLst>
                                      </p:cBhvr>
                                      <p:to>
                                        <a:srgbClr val="FFFF00"/>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withEffect">
                                  <p:stCondLst>
                                    <p:cond delay="0"/>
                                  </p:stCondLst>
                                  <p:childTnLst>
                                    <p:animClr clrSpc="rgb" dir="cw">
                                      <p:cBhvr>
                                        <p:cTn id="70" dur="250" fill="hold"/>
                                        <p:tgtEl>
                                          <p:spTgt spid="17"/>
                                        </p:tgtEl>
                                        <p:attrNameLst>
                                          <p:attrName>fillcolor</p:attrName>
                                        </p:attrNameLst>
                                      </p:cBhvr>
                                      <p:to>
                                        <a:srgbClr val="FFF2CC"/>
                                      </p:to>
                                    </p:animClr>
                                    <p:set>
                                      <p:cBhvr>
                                        <p:cTn id="71" dur="250" fill="hold"/>
                                        <p:tgtEl>
                                          <p:spTgt spid="17"/>
                                        </p:tgtEl>
                                        <p:attrNameLst>
                                          <p:attrName>fill.type</p:attrName>
                                        </p:attrNameLst>
                                      </p:cBhvr>
                                      <p:to>
                                        <p:strVal val="solid"/>
                                      </p:to>
                                    </p:set>
                                    <p:set>
                                      <p:cBhvr>
                                        <p:cTn id="72" dur="250" fill="hold"/>
                                        <p:tgtEl>
                                          <p:spTgt spid="1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17"/>
                                        </p:tgtEl>
                                        <p:attrNameLst>
                                          <p:attrName>fillcolor</p:attrName>
                                        </p:attrNameLst>
                                      </p:cBhvr>
                                      <p:to>
                                        <a:srgbClr val="00B050"/>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50" fill="hold"/>
                                        <p:tgtEl>
                                          <p:spTgt spid="15"/>
                                        </p:tgtEl>
                                        <p:attrNameLst>
                                          <p:attrName>fillcolor</p:attrName>
                                        </p:attrNameLst>
                                      </p:cBhvr>
                                      <p:to>
                                        <a:srgbClr val="FFF2CC"/>
                                      </p:to>
                                    </p:animClr>
                                    <p:set>
                                      <p:cBhvr>
                                        <p:cTn id="86" dur="250" fill="hold"/>
                                        <p:tgtEl>
                                          <p:spTgt spid="15"/>
                                        </p:tgtEl>
                                        <p:attrNameLst>
                                          <p:attrName>fill.type</p:attrName>
                                        </p:attrNameLst>
                                      </p:cBhvr>
                                      <p:to>
                                        <p:strVal val="solid"/>
                                      </p:to>
                                    </p:set>
                                    <p:set>
                                      <p:cBhvr>
                                        <p:cTn id="87" dur="250" fill="hold"/>
                                        <p:tgtEl>
                                          <p:spTgt spid="1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15"/>
                                        </p:tgtEl>
                                        <p:attrNameLst>
                                          <p:attrName>fillcolor</p:attrName>
                                        </p:attrNameLst>
                                      </p:cBhvr>
                                      <p:to>
                                        <a:srgbClr val="FFFF00"/>
                                      </p:to>
                                    </p:animClr>
                                    <p:set>
                                      <p:cBhvr>
                                        <p:cTn id="94" dur="250" fill="hold"/>
                                        <p:tgtEl>
                                          <p:spTgt spid="15"/>
                                        </p:tgtEl>
                                        <p:attrNameLst>
                                          <p:attrName>fill.type</p:attrName>
                                        </p:attrNameLst>
                                      </p:cBhvr>
                                      <p:to>
                                        <p:strVal val="solid"/>
                                      </p:to>
                                    </p:set>
                                    <p:set>
                                      <p:cBhvr>
                                        <p:cTn id="9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2" grpId="0" animBg="1"/>
      <p:bldP spid="9" grpId="0" animBg="1"/>
      <p:bldP spid="13" grpId="0" animBg="1"/>
      <p:bldP spid="17"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ounded Rectangle 3"/>
          <p:cNvSpPr/>
          <p:nvPr/>
        </p:nvSpPr>
        <p:spPr>
          <a:xfrm>
            <a:off x="2185228" y="424350"/>
            <a:ext cx="7863839" cy="952547"/>
          </a:xfrm>
          <a:prstGeom prst="roundRect">
            <a:avLst/>
          </a:prstGeom>
          <a:solidFill>
            <a:srgbClr val="9ADCFF"/>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2: CÁC CUỘC PHÁT KIẾN ĐỊA LÍ </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THẾ KỈ XV ĐẾN THẾ KỈ XVI</a:t>
            </a:r>
          </a:p>
        </p:txBody>
      </p:sp>
      <p:sp>
        <p:nvSpPr>
          <p:cNvPr id="5" name="Rounded Rectangle 4"/>
          <p:cNvSpPr/>
          <p:nvPr/>
        </p:nvSpPr>
        <p:spPr>
          <a:xfrm>
            <a:off x="4874105" y="1600024"/>
            <a:ext cx="2338939" cy="558265"/>
          </a:xfrm>
          <a:prstGeom prst="roundRect">
            <a:avLst/>
          </a:prstGeom>
          <a:solidFill>
            <a:srgbClr val="FFF89A"/>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i="1" smtClean="0">
                <a:ln w="0"/>
                <a:solidFill>
                  <a:schemeClr val="tx1"/>
                </a:solidFill>
                <a:effectLst>
                  <a:outerShdw blurRad="38100" dist="19050" dir="2700000" algn="tl" rotWithShape="0">
                    <a:schemeClr val="dk1">
                      <a:alpha val="40000"/>
                    </a:schemeClr>
                  </a:outerShdw>
                </a:effectLst>
              </a:rPr>
              <a:t>NỘI DUNG</a:t>
            </a:r>
            <a:endParaRPr lang="en-US" sz="2800" b="1" i="1">
              <a:ln w="0"/>
              <a:solidFill>
                <a:schemeClr val="tx1"/>
              </a:solidFill>
              <a:effectLst>
                <a:outerShdw blurRad="38100" dist="19050" dir="2700000" algn="tl" rotWithShape="0">
                  <a:schemeClr val="dk1">
                    <a:alpha val="40000"/>
                  </a:schemeClr>
                </a:outerShdw>
              </a:effectLst>
            </a:endParaRPr>
          </a:p>
        </p:txBody>
      </p:sp>
      <p:sp>
        <p:nvSpPr>
          <p:cNvPr id="6" name="Rounded Rectangle 5"/>
          <p:cNvSpPr/>
          <p:nvPr/>
        </p:nvSpPr>
        <p:spPr>
          <a:xfrm>
            <a:off x="2462885" y="2381416"/>
            <a:ext cx="7460058" cy="779647"/>
          </a:xfrm>
          <a:prstGeom prst="roundRect">
            <a:avLst/>
          </a:prstGeom>
          <a:solidFill>
            <a:srgbClr val="FFB2A6"/>
          </a:solidFill>
          <a:ln/>
        </p:spPr>
        <p:style>
          <a:lnRef idx="0">
            <a:schemeClr val="accent5"/>
          </a:lnRef>
          <a:fillRef idx="3">
            <a:schemeClr val="accent5"/>
          </a:fillRef>
          <a:effectRef idx="3">
            <a:schemeClr val="accent5"/>
          </a:effectRef>
          <a:fontRef idx="minor">
            <a:schemeClr val="lt1"/>
          </a:fontRef>
        </p:style>
        <p:txBody>
          <a:bodyPr rtlCol="0" anchor="ctr"/>
          <a:lstStyle/>
          <a:p>
            <a:r>
              <a:rPr lang="en-US" sz="2800" b="1">
                <a:ln w="0"/>
                <a:solidFill>
                  <a:schemeClr val="tx1"/>
                </a:solidFill>
                <a:effectLst>
                  <a:outerShdw blurRad="38100" dist="19050" dir="2700000" algn="tl" rotWithShape="0">
                    <a:schemeClr val="dk1">
                      <a:alpha val="40000"/>
                    </a:schemeClr>
                  </a:outerShdw>
                </a:effectLst>
              </a:rPr>
              <a:t>1. </a:t>
            </a:r>
            <a:r>
              <a:rPr lang="en-US" sz="2800" b="1" smtClean="0">
                <a:ln w="0"/>
                <a:solidFill>
                  <a:schemeClr val="tx1"/>
                </a:solidFill>
                <a:effectLst>
                  <a:outerShdw blurRad="38100" dist="19050" dir="2700000" algn="tl" rotWithShape="0">
                    <a:schemeClr val="dk1">
                      <a:alpha val="40000"/>
                    </a:schemeClr>
                  </a:outerShdw>
                </a:effectLst>
              </a:rPr>
              <a:t>Một </a:t>
            </a:r>
            <a:r>
              <a:rPr lang="en-US" sz="2800" b="1">
                <a:ln w="0"/>
                <a:solidFill>
                  <a:schemeClr val="tx1"/>
                </a:solidFill>
                <a:effectLst>
                  <a:outerShdw blurRad="38100" dist="19050" dir="2700000" algn="tl" rotWithShape="0">
                    <a:schemeClr val="dk1">
                      <a:alpha val="40000"/>
                    </a:schemeClr>
                  </a:outerShdw>
                </a:effectLst>
              </a:rPr>
              <a:t>số cuộc phát kiến địa lí lớn trên thế giới</a:t>
            </a:r>
          </a:p>
        </p:txBody>
      </p:sp>
      <p:sp>
        <p:nvSpPr>
          <p:cNvPr id="7" name="Rounded Rectangle 6"/>
          <p:cNvSpPr/>
          <p:nvPr/>
        </p:nvSpPr>
        <p:spPr>
          <a:xfrm>
            <a:off x="2435676" y="3384190"/>
            <a:ext cx="7465929" cy="779647"/>
          </a:xfrm>
          <a:prstGeom prst="roundRect">
            <a:avLst/>
          </a:prstGeom>
          <a:solidFill>
            <a:srgbClr val="FFDEFA"/>
          </a:solidFill>
          <a:ln/>
        </p:spPr>
        <p:style>
          <a:lnRef idx="0">
            <a:schemeClr val="accent3"/>
          </a:lnRef>
          <a:fillRef idx="3">
            <a:schemeClr val="accent3"/>
          </a:fillRef>
          <a:effectRef idx="3">
            <a:schemeClr val="accent3"/>
          </a:effectRef>
          <a:fontRef idx="minor">
            <a:schemeClr val="lt1"/>
          </a:fontRef>
        </p:style>
        <p:txBody>
          <a:bodyPr rtlCol="0" anchor="ctr"/>
          <a:lstStyle/>
          <a:p>
            <a:r>
              <a:rPr lang="en-US" sz="2800" b="1">
                <a:ln w="0"/>
                <a:solidFill>
                  <a:schemeClr val="tx1"/>
                </a:solidFill>
                <a:effectLst>
                  <a:outerShdw blurRad="38100" dist="19050" dir="2700000" algn="tl" rotWithShape="0">
                    <a:schemeClr val="dk1">
                      <a:alpha val="40000"/>
                    </a:schemeClr>
                  </a:outerShdw>
                </a:effectLst>
              </a:rPr>
              <a:t>2. </a:t>
            </a:r>
            <a:r>
              <a:rPr lang="en-US" sz="2800" b="1" smtClean="0">
                <a:ln w="0"/>
                <a:solidFill>
                  <a:schemeClr val="tx1"/>
                </a:solidFill>
                <a:effectLst>
                  <a:outerShdw blurRad="38100" dist="19050" dir="2700000" algn="tl" rotWithShape="0">
                    <a:schemeClr val="dk1">
                      <a:alpha val="40000"/>
                    </a:schemeClr>
                  </a:outerShdw>
                </a:effectLst>
              </a:rPr>
              <a:t>Hệ </a:t>
            </a:r>
            <a:r>
              <a:rPr lang="en-US" sz="2800" b="1">
                <a:ln w="0"/>
                <a:solidFill>
                  <a:schemeClr val="tx1"/>
                </a:solidFill>
                <a:effectLst>
                  <a:outerShdw blurRad="38100" dist="19050" dir="2700000" algn="tl" rotWithShape="0">
                    <a:schemeClr val="dk1">
                      <a:alpha val="40000"/>
                    </a:schemeClr>
                  </a:outerShdw>
                </a:effectLst>
              </a:rPr>
              <a:t>quả của các cuộc phát kiến địa lí lớn</a:t>
            </a:r>
          </a:p>
        </p:txBody>
      </p:sp>
    </p:spTree>
    <p:extLst>
      <p:ext uri="{BB962C8B-B14F-4D97-AF65-F5344CB8AC3E}">
        <p14:creationId xmlns:p14="http://schemas.microsoft.com/office/powerpoint/2010/main" val="527527240"/>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A25475-24F5-273A-77BA-B7B8EC650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0" t="3500" r="8337" b="778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a16="http://schemas.microsoft.com/office/drawing/2014/main" id="{7BAC5747-6295-EF4A-8E0C-89A3D0FB7832}"/>
              </a:ext>
            </a:extLst>
          </p:cNvPr>
          <p:cNvSpPr/>
          <p:nvPr/>
        </p:nvSpPr>
        <p:spPr>
          <a:xfrm>
            <a:off x="3111500" y="554772"/>
            <a:ext cx="6002338" cy="1695105"/>
          </a:xfrm>
          <a:prstGeom prst="horizontalScroll">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pPr>
            <a:r>
              <a:rPr lang="it-IT" altLang="en-US" sz="2800" b="1" dirty="0">
                <a:solidFill>
                  <a:srgbClr val="FFFF00"/>
                </a:solidFill>
                <a:latin typeface="Times New Roman" panose="02020603050405020304" pitchFamily="18" charset="0"/>
                <a:cs typeface="Arial" panose="020B0604020202020204" pitchFamily="34" charset="0"/>
              </a:rPr>
              <a:t>Các cuộc phát kiến địa lí thế kỉ XV-XVI được thực hiện bằng con đường nào?</a:t>
            </a:r>
            <a:endParaRPr lang="en-US" altLang="en-US" sz="2800" dirty="0">
              <a:solidFill>
                <a:srgbClr val="FFFF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E5264FCB-4BC9-6626-4469-31EA14951FA0}"/>
              </a:ext>
            </a:extLst>
          </p:cNvPr>
          <p:cNvSpPr/>
          <p:nvPr/>
        </p:nvSpPr>
        <p:spPr>
          <a:xfrm>
            <a:off x="4081670" y="2281238"/>
            <a:ext cx="4200939" cy="736600"/>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lphaUcPeriod"/>
              <a:defRPr/>
            </a:pP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bộ</a:t>
            </a:r>
            <a:r>
              <a:rPr lang="en-US" sz="2600" b="1" dirty="0">
                <a:solidFill>
                  <a:srgbClr val="000099"/>
                </a:solidFill>
                <a:latin typeface="Times New Roman" panose="02020603050405020304" pitchFamily="18" charset="0"/>
                <a:cs typeface="Times New Roman" panose="02020603050405020304" pitchFamily="18" charset="0"/>
              </a:rPr>
              <a:t>.</a:t>
            </a:r>
            <a:r>
              <a:rPr lang="en-US" dirty="0"/>
              <a:t>.</a:t>
            </a:r>
            <a:endParaRPr lang="en-US" sz="2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73EEA1E-20AD-B1D7-6530-C4FF1B3B4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8378" y="2460626"/>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62BB-6460-FB38-FB39-257292C1A47B}"/>
              </a:ext>
            </a:extLst>
          </p:cNvPr>
          <p:cNvSpPr/>
          <p:nvPr/>
        </p:nvSpPr>
        <p:spPr>
          <a:xfrm>
            <a:off x="4081670" y="3121026"/>
            <a:ext cx="4200939" cy="84137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2060"/>
                </a:solidFill>
                <a:latin typeface="Times New Roman" panose="02020603050405020304" pitchFamily="18" charset="0"/>
                <a:cs typeface="Times New Roman" panose="02020603050405020304" pitchFamily="18" charset="0"/>
              </a:rPr>
              <a:t>B</a:t>
            </a:r>
            <a:r>
              <a:rPr lang="vi-VN"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biển</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5A51F9-2785-AF4C-CE99-2AC5942EB497}"/>
              </a:ext>
            </a:extLst>
          </p:cNvPr>
          <p:cNvPicPr>
            <a:picLocks noChangeAspect="1"/>
          </p:cNvPicPr>
          <p:nvPr/>
        </p:nvPicPr>
        <p:blipFill rotWithShape="1">
          <a:blip r:embed="rId7" cstate="print">
            <a:duotone>
              <a:prstClr val="black"/>
              <a:schemeClr val="accent6">
                <a:tint val="45000"/>
                <a:satMod val="400000"/>
              </a:schemeClr>
            </a:duotone>
          </a:blip>
          <a:srcRect r="-5485"/>
          <a:stretch/>
        </p:blipFill>
        <p:spPr>
          <a:xfrm>
            <a:off x="7499478" y="3276190"/>
            <a:ext cx="597600" cy="531044"/>
          </a:xfrm>
          <a:prstGeom prst="rect">
            <a:avLst/>
          </a:prstGeom>
        </p:spPr>
      </p:pic>
      <p:sp>
        <p:nvSpPr>
          <p:cNvPr id="11" name="Rectangle 10">
            <a:extLst>
              <a:ext uri="{FF2B5EF4-FFF2-40B4-BE49-F238E27FC236}">
                <a16:creationId xmlns:a16="http://schemas.microsoft.com/office/drawing/2014/main" id="{5E424A27-4631-C53A-03EE-3A0CAAE731FD}"/>
              </a:ext>
            </a:extLst>
          </p:cNvPr>
          <p:cNvSpPr/>
          <p:nvPr/>
        </p:nvSpPr>
        <p:spPr>
          <a:xfrm>
            <a:off x="4081670" y="4060825"/>
            <a:ext cx="4200939" cy="73818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C.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sắt</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6C1BF0F2-955A-C51B-B9E3-D88E07A28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304" y="4229107"/>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EADA893-7521-654E-38F4-18B7402DA47E}"/>
              </a:ext>
            </a:extLst>
          </p:cNvPr>
          <p:cNvSpPr/>
          <p:nvPr/>
        </p:nvSpPr>
        <p:spPr>
          <a:xfrm>
            <a:off x="4081670" y="4929189"/>
            <a:ext cx="4200939" cy="73818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D.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hàng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không</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DA72A426-3BDB-7DEB-73F4-F1E21B00F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479" y="5089532"/>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ADMIN\Desktop\Tai nguyen thiet ke tro choi\Bảng gỗ\Picture1 (2).png">
            <a:hlinkClick r:id="" action="ppaction://noaction"/>
            <a:extLst>
              <a:ext uri="{FF2B5EF4-FFF2-40B4-BE49-F238E27FC236}">
                <a16:creationId xmlns:a16="http://schemas.microsoft.com/office/drawing/2014/main" id="{6FF9D689-86C0-2512-95D0-366008AB4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3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8010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with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7" grpId="0" animBg="1"/>
      <p:bldP spid="9" grpId="0" animBg="1"/>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80514" y="0"/>
            <a:ext cx="5007429" cy="2340428"/>
          </a:xfrm>
          <a:prstGeom prst="cloudCallout">
            <a:avLst>
              <a:gd name="adj1" fmla="val -49183"/>
              <a:gd name="adj2" fmla="val 68435"/>
            </a:avLst>
          </a:prstGeom>
          <a:solidFill>
            <a:srgbClr val="CFF6CF"/>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nl-NL" sz="2800" i="1">
                <a:ln w="0"/>
                <a:solidFill>
                  <a:schemeClr val="tx1"/>
                </a:solidFill>
                <a:effectLst>
                  <a:outerShdw blurRad="38100" dist="19050" dir="2700000" algn="tl" rotWithShape="0">
                    <a:schemeClr val="dk1">
                      <a:alpha val="40000"/>
                    </a:schemeClr>
                  </a:outerShdw>
                </a:effectLst>
              </a:rPr>
              <a:t>Trình bày một vài hiểu biết của em về C.Cô-lôm-bô.</a:t>
            </a:r>
            <a:endParaRPr lang="en-US" sz="2800">
              <a:ln w="0"/>
              <a:solidFill>
                <a:schemeClr val="tx1"/>
              </a:solidFill>
              <a:effectLst>
                <a:outerShdw blurRad="38100" dist="19050" dir="2700000" algn="tl" rotWithShape="0">
                  <a:schemeClr val="dk1">
                    <a:alpha val="40000"/>
                  </a:schemeClr>
                </a:outerShdw>
              </a:effectLst>
            </a:endParaRPr>
          </a:p>
        </p:txBody>
      </p:sp>
      <p:sp>
        <p:nvSpPr>
          <p:cNvPr id="3" name="Rounded Rectangle 2"/>
          <p:cNvSpPr/>
          <p:nvPr/>
        </p:nvSpPr>
        <p:spPr>
          <a:xfrm>
            <a:off x="119742" y="105321"/>
            <a:ext cx="7260771" cy="2623200"/>
          </a:xfrm>
          <a:prstGeom prst="roundRect">
            <a:avLst/>
          </a:prstGeom>
          <a:solidFill>
            <a:srgbClr val="FFDEFA"/>
          </a:solidFill>
          <a:ln/>
        </p:spPr>
        <p:style>
          <a:lnRef idx="0">
            <a:schemeClr val="accent3"/>
          </a:lnRef>
          <a:fillRef idx="3">
            <a:schemeClr val="accent3"/>
          </a:fillRef>
          <a:effectRef idx="3">
            <a:schemeClr val="accent3"/>
          </a:effectRef>
          <a:fontRef idx="minor">
            <a:schemeClr val="lt1"/>
          </a:fontRef>
        </p:style>
        <p:txBody>
          <a:bodyPr rtlCol="0" anchor="ctr"/>
          <a:lstStyle/>
          <a:p>
            <a:pPr algn="just"/>
            <a:r>
              <a:rPr lang="nl-NL" sz="2800" smtClean="0">
                <a:ln w="0"/>
                <a:solidFill>
                  <a:schemeClr val="tx1"/>
                </a:solidFill>
                <a:effectLst>
                  <a:outerShdw blurRad="38100" dist="19050" dir="2700000" algn="tl" rotWithShape="0">
                    <a:schemeClr val="dk1">
                      <a:alpha val="40000"/>
                    </a:schemeClr>
                  </a:outerShdw>
                </a:effectLst>
              </a:rPr>
              <a:t>Cri-xtốp </a:t>
            </a:r>
            <a:r>
              <a:rPr lang="nl-NL" sz="2800">
                <a:ln w="0"/>
                <a:solidFill>
                  <a:schemeClr val="tx1"/>
                </a:solidFill>
                <a:effectLst>
                  <a:outerShdw blurRad="38100" dist="19050" dir="2700000" algn="tl" rotWithShape="0">
                    <a:schemeClr val="dk1">
                      <a:alpha val="40000"/>
                    </a:schemeClr>
                  </a:outerShdw>
                </a:effectLst>
              </a:rPr>
              <a:t>Cô-lôm-bô sinh năm 1451 ở Giên (I-ta-li-a), xuất thân trong một gia đình thợ dệt ở Giê-nô-va. Ông sớm được biết đến là một người đầy nghị lực, ham học hỏi, muốn khám phá những điều mới mẻ, đặc biệt rất say mê với nghề hàng hải. </a:t>
            </a:r>
            <a:endParaRPr lang="en-US" sz="2800">
              <a:ln w="0"/>
              <a:solidFill>
                <a:schemeClr val="tx1"/>
              </a:solidFill>
              <a:effectLst>
                <a:outerShdw blurRad="38100" dist="19050" dir="2700000" algn="tl" rotWithShape="0">
                  <a:schemeClr val="dk1">
                    <a:alpha val="40000"/>
                  </a:schemeClr>
                </a:outerShdw>
              </a:effectLst>
            </a:endParaRPr>
          </a:p>
        </p:txBody>
      </p:sp>
      <p:sp>
        <p:nvSpPr>
          <p:cNvPr id="4" name="Rounded Rectangle 3"/>
          <p:cNvSpPr/>
          <p:nvPr/>
        </p:nvSpPr>
        <p:spPr>
          <a:xfrm>
            <a:off x="336196" y="3027314"/>
            <a:ext cx="8725302" cy="943276"/>
          </a:xfrm>
          <a:prstGeom prst="roundRect">
            <a:avLst/>
          </a:prstGeom>
          <a:solidFill>
            <a:srgbClr val="D9D7F1"/>
          </a:solidFill>
          <a:ln/>
        </p:spPr>
        <p:style>
          <a:lnRef idx="0">
            <a:schemeClr val="accent3"/>
          </a:lnRef>
          <a:fillRef idx="3">
            <a:schemeClr val="accent3"/>
          </a:fillRef>
          <a:effectRef idx="3">
            <a:schemeClr val="accent3"/>
          </a:effectRef>
          <a:fontRef idx="minor">
            <a:schemeClr val="lt1"/>
          </a:fontRef>
        </p:style>
        <p:txBody>
          <a:bodyPr rtlCol="0" anchor="ctr"/>
          <a:lstStyle/>
          <a:p>
            <a:pPr algn="just"/>
            <a:r>
              <a:rPr lang="nl-NL" sz="2800" smtClean="0">
                <a:ln w="0"/>
                <a:solidFill>
                  <a:schemeClr val="tx1"/>
                </a:solidFill>
                <a:effectLst>
                  <a:outerShdw blurRad="38100" dist="19050" dir="2700000" algn="tl" rotWithShape="0">
                    <a:schemeClr val="dk1">
                      <a:alpha val="40000"/>
                    </a:schemeClr>
                  </a:outerShdw>
                </a:effectLst>
              </a:rPr>
              <a:t>Thời </a:t>
            </a:r>
            <a:r>
              <a:rPr lang="nl-NL" sz="2800">
                <a:ln w="0"/>
                <a:solidFill>
                  <a:schemeClr val="tx1"/>
                </a:solidFill>
                <a:effectLst>
                  <a:outerShdw blurRad="38100" dist="19050" dir="2700000" algn="tl" rotWithShape="0">
                    <a:schemeClr val="dk1">
                      <a:alpha val="40000"/>
                    </a:schemeClr>
                  </a:outerShdw>
                </a:effectLst>
              </a:rPr>
              <a:t>niên thiếu, ông đã từng đặt chân đến Ghi-nê và Anh. Ngoài 20 tuổi, ông đã trở thành người thủy thủ từng trải. </a:t>
            </a:r>
            <a:endParaRPr lang="en-US" sz="2800">
              <a:ln w="0"/>
              <a:solidFill>
                <a:schemeClr val="tx1"/>
              </a:solidFill>
              <a:effectLst>
                <a:outerShdw blurRad="38100" dist="19050" dir="2700000" algn="tl" rotWithShape="0">
                  <a:schemeClr val="dk1">
                    <a:alpha val="40000"/>
                  </a:schemeClr>
                </a:outerShdw>
              </a:effectLst>
            </a:endParaRPr>
          </a:p>
        </p:txBody>
      </p:sp>
      <p:sp>
        <p:nvSpPr>
          <p:cNvPr id="5" name="Rounded Rectangle 4"/>
          <p:cNvSpPr/>
          <p:nvPr/>
        </p:nvSpPr>
        <p:spPr>
          <a:xfrm>
            <a:off x="707573" y="4269383"/>
            <a:ext cx="11375570" cy="2528478"/>
          </a:xfrm>
          <a:prstGeom prst="roundRect">
            <a:avLst/>
          </a:prstGeom>
          <a:solidFill>
            <a:srgbClr val="FFFDDE"/>
          </a:solidFill>
          <a:ln/>
        </p:spPr>
        <p:style>
          <a:lnRef idx="0">
            <a:schemeClr val="accent3"/>
          </a:lnRef>
          <a:fillRef idx="3">
            <a:schemeClr val="accent3"/>
          </a:fillRef>
          <a:effectRef idx="3">
            <a:schemeClr val="accent3"/>
          </a:effectRef>
          <a:fontRef idx="minor">
            <a:schemeClr val="lt1"/>
          </a:fontRef>
        </p:style>
        <p:txBody>
          <a:bodyPr rtlCol="0" anchor="ctr"/>
          <a:lstStyle/>
          <a:p>
            <a:pPr algn="just"/>
            <a:r>
              <a:rPr lang="nl-NL" sz="2800" smtClean="0">
                <a:ln w="0"/>
                <a:solidFill>
                  <a:schemeClr val="tx1"/>
                </a:solidFill>
                <a:effectLst>
                  <a:outerShdw blurRad="38100" dist="19050" dir="2700000" algn="tl" rotWithShape="0">
                    <a:schemeClr val="dk1">
                      <a:alpha val="40000"/>
                    </a:schemeClr>
                  </a:outerShdw>
                </a:effectLst>
              </a:rPr>
              <a:t>Đoàn </a:t>
            </a:r>
            <a:r>
              <a:rPr lang="nl-NL" sz="2800">
                <a:ln w="0"/>
                <a:solidFill>
                  <a:schemeClr val="tx1"/>
                </a:solidFill>
                <a:effectLst>
                  <a:outerShdw blurRad="38100" dist="19050" dir="2700000" algn="tl" rotWithShape="0">
                    <a:schemeClr val="dk1">
                      <a:alpha val="40000"/>
                    </a:schemeClr>
                  </a:outerShdw>
                </a:effectLst>
              </a:rPr>
              <a:t>thám hiểm do C.Cô-lôm-bô dẫn đầu đã đặt chân đến châu Mỹ vào ngày 12/10/1492. Theo lệnh của vua Fernando và nữ vương Isabel. Sau khi vượt qua biển Đại Tây Dương, đoàn thám hiểm đã đặt chân đến một hòn đảo của lục địa châu Mỹ, nhưng lại nhầm tưởng là Ấn Độ. Đây là một trong những sự kiện quan trọng nhất trong lịch sử nhân loại, là sự tiếp xúc giữa hai thế giới vốn phát triển tách biệt nhau kể từ buổi bình minh của loài người.</a:t>
            </a:r>
            <a:endParaRPr lang="en-US" sz="2800">
              <a:ln w="0"/>
              <a:solidFill>
                <a:schemeClr val="tx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FD01E4B6-D989-36E8-FCA4-79D5D22CF9C1}"/>
              </a:ext>
            </a:extLst>
          </p:cNvPr>
          <p:cNvPicPr>
            <a:picLocks noChangeAspect="1"/>
          </p:cNvPicPr>
          <p:nvPr/>
        </p:nvPicPr>
        <p:blipFill>
          <a:blip r:embed="rId2"/>
          <a:stretch>
            <a:fillRect/>
          </a:stretch>
        </p:blipFill>
        <p:spPr>
          <a:xfrm>
            <a:off x="9165772" y="203293"/>
            <a:ext cx="2917371" cy="3650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01121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7" name="Text Box 7"/>
          <p:cNvSpPr txBox="1">
            <a:spLocks noChangeArrowheads="1"/>
          </p:cNvSpPr>
          <p:nvPr/>
        </p:nvSpPr>
        <p:spPr bwMode="auto">
          <a:xfrm>
            <a:off x="2129303" y="2182505"/>
            <a:ext cx="814981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anose="02020603050405020304" pitchFamily="18" charset="0"/>
              </a:defRPr>
            </a:lvl1pPr>
            <a:lvl2pPr marL="800100" indent="-342900" algn="l">
              <a:defRPr sz="2400">
                <a:solidFill>
                  <a:schemeClr val="tx1"/>
                </a:solidFill>
                <a:latin typeface="Times New Roman" panose="02020603050405020304" pitchFamily="18" charset="0"/>
              </a:defRPr>
            </a:lvl2pPr>
            <a:lvl3pPr marL="1257300" indent="-342900" algn="l">
              <a:defRPr sz="2400">
                <a:solidFill>
                  <a:schemeClr val="tx1"/>
                </a:solidFill>
                <a:latin typeface="Times New Roman" panose="02020603050405020304" pitchFamily="18" charset="0"/>
              </a:defRPr>
            </a:lvl3pPr>
            <a:lvl4pPr marL="1714500" indent="-342900" algn="l">
              <a:defRPr sz="2400">
                <a:solidFill>
                  <a:schemeClr val="tx1"/>
                </a:solidFill>
                <a:latin typeface="Times New Roman" panose="02020603050405020304" pitchFamily="18" charset="0"/>
              </a:defRPr>
            </a:lvl4pPr>
            <a:lvl5pPr marL="2171700" indent="-342900" algn="l">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0" indent="0" algn="just">
              <a:lnSpc>
                <a:spcPct val="150000"/>
              </a:lnSpc>
            </a:pPr>
            <a:r>
              <a:rPr lang="en-US" sz="2600" b="1" dirty="0" err="1"/>
              <a:t>Đóng</a:t>
            </a:r>
            <a:r>
              <a:rPr lang="en-US" sz="2600" b="1" dirty="0"/>
              <a:t> </a:t>
            </a:r>
            <a:r>
              <a:rPr lang="en-US" sz="2600" b="1" dirty="0" err="1"/>
              <a:t>vai</a:t>
            </a:r>
            <a:r>
              <a:rPr lang="en-US" sz="2600" b="1" dirty="0"/>
              <a:t> </a:t>
            </a:r>
            <a:r>
              <a:rPr lang="en-US" sz="2600" b="1" dirty="0" err="1"/>
              <a:t>là</a:t>
            </a:r>
            <a:r>
              <a:rPr lang="en-US" sz="2600" b="1" dirty="0"/>
              <a:t> </a:t>
            </a:r>
            <a:r>
              <a:rPr lang="en-US" sz="2600" b="1" dirty="0" err="1"/>
              <a:t>một</a:t>
            </a:r>
            <a:r>
              <a:rPr lang="en-US" sz="2600" b="1" dirty="0"/>
              <a:t> </a:t>
            </a:r>
            <a:r>
              <a:rPr lang="en-US" sz="2600" b="1" dirty="0" err="1"/>
              <a:t>thành</a:t>
            </a:r>
            <a:r>
              <a:rPr lang="en-US" sz="2600" b="1" dirty="0"/>
              <a:t> </a:t>
            </a:r>
            <a:r>
              <a:rPr lang="en-US" sz="2600" b="1" dirty="0" err="1"/>
              <a:t>viên</a:t>
            </a:r>
            <a:r>
              <a:rPr lang="en-US" sz="2600" b="1" dirty="0"/>
              <a:t> </a:t>
            </a:r>
            <a:r>
              <a:rPr lang="en-US" sz="2600" b="1" dirty="0" err="1"/>
              <a:t>trong</a:t>
            </a:r>
            <a:r>
              <a:rPr lang="en-US" sz="2600" b="1" dirty="0"/>
              <a:t> </a:t>
            </a:r>
            <a:r>
              <a:rPr lang="en-US" sz="2600" b="1" dirty="0" err="1"/>
              <a:t>đoàn</a:t>
            </a:r>
            <a:r>
              <a:rPr lang="en-US" sz="2600" b="1" dirty="0"/>
              <a:t> </a:t>
            </a:r>
            <a:r>
              <a:rPr lang="en-US" sz="2600" b="1" dirty="0" err="1"/>
              <a:t>thám</a:t>
            </a:r>
            <a:r>
              <a:rPr lang="en-US" sz="2600" b="1" dirty="0"/>
              <a:t> </a:t>
            </a:r>
            <a:r>
              <a:rPr lang="en-US" sz="2600" b="1" dirty="0" err="1"/>
              <a:t>hiểm</a:t>
            </a:r>
            <a:r>
              <a:rPr lang="en-US" sz="2600" b="1" dirty="0"/>
              <a:t> </a:t>
            </a:r>
            <a:r>
              <a:rPr lang="en-US" sz="2600" b="1" dirty="0" err="1"/>
              <a:t>của</a:t>
            </a:r>
            <a:r>
              <a:rPr lang="en-US" sz="2600" b="1" dirty="0"/>
              <a:t> Ma-</a:t>
            </a:r>
            <a:r>
              <a:rPr lang="en-US" sz="2600" b="1" dirty="0" err="1"/>
              <a:t>gien</a:t>
            </a:r>
            <a:r>
              <a:rPr lang="en-US" sz="2600" b="1" dirty="0"/>
              <a:t>-</a:t>
            </a:r>
            <a:r>
              <a:rPr lang="en-US" sz="2600" b="1" dirty="0" err="1"/>
              <a:t>lan</a:t>
            </a:r>
            <a:r>
              <a:rPr lang="en-US" sz="2600" b="1" dirty="0"/>
              <a:t>, </a:t>
            </a:r>
            <a:r>
              <a:rPr lang="en-US" sz="2600" b="1" dirty="0" err="1"/>
              <a:t>em</a:t>
            </a:r>
            <a:r>
              <a:rPr lang="en-US" sz="2600" b="1" dirty="0"/>
              <a:t> </a:t>
            </a:r>
            <a:r>
              <a:rPr lang="en-US" sz="2600" b="1" dirty="0" err="1"/>
              <a:t>hãy</a:t>
            </a:r>
            <a:r>
              <a:rPr lang="en-US" sz="2600" b="1" dirty="0"/>
              <a:t> </a:t>
            </a:r>
            <a:r>
              <a:rPr lang="en-US" sz="2600" b="1" dirty="0" err="1"/>
              <a:t>thiệu</a:t>
            </a:r>
            <a:r>
              <a:rPr lang="en-US" sz="2600" b="1" dirty="0"/>
              <a:t> </a:t>
            </a:r>
            <a:r>
              <a:rPr lang="en-US" sz="2600" b="1" dirty="0" err="1"/>
              <a:t>với</a:t>
            </a:r>
            <a:r>
              <a:rPr lang="en-US" sz="2600" b="1" dirty="0"/>
              <a:t> </a:t>
            </a:r>
            <a:r>
              <a:rPr lang="en-US" sz="2600" b="1" dirty="0" err="1"/>
              <a:t>bạn</a:t>
            </a:r>
            <a:r>
              <a:rPr lang="en-US" sz="2600" b="1" dirty="0"/>
              <a:t> </a:t>
            </a:r>
            <a:r>
              <a:rPr lang="en-US" sz="2600" b="1" dirty="0" err="1"/>
              <a:t>bè</a:t>
            </a:r>
            <a:r>
              <a:rPr lang="en-US" sz="2600" b="1" dirty="0"/>
              <a:t> </a:t>
            </a:r>
            <a:r>
              <a:rPr lang="en-US" sz="2600" b="1" dirty="0" err="1"/>
              <a:t>về</a:t>
            </a:r>
            <a:r>
              <a:rPr lang="en-US" sz="2600" b="1" dirty="0"/>
              <a:t> </a:t>
            </a:r>
            <a:r>
              <a:rPr lang="en-US" sz="2600" b="1" dirty="0" err="1"/>
              <a:t>hành</a:t>
            </a:r>
            <a:r>
              <a:rPr lang="en-US" sz="2600" b="1" dirty="0"/>
              <a:t> </a:t>
            </a:r>
            <a:r>
              <a:rPr lang="en-US" sz="2600" b="1" dirty="0" err="1"/>
              <a:t>trình</a:t>
            </a:r>
            <a:r>
              <a:rPr lang="en-US" sz="2600" b="1" dirty="0"/>
              <a:t> </a:t>
            </a:r>
            <a:r>
              <a:rPr lang="en-US" sz="2600" b="1" dirty="0" err="1"/>
              <a:t>mà</a:t>
            </a:r>
            <a:r>
              <a:rPr lang="en-US" sz="2600" b="1" dirty="0"/>
              <a:t> </a:t>
            </a:r>
            <a:r>
              <a:rPr lang="en-US" sz="2600" b="1" dirty="0" err="1"/>
              <a:t>đoàn</a:t>
            </a:r>
            <a:r>
              <a:rPr lang="en-US" sz="2600" b="1" dirty="0"/>
              <a:t> </a:t>
            </a:r>
            <a:r>
              <a:rPr lang="en-US" sz="2600" b="1" dirty="0" err="1"/>
              <a:t>đã</a:t>
            </a:r>
            <a:r>
              <a:rPr lang="en-US" sz="2600" b="1" dirty="0"/>
              <a:t> </a:t>
            </a:r>
            <a:r>
              <a:rPr lang="en-US" sz="2600" b="1" dirty="0" err="1"/>
              <a:t>đi</a:t>
            </a:r>
            <a:r>
              <a:rPr lang="en-US" sz="2600" b="1" dirty="0"/>
              <a:t> qua </a:t>
            </a:r>
            <a:r>
              <a:rPr lang="en-US" sz="2600" b="1" dirty="0" err="1"/>
              <a:t>và</a:t>
            </a:r>
            <a:r>
              <a:rPr lang="en-US" sz="2600" b="1" dirty="0"/>
              <a:t> </a:t>
            </a:r>
            <a:r>
              <a:rPr lang="en-US" sz="2600" b="1" dirty="0" err="1"/>
              <a:t>liên</a:t>
            </a:r>
            <a:r>
              <a:rPr lang="en-US" sz="2600" b="1" dirty="0"/>
              <a:t> </a:t>
            </a:r>
            <a:r>
              <a:rPr lang="en-US" sz="2600" b="1" dirty="0" err="1"/>
              <a:t>hệ</a:t>
            </a:r>
            <a:r>
              <a:rPr lang="en-US" sz="2600" b="1" dirty="0"/>
              <a:t> </a:t>
            </a:r>
            <a:r>
              <a:rPr lang="en-US" sz="2600" b="1" dirty="0" err="1"/>
              <a:t>những</a:t>
            </a:r>
            <a:r>
              <a:rPr lang="en-US" sz="2600" b="1" dirty="0"/>
              <a:t> </a:t>
            </a:r>
            <a:r>
              <a:rPr lang="en-US" sz="2600" b="1" dirty="0" err="1"/>
              <a:t>điều</a:t>
            </a:r>
            <a:r>
              <a:rPr lang="en-US" sz="2600" b="1" dirty="0"/>
              <a:t> </a:t>
            </a:r>
            <a:r>
              <a:rPr lang="en-US" sz="2600" b="1" dirty="0" err="1"/>
              <a:t>em</a:t>
            </a:r>
            <a:r>
              <a:rPr lang="en-US" sz="2600" b="1" dirty="0"/>
              <a:t> </a:t>
            </a:r>
            <a:r>
              <a:rPr lang="en-US" sz="2600" b="1" dirty="0" err="1"/>
              <a:t>biết</a:t>
            </a:r>
            <a:r>
              <a:rPr lang="en-US" sz="2600" b="1" dirty="0"/>
              <a:t> ở </a:t>
            </a:r>
            <a:r>
              <a:rPr lang="en-US" sz="2600" b="1" dirty="0" err="1"/>
              <a:t>hiện</a:t>
            </a:r>
            <a:r>
              <a:rPr lang="en-US" sz="2600" b="1" dirty="0"/>
              <a:t> </a:t>
            </a:r>
            <a:r>
              <a:rPr lang="en-US" sz="2600" b="1" dirty="0" err="1"/>
              <a:t>tại</a:t>
            </a:r>
            <a:r>
              <a:rPr lang="en-US" sz="2600" b="1"/>
              <a:t>. </a:t>
            </a:r>
            <a:endParaRPr lang="en-US" sz="2600" b="1" smtClean="0"/>
          </a:p>
          <a:p>
            <a:pPr marL="0" indent="0" algn="just">
              <a:lnSpc>
                <a:spcPct val="150000"/>
              </a:lnSpc>
            </a:pPr>
            <a:r>
              <a:rPr lang="en-US" sz="2600" b="1" smtClean="0">
                <a:solidFill>
                  <a:srgbClr val="0000FF"/>
                </a:solidFill>
              </a:rPr>
              <a:t>(</a:t>
            </a:r>
            <a:r>
              <a:rPr lang="en-US" sz="2600" b="1" dirty="0" err="1">
                <a:solidFill>
                  <a:srgbClr val="0000FF"/>
                </a:solidFill>
              </a:rPr>
              <a:t>Tư</a:t>
            </a:r>
            <a:r>
              <a:rPr lang="en-US" sz="2600" b="1" dirty="0">
                <a:solidFill>
                  <a:srgbClr val="0000FF"/>
                </a:solidFill>
              </a:rPr>
              <a:t> </a:t>
            </a:r>
            <a:r>
              <a:rPr lang="en-US" sz="2600" b="1" dirty="0" err="1">
                <a:solidFill>
                  <a:srgbClr val="0000FF"/>
                </a:solidFill>
              </a:rPr>
              <a:t>liệu</a:t>
            </a:r>
            <a:r>
              <a:rPr lang="en-US" sz="2600" b="1" dirty="0">
                <a:solidFill>
                  <a:srgbClr val="0000FF"/>
                </a:solidFill>
              </a:rPr>
              <a:t> </a:t>
            </a:r>
            <a:r>
              <a:rPr lang="en-US" sz="2600" b="1" dirty="0" err="1">
                <a:solidFill>
                  <a:srgbClr val="0000FF"/>
                </a:solidFill>
              </a:rPr>
              <a:t>tham</a:t>
            </a:r>
            <a:r>
              <a:rPr lang="en-US" sz="2600" b="1" dirty="0">
                <a:solidFill>
                  <a:srgbClr val="0000FF"/>
                </a:solidFill>
              </a:rPr>
              <a:t> </a:t>
            </a:r>
            <a:r>
              <a:rPr lang="en-US" sz="2600" b="1" dirty="0" err="1">
                <a:solidFill>
                  <a:srgbClr val="0000FF"/>
                </a:solidFill>
              </a:rPr>
              <a:t>khảo</a:t>
            </a:r>
            <a:r>
              <a:rPr lang="en-US" sz="2600" b="1" dirty="0">
                <a:solidFill>
                  <a:srgbClr val="0000FF"/>
                </a:solidFill>
              </a:rPr>
              <a:t> https://youtu.be/0_4OtXvj358 - Ferdinand Magellan – </a:t>
            </a:r>
            <a:r>
              <a:rPr lang="en-US" sz="2600" b="1" dirty="0" err="1">
                <a:solidFill>
                  <a:srgbClr val="0000FF"/>
                </a:solidFill>
              </a:rPr>
              <a:t>Người</a:t>
            </a:r>
            <a:r>
              <a:rPr lang="en-US" sz="2600" b="1" dirty="0">
                <a:solidFill>
                  <a:srgbClr val="0000FF"/>
                </a:solidFill>
              </a:rPr>
              <a:t> </a:t>
            </a:r>
            <a:r>
              <a:rPr lang="en-US" sz="2600" b="1" dirty="0" err="1">
                <a:solidFill>
                  <a:srgbClr val="0000FF"/>
                </a:solidFill>
              </a:rPr>
              <a:t>Đầu</a:t>
            </a:r>
            <a:r>
              <a:rPr lang="en-US" sz="2600" b="1" dirty="0">
                <a:solidFill>
                  <a:srgbClr val="0000FF"/>
                </a:solidFill>
              </a:rPr>
              <a:t> </a:t>
            </a:r>
            <a:r>
              <a:rPr lang="en-US" sz="2600" b="1" dirty="0" err="1">
                <a:solidFill>
                  <a:srgbClr val="0000FF"/>
                </a:solidFill>
              </a:rPr>
              <a:t>Tiên</a:t>
            </a:r>
            <a:r>
              <a:rPr lang="en-US" sz="2600" b="1" dirty="0">
                <a:solidFill>
                  <a:srgbClr val="0000FF"/>
                </a:solidFill>
              </a:rPr>
              <a:t> </a:t>
            </a:r>
            <a:r>
              <a:rPr lang="en-US" sz="2600" b="1" dirty="0" err="1">
                <a:solidFill>
                  <a:srgbClr val="0000FF"/>
                </a:solidFill>
              </a:rPr>
              <a:t>Đi</a:t>
            </a:r>
            <a:r>
              <a:rPr lang="en-US" sz="2600" b="1" dirty="0">
                <a:solidFill>
                  <a:srgbClr val="0000FF"/>
                </a:solidFill>
              </a:rPr>
              <a:t> </a:t>
            </a:r>
            <a:r>
              <a:rPr lang="en-US" sz="2600" b="1" dirty="0" err="1">
                <a:solidFill>
                  <a:srgbClr val="0000FF"/>
                </a:solidFill>
              </a:rPr>
              <a:t>Vòng</a:t>
            </a:r>
            <a:r>
              <a:rPr lang="en-US" sz="2600" b="1" dirty="0">
                <a:solidFill>
                  <a:srgbClr val="0000FF"/>
                </a:solidFill>
              </a:rPr>
              <a:t> </a:t>
            </a:r>
            <a:r>
              <a:rPr lang="en-US" sz="2600" b="1" dirty="0" err="1">
                <a:solidFill>
                  <a:srgbClr val="0000FF"/>
                </a:solidFill>
              </a:rPr>
              <a:t>Quanh</a:t>
            </a:r>
            <a:r>
              <a:rPr lang="en-US" sz="2600" b="1" dirty="0">
                <a:solidFill>
                  <a:srgbClr val="0000FF"/>
                </a:solidFill>
              </a:rPr>
              <a:t> </a:t>
            </a:r>
            <a:r>
              <a:rPr lang="en-US" sz="2600" b="1" dirty="0" err="1">
                <a:solidFill>
                  <a:srgbClr val="0000FF"/>
                </a:solidFill>
              </a:rPr>
              <a:t>Thế</a:t>
            </a:r>
            <a:r>
              <a:rPr lang="en-US" sz="2600" b="1" dirty="0">
                <a:solidFill>
                  <a:srgbClr val="0000FF"/>
                </a:solidFill>
              </a:rPr>
              <a:t> </a:t>
            </a:r>
            <a:r>
              <a:rPr lang="en-US" sz="2600" b="1" dirty="0" err="1">
                <a:solidFill>
                  <a:srgbClr val="0000FF"/>
                </a:solidFill>
              </a:rPr>
              <a:t>Giới</a:t>
            </a:r>
            <a:r>
              <a:rPr lang="en-US" sz="2600" b="1" dirty="0">
                <a:solidFill>
                  <a:srgbClr val="0000FF"/>
                </a:solidFill>
              </a:rPr>
              <a:t>).</a:t>
            </a:r>
          </a:p>
        </p:txBody>
      </p:sp>
      <p:pic>
        <p:nvPicPr>
          <p:cNvPr id="66569" name="Picture 9" descr="Book-09-june"/>
          <p:cNvPicPr>
            <a:picLocks noChangeAspect="1" noChangeArrowheads="1" noCrop="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9347174" y="6019801"/>
            <a:ext cx="1317176" cy="8381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a:extLst>
              <a:ext uri="{FF2B5EF4-FFF2-40B4-BE49-F238E27FC236}">
                <a16:creationId xmlns:a16="http://schemas.microsoft.com/office/drawing/2014/main" id="{C43CD56B-3A92-4635-A2AA-0A3CF42747DF}"/>
              </a:ext>
            </a:extLst>
          </p:cNvPr>
          <p:cNvSpPr>
            <a:spLocks noChangeArrowheads="1"/>
          </p:cNvSpPr>
          <p:nvPr/>
        </p:nvSpPr>
        <p:spPr bwMode="auto">
          <a:xfrm>
            <a:off x="4997490" y="430626"/>
            <a:ext cx="2829339" cy="1158688"/>
          </a:xfrm>
          <a:prstGeom prst="horizontalScroll">
            <a:avLst>
              <a:gd name="adj" fmla="val 12500"/>
            </a:avLst>
          </a:prstGeom>
          <a:solidFill>
            <a:srgbClr val="00B050"/>
          </a:solidFill>
          <a:ln w="9525">
            <a:solidFill>
              <a:schemeClr val="tx1"/>
            </a:solidFill>
            <a:round/>
            <a:headEnd/>
            <a:tailEnd/>
          </a:ln>
          <a:effectLst/>
        </p:spPr>
        <p:txBody>
          <a:bodyPr wrap="none" anchor="ctr"/>
          <a:lstStyle/>
          <a:p>
            <a:pPr algn="ctr">
              <a:defRPr/>
            </a:pPr>
            <a:r>
              <a:rPr lang="en-US" sz="2800" b="1" dirty="0">
                <a:ln w="9525">
                  <a:noFill/>
                  <a:prstDash val="solid"/>
                </a:ln>
                <a:solidFill>
                  <a:srgbClr val="FFFF00"/>
                </a:solidFill>
                <a:effectLst>
                  <a:outerShdw blurRad="12700" dist="38100" dir="2700000" algn="tl" rotWithShape="0">
                    <a:schemeClr val="accent5">
                      <a:lumMod val="60000"/>
                      <a:lumOff val="40000"/>
                    </a:schemeClr>
                  </a:outerShdw>
                </a:effectLst>
                <a:latin typeface="Times New Roman" pitchFamily="18" charset="0"/>
              </a:rPr>
              <a:t>VẬN DỤNG</a:t>
            </a:r>
          </a:p>
        </p:txBody>
      </p:sp>
      <p:pic>
        <p:nvPicPr>
          <p:cNvPr id="8" name="Picture 5" descr="MMj02836790000[1]">
            <a:extLst>
              <a:ext uri="{FF2B5EF4-FFF2-40B4-BE49-F238E27FC236}">
                <a16:creationId xmlns:a16="http://schemas.microsoft.com/office/drawing/2014/main" id="{D521C793-1CED-4751-97E3-161184493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1547664" cy="1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435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6567"/>
                                        </p:tgtEl>
                                        <p:attrNameLst>
                                          <p:attrName>style.visibility</p:attrName>
                                        </p:attrNameLst>
                                      </p:cBhvr>
                                      <p:to>
                                        <p:strVal val="visible"/>
                                      </p:to>
                                    </p:set>
                                    <p:animEffect transition="in" filter="checkerboard(across)">
                                      <p:cBhvr>
                                        <p:cTn id="14"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078115" y="19251"/>
            <a:ext cx="8048600" cy="1540042"/>
          </a:xfrm>
          <a:prstGeom prst="cloudCallout">
            <a:avLst>
              <a:gd name="adj1" fmla="val -34274"/>
              <a:gd name="adj2" fmla="val 101190"/>
            </a:avLst>
          </a:prstGeom>
          <a:solidFill>
            <a:srgbClr val="D9D7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a:solidFill>
                  <a:schemeClr val="tx1"/>
                </a:solidFill>
              </a:rPr>
              <a:t>Câu 2. </a:t>
            </a:r>
            <a:r>
              <a:rPr lang="vi-VN" sz="2800" b="1">
                <a:solidFill>
                  <a:schemeClr val="tx1"/>
                </a:solidFill>
              </a:rPr>
              <a:t>Hoàn thành bảng dưới </a:t>
            </a:r>
            <a:r>
              <a:rPr lang="en-US" sz="2800" b="1">
                <a:solidFill>
                  <a:schemeClr val="tx1"/>
                </a:solidFill>
              </a:rPr>
              <a:t>đ</a:t>
            </a:r>
            <a:r>
              <a:rPr lang="vi-VN" sz="2800" b="1" smtClean="0">
                <a:solidFill>
                  <a:schemeClr val="tx1"/>
                </a:solidFill>
              </a:rPr>
              <a:t>ây </a:t>
            </a:r>
            <a:r>
              <a:rPr lang="vi-VN" sz="2800" b="1">
                <a:solidFill>
                  <a:schemeClr val="tx1"/>
                </a:solidFill>
              </a:rPr>
              <a:t>về các cuộc phát kiến địa </a:t>
            </a:r>
            <a:r>
              <a:rPr lang="vi-VN" sz="2800" b="1" smtClean="0">
                <a:solidFill>
                  <a:schemeClr val="tx1"/>
                </a:solidFill>
              </a:rPr>
              <a:t>lí</a:t>
            </a:r>
            <a:endParaRPr lang="en-US" sz="2800" b="1">
              <a:solidFill>
                <a:schemeClr val="tx1"/>
              </a:solidFill>
            </a:endParaRPr>
          </a:p>
        </p:txBody>
      </p:sp>
      <p:graphicFrame>
        <p:nvGraphicFramePr>
          <p:cNvPr id="3" name="Table 2"/>
          <p:cNvGraphicFramePr>
            <a:graphicFrameLocks noGrp="1"/>
          </p:cNvGraphicFramePr>
          <p:nvPr>
            <p:extLst/>
          </p:nvPr>
        </p:nvGraphicFramePr>
        <p:xfrm>
          <a:off x="336883" y="1790299"/>
          <a:ext cx="11531065" cy="4937760"/>
        </p:xfrm>
        <a:graphic>
          <a:graphicData uri="http://schemas.openxmlformats.org/drawingml/2006/table">
            <a:tbl>
              <a:tblPr firstRow="1" firstCol="1" bandRow="1">
                <a:tableStyleId>{BDBED569-4797-4DF1-A0F4-6AAB3CD982D8}</a:tableStyleId>
              </a:tblPr>
              <a:tblGrid>
                <a:gridCol w="3248029">
                  <a:extLst>
                    <a:ext uri="{9D8B030D-6E8A-4147-A177-3AD203B41FA5}">
                      <a16:colId xmlns:a16="http://schemas.microsoft.com/office/drawing/2014/main" val="218301715"/>
                    </a:ext>
                  </a:extLst>
                </a:gridCol>
                <a:gridCol w="8283036">
                  <a:extLst>
                    <a:ext uri="{9D8B030D-6E8A-4147-A177-3AD203B41FA5}">
                      <a16:colId xmlns:a16="http://schemas.microsoft.com/office/drawing/2014/main" val="842518066"/>
                    </a:ext>
                  </a:extLst>
                </a:gridCol>
              </a:tblGrid>
              <a:tr h="987552">
                <a:tc>
                  <a:txBody>
                    <a:bodyPr/>
                    <a:lstStyle/>
                    <a:p>
                      <a:pPr algn="ctr">
                        <a:lnSpc>
                          <a:spcPct val="150000"/>
                        </a:lnSpc>
                        <a:spcBef>
                          <a:spcPts val="600"/>
                        </a:spcBef>
                        <a:spcAft>
                          <a:spcPts val="100"/>
                        </a:spcAft>
                      </a:pPr>
                      <a:r>
                        <a:rPr lang="vi-VN" sz="2800">
                          <a:effectLst/>
                        </a:rPr>
                        <a:t>Thời gian</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100"/>
                        </a:spcAft>
                      </a:pPr>
                      <a:r>
                        <a:rPr lang="vi-VN" sz="2800">
                          <a:effectLst/>
                        </a:rPr>
                        <a:t>Các cuộc phát kiến địa lí</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4027106"/>
                  </a:ext>
                </a:extLst>
              </a:tr>
              <a:tr h="987552">
                <a:tc>
                  <a:txBody>
                    <a:bodyPr/>
                    <a:lstStyle/>
                    <a:p>
                      <a:pPr algn="just">
                        <a:lnSpc>
                          <a:spcPct val="150000"/>
                        </a:lnSpc>
                        <a:spcBef>
                          <a:spcPts val="600"/>
                        </a:spcBef>
                        <a:spcAft>
                          <a:spcPts val="100"/>
                        </a:spcAft>
                      </a:pPr>
                      <a:r>
                        <a:rPr lang="vi-VN" sz="2800">
                          <a:effectLst/>
                        </a:rPr>
                        <a:t>Năm 1487</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100"/>
                        </a:spcAft>
                      </a:pPr>
                      <a:r>
                        <a:rPr lang="vi-VN" sz="2800">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7312335"/>
                  </a:ext>
                </a:extLst>
              </a:tr>
              <a:tr h="987552">
                <a:tc>
                  <a:txBody>
                    <a:bodyPr/>
                    <a:lstStyle/>
                    <a:p>
                      <a:pPr algn="just">
                        <a:lnSpc>
                          <a:spcPct val="150000"/>
                        </a:lnSpc>
                        <a:spcBef>
                          <a:spcPts val="600"/>
                        </a:spcBef>
                        <a:spcAft>
                          <a:spcPts val="100"/>
                        </a:spcAft>
                      </a:pPr>
                      <a:r>
                        <a:rPr lang="vi-VN" sz="2800">
                          <a:effectLst/>
                        </a:rPr>
                        <a:t>Năm 14</a:t>
                      </a:r>
                      <a:r>
                        <a:rPr lang="en-US" sz="2800">
                          <a:effectLst/>
                        </a:rPr>
                        <a:t>92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100"/>
                        </a:spcAft>
                      </a:pPr>
                      <a:r>
                        <a:rPr lang="vi-VN" sz="2800">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4533060"/>
                  </a:ext>
                </a:extLst>
              </a:tr>
              <a:tr h="987552">
                <a:tc>
                  <a:txBody>
                    <a:bodyPr/>
                    <a:lstStyle/>
                    <a:p>
                      <a:pPr algn="just">
                        <a:lnSpc>
                          <a:spcPct val="150000"/>
                        </a:lnSpc>
                        <a:spcBef>
                          <a:spcPts val="600"/>
                        </a:spcBef>
                        <a:spcAft>
                          <a:spcPts val="100"/>
                        </a:spcAft>
                      </a:pPr>
                      <a:r>
                        <a:rPr lang="vi-VN" sz="2800">
                          <a:effectLst/>
                        </a:rPr>
                        <a:t>Năm 149</a:t>
                      </a:r>
                      <a:r>
                        <a:rPr lang="en-US" sz="2800">
                          <a:effectLst/>
                        </a:rPr>
                        <a:t>7 - 1498</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100"/>
                        </a:spcAft>
                      </a:pPr>
                      <a:r>
                        <a:rPr lang="vi-VN" sz="2800">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6615955"/>
                  </a:ext>
                </a:extLst>
              </a:tr>
              <a:tr h="987552">
                <a:tc>
                  <a:txBody>
                    <a:bodyPr/>
                    <a:lstStyle/>
                    <a:p>
                      <a:pPr algn="just">
                        <a:lnSpc>
                          <a:spcPct val="150000"/>
                        </a:lnSpc>
                        <a:spcBef>
                          <a:spcPts val="600"/>
                        </a:spcBef>
                        <a:spcAft>
                          <a:spcPts val="100"/>
                        </a:spcAft>
                      </a:pPr>
                      <a:r>
                        <a:rPr lang="vi-VN" sz="2800">
                          <a:effectLst/>
                        </a:rPr>
                        <a:t>Từ năm 1519 </a:t>
                      </a:r>
                      <a:r>
                        <a:rPr lang="en-US" sz="2800">
                          <a:effectLst/>
                        </a:rPr>
                        <a:t>- </a:t>
                      </a:r>
                      <a:r>
                        <a:rPr lang="vi-VN" sz="2800">
                          <a:effectLst/>
                        </a:rPr>
                        <a:t>1522</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Bef>
                          <a:spcPts val="600"/>
                        </a:spcBef>
                        <a:spcAft>
                          <a:spcPts val="100"/>
                        </a:spcAft>
                      </a:pPr>
                      <a:r>
                        <a:rPr lang="vi-VN" sz="2800">
                          <a:effectLst/>
                        </a:rPr>
                        <a:t> </a:t>
                      </a:r>
                      <a:endParaRPr lang="en-US"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6004746"/>
                  </a:ext>
                </a:extLst>
              </a:tr>
            </a:tbl>
          </a:graphicData>
        </a:graphic>
      </p:graphicFrame>
      <p:sp>
        <p:nvSpPr>
          <p:cNvPr id="4" name="TextBox 3"/>
          <p:cNvSpPr txBox="1"/>
          <p:nvPr/>
        </p:nvSpPr>
        <p:spPr>
          <a:xfrm>
            <a:off x="3851987" y="2776870"/>
            <a:ext cx="7656841" cy="954107"/>
          </a:xfrm>
          <a:prstGeom prst="rect">
            <a:avLst/>
          </a:prstGeom>
          <a:noFill/>
        </p:spPr>
        <p:txBody>
          <a:bodyPr wrap="square" rtlCol="0">
            <a:spAutoFit/>
          </a:bodyPr>
          <a:lstStyle/>
          <a:p>
            <a:pPr algn="just"/>
            <a:r>
              <a:rPr lang="fr-FR" sz="2800"/>
              <a:t>Cuộc thám hiểm đi qua  mũi cực Nam châu Phi của B.Đi-a-xơ.</a:t>
            </a:r>
            <a:endParaRPr lang="en-US" sz="2800"/>
          </a:p>
        </p:txBody>
      </p:sp>
      <p:sp>
        <p:nvSpPr>
          <p:cNvPr id="6" name="TextBox 5"/>
          <p:cNvSpPr txBox="1"/>
          <p:nvPr/>
        </p:nvSpPr>
        <p:spPr>
          <a:xfrm>
            <a:off x="3851986" y="4687550"/>
            <a:ext cx="7656841" cy="954107"/>
          </a:xfrm>
          <a:prstGeom prst="rect">
            <a:avLst/>
          </a:prstGeom>
          <a:noFill/>
        </p:spPr>
        <p:txBody>
          <a:bodyPr wrap="square" rtlCol="0">
            <a:spAutoFit/>
          </a:bodyPr>
          <a:lstStyle/>
          <a:p>
            <a:pPr algn="just"/>
            <a:r>
              <a:rPr lang="fr-FR" sz="2800"/>
              <a:t>Cuộc hành trình vòng quanh châu Phi đến Ca-li-út (Ấn Độ) của Va-xco đơ Ga-ma.</a:t>
            </a:r>
            <a:endParaRPr lang="en-US" sz="2800"/>
          </a:p>
        </p:txBody>
      </p:sp>
      <p:sp>
        <p:nvSpPr>
          <p:cNvPr id="7" name="TextBox 6"/>
          <p:cNvSpPr txBox="1"/>
          <p:nvPr/>
        </p:nvSpPr>
        <p:spPr>
          <a:xfrm>
            <a:off x="3851985" y="5707804"/>
            <a:ext cx="7656841" cy="954107"/>
          </a:xfrm>
          <a:prstGeom prst="rect">
            <a:avLst/>
          </a:prstGeom>
          <a:noFill/>
        </p:spPr>
        <p:txBody>
          <a:bodyPr wrap="square" rtlCol="0">
            <a:spAutoFit/>
          </a:bodyPr>
          <a:lstStyle/>
          <a:p>
            <a:pPr algn="just"/>
            <a:r>
              <a:rPr lang="fr-FR" sz="2800"/>
              <a:t>Chuyến đi vòng quanh Trái đất bằng đường biển của Ph.Ma-gien-lăng</a:t>
            </a:r>
            <a:r>
              <a:rPr lang="fr-FR" sz="2800" smtClean="0"/>
              <a:t>.</a:t>
            </a:r>
            <a:endParaRPr lang="en-US" sz="2800"/>
          </a:p>
        </p:txBody>
      </p:sp>
      <p:sp>
        <p:nvSpPr>
          <p:cNvPr id="8" name="TextBox 7"/>
          <p:cNvSpPr txBox="1"/>
          <p:nvPr/>
        </p:nvSpPr>
        <p:spPr>
          <a:xfrm>
            <a:off x="3851987" y="3733443"/>
            <a:ext cx="7656841" cy="954107"/>
          </a:xfrm>
          <a:prstGeom prst="rect">
            <a:avLst/>
          </a:prstGeom>
          <a:noFill/>
        </p:spPr>
        <p:txBody>
          <a:bodyPr wrap="square" rtlCol="0">
            <a:spAutoFit/>
          </a:bodyPr>
          <a:lstStyle/>
          <a:p>
            <a:pPr algn="just"/>
            <a:r>
              <a:rPr lang="fr-FR" sz="2800"/>
              <a:t>Cuộc hành trình đi về phía Tây, sang Ca-ri-bê (thuộc châu Mĩ ngày nay) của C.Cô-lôm-bô.</a:t>
            </a:r>
            <a:endParaRPr lang="en-US" sz="2800"/>
          </a:p>
        </p:txBody>
      </p:sp>
    </p:spTree>
    <p:extLst>
      <p:ext uri="{BB962C8B-B14F-4D97-AF65-F5344CB8AC3E}">
        <p14:creationId xmlns:p14="http://schemas.microsoft.com/office/powerpoint/2010/main" val="41557053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367FBF7F-01D4-3682-3C1F-4EB4B7538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4"/>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7">
            <a:extLst>
              <a:ext uri="{FF2B5EF4-FFF2-40B4-BE49-F238E27FC236}">
                <a16:creationId xmlns:a16="http://schemas.microsoft.com/office/drawing/2014/main" id="{687F1E51-D414-DCAE-74C3-39157087FBAA}"/>
              </a:ext>
            </a:extLst>
          </p:cNvPr>
          <p:cNvSpPr txBox="1">
            <a:spLocks noChangeArrowheads="1"/>
          </p:cNvSpPr>
          <p:nvPr/>
        </p:nvSpPr>
        <p:spPr bwMode="auto">
          <a:xfrm>
            <a:off x="1524000" y="1293813"/>
            <a:ext cx="9525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600"/>
              </a:spcBef>
              <a:buNone/>
            </a:pPr>
            <a:r>
              <a:rPr lang="en-US" altLang="en-US" sz="4400" b="1" i="1">
                <a:solidFill>
                  <a:srgbClr val="0000FF"/>
                </a:solidFill>
                <a:latin typeface="Times New Roman" panose="02020603050405020304" pitchFamily="18" charset="0"/>
              </a:rPr>
              <a:t>Cảm ơn các em học sinh!</a:t>
            </a:r>
          </a:p>
        </p:txBody>
      </p:sp>
      <p:sp>
        <p:nvSpPr>
          <p:cNvPr id="5" name="Text Box 28">
            <a:extLst>
              <a:ext uri="{FF2B5EF4-FFF2-40B4-BE49-F238E27FC236}">
                <a16:creationId xmlns:a16="http://schemas.microsoft.com/office/drawing/2014/main" id="{C0AA6F5C-BE9D-18BF-7CA1-3E75D5EA9BFA}"/>
              </a:ext>
            </a:extLst>
          </p:cNvPr>
          <p:cNvSpPr txBox="1">
            <a:spLocks noChangeArrowheads="1"/>
          </p:cNvSpPr>
          <p:nvPr/>
        </p:nvSpPr>
        <p:spPr bwMode="auto">
          <a:xfrm>
            <a:off x="2743201" y="2117725"/>
            <a:ext cx="74072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Chúc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các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em</a:t>
            </a:r>
            <a:r>
              <a:rPr lang="en-US" altLang="en-US" sz="4400" b="1" i="1" dirty="0">
                <a:solidFill>
                  <a:srgbClr val="FF0000"/>
                </a:solidFill>
                <a:latin typeface="Times New Roman" panose="02020603050405020304" pitchFamily="18" charset="0"/>
              </a:rPr>
              <a:t> </a:t>
            </a:r>
          </a:p>
          <a:p>
            <a:pPr algn="ctr">
              <a:spcBef>
                <a:spcPct val="50000"/>
              </a:spcBef>
              <a:buFontTx/>
              <a:buNone/>
            </a:pPr>
            <a:r>
              <a:rPr lang="en-US" altLang="en-US" sz="4400" b="1" i="1" dirty="0" err="1">
                <a:solidFill>
                  <a:srgbClr val="FF0000"/>
                </a:solidFill>
                <a:latin typeface="Times New Roman" panose="02020603050405020304" pitchFamily="18" charset="0"/>
              </a:rPr>
              <a:t>sức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khỏe</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và</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học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tốt</a:t>
            </a:r>
            <a:r>
              <a:rPr lang="en-US" altLang="en-US" sz="4400" b="1" i="1" dirty="0">
                <a:solidFill>
                  <a:srgbClr val="FF0000"/>
                </a:solidFill>
                <a:latin typeface="Times New Roman" panose="02020603050405020304" pitchFamily="18" charset="0"/>
              </a:rPr>
              <a:t>!</a:t>
            </a:r>
          </a:p>
        </p:txBody>
      </p:sp>
      <p:pic>
        <p:nvPicPr>
          <p:cNvPr id="34821" name="Picture 18">
            <a:extLst>
              <a:ext uri="{FF2B5EF4-FFF2-40B4-BE49-F238E27FC236}">
                <a16:creationId xmlns:a16="http://schemas.microsoft.com/office/drawing/2014/main" id="{DA80F9D2-BB87-8F32-3AA2-1598C33F38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4838700"/>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200463042511690xy">
            <a:extLst>
              <a:ext uri="{FF2B5EF4-FFF2-40B4-BE49-F238E27FC236}">
                <a16:creationId xmlns:a16="http://schemas.microsoft.com/office/drawing/2014/main" id="{CB0E148B-3F15-650F-C5B9-AAB0084F58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46800" y="3135313"/>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 descr="200463042511690xy">
            <a:extLst>
              <a:ext uri="{FF2B5EF4-FFF2-40B4-BE49-F238E27FC236}">
                <a16:creationId xmlns:a16="http://schemas.microsoft.com/office/drawing/2014/main" id="{A22C1832-E73A-A47E-7DE9-4854E6A9BA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72413" y="38481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5" descr="200463042511690xy">
            <a:extLst>
              <a:ext uri="{FF2B5EF4-FFF2-40B4-BE49-F238E27FC236}">
                <a16:creationId xmlns:a16="http://schemas.microsoft.com/office/drawing/2014/main" id="{58C5E585-7AA0-84B3-5880-31C21F9767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10525" y="1524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8">
            <a:extLst>
              <a:ext uri="{FF2B5EF4-FFF2-40B4-BE49-F238E27FC236}">
                <a16:creationId xmlns:a16="http://schemas.microsoft.com/office/drawing/2014/main" id="{CCBFAA19-C545-F692-27B1-F9AFC6D637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76563" y="3040063"/>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6600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40"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7094478" y="1072553"/>
            <a:ext cx="5255172" cy="4310775"/>
          </a:xfrm>
          <a:prstGeom prst="rect">
            <a:avLst/>
          </a:prstGeom>
        </p:spPr>
      </p:pic>
      <p:sp>
        <p:nvSpPr>
          <p:cNvPr id="4" name="Cloud Callout 3"/>
          <p:cNvSpPr/>
          <p:nvPr/>
        </p:nvSpPr>
        <p:spPr>
          <a:xfrm>
            <a:off x="240522" y="2006351"/>
            <a:ext cx="6526925" cy="2638680"/>
          </a:xfrm>
          <a:prstGeom prst="cloudCallout">
            <a:avLst>
              <a:gd name="adj1" fmla="val 64523"/>
              <a:gd name="adj2" fmla="val 20541"/>
            </a:avLst>
          </a:prstGeom>
          <a:solidFill>
            <a:srgbClr val="FFFDDE"/>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nl-NL" sz="2400" b="1" i="1" u="sng" smtClean="0">
                <a:solidFill>
                  <a:schemeClr val="tx1"/>
                </a:solidFill>
              </a:rPr>
              <a:t>THẢO LUẬN NHÓM:</a:t>
            </a:r>
          </a:p>
          <a:p>
            <a:pPr algn="ctr"/>
            <a:r>
              <a:rPr lang="nl-NL" sz="2400" smtClean="0">
                <a:solidFill>
                  <a:schemeClr val="tx1"/>
                </a:solidFill>
              </a:rPr>
              <a:t>Hãy </a:t>
            </a:r>
            <a:r>
              <a:rPr lang="nl-NL" sz="2400">
                <a:solidFill>
                  <a:schemeClr val="tx1"/>
                </a:solidFill>
              </a:rPr>
              <a:t>dựa vào thông tin trong bài và quan sát lược đồ 2, bảng 2 SGK tr.9, 10 để </a:t>
            </a:r>
            <a:r>
              <a:rPr lang="fr-FR" sz="2400" i="1">
                <a:solidFill>
                  <a:schemeClr val="tx1"/>
                </a:solidFill>
              </a:rPr>
              <a:t>Tìm </a:t>
            </a:r>
            <a:r>
              <a:rPr lang="fr-FR" sz="2400" i="1" smtClean="0">
                <a:solidFill>
                  <a:schemeClr val="tx1"/>
                </a:solidFill>
              </a:rPr>
              <a:t>hiểu các </a:t>
            </a:r>
            <a:r>
              <a:rPr lang="fr-FR" sz="2400" i="1">
                <a:solidFill>
                  <a:schemeClr val="tx1"/>
                </a:solidFill>
              </a:rPr>
              <a:t>cuộc </a:t>
            </a:r>
            <a:r>
              <a:rPr lang="nl-NL" sz="2400" i="1" smtClean="0">
                <a:solidFill>
                  <a:schemeClr val="tx1"/>
                </a:solidFill>
              </a:rPr>
              <a:t>phát </a:t>
            </a:r>
            <a:r>
              <a:rPr lang="nl-NL" sz="2400" i="1">
                <a:solidFill>
                  <a:schemeClr val="tx1"/>
                </a:solidFill>
              </a:rPr>
              <a:t>kiến địa lí </a:t>
            </a:r>
            <a:r>
              <a:rPr lang="nl-NL" sz="2400" i="1" smtClean="0">
                <a:solidFill>
                  <a:schemeClr val="tx1"/>
                </a:solidFill>
              </a:rPr>
              <a:t>lớn của các nhà hàng hải:</a:t>
            </a:r>
            <a:endParaRPr lang="en-US" sz="2400">
              <a:solidFill>
                <a:schemeClr val="tx1"/>
              </a:solidFill>
            </a:endParaRPr>
          </a:p>
        </p:txBody>
      </p:sp>
      <p:sp>
        <p:nvSpPr>
          <p:cNvPr id="5" name="Rounded Rectangle 4"/>
          <p:cNvSpPr/>
          <p:nvPr/>
        </p:nvSpPr>
        <p:spPr>
          <a:xfrm>
            <a:off x="71142" y="5051902"/>
            <a:ext cx="6696305" cy="1697422"/>
          </a:xfrm>
          <a:prstGeom prst="roundRect">
            <a:avLst/>
          </a:prstGeom>
          <a:solidFill>
            <a:srgbClr val="CFF6CF"/>
          </a:solidFill>
          <a:ln/>
        </p:spPr>
        <p:style>
          <a:lnRef idx="0">
            <a:schemeClr val="accent2"/>
          </a:lnRef>
          <a:fillRef idx="3">
            <a:schemeClr val="accent2"/>
          </a:fillRef>
          <a:effectRef idx="3">
            <a:schemeClr val="accent2"/>
          </a:effectRef>
          <a:fontRef idx="minor">
            <a:schemeClr val="lt1"/>
          </a:fontRef>
        </p:style>
        <p:txBody>
          <a:bodyPr rtlCol="0" anchor="ctr"/>
          <a:lstStyle/>
          <a:p>
            <a:r>
              <a:rPr lang="fr-FR" sz="2800" b="1" smtClean="0">
                <a:solidFill>
                  <a:schemeClr val="tx1"/>
                </a:solidFill>
              </a:rPr>
              <a:t>Nhóm </a:t>
            </a:r>
            <a:r>
              <a:rPr lang="fr-FR" sz="2800" b="1">
                <a:solidFill>
                  <a:schemeClr val="tx1"/>
                </a:solidFill>
              </a:rPr>
              <a:t>1</a:t>
            </a:r>
            <a:r>
              <a:rPr lang="fr-FR" sz="2800">
                <a:solidFill>
                  <a:schemeClr val="tx1"/>
                </a:solidFill>
              </a:rPr>
              <a:t>: </a:t>
            </a:r>
            <a:r>
              <a:rPr lang="fr-FR" sz="2800" smtClean="0">
                <a:solidFill>
                  <a:schemeClr val="tx1"/>
                </a:solidFill>
              </a:rPr>
              <a:t>B.Đi-a-xơ </a:t>
            </a:r>
            <a:r>
              <a:rPr lang="fr-FR" sz="2800">
                <a:solidFill>
                  <a:schemeClr val="tx1"/>
                </a:solidFill>
              </a:rPr>
              <a:t>năm 1487. </a:t>
            </a:r>
            <a:endParaRPr lang="en-US" sz="2800">
              <a:solidFill>
                <a:schemeClr val="tx1"/>
              </a:solidFill>
            </a:endParaRPr>
          </a:p>
          <a:p>
            <a:r>
              <a:rPr lang="fr-FR" sz="2800" b="1" smtClean="0">
                <a:solidFill>
                  <a:schemeClr val="tx1"/>
                </a:solidFill>
              </a:rPr>
              <a:t>Nhóm </a:t>
            </a:r>
            <a:r>
              <a:rPr lang="fr-FR" sz="2800" b="1">
                <a:solidFill>
                  <a:schemeClr val="tx1"/>
                </a:solidFill>
              </a:rPr>
              <a:t>2</a:t>
            </a:r>
            <a:r>
              <a:rPr lang="fr-FR" sz="2800">
                <a:solidFill>
                  <a:schemeClr val="tx1"/>
                </a:solidFill>
              </a:rPr>
              <a:t>: </a:t>
            </a:r>
            <a:r>
              <a:rPr lang="fr-FR" sz="2800" smtClean="0">
                <a:solidFill>
                  <a:schemeClr val="tx1"/>
                </a:solidFill>
              </a:rPr>
              <a:t>C.Cô-lôm-bô </a:t>
            </a:r>
            <a:r>
              <a:rPr lang="fr-FR" sz="2800">
                <a:solidFill>
                  <a:schemeClr val="tx1"/>
                </a:solidFill>
              </a:rPr>
              <a:t>năm 1492. </a:t>
            </a:r>
            <a:endParaRPr lang="en-US" sz="2800">
              <a:solidFill>
                <a:schemeClr val="tx1"/>
              </a:solidFill>
            </a:endParaRPr>
          </a:p>
          <a:p>
            <a:r>
              <a:rPr lang="fr-FR" sz="2800" b="1" smtClean="0">
                <a:solidFill>
                  <a:schemeClr val="tx1"/>
                </a:solidFill>
              </a:rPr>
              <a:t>Nhóm </a:t>
            </a:r>
            <a:r>
              <a:rPr lang="fr-FR" sz="2800" b="1">
                <a:solidFill>
                  <a:schemeClr val="tx1"/>
                </a:solidFill>
              </a:rPr>
              <a:t>3</a:t>
            </a:r>
            <a:r>
              <a:rPr lang="fr-FR" sz="2800">
                <a:solidFill>
                  <a:schemeClr val="tx1"/>
                </a:solidFill>
              </a:rPr>
              <a:t>: </a:t>
            </a:r>
            <a:r>
              <a:rPr lang="fr-FR" sz="2800" smtClean="0">
                <a:solidFill>
                  <a:schemeClr val="tx1"/>
                </a:solidFill>
              </a:rPr>
              <a:t>Va-xco </a:t>
            </a:r>
            <a:r>
              <a:rPr lang="fr-FR" sz="2800">
                <a:solidFill>
                  <a:schemeClr val="tx1"/>
                </a:solidFill>
              </a:rPr>
              <a:t>đơ Ga-ma năm 1497-1498. </a:t>
            </a:r>
            <a:endParaRPr lang="en-US" sz="2800">
              <a:solidFill>
                <a:schemeClr val="tx1"/>
              </a:solidFill>
            </a:endParaRPr>
          </a:p>
          <a:p>
            <a:r>
              <a:rPr lang="fr-FR" sz="2800" b="1" smtClean="0">
                <a:solidFill>
                  <a:schemeClr val="tx1"/>
                </a:solidFill>
              </a:rPr>
              <a:t>Nhóm </a:t>
            </a:r>
            <a:r>
              <a:rPr lang="fr-FR" sz="2800" b="1">
                <a:solidFill>
                  <a:schemeClr val="tx1"/>
                </a:solidFill>
              </a:rPr>
              <a:t>4</a:t>
            </a:r>
            <a:r>
              <a:rPr lang="fr-FR" sz="2800">
                <a:solidFill>
                  <a:schemeClr val="tx1"/>
                </a:solidFill>
              </a:rPr>
              <a:t>: </a:t>
            </a:r>
            <a:r>
              <a:rPr lang="fr-FR" sz="2800" smtClean="0">
                <a:solidFill>
                  <a:schemeClr val="tx1"/>
                </a:solidFill>
              </a:rPr>
              <a:t>Ph.Ma-gien-lăng </a:t>
            </a:r>
            <a:r>
              <a:rPr lang="fr-FR" sz="2800">
                <a:solidFill>
                  <a:schemeClr val="tx1"/>
                </a:solidFill>
              </a:rPr>
              <a:t>năm 1519-1522.  </a:t>
            </a:r>
            <a:endParaRPr lang="en-US" sz="2800">
              <a:solidFill>
                <a:schemeClr val="tx1"/>
              </a:solidFill>
            </a:endParaRPr>
          </a:p>
        </p:txBody>
      </p:sp>
      <p:sp>
        <p:nvSpPr>
          <p:cNvPr id="6" name="Rounded Rectangle 5"/>
          <p:cNvSpPr/>
          <p:nvPr/>
        </p:nvSpPr>
        <p:spPr>
          <a:xfrm>
            <a:off x="7651532" y="5383328"/>
            <a:ext cx="4319751" cy="1443142"/>
          </a:xfrm>
          <a:prstGeom prst="roundRect">
            <a:avLst/>
          </a:prstGeom>
          <a:solidFill>
            <a:srgbClr val="FFB2A6"/>
          </a:solidFill>
          <a:ln/>
        </p:spPr>
        <p:style>
          <a:lnRef idx="0">
            <a:schemeClr val="accent3"/>
          </a:lnRef>
          <a:fillRef idx="3">
            <a:schemeClr val="accent3"/>
          </a:fillRef>
          <a:effectRef idx="3">
            <a:schemeClr val="accent3"/>
          </a:effectRef>
          <a:fontRef idx="minor">
            <a:schemeClr val="lt1"/>
          </a:fontRef>
        </p:style>
        <p:txBody>
          <a:bodyPr rtlCol="0" anchor="ctr"/>
          <a:lstStyle/>
          <a:p>
            <a:r>
              <a:rPr lang="nl-NL" sz="2400" b="1" i="1" u="sng">
                <a:solidFill>
                  <a:schemeClr val="tx1"/>
                </a:solidFill>
              </a:rPr>
              <a:t>G</a:t>
            </a:r>
            <a:r>
              <a:rPr lang="nl-NL" sz="2400" b="1" i="1" u="sng" smtClean="0">
                <a:solidFill>
                  <a:schemeClr val="tx1"/>
                </a:solidFill>
              </a:rPr>
              <a:t>ợi ý:</a:t>
            </a:r>
            <a:endParaRPr lang="en-US" sz="2400" b="1" i="1" u="sng">
              <a:solidFill>
                <a:schemeClr val="tx1"/>
              </a:solidFill>
            </a:endParaRPr>
          </a:p>
          <a:p>
            <a:r>
              <a:rPr lang="nl-NL" sz="2400" i="1">
                <a:solidFill>
                  <a:schemeClr val="tx1"/>
                </a:solidFill>
              </a:rPr>
              <a:t>+ Điểm xuất phát.</a:t>
            </a:r>
            <a:endParaRPr lang="en-US" sz="2400">
              <a:solidFill>
                <a:schemeClr val="tx1"/>
              </a:solidFill>
            </a:endParaRPr>
          </a:p>
          <a:p>
            <a:r>
              <a:rPr lang="nl-NL" sz="2400" i="1">
                <a:solidFill>
                  <a:schemeClr val="tx1"/>
                </a:solidFill>
              </a:rPr>
              <a:t>+ Đi theo hướng nào.</a:t>
            </a:r>
            <a:endParaRPr lang="en-US" sz="2400">
              <a:solidFill>
                <a:schemeClr val="tx1"/>
              </a:solidFill>
            </a:endParaRPr>
          </a:p>
          <a:p>
            <a:r>
              <a:rPr lang="nl-NL" sz="2400" i="1">
                <a:solidFill>
                  <a:schemeClr val="tx1"/>
                </a:solidFill>
              </a:rPr>
              <a:t>+ Qua các biển, đại dương nào.</a:t>
            </a:r>
            <a:endParaRPr lang="en-US" sz="2400">
              <a:solidFill>
                <a:schemeClr val="tx1"/>
              </a:solidFill>
            </a:endParaRPr>
          </a:p>
        </p:txBody>
      </p:sp>
      <p:sp>
        <p:nvSpPr>
          <p:cNvPr id="2" name="Rounded Rectangle 1"/>
          <p:cNvSpPr/>
          <p:nvPr/>
        </p:nvSpPr>
        <p:spPr>
          <a:xfrm>
            <a:off x="71142" y="1072553"/>
            <a:ext cx="7407811" cy="602529"/>
          </a:xfrm>
          <a:prstGeom prst="roundRect">
            <a:avLst/>
          </a:prstGeom>
          <a:solidFill>
            <a:srgbClr val="D9D7F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a:ln w="0"/>
                <a:solidFill>
                  <a:schemeClr val="tx1"/>
                </a:solidFill>
                <a:effectLst>
                  <a:outerShdw blurRad="38100" dist="19050" dir="2700000" algn="tl" rotWithShape="0">
                    <a:schemeClr val="dk1">
                      <a:alpha val="40000"/>
                    </a:schemeClr>
                  </a:outerShdw>
                </a:effectLst>
              </a:rPr>
              <a:t>1. </a:t>
            </a:r>
            <a:r>
              <a:rPr lang="en-US" sz="2800" b="1" smtClean="0">
                <a:ln w="0"/>
                <a:solidFill>
                  <a:schemeClr val="tx1"/>
                </a:solidFill>
                <a:effectLst>
                  <a:outerShdw blurRad="38100" dist="19050" dir="2700000" algn="tl" rotWithShape="0">
                    <a:schemeClr val="dk1">
                      <a:alpha val="40000"/>
                    </a:schemeClr>
                  </a:outerShdw>
                </a:effectLst>
              </a:rPr>
              <a:t>Một </a:t>
            </a:r>
            <a:r>
              <a:rPr lang="en-US" sz="2800" b="1">
                <a:ln w="0"/>
                <a:solidFill>
                  <a:schemeClr val="tx1"/>
                </a:solidFill>
                <a:effectLst>
                  <a:outerShdw blurRad="38100" dist="19050" dir="2700000" algn="tl" rotWithShape="0">
                    <a:schemeClr val="dk1">
                      <a:alpha val="40000"/>
                    </a:schemeClr>
                  </a:outerShdw>
                </a:effectLst>
              </a:rPr>
              <a:t>số cuộc phát kiến địa lí lớn trên thế giới</a:t>
            </a:r>
          </a:p>
        </p:txBody>
      </p:sp>
      <p:sp>
        <p:nvSpPr>
          <p:cNvPr id="7" name="Rounded Rectangle 6"/>
          <p:cNvSpPr/>
          <p:nvPr/>
        </p:nvSpPr>
        <p:spPr>
          <a:xfrm>
            <a:off x="2668705" y="83611"/>
            <a:ext cx="6653972" cy="823307"/>
          </a:xfrm>
          <a:prstGeom prst="roundRect">
            <a:avLst/>
          </a:prstGeom>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2: CÁC CUỘC PHÁT KIẾN ĐỊA LÍ </a:t>
            </a:r>
          </a:p>
          <a:p>
            <a:pPr algn="ctr"/>
            <a:r>
              <a:rPr lang="en-US" sz="28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THẾ KỈ XV ĐẾN THẾ KỈ XVI</a:t>
            </a:r>
          </a:p>
        </p:txBody>
      </p:sp>
    </p:spTree>
    <p:extLst>
      <p:ext uri="{BB962C8B-B14F-4D97-AF65-F5344CB8AC3E}">
        <p14:creationId xmlns:p14="http://schemas.microsoft.com/office/powerpoint/2010/main" val="26824963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B6734E12-90D1-9D77-FC60-C3CD41EC8B36}"/>
              </a:ext>
            </a:extLst>
          </p:cNvPr>
          <p:cNvSpPr/>
          <p:nvPr/>
        </p:nvSpPr>
        <p:spPr>
          <a:xfrm>
            <a:off x="1653479" y="106082"/>
            <a:ext cx="7642921" cy="637165"/>
          </a:xfrm>
          <a:prstGeom prst="roundRect">
            <a:avLst/>
          </a:prstGeom>
          <a:solidFill>
            <a:srgbClr val="FFDEFA"/>
          </a:solidFill>
          <a:ln/>
        </p:spPr>
        <p:style>
          <a:lnRef idx="0">
            <a:schemeClr val="accent4"/>
          </a:lnRef>
          <a:fillRef idx="3">
            <a:schemeClr val="accent4"/>
          </a:fillRef>
          <a:effectRef idx="3">
            <a:schemeClr val="accent4"/>
          </a:effectRef>
          <a:fontRef idx="minor">
            <a:schemeClr val="lt1"/>
          </a:fontRef>
        </p:style>
        <p:txBody>
          <a:bodyPr anchor="ctr"/>
          <a:lstStyle/>
          <a:p>
            <a:pPr algn="just">
              <a:defRPr/>
            </a:pPr>
            <a:r>
              <a:rPr lang="nl-NL" sz="2800" b="1"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1</a:t>
            </a:r>
            <a:r>
              <a:rPr lang="nl-NL" sz="2800" b="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nl-NL" sz="2800" b="1"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Một </a:t>
            </a:r>
            <a:r>
              <a:rPr lang="nl-NL" sz="2800" b="1"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số cuộc phát kiến </a:t>
            </a:r>
            <a:r>
              <a:rPr lang="nl-NL" sz="2800" b="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địa </a:t>
            </a:r>
            <a:r>
              <a:rPr lang="nl-NL" sz="2800" b="1" smtClean="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lí lớn trên thế giới</a:t>
            </a:r>
            <a:endParaRPr lang="vi-VN" sz="2800" b="1"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0" y="907425"/>
            <a:ext cx="12182263" cy="561856"/>
          </a:xfrm>
          <a:prstGeom prst="roundRect">
            <a:avLst/>
          </a:prstGeom>
          <a:solidFill>
            <a:srgbClr val="CFF6CF"/>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nl-NL"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1487, B.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xơ</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đã</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mũi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cực</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Nam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châu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id="{AC124444-37DB-0598-AFE1-B39DCDDCF6E8}"/>
              </a:ext>
            </a:extLst>
          </p:cNvPr>
          <p:cNvGrpSpPr/>
          <p:nvPr/>
        </p:nvGrpSpPr>
        <p:grpSpPr>
          <a:xfrm>
            <a:off x="8300740" y="5498546"/>
            <a:ext cx="62640" cy="119520"/>
            <a:chOff x="5525781" y="4783842"/>
            <a:chExt cx="62640" cy="119520"/>
          </a:xfrm>
        </p:grpSpPr>
        <mc:AlternateContent xmlns:mc="http://schemas.openxmlformats.org/markup-compatibility/2006">
          <mc:Choice xmlns:p14="http://schemas.microsoft.com/office/powerpoint/2010/main" xmlns:aink="http://schemas.microsoft.com/office/drawing/2016/ink" xmlns="" Requires="p14 aink">
            <p:contentPart p14:bwMode="auto" r:id="rId4">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p:pic>
              <p:nvPicPr>
                <p:cNvPr id="52" name="Ink 51">
                  <a:extLst>
                    <a:ext uri="{FF2B5EF4-FFF2-40B4-BE49-F238E27FC236}">
                      <a16:creationId xmlns:a16="http://schemas.microsoft.com/office/drawing/2014/main" id="{7DD22EE2-BE58-958E-1121-5FC34F53EF6F}"/>
                    </a:ext>
                  </a:extLst>
                </p:cNvPr>
                <p:cNvPicPr/>
                <p:nvPr/>
              </p:nvPicPr>
              <p:blipFill>
                <a:blip r:embed="rId5"/>
                <a:stretch>
                  <a:fillRect/>
                </a:stretch>
              </p:blipFill>
              <p:spPr>
                <a:xfrm>
                  <a:off x="5534421" y="4755402"/>
                  <a:ext cx="36000" cy="216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p:pic>
              <p:nvPicPr>
                <p:cNvPr id="53" name="Ink 52">
                  <a:extLst>
                    <a:ext uri="{FF2B5EF4-FFF2-40B4-BE49-F238E27FC236}">
                      <a16:creationId xmlns:a16="http://schemas.microsoft.com/office/drawing/2014/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p:pic>
              <p:nvPicPr>
                <p:cNvPr id="54" name="Ink 53">
                  <a:extLst>
                    <a:ext uri="{FF2B5EF4-FFF2-40B4-BE49-F238E27FC236}">
                      <a16:creationId xmlns:a16="http://schemas.microsoft.com/office/drawing/2014/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id="{488327C4-2C5E-9527-56E2-7F9FFF97CC28}"/>
              </a:ext>
            </a:extLst>
          </p:cNvPr>
          <p:cNvPicPr/>
          <p:nvPr/>
        </p:nvPicPr>
        <p:blipFill>
          <a:blip r:embed="rId11" cstate="print"/>
          <a:stretch>
            <a:fillRect/>
          </a:stretch>
        </p:blipFill>
        <p:spPr>
          <a:xfrm>
            <a:off x="5147099" y="1880892"/>
            <a:ext cx="6771861" cy="4800600"/>
          </a:xfrm>
          <a:prstGeom prst="rect">
            <a:avLst/>
          </a:prstGeom>
          <a:ln w="28575">
            <a:solidFill>
              <a:schemeClr val="tx1"/>
            </a:solidFill>
          </a:ln>
        </p:spPr>
      </p:pic>
      <p:pic>
        <p:nvPicPr>
          <p:cNvPr id="19" name="Picture 18">
            <a:extLst>
              <a:ext uri="{FF2B5EF4-FFF2-40B4-BE49-F238E27FC236}">
                <a16:creationId xmlns:a16="http://schemas.microsoft.com/office/drawing/2014/main" id="{371B5BD4-0121-3CF5-5512-2769C77524E2}"/>
              </a:ext>
            </a:extLst>
          </p:cNvPr>
          <p:cNvPicPr>
            <a:picLocks noChangeAspect="1"/>
          </p:cNvPicPr>
          <p:nvPr/>
        </p:nvPicPr>
        <p:blipFill>
          <a:blip r:embed="rId12"/>
          <a:stretch>
            <a:fillRect/>
          </a:stretch>
        </p:blipFill>
        <p:spPr>
          <a:xfrm>
            <a:off x="7837780" y="4395492"/>
            <a:ext cx="967898" cy="1103242"/>
          </a:xfrm>
          <a:prstGeom prst="rect">
            <a:avLst/>
          </a:prstGeom>
        </p:spPr>
      </p:pic>
      <p:sp>
        <p:nvSpPr>
          <p:cNvPr id="20" name="Rectangle 19">
            <a:extLst>
              <a:ext uri="{FF2B5EF4-FFF2-40B4-BE49-F238E27FC236}">
                <a16:creationId xmlns:a16="http://schemas.microsoft.com/office/drawing/2014/main" id="{6BECD520-BBF2-B8BC-70B0-20036A59D3FF}"/>
              </a:ext>
            </a:extLst>
          </p:cNvPr>
          <p:cNvSpPr/>
          <p:nvPr/>
        </p:nvSpPr>
        <p:spPr>
          <a:xfrm>
            <a:off x="7523125" y="2939241"/>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id="{2C42C638-DA5D-C12F-4837-BD98A28F97D8}"/>
              </a:ext>
            </a:extLst>
          </p:cNvPr>
          <p:cNvSpPr/>
          <p:nvPr/>
        </p:nvSpPr>
        <p:spPr>
          <a:xfrm>
            <a:off x="7949834" y="3457901"/>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a:solidFill>
              <a:srgbClr val="3137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77C5C8-AC0F-93FD-A685-680D0AA2D032}"/>
              </a:ext>
            </a:extLst>
          </p:cNvPr>
          <p:cNvSpPr/>
          <p:nvPr/>
        </p:nvSpPr>
        <p:spPr>
          <a:xfrm>
            <a:off x="8442412" y="5324919"/>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CF25A4-350E-A33D-16DF-27729CA53565}"/>
              </a:ext>
            </a:extLst>
          </p:cNvPr>
          <p:cNvPicPr>
            <a:picLocks noChangeAspect="1"/>
          </p:cNvPicPr>
          <p:nvPr/>
        </p:nvPicPr>
        <p:blipFill>
          <a:blip r:embed="rId13"/>
          <a:stretch>
            <a:fillRect/>
          </a:stretch>
        </p:blipFill>
        <p:spPr>
          <a:xfrm>
            <a:off x="10595975" y="2152846"/>
            <a:ext cx="1324101" cy="1572790"/>
          </a:xfrm>
          <a:prstGeom prst="rect">
            <a:avLst/>
          </a:prstGeom>
        </p:spPr>
      </p:pic>
      <p:sp>
        <p:nvSpPr>
          <p:cNvPr id="18" name="Rounded Rectangle 17"/>
          <p:cNvSpPr/>
          <p:nvPr/>
        </p:nvSpPr>
        <p:spPr>
          <a:xfrm>
            <a:off x="128142" y="1728049"/>
            <a:ext cx="4567404" cy="4809382"/>
          </a:xfrm>
          <a:prstGeom prst="roundRect">
            <a:avLst/>
          </a:prstGeom>
          <a:solidFill>
            <a:srgbClr val="FFFDDE"/>
          </a:solidFill>
          <a:ln/>
        </p:spPr>
        <p:style>
          <a:lnRef idx="0">
            <a:schemeClr val="accent6"/>
          </a:lnRef>
          <a:fillRef idx="3">
            <a:schemeClr val="accent6"/>
          </a:fillRef>
          <a:effectRef idx="3">
            <a:schemeClr val="accent6"/>
          </a:effectRef>
          <a:fontRef idx="minor">
            <a:schemeClr val="lt1"/>
          </a:fontRef>
        </p:style>
        <p:txBody>
          <a:bodyPr rtlCol="0" anchor="ctr"/>
          <a:lstStyle/>
          <a:p>
            <a:pPr algn="just"/>
            <a:r>
              <a:rPr lang="fr-FR" sz="2800" smtClean="0">
                <a:solidFill>
                  <a:schemeClr val="tx1"/>
                </a:solidFill>
              </a:rPr>
              <a:t>Ngày 3-2-1487, Đi-a-xơ đã tới mỏm cực Nam châu Phi. Ông đặt tên mũi đất cực Nam châu Phi này là mũi "Bão Táp". Vua Bồ Đào Nha Gioan II đã đổi tên thành mũi "Hảo Vọng" (hi vọng tốt đẹp). Con đường "hi vọng" tốt đẹp sang ấn Độ đã mở ra trước mắt người Bồ Đào Nha.</a:t>
            </a:r>
            <a:endParaRPr lang="en-US" sz="2800">
              <a:solidFill>
                <a:schemeClr val="tx1"/>
              </a:solidFill>
            </a:endParaRPr>
          </a:p>
        </p:txBody>
      </p:sp>
    </p:spTree>
    <p:custDataLst>
      <p:tags r:id="rId1"/>
    </p:custDataLst>
    <p:extLst>
      <p:ext uri="{BB962C8B-B14F-4D97-AF65-F5344CB8AC3E}">
        <p14:creationId xmlns:p14="http://schemas.microsoft.com/office/powerpoint/2010/main" val="38419217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1000"/>
                                        <p:tgtEl>
                                          <p:spTgt spid="17"/>
                                        </p:tgtEl>
                                      </p:cBhvr>
                                    </p:animEffect>
                                  </p:childTnLst>
                                </p:cTn>
                              </p:par>
                            </p:childTnLst>
                          </p:cTn>
                        </p:par>
                        <p:par>
                          <p:cTn id="23" fill="hold">
                            <p:stCondLst>
                              <p:cond delay="2000"/>
                            </p:stCondLst>
                            <p:childTnLst>
                              <p:par>
                                <p:cTn id="24" presetID="2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edge">
                                      <p:cBhvr>
                                        <p:cTn id="26" dur="2000"/>
                                        <p:tgtEl>
                                          <p:spTgt spid="5"/>
                                        </p:tgtEl>
                                      </p:cBhvr>
                                    </p:animEffect>
                                  </p:childTnLst>
                                </p:cTn>
                              </p:par>
                            </p:childTnLst>
                          </p:cTn>
                        </p:par>
                        <p:par>
                          <p:cTn id="27" fill="hold">
                            <p:stCondLst>
                              <p:cond delay="4000"/>
                            </p:stCondLst>
                            <p:childTnLst>
                              <p:par>
                                <p:cTn id="28" presetID="21" presetClass="entr" presetSubtype="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500"/>
                            </p:stCondLst>
                            <p:childTnLst>
                              <p:par>
                                <p:cTn id="39" presetID="50" presetClass="entr" presetSubtype="0" decel="10000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1000" fill="hold"/>
                                        <p:tgtEl>
                                          <p:spTgt spid="21"/>
                                        </p:tgtEl>
                                        <p:attrNameLst>
                                          <p:attrName>ppt_w</p:attrName>
                                        </p:attrNameLst>
                                      </p:cBhvr>
                                      <p:tavLst>
                                        <p:tav tm="0">
                                          <p:val>
                                            <p:strVal val="#ppt_w+.3"/>
                                          </p:val>
                                        </p:tav>
                                        <p:tav tm="100000">
                                          <p:val>
                                            <p:strVal val="#ppt_w"/>
                                          </p:val>
                                        </p:tav>
                                      </p:tavLst>
                                    </p:anim>
                                    <p:anim calcmode="lin" valueType="num">
                                      <p:cBhvr>
                                        <p:cTn id="42" dur="1000" fill="hold"/>
                                        <p:tgtEl>
                                          <p:spTgt spid="21"/>
                                        </p:tgtEl>
                                        <p:attrNameLst>
                                          <p:attrName>ppt_h</p:attrName>
                                        </p:attrNameLst>
                                      </p:cBhvr>
                                      <p:tavLst>
                                        <p:tav tm="0">
                                          <p:val>
                                            <p:strVal val="#ppt_h"/>
                                          </p:val>
                                        </p:tav>
                                        <p:tav tm="100000">
                                          <p:val>
                                            <p:strVal val="#ppt_h"/>
                                          </p:val>
                                        </p:tav>
                                      </p:tavLst>
                                    </p:anim>
                                    <p:animEffect transition="in" filter="fade">
                                      <p:cBhvr>
                                        <p:cTn id="4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5" grpId="0" animBg="1"/>
      <p:bldP spid="21" grpId="0"/>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5028254" y="1418677"/>
            <a:ext cx="6771861"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2CF124E-6726-DEC1-AF7F-4835670F6E9B}"/>
              </a:ext>
            </a:extLst>
          </p:cNvPr>
          <p:cNvPicPr>
            <a:picLocks noChangeAspect="1"/>
          </p:cNvPicPr>
          <p:nvPr/>
        </p:nvPicPr>
        <p:blipFill>
          <a:blip r:embed="rId3"/>
          <a:stretch>
            <a:fillRect/>
          </a:stretch>
        </p:blipFill>
        <p:spPr>
          <a:xfrm>
            <a:off x="7383673" y="2975212"/>
            <a:ext cx="828571" cy="352381"/>
          </a:xfrm>
          <a:prstGeom prst="rect">
            <a:avLst/>
          </a:prstGeom>
        </p:spPr>
      </p:pic>
      <p:sp>
        <p:nvSpPr>
          <p:cNvPr id="6" name="Rectangle 5">
            <a:extLst>
              <a:ext uri="{FF2B5EF4-FFF2-40B4-BE49-F238E27FC236}">
                <a16:creationId xmlns:a16="http://schemas.microsoft.com/office/drawing/2014/main" id="{20B7829F-15A0-3484-7B8A-6B9DD86DEAE8}"/>
              </a:ext>
            </a:extLst>
          </p:cNvPr>
          <p:cNvSpPr/>
          <p:nvPr/>
        </p:nvSpPr>
        <p:spPr>
          <a:xfrm>
            <a:off x="7656068" y="2477026"/>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id="{FD01E4B6-D989-36E8-FCA4-79D5D22CF9C1}"/>
              </a:ext>
            </a:extLst>
          </p:cNvPr>
          <p:cNvPicPr>
            <a:picLocks noChangeAspect="1"/>
          </p:cNvPicPr>
          <p:nvPr/>
        </p:nvPicPr>
        <p:blipFill>
          <a:blip r:embed="rId4"/>
          <a:stretch>
            <a:fillRect/>
          </a:stretch>
        </p:blipFill>
        <p:spPr>
          <a:xfrm>
            <a:off x="10552482" y="1713538"/>
            <a:ext cx="1221128" cy="1509449"/>
          </a:xfrm>
          <a:prstGeom prst="rect">
            <a:avLst/>
          </a:prstGeom>
        </p:spPr>
      </p:pic>
      <p:pic>
        <p:nvPicPr>
          <p:cNvPr id="13" name="Picture 12">
            <a:extLst>
              <a:ext uri="{FF2B5EF4-FFF2-40B4-BE49-F238E27FC236}">
                <a16:creationId xmlns:a16="http://schemas.microsoft.com/office/drawing/2014/main" id="{E4E3F85E-123C-0992-9155-90F0919993C5}"/>
              </a:ext>
            </a:extLst>
          </p:cNvPr>
          <p:cNvPicPr>
            <a:picLocks noChangeAspect="1"/>
          </p:cNvPicPr>
          <p:nvPr/>
        </p:nvPicPr>
        <p:blipFill>
          <a:blip r:embed="rId5"/>
          <a:stretch>
            <a:fillRect/>
          </a:stretch>
        </p:blipFill>
        <p:spPr>
          <a:xfrm>
            <a:off x="6722501" y="3327593"/>
            <a:ext cx="1150225" cy="145175"/>
          </a:xfrm>
          <a:prstGeom prst="rect">
            <a:avLst/>
          </a:prstGeom>
        </p:spPr>
      </p:pic>
      <p:sp>
        <p:nvSpPr>
          <p:cNvPr id="14" name="Rectangle 13">
            <a:extLst>
              <a:ext uri="{FF2B5EF4-FFF2-40B4-BE49-F238E27FC236}">
                <a16:creationId xmlns:a16="http://schemas.microsoft.com/office/drawing/2014/main" id="{C0EF2D68-73D2-7019-9A8A-1D8010BDA85F}"/>
              </a:ext>
            </a:extLst>
          </p:cNvPr>
          <p:cNvSpPr/>
          <p:nvPr/>
        </p:nvSpPr>
        <p:spPr>
          <a:xfrm>
            <a:off x="5712378" y="3088415"/>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D3C550E-6CBA-A1BF-BCF5-F377ACCE5FBC}"/>
              </a:ext>
            </a:extLst>
          </p:cNvPr>
          <p:cNvPicPr>
            <a:picLocks noChangeAspect="1"/>
          </p:cNvPicPr>
          <p:nvPr/>
        </p:nvPicPr>
        <p:blipFill>
          <a:blip r:embed="rId6"/>
          <a:stretch>
            <a:fillRect/>
          </a:stretch>
        </p:blipFill>
        <p:spPr>
          <a:xfrm>
            <a:off x="8606340" y="4387166"/>
            <a:ext cx="3167270" cy="1855824"/>
          </a:xfrm>
          <a:prstGeom prst="rect">
            <a:avLst/>
          </a:prstGeom>
        </p:spPr>
      </p:pic>
      <p:sp>
        <p:nvSpPr>
          <p:cNvPr id="16" name="Speech Bubble: Rectangle 15">
            <a:extLst>
              <a:ext uri="{FF2B5EF4-FFF2-40B4-BE49-F238E27FC236}">
                <a16:creationId xmlns:a16="http://schemas.microsoft.com/office/drawing/2014/main" id="{22ECB45C-1322-40F9-1910-74DB43E32663}"/>
              </a:ext>
            </a:extLst>
          </p:cNvPr>
          <p:cNvSpPr/>
          <p:nvPr/>
        </p:nvSpPr>
        <p:spPr>
          <a:xfrm>
            <a:off x="8606341" y="4387167"/>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1DE0248-F61C-AD86-20BA-0A594FD469BF}"/>
              </a:ext>
            </a:extLst>
          </p:cNvPr>
          <p:cNvSpPr txBox="1"/>
          <p:nvPr/>
        </p:nvSpPr>
        <p:spPr>
          <a:xfrm>
            <a:off x="387845" y="1690237"/>
            <a:ext cx="3862175" cy="2337703"/>
          </a:xfrm>
          <a:prstGeom prst="roundRect">
            <a:avLst>
              <a:gd name="adj" fmla="val 13039"/>
            </a:avLst>
          </a:prstGeom>
          <a:solidFill>
            <a:srgbClr val="CFF6CF"/>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nl-NL"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1492,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Cô-lôm-bô</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thủy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thủ</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sang Ca-</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bê</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châu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Mĩ</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nay).</a:t>
            </a:r>
          </a:p>
        </p:txBody>
      </p:sp>
      <p:sp>
        <p:nvSpPr>
          <p:cNvPr id="18" name="Rounded Rectangle 17"/>
          <p:cNvSpPr/>
          <p:nvPr/>
        </p:nvSpPr>
        <p:spPr>
          <a:xfrm>
            <a:off x="618753" y="336657"/>
            <a:ext cx="7489747" cy="607506"/>
          </a:xfrm>
          <a:prstGeom prst="roundRect">
            <a:avLst/>
          </a:prstGeom>
          <a:solidFill>
            <a:srgbClr val="FFB2A6"/>
          </a:solidFill>
          <a:ln/>
        </p:spPr>
        <p:style>
          <a:lnRef idx="0">
            <a:schemeClr val="accent2"/>
          </a:lnRef>
          <a:fillRef idx="3">
            <a:schemeClr val="accent2"/>
          </a:fillRef>
          <a:effectRef idx="3">
            <a:schemeClr val="accent2"/>
          </a:effectRef>
          <a:fontRef idx="minor">
            <a:schemeClr val="lt1"/>
          </a:fontRef>
        </p:style>
        <p:txBody>
          <a:bodyPr rtlCol="0" anchor="ctr"/>
          <a:lstStyle/>
          <a:p>
            <a:pPr algn="r"/>
            <a:r>
              <a:rPr lang="en-US" sz="2800" b="1">
                <a:ln w="0"/>
                <a:solidFill>
                  <a:schemeClr val="tx1"/>
                </a:solidFill>
                <a:effectLst>
                  <a:outerShdw blurRad="38100" dist="19050" dir="2700000" algn="tl" rotWithShape="0">
                    <a:schemeClr val="dk1">
                      <a:alpha val="40000"/>
                    </a:schemeClr>
                  </a:outerShdw>
                </a:effectLst>
              </a:rPr>
              <a:t>1. </a:t>
            </a:r>
            <a:r>
              <a:rPr lang="en-US" sz="2800" b="1" smtClean="0">
                <a:ln w="0"/>
                <a:solidFill>
                  <a:schemeClr val="tx1"/>
                </a:solidFill>
                <a:effectLst>
                  <a:outerShdw blurRad="38100" dist="19050" dir="2700000" algn="tl" rotWithShape="0">
                    <a:schemeClr val="dk1">
                      <a:alpha val="40000"/>
                    </a:schemeClr>
                  </a:outerShdw>
                </a:effectLst>
              </a:rPr>
              <a:t>Một </a:t>
            </a:r>
            <a:r>
              <a:rPr lang="en-US" sz="2800" b="1">
                <a:ln w="0"/>
                <a:solidFill>
                  <a:schemeClr val="tx1"/>
                </a:solidFill>
                <a:effectLst>
                  <a:outerShdw blurRad="38100" dist="19050" dir="2700000" algn="tl" rotWithShape="0">
                    <a:schemeClr val="dk1">
                      <a:alpha val="40000"/>
                    </a:schemeClr>
                  </a:outerShdw>
                </a:effectLst>
              </a:rPr>
              <a:t>số cuộc phát kiến địa lí lớn trên thế giới</a:t>
            </a:r>
          </a:p>
        </p:txBody>
      </p:sp>
    </p:spTree>
    <p:extLst>
      <p:ext uri="{BB962C8B-B14F-4D97-AF65-F5344CB8AC3E}">
        <p14:creationId xmlns:p14="http://schemas.microsoft.com/office/powerpoint/2010/main" val="31557434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strips(downLeft)">
                                      <p:cBhvr>
                                        <p:cTn id="22" dur="1000"/>
                                        <p:tgtEl>
                                          <p:spTgt spid="13"/>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1000"/>
                                        <p:tgtEl>
                                          <p:spTgt spid="15"/>
                                        </p:tgtEl>
                                      </p:cBhvr>
                                    </p:animEffect>
                                  </p:childTnLst>
                                </p:cTn>
                              </p:par>
                            </p:childTnLst>
                          </p:cTn>
                        </p:par>
                        <p:par>
                          <p:cTn id="27" fill="hold">
                            <p:stCondLst>
                              <p:cond delay="2000"/>
                            </p:stCondLst>
                            <p:childTnLst>
                              <p:par>
                                <p:cTn id="28" presetID="50" presetClass="entr" presetSubtype="0" decel="10000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3"/>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5146871" y="1702215"/>
            <a:ext cx="6771861"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14AC2662-E3F2-178B-8604-8E4B6B84B36A}"/>
              </a:ext>
            </a:extLst>
          </p:cNvPr>
          <p:cNvPicPr>
            <a:picLocks noChangeAspect="1"/>
          </p:cNvPicPr>
          <p:nvPr/>
        </p:nvPicPr>
        <p:blipFill rotWithShape="1">
          <a:blip r:embed="rId3"/>
          <a:srcRect l="4487" t="6992"/>
          <a:stretch/>
        </p:blipFill>
        <p:spPr>
          <a:xfrm>
            <a:off x="10593515" y="1967262"/>
            <a:ext cx="1311965" cy="1539262"/>
          </a:xfrm>
          <a:prstGeom prst="rect">
            <a:avLst/>
          </a:prstGeom>
        </p:spPr>
      </p:pic>
      <p:sp>
        <p:nvSpPr>
          <p:cNvPr id="15" name="Rectangle 14">
            <a:extLst>
              <a:ext uri="{FF2B5EF4-FFF2-40B4-BE49-F238E27FC236}">
                <a16:creationId xmlns:a16="http://schemas.microsoft.com/office/drawing/2014/main" id="{14437DBA-A118-F551-D9EC-2CE90566D265}"/>
              </a:ext>
            </a:extLst>
          </p:cNvPr>
          <p:cNvSpPr/>
          <p:nvPr/>
        </p:nvSpPr>
        <p:spPr>
          <a:xfrm>
            <a:off x="7515697" y="2756400"/>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id="{86AAC398-6A15-C776-9D5B-854B9B014230}"/>
              </a:ext>
            </a:extLst>
          </p:cNvPr>
          <p:cNvCxnSpPr>
            <a:cxnSpLocks/>
          </p:cNvCxnSpPr>
          <p:nvPr/>
        </p:nvCxnSpPr>
        <p:spPr>
          <a:xfrm flipH="1">
            <a:off x="8009341" y="3252724"/>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BDBE04D9-9A8B-1F33-4827-4AC85D124356}"/>
              </a:ext>
            </a:extLst>
          </p:cNvPr>
          <p:cNvCxnSpPr>
            <a:cxnSpLocks/>
          </p:cNvCxnSpPr>
          <p:nvPr/>
        </p:nvCxnSpPr>
        <p:spPr>
          <a:xfrm flipH="1">
            <a:off x="7861370" y="3637037"/>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id="{B3071FDD-B95A-2711-780C-67536BFCB1B9}"/>
              </a:ext>
            </a:extLst>
          </p:cNvPr>
          <p:cNvSpPr/>
          <p:nvPr/>
        </p:nvSpPr>
        <p:spPr>
          <a:xfrm>
            <a:off x="7489193" y="3372998"/>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29" name="Freeform: Shape 28">
            <a:extLst>
              <a:ext uri="{FF2B5EF4-FFF2-40B4-BE49-F238E27FC236}">
                <a16:creationId xmlns:a16="http://schemas.microsoft.com/office/drawing/2014/main" id="{8B8E8A96-5E04-E1A6-D282-CDE6EE0F82F8}"/>
              </a:ext>
            </a:extLst>
          </p:cNvPr>
          <p:cNvSpPr/>
          <p:nvPr/>
        </p:nvSpPr>
        <p:spPr>
          <a:xfrm>
            <a:off x="7695679" y="4092491"/>
            <a:ext cx="689016" cy="1120408"/>
          </a:xfrm>
          <a:custGeom>
            <a:avLst/>
            <a:gdLst>
              <a:gd name="connsiteX0" fmla="*/ 187493 w 730832"/>
              <a:gd name="connsiteY0" fmla="*/ 0 h 1238519"/>
              <a:gd name="connsiteX1" fmla="*/ 187493 w 730832"/>
              <a:gd name="connsiteY1" fmla="*/ 92765 h 1238519"/>
              <a:gd name="connsiteX2" fmla="*/ 200745 w 730832"/>
              <a:gd name="connsiteY2" fmla="*/ 159026 h 1238519"/>
              <a:gd name="connsiteX3" fmla="*/ 174241 w 730832"/>
              <a:gd name="connsiteY3" fmla="*/ 225287 h 1238519"/>
              <a:gd name="connsiteX4" fmla="*/ 160989 w 730832"/>
              <a:gd name="connsiteY4" fmla="*/ 265044 h 1238519"/>
              <a:gd name="connsiteX5" fmla="*/ 121232 w 730832"/>
              <a:gd name="connsiteY5" fmla="*/ 318052 h 1238519"/>
              <a:gd name="connsiteX6" fmla="*/ 68223 w 730832"/>
              <a:gd name="connsiteY6" fmla="*/ 384313 h 1238519"/>
              <a:gd name="connsiteX7" fmla="*/ 41719 w 730832"/>
              <a:gd name="connsiteY7" fmla="*/ 437322 h 1238519"/>
              <a:gd name="connsiteX8" fmla="*/ 28467 w 730832"/>
              <a:gd name="connsiteY8" fmla="*/ 450574 h 1238519"/>
              <a:gd name="connsiteX9" fmla="*/ 1963 w 730832"/>
              <a:gd name="connsiteY9" fmla="*/ 543339 h 1238519"/>
              <a:gd name="connsiteX10" fmla="*/ 1963 w 730832"/>
              <a:gd name="connsiteY10" fmla="*/ 702365 h 1238519"/>
              <a:gd name="connsiteX11" fmla="*/ 1963 w 730832"/>
              <a:gd name="connsiteY11" fmla="*/ 768626 h 1238519"/>
              <a:gd name="connsiteX12" fmla="*/ 28467 w 730832"/>
              <a:gd name="connsiteY12" fmla="*/ 874644 h 1238519"/>
              <a:gd name="connsiteX13" fmla="*/ 81476 w 730832"/>
              <a:gd name="connsiteY13" fmla="*/ 1007165 h 1238519"/>
              <a:gd name="connsiteX14" fmla="*/ 187493 w 730832"/>
              <a:gd name="connsiteY14" fmla="*/ 1086678 h 1238519"/>
              <a:gd name="connsiteX15" fmla="*/ 320015 w 730832"/>
              <a:gd name="connsiteY15" fmla="*/ 1166191 h 1238519"/>
              <a:gd name="connsiteX16" fmla="*/ 479041 w 730832"/>
              <a:gd name="connsiteY16" fmla="*/ 1219200 h 1238519"/>
              <a:gd name="connsiteX17" fmla="*/ 638067 w 730832"/>
              <a:gd name="connsiteY17" fmla="*/ 1232452 h 1238519"/>
              <a:gd name="connsiteX18" fmla="*/ 730832 w 730832"/>
              <a:gd name="connsiteY18" fmla="*/ 1126435 h 12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0832" h="1238519">
                <a:moveTo>
                  <a:pt x="187493" y="0"/>
                </a:moveTo>
                <a:cubicBezTo>
                  <a:pt x="186388" y="33130"/>
                  <a:pt x="185284" y="66261"/>
                  <a:pt x="187493" y="92765"/>
                </a:cubicBezTo>
                <a:cubicBezTo>
                  <a:pt x="189702" y="119269"/>
                  <a:pt x="202954" y="136939"/>
                  <a:pt x="200745" y="159026"/>
                </a:cubicBezTo>
                <a:cubicBezTo>
                  <a:pt x="198536" y="181113"/>
                  <a:pt x="174241" y="225287"/>
                  <a:pt x="174241" y="225287"/>
                </a:cubicBezTo>
                <a:cubicBezTo>
                  <a:pt x="167615" y="242957"/>
                  <a:pt x="160989" y="265044"/>
                  <a:pt x="160989" y="265044"/>
                </a:cubicBezTo>
                <a:cubicBezTo>
                  <a:pt x="152154" y="280505"/>
                  <a:pt x="136693" y="298174"/>
                  <a:pt x="121232" y="318052"/>
                </a:cubicBezTo>
                <a:cubicBezTo>
                  <a:pt x="105771" y="337930"/>
                  <a:pt x="68223" y="384313"/>
                  <a:pt x="68223" y="384313"/>
                </a:cubicBezTo>
                <a:cubicBezTo>
                  <a:pt x="54971" y="404191"/>
                  <a:pt x="48345" y="426279"/>
                  <a:pt x="41719" y="437322"/>
                </a:cubicBezTo>
                <a:cubicBezTo>
                  <a:pt x="35093" y="448366"/>
                  <a:pt x="35093" y="432905"/>
                  <a:pt x="28467" y="450574"/>
                </a:cubicBezTo>
                <a:cubicBezTo>
                  <a:pt x="21841" y="468244"/>
                  <a:pt x="6380" y="501374"/>
                  <a:pt x="1963" y="543339"/>
                </a:cubicBezTo>
                <a:cubicBezTo>
                  <a:pt x="-2454" y="585304"/>
                  <a:pt x="1963" y="702365"/>
                  <a:pt x="1963" y="702365"/>
                </a:cubicBezTo>
                <a:cubicBezTo>
                  <a:pt x="1963" y="739913"/>
                  <a:pt x="-2454" y="739913"/>
                  <a:pt x="1963" y="768626"/>
                </a:cubicBezTo>
                <a:cubicBezTo>
                  <a:pt x="6380" y="797339"/>
                  <a:pt x="15215" y="834888"/>
                  <a:pt x="28467" y="874644"/>
                </a:cubicBezTo>
                <a:cubicBezTo>
                  <a:pt x="41719" y="914400"/>
                  <a:pt x="54972" y="971826"/>
                  <a:pt x="81476" y="1007165"/>
                </a:cubicBezTo>
                <a:cubicBezTo>
                  <a:pt x="107980" y="1042504"/>
                  <a:pt x="147736" y="1060174"/>
                  <a:pt x="187493" y="1086678"/>
                </a:cubicBezTo>
                <a:cubicBezTo>
                  <a:pt x="227250" y="1113182"/>
                  <a:pt x="271424" y="1144104"/>
                  <a:pt x="320015" y="1166191"/>
                </a:cubicBezTo>
                <a:cubicBezTo>
                  <a:pt x="368606" y="1188278"/>
                  <a:pt x="426032" y="1208157"/>
                  <a:pt x="479041" y="1219200"/>
                </a:cubicBezTo>
                <a:cubicBezTo>
                  <a:pt x="532050" y="1230243"/>
                  <a:pt x="596102" y="1247913"/>
                  <a:pt x="638067" y="1232452"/>
                </a:cubicBezTo>
                <a:cubicBezTo>
                  <a:pt x="680032" y="1216991"/>
                  <a:pt x="705432" y="1171713"/>
                  <a:pt x="730832" y="1126435"/>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9083E68-67B2-39E2-6BB2-82F938C03FAB}"/>
              </a:ext>
            </a:extLst>
          </p:cNvPr>
          <p:cNvPicPr>
            <a:picLocks noChangeAspect="1"/>
          </p:cNvPicPr>
          <p:nvPr/>
        </p:nvPicPr>
        <p:blipFill>
          <a:blip r:embed="rId4"/>
          <a:stretch>
            <a:fillRect/>
          </a:stretch>
        </p:blipFill>
        <p:spPr>
          <a:xfrm>
            <a:off x="8371443" y="5009638"/>
            <a:ext cx="300506" cy="300506"/>
          </a:xfrm>
          <a:prstGeom prst="rect">
            <a:avLst/>
          </a:prstGeom>
        </p:spPr>
      </p:pic>
      <p:sp>
        <p:nvSpPr>
          <p:cNvPr id="31" name="Rectangle 30">
            <a:extLst>
              <a:ext uri="{FF2B5EF4-FFF2-40B4-BE49-F238E27FC236}">
                <a16:creationId xmlns:a16="http://schemas.microsoft.com/office/drawing/2014/main" id="{C1046D73-32C5-EBD4-93BE-D442125FF45E}"/>
              </a:ext>
            </a:extLst>
          </p:cNvPr>
          <p:cNvSpPr/>
          <p:nvPr/>
        </p:nvSpPr>
        <p:spPr>
          <a:xfrm>
            <a:off x="8442184" y="5146242"/>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8C034B55-06E9-3DC7-8952-9CE994207F3A}"/>
              </a:ext>
            </a:extLst>
          </p:cNvPr>
          <p:cNvPicPr>
            <a:picLocks noChangeAspect="1"/>
          </p:cNvPicPr>
          <p:nvPr/>
        </p:nvPicPr>
        <p:blipFill rotWithShape="1">
          <a:blip r:embed="rId5"/>
          <a:srcRect l="8743" t="6353" r="1"/>
          <a:stretch/>
        </p:blipFill>
        <p:spPr>
          <a:xfrm>
            <a:off x="8830462" y="4518834"/>
            <a:ext cx="454999" cy="694065"/>
          </a:xfrm>
          <a:prstGeom prst="rect">
            <a:avLst/>
          </a:prstGeom>
          <a:ln w="28575">
            <a:noFill/>
          </a:ln>
        </p:spPr>
      </p:pic>
      <p:cxnSp>
        <p:nvCxnSpPr>
          <p:cNvPr id="36" name="Straight Arrow Connector 35">
            <a:extLst>
              <a:ext uri="{FF2B5EF4-FFF2-40B4-BE49-F238E27FC236}">
                <a16:creationId xmlns:a16="http://schemas.microsoft.com/office/drawing/2014/main" id="{4BE3ADA7-B398-D20B-7899-BC5752736221}"/>
              </a:ext>
            </a:extLst>
          </p:cNvPr>
          <p:cNvCxnSpPr>
            <a:cxnSpLocks/>
          </p:cNvCxnSpPr>
          <p:nvPr/>
        </p:nvCxnSpPr>
        <p:spPr>
          <a:xfrm flipV="1">
            <a:off x="9536474" y="4034602"/>
            <a:ext cx="341423" cy="93427"/>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28ED704C-3DD6-A40D-847B-42821D4F1477}"/>
              </a:ext>
            </a:extLst>
          </p:cNvPr>
          <p:cNvSpPr/>
          <p:nvPr/>
        </p:nvSpPr>
        <p:spPr>
          <a:xfrm>
            <a:off x="9258798" y="4122972"/>
            <a:ext cx="278487" cy="372148"/>
          </a:xfrm>
          <a:custGeom>
            <a:avLst/>
            <a:gdLst>
              <a:gd name="connsiteX0" fmla="*/ 0 w 441065"/>
              <a:gd name="connsiteY0" fmla="*/ 569365 h 569365"/>
              <a:gd name="connsiteX1" fmla="*/ 39757 w 441065"/>
              <a:gd name="connsiteY1" fmla="*/ 370583 h 569365"/>
              <a:gd name="connsiteX2" fmla="*/ 145774 w 441065"/>
              <a:gd name="connsiteY2" fmla="*/ 185052 h 569365"/>
              <a:gd name="connsiteX3" fmla="*/ 410818 w 441065"/>
              <a:gd name="connsiteY3" fmla="*/ 12774 h 569365"/>
              <a:gd name="connsiteX4" fmla="*/ 424070 w 441065"/>
              <a:gd name="connsiteY4" fmla="*/ 26026 h 569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65" h="569365">
                <a:moveTo>
                  <a:pt x="0" y="569365"/>
                </a:moveTo>
                <a:cubicBezTo>
                  <a:pt x="7730" y="502000"/>
                  <a:pt x="15461" y="434635"/>
                  <a:pt x="39757" y="370583"/>
                </a:cubicBezTo>
                <a:cubicBezTo>
                  <a:pt x="64053" y="306531"/>
                  <a:pt x="83931" y="244687"/>
                  <a:pt x="145774" y="185052"/>
                </a:cubicBezTo>
                <a:cubicBezTo>
                  <a:pt x="207617" y="125417"/>
                  <a:pt x="364435" y="39278"/>
                  <a:pt x="410818" y="12774"/>
                </a:cubicBezTo>
                <a:cubicBezTo>
                  <a:pt x="457201" y="-13730"/>
                  <a:pt x="440635" y="6148"/>
                  <a:pt x="424070" y="26026"/>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70A60802-B71F-02A6-5C4C-AE297C32F30C}"/>
              </a:ext>
            </a:extLst>
          </p:cNvPr>
          <p:cNvCxnSpPr>
            <a:cxnSpLocks/>
          </p:cNvCxnSpPr>
          <p:nvPr/>
        </p:nvCxnSpPr>
        <p:spPr>
          <a:xfrm flipH="1">
            <a:off x="9400628" y="3917075"/>
            <a:ext cx="278486" cy="128458"/>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54E4FB86-70D6-D0F2-0B02-D14CD414CE64}"/>
              </a:ext>
            </a:extLst>
          </p:cNvPr>
          <p:cNvSpPr/>
          <p:nvPr/>
        </p:nvSpPr>
        <p:spPr>
          <a:xfrm rot="18858193">
            <a:off x="9168514" y="4005195"/>
            <a:ext cx="879693" cy="561338"/>
          </a:xfrm>
          <a:prstGeom prst="arc">
            <a:avLst>
              <a:gd name="adj1" fmla="val 18954262"/>
              <a:gd name="adj2" fmla="val 20872319"/>
            </a:avLst>
          </a:pr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9900"/>
              </a:solidFill>
            </a:endParaRPr>
          </a:p>
        </p:txBody>
      </p:sp>
      <p:sp>
        <p:nvSpPr>
          <p:cNvPr id="21" name="TextBox 20">
            <a:extLst>
              <a:ext uri="{FF2B5EF4-FFF2-40B4-BE49-F238E27FC236}">
                <a16:creationId xmlns:a16="http://schemas.microsoft.com/office/drawing/2014/main" id="{CC32F506-A0BD-F432-CE39-B65981B15D42}"/>
              </a:ext>
            </a:extLst>
          </p:cNvPr>
          <p:cNvSpPr txBox="1"/>
          <p:nvPr/>
        </p:nvSpPr>
        <p:spPr>
          <a:xfrm>
            <a:off x="224337" y="1691834"/>
            <a:ext cx="4564739" cy="2400657"/>
          </a:xfrm>
          <a:prstGeom prst="roundRect">
            <a:avLst/>
          </a:prstGeom>
          <a:solidFill>
            <a:srgbClr val="D9D7F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nl-NL"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1497 - 1498,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Va-xcô</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Ga-ma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vòng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qua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mũi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Hảo</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Vọng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cập</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Ca-li-</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cút</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phía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Nam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22" name="Rounded Rectangle 21"/>
          <p:cNvSpPr/>
          <p:nvPr/>
        </p:nvSpPr>
        <p:spPr>
          <a:xfrm>
            <a:off x="1407980" y="464389"/>
            <a:ext cx="7416174" cy="569997"/>
          </a:xfrm>
          <a:prstGeom prst="roundRect">
            <a:avLst/>
          </a:prstGeom>
          <a:solidFill>
            <a:srgbClr val="FFB2A6"/>
          </a:solidFill>
          <a:ln/>
        </p:spPr>
        <p:style>
          <a:lnRef idx="0">
            <a:schemeClr val="accent3"/>
          </a:lnRef>
          <a:fillRef idx="3">
            <a:schemeClr val="accent3"/>
          </a:fillRef>
          <a:effectRef idx="3">
            <a:schemeClr val="accent3"/>
          </a:effectRef>
          <a:fontRef idx="minor">
            <a:schemeClr val="lt1"/>
          </a:fontRef>
        </p:style>
        <p:txBody>
          <a:bodyPr rtlCol="0" anchor="ctr"/>
          <a:lstStyle/>
          <a:p>
            <a:r>
              <a:rPr lang="en-US" sz="2800" b="1">
                <a:ln w="0"/>
                <a:solidFill>
                  <a:schemeClr val="tx1"/>
                </a:solidFill>
                <a:effectLst>
                  <a:outerShdw blurRad="38100" dist="19050" dir="2700000" algn="tl" rotWithShape="0">
                    <a:schemeClr val="dk1">
                      <a:alpha val="40000"/>
                    </a:schemeClr>
                  </a:outerShdw>
                </a:effectLst>
              </a:rPr>
              <a:t>1. </a:t>
            </a:r>
            <a:r>
              <a:rPr lang="en-US" sz="2800" b="1" smtClean="0">
                <a:ln w="0"/>
                <a:solidFill>
                  <a:schemeClr val="tx1"/>
                </a:solidFill>
                <a:effectLst>
                  <a:outerShdw blurRad="38100" dist="19050" dir="2700000" algn="tl" rotWithShape="0">
                    <a:schemeClr val="dk1">
                      <a:alpha val="40000"/>
                    </a:schemeClr>
                  </a:outerShdw>
                </a:effectLst>
              </a:rPr>
              <a:t>Một </a:t>
            </a:r>
            <a:r>
              <a:rPr lang="en-US" sz="2800" b="1">
                <a:ln w="0"/>
                <a:solidFill>
                  <a:schemeClr val="tx1"/>
                </a:solidFill>
                <a:effectLst>
                  <a:outerShdw blurRad="38100" dist="19050" dir="2700000" algn="tl" rotWithShape="0">
                    <a:schemeClr val="dk1">
                      <a:alpha val="40000"/>
                    </a:schemeClr>
                  </a:outerShdw>
                </a:effectLst>
              </a:rPr>
              <a:t>số cuộc phát kiến địa lí lớn trên thế giới</a:t>
            </a:r>
          </a:p>
        </p:txBody>
      </p:sp>
    </p:spTree>
    <p:extLst>
      <p:ext uri="{BB962C8B-B14F-4D97-AF65-F5344CB8AC3E}">
        <p14:creationId xmlns:p14="http://schemas.microsoft.com/office/powerpoint/2010/main" val="26407986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edge">
                                      <p:cBhvr>
                                        <p:cTn id="35" dur="1000"/>
                                        <p:tgtEl>
                                          <p:spTgt spid="29"/>
                                        </p:tgtEl>
                                      </p:cBhvr>
                                    </p:animEffect>
                                  </p:childTnLst>
                                </p:cTn>
                              </p:par>
                              <p:par>
                                <p:cTn id="36" presetID="2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edge">
                                      <p:cBhvr>
                                        <p:cTn id="38" dur="1000"/>
                                        <p:tgtEl>
                                          <p:spTgt spid="30"/>
                                        </p:tgtEl>
                                      </p:cBhvr>
                                    </p:animEffect>
                                  </p:childTnLst>
                                </p:cTn>
                              </p:par>
                            </p:childTnLst>
                          </p:cTn>
                        </p:par>
                        <p:par>
                          <p:cTn id="39" fill="hold">
                            <p:stCondLst>
                              <p:cond delay="1000"/>
                            </p:stCondLst>
                            <p:childTnLst>
                              <p:par>
                                <p:cTn id="40" presetID="50" presetClass="entr" presetSubtype="0" decel="10000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strVal val="#ppt_w+.3"/>
                                          </p:val>
                                        </p:tav>
                                        <p:tav tm="100000">
                                          <p:val>
                                            <p:strVal val="#ppt_w"/>
                                          </p:val>
                                        </p:tav>
                                      </p:tavLst>
                                    </p:anim>
                                    <p:anim calcmode="lin" valueType="num">
                                      <p:cBhvr>
                                        <p:cTn id="43" dur="1000" fill="hold"/>
                                        <p:tgtEl>
                                          <p:spTgt spid="31"/>
                                        </p:tgtEl>
                                        <p:attrNameLst>
                                          <p:attrName>ppt_h</p:attrName>
                                        </p:attrNameLst>
                                      </p:cBhvr>
                                      <p:tavLst>
                                        <p:tav tm="0">
                                          <p:val>
                                            <p:strVal val="#ppt_h"/>
                                          </p:val>
                                        </p:tav>
                                        <p:tav tm="100000">
                                          <p:val>
                                            <p:strVal val="#ppt_h"/>
                                          </p:val>
                                        </p:tav>
                                      </p:tavLst>
                                    </p:anim>
                                    <p:animEffect transition="in" filter="fade">
                                      <p:cBhvr>
                                        <p:cTn id="44" dur="10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1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strips(downLeft)">
                                      <p:cBhvr>
                                        <p:cTn id="67" dur="500"/>
                                        <p:tgtEl>
                                          <p:spTgt spid="42"/>
                                        </p:tgtEl>
                                      </p:cBhvr>
                                    </p:animEffect>
                                  </p:childTnLst>
                                </p:cTn>
                              </p:par>
                              <p:par>
                                <p:cTn id="68" presetID="18" presetClass="entr" presetSubtype="12"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29" grpId="0" animBg="1"/>
      <p:bldP spid="31" grpId="0"/>
      <p:bldP spid="37" grpId="0" animBg="1"/>
      <p:bldP spid="42"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90941F5F-67CA-CFF2-D816-DD2F6ADC6911}"/>
              </a:ext>
            </a:extLst>
          </p:cNvPr>
          <p:cNvPicPr/>
          <p:nvPr/>
        </p:nvPicPr>
        <p:blipFill>
          <a:blip r:embed="rId2" cstate="print"/>
          <a:stretch>
            <a:fillRect/>
          </a:stretch>
        </p:blipFill>
        <p:spPr>
          <a:xfrm>
            <a:off x="5115340" y="1733747"/>
            <a:ext cx="6771861"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Freeform: Shape 2">
            <a:extLst>
              <a:ext uri="{FF2B5EF4-FFF2-40B4-BE49-F238E27FC236}">
                <a16:creationId xmlns:a16="http://schemas.microsoft.com/office/drawing/2014/main" id="{763C4A6B-49FD-207E-2CAA-B4B9BB2A631A}"/>
              </a:ext>
            </a:extLst>
          </p:cNvPr>
          <p:cNvSpPr/>
          <p:nvPr/>
        </p:nvSpPr>
        <p:spPr>
          <a:xfrm rot="6546209">
            <a:off x="5809444" y="4040821"/>
            <a:ext cx="152645" cy="1374905"/>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98173275-6434-2802-8A54-43A3F746F903}"/>
              </a:ext>
            </a:extLst>
          </p:cNvPr>
          <p:cNvCxnSpPr>
            <a:cxnSpLocks/>
          </p:cNvCxnSpPr>
          <p:nvPr/>
        </p:nvCxnSpPr>
        <p:spPr>
          <a:xfrm flipH="1" flipV="1">
            <a:off x="5115339" y="4510679"/>
            <a:ext cx="284782" cy="12196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19809BA-099C-D88E-97B7-E56FC0041B33}"/>
              </a:ext>
            </a:extLst>
          </p:cNvPr>
          <p:cNvSpPr/>
          <p:nvPr/>
        </p:nvSpPr>
        <p:spPr>
          <a:xfrm>
            <a:off x="7726018" y="2792096"/>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id="{1F95E7C3-394C-3357-1191-D98EAD37FD41}"/>
              </a:ext>
            </a:extLst>
          </p:cNvPr>
          <p:cNvPicPr>
            <a:picLocks noChangeAspect="1"/>
          </p:cNvPicPr>
          <p:nvPr/>
        </p:nvPicPr>
        <p:blipFill>
          <a:blip r:embed="rId3"/>
          <a:stretch>
            <a:fillRect/>
          </a:stretch>
        </p:blipFill>
        <p:spPr>
          <a:xfrm>
            <a:off x="10593207" y="2000589"/>
            <a:ext cx="1306231" cy="1567945"/>
          </a:xfrm>
          <a:prstGeom prst="rect">
            <a:avLst/>
          </a:prstGeom>
        </p:spPr>
      </p:pic>
      <p:sp>
        <p:nvSpPr>
          <p:cNvPr id="9" name="Rectangle 8">
            <a:extLst>
              <a:ext uri="{FF2B5EF4-FFF2-40B4-BE49-F238E27FC236}">
                <a16:creationId xmlns:a16="http://schemas.microsoft.com/office/drawing/2014/main" id="{FF9000C3-2BC5-DF22-3422-AA691839E8AC}"/>
              </a:ext>
            </a:extLst>
          </p:cNvPr>
          <p:cNvSpPr/>
          <p:nvPr/>
        </p:nvSpPr>
        <p:spPr>
          <a:xfrm>
            <a:off x="7428859" y="3255083"/>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id="{0EE9BB33-F92C-2BEC-E795-0AE85F9357FC}"/>
              </a:ext>
            </a:extLst>
          </p:cNvPr>
          <p:cNvCxnSpPr>
            <a:cxnSpLocks/>
          </p:cNvCxnSpPr>
          <p:nvPr/>
        </p:nvCxnSpPr>
        <p:spPr>
          <a:xfrm flipH="1">
            <a:off x="7885470" y="3561770"/>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9208687-30F5-0A2C-1F53-40A0DA65948B}"/>
              </a:ext>
            </a:extLst>
          </p:cNvPr>
          <p:cNvSpPr/>
          <p:nvPr/>
        </p:nvSpPr>
        <p:spPr>
          <a:xfrm rot="14635242">
            <a:off x="8006093" y="3278543"/>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2FEC51-D96E-84ED-34C1-4B907780CA17}"/>
              </a:ext>
            </a:extLst>
          </p:cNvPr>
          <p:cNvPicPr>
            <a:picLocks noChangeAspect="1"/>
          </p:cNvPicPr>
          <p:nvPr/>
        </p:nvPicPr>
        <p:blipFill rotWithShape="1">
          <a:blip r:embed="rId4"/>
          <a:srcRect t="1" r="3059" b="5080"/>
          <a:stretch/>
        </p:blipFill>
        <p:spPr>
          <a:xfrm>
            <a:off x="7497708" y="4221851"/>
            <a:ext cx="387763" cy="442954"/>
          </a:xfrm>
          <a:prstGeom prst="rect">
            <a:avLst/>
          </a:prstGeom>
        </p:spPr>
      </p:pic>
      <p:pic>
        <p:nvPicPr>
          <p:cNvPr id="13" name="Picture 12">
            <a:extLst>
              <a:ext uri="{FF2B5EF4-FFF2-40B4-BE49-F238E27FC236}">
                <a16:creationId xmlns:a16="http://schemas.microsoft.com/office/drawing/2014/main" id="{3A6CB476-4C9F-4ABE-5277-03881525B3E8}"/>
              </a:ext>
            </a:extLst>
          </p:cNvPr>
          <p:cNvPicPr>
            <a:picLocks noChangeAspect="1"/>
          </p:cNvPicPr>
          <p:nvPr/>
        </p:nvPicPr>
        <p:blipFill>
          <a:blip r:embed="rId5"/>
          <a:stretch>
            <a:fillRect/>
          </a:stretch>
        </p:blipFill>
        <p:spPr>
          <a:xfrm>
            <a:off x="7618804" y="3662997"/>
            <a:ext cx="266667" cy="542857"/>
          </a:xfrm>
          <a:prstGeom prst="rect">
            <a:avLst/>
          </a:prstGeom>
        </p:spPr>
      </p:pic>
      <p:pic>
        <p:nvPicPr>
          <p:cNvPr id="14" name="Picture 13">
            <a:extLst>
              <a:ext uri="{FF2B5EF4-FFF2-40B4-BE49-F238E27FC236}">
                <a16:creationId xmlns:a16="http://schemas.microsoft.com/office/drawing/2014/main" id="{B150F00D-0C19-5A00-FEA6-C195BCEBC984}"/>
              </a:ext>
            </a:extLst>
          </p:cNvPr>
          <p:cNvPicPr>
            <a:picLocks noChangeAspect="1"/>
          </p:cNvPicPr>
          <p:nvPr/>
        </p:nvPicPr>
        <p:blipFill>
          <a:blip r:embed="rId6"/>
          <a:stretch>
            <a:fillRect/>
          </a:stretch>
        </p:blipFill>
        <p:spPr>
          <a:xfrm>
            <a:off x="7152713" y="4688518"/>
            <a:ext cx="639565" cy="1219667"/>
          </a:xfrm>
          <a:prstGeom prst="rect">
            <a:avLst/>
          </a:prstGeom>
        </p:spPr>
      </p:pic>
      <p:pic>
        <p:nvPicPr>
          <p:cNvPr id="15" name="Picture 14">
            <a:extLst>
              <a:ext uri="{FF2B5EF4-FFF2-40B4-BE49-F238E27FC236}">
                <a16:creationId xmlns:a16="http://schemas.microsoft.com/office/drawing/2014/main" id="{A15C737F-DE25-80E7-CA87-F5E432843A8D}"/>
              </a:ext>
            </a:extLst>
          </p:cNvPr>
          <p:cNvPicPr>
            <a:picLocks noChangeAspect="1"/>
          </p:cNvPicPr>
          <p:nvPr/>
        </p:nvPicPr>
        <p:blipFill>
          <a:blip r:embed="rId7"/>
          <a:stretch>
            <a:fillRect/>
          </a:stretch>
        </p:blipFill>
        <p:spPr>
          <a:xfrm>
            <a:off x="6595095" y="4874516"/>
            <a:ext cx="517861" cy="993912"/>
          </a:xfrm>
          <a:prstGeom prst="rect">
            <a:avLst/>
          </a:prstGeom>
        </p:spPr>
      </p:pic>
      <p:pic>
        <p:nvPicPr>
          <p:cNvPr id="16" name="Picture 15">
            <a:extLst>
              <a:ext uri="{FF2B5EF4-FFF2-40B4-BE49-F238E27FC236}">
                <a16:creationId xmlns:a16="http://schemas.microsoft.com/office/drawing/2014/main" id="{0C6CB3D8-662E-F817-AC37-8089C581B634}"/>
              </a:ext>
            </a:extLst>
          </p:cNvPr>
          <p:cNvPicPr>
            <a:picLocks noChangeAspect="1"/>
          </p:cNvPicPr>
          <p:nvPr/>
        </p:nvPicPr>
        <p:blipFill>
          <a:blip r:embed="rId8"/>
          <a:stretch>
            <a:fillRect/>
          </a:stretch>
        </p:blipFill>
        <p:spPr>
          <a:xfrm>
            <a:off x="10840279" y="3798426"/>
            <a:ext cx="1045145" cy="533024"/>
          </a:xfrm>
          <a:prstGeom prst="rect">
            <a:avLst/>
          </a:prstGeom>
        </p:spPr>
      </p:pic>
      <p:pic>
        <p:nvPicPr>
          <p:cNvPr id="17" name="Picture 16">
            <a:extLst>
              <a:ext uri="{FF2B5EF4-FFF2-40B4-BE49-F238E27FC236}">
                <a16:creationId xmlns:a16="http://schemas.microsoft.com/office/drawing/2014/main" id="{3729E69B-8933-A97B-C031-A7A0E5C189DB}"/>
              </a:ext>
            </a:extLst>
          </p:cNvPr>
          <p:cNvPicPr>
            <a:picLocks noChangeAspect="1"/>
          </p:cNvPicPr>
          <p:nvPr/>
        </p:nvPicPr>
        <p:blipFill>
          <a:blip r:embed="rId9"/>
          <a:stretch>
            <a:fillRect/>
          </a:stretch>
        </p:blipFill>
        <p:spPr>
          <a:xfrm>
            <a:off x="11086659" y="3677727"/>
            <a:ext cx="633344" cy="131037"/>
          </a:xfrm>
          <a:prstGeom prst="rect">
            <a:avLst/>
          </a:prstGeom>
        </p:spPr>
      </p:pic>
      <p:sp>
        <p:nvSpPr>
          <p:cNvPr id="18" name="Rectangle 17">
            <a:extLst>
              <a:ext uri="{FF2B5EF4-FFF2-40B4-BE49-F238E27FC236}">
                <a16:creationId xmlns:a16="http://schemas.microsoft.com/office/drawing/2014/main" id="{33950698-2F4C-CE4E-45D9-1A656ABFABB0}"/>
              </a:ext>
            </a:extLst>
          </p:cNvPr>
          <p:cNvSpPr/>
          <p:nvPr/>
        </p:nvSpPr>
        <p:spPr>
          <a:xfrm>
            <a:off x="10343353" y="3664239"/>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24" name="Freeform: Shape 23">
            <a:extLst>
              <a:ext uri="{FF2B5EF4-FFF2-40B4-BE49-F238E27FC236}">
                <a16:creationId xmlns:a16="http://schemas.microsoft.com/office/drawing/2014/main" id="{E8481E3C-8788-5C0B-6626-5A269C8B6AF9}"/>
              </a:ext>
            </a:extLst>
          </p:cNvPr>
          <p:cNvSpPr/>
          <p:nvPr/>
        </p:nvSpPr>
        <p:spPr>
          <a:xfrm>
            <a:off x="8940562" y="3820455"/>
            <a:ext cx="1851363" cy="1584147"/>
          </a:xfrm>
          <a:custGeom>
            <a:avLst/>
            <a:gdLst>
              <a:gd name="connsiteX0" fmla="*/ 1850382 w 1851363"/>
              <a:gd name="connsiteY0" fmla="*/ 0 h 1566700"/>
              <a:gd name="connsiteX1" fmla="*/ 1850382 w 1851363"/>
              <a:gd name="connsiteY1" fmla="*/ 185530 h 1566700"/>
              <a:gd name="connsiteX2" fmla="*/ 1850382 w 1851363"/>
              <a:gd name="connsiteY2" fmla="*/ 384313 h 1566700"/>
              <a:gd name="connsiteX3" fmla="*/ 1837129 w 1851363"/>
              <a:gd name="connsiteY3" fmla="*/ 503582 h 1566700"/>
              <a:gd name="connsiteX4" fmla="*/ 1810625 w 1851363"/>
              <a:gd name="connsiteY4" fmla="*/ 583095 h 1566700"/>
              <a:gd name="connsiteX5" fmla="*/ 1784121 w 1851363"/>
              <a:gd name="connsiteY5" fmla="*/ 689113 h 1566700"/>
              <a:gd name="connsiteX6" fmla="*/ 1744364 w 1851363"/>
              <a:gd name="connsiteY6" fmla="*/ 742122 h 1566700"/>
              <a:gd name="connsiteX7" fmla="*/ 1664851 w 1851363"/>
              <a:gd name="connsiteY7" fmla="*/ 821635 h 1566700"/>
              <a:gd name="connsiteX8" fmla="*/ 1558834 w 1851363"/>
              <a:gd name="connsiteY8" fmla="*/ 887895 h 1566700"/>
              <a:gd name="connsiteX9" fmla="*/ 1439564 w 1851363"/>
              <a:gd name="connsiteY9" fmla="*/ 980661 h 1566700"/>
              <a:gd name="connsiteX10" fmla="*/ 1333547 w 1851363"/>
              <a:gd name="connsiteY10" fmla="*/ 1086678 h 1566700"/>
              <a:gd name="connsiteX11" fmla="*/ 1240782 w 1851363"/>
              <a:gd name="connsiteY11" fmla="*/ 1152939 h 1566700"/>
              <a:gd name="connsiteX12" fmla="*/ 1095008 w 1851363"/>
              <a:gd name="connsiteY12" fmla="*/ 1258956 h 1566700"/>
              <a:gd name="connsiteX13" fmla="*/ 935982 w 1851363"/>
              <a:gd name="connsiteY13" fmla="*/ 1404730 h 1566700"/>
              <a:gd name="connsiteX14" fmla="*/ 896225 w 1851363"/>
              <a:gd name="connsiteY14" fmla="*/ 1431235 h 1566700"/>
              <a:gd name="connsiteX15" fmla="*/ 737199 w 1851363"/>
              <a:gd name="connsiteY15" fmla="*/ 1524000 h 1566700"/>
              <a:gd name="connsiteX16" fmla="*/ 644434 w 1851363"/>
              <a:gd name="connsiteY16" fmla="*/ 1563756 h 1566700"/>
              <a:gd name="connsiteX17" fmla="*/ 458903 w 1851363"/>
              <a:gd name="connsiteY17" fmla="*/ 1563756 h 1566700"/>
              <a:gd name="connsiteX18" fmla="*/ 299877 w 1851363"/>
              <a:gd name="connsiteY18" fmla="*/ 1563756 h 1566700"/>
              <a:gd name="connsiteX19" fmla="*/ 193860 w 1851363"/>
              <a:gd name="connsiteY19" fmla="*/ 1537252 h 1566700"/>
              <a:gd name="connsiteX20" fmla="*/ 21582 w 1851363"/>
              <a:gd name="connsiteY20" fmla="*/ 1457739 h 1566700"/>
              <a:gd name="connsiteX21" fmla="*/ 8329 w 1851363"/>
              <a:gd name="connsiteY21" fmla="*/ 1457739 h 15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1363" h="1566700">
                <a:moveTo>
                  <a:pt x="1850382" y="0"/>
                </a:moveTo>
                <a:lnTo>
                  <a:pt x="1850382" y="185530"/>
                </a:lnTo>
                <a:cubicBezTo>
                  <a:pt x="1850382" y="249582"/>
                  <a:pt x="1852591" y="331304"/>
                  <a:pt x="1850382" y="384313"/>
                </a:cubicBezTo>
                <a:cubicBezTo>
                  <a:pt x="1848173" y="437322"/>
                  <a:pt x="1843755" y="470452"/>
                  <a:pt x="1837129" y="503582"/>
                </a:cubicBezTo>
                <a:cubicBezTo>
                  <a:pt x="1830503" y="536712"/>
                  <a:pt x="1819460" y="552173"/>
                  <a:pt x="1810625" y="583095"/>
                </a:cubicBezTo>
                <a:cubicBezTo>
                  <a:pt x="1801790" y="614017"/>
                  <a:pt x="1784121" y="689113"/>
                  <a:pt x="1784121" y="689113"/>
                </a:cubicBezTo>
                <a:cubicBezTo>
                  <a:pt x="1773077" y="715618"/>
                  <a:pt x="1764242" y="720035"/>
                  <a:pt x="1744364" y="742122"/>
                </a:cubicBezTo>
                <a:cubicBezTo>
                  <a:pt x="1724486" y="764209"/>
                  <a:pt x="1695773" y="797340"/>
                  <a:pt x="1664851" y="821635"/>
                </a:cubicBezTo>
                <a:cubicBezTo>
                  <a:pt x="1633929" y="845930"/>
                  <a:pt x="1596382" y="861391"/>
                  <a:pt x="1558834" y="887895"/>
                </a:cubicBezTo>
                <a:cubicBezTo>
                  <a:pt x="1521286" y="914399"/>
                  <a:pt x="1477112" y="947531"/>
                  <a:pt x="1439564" y="980661"/>
                </a:cubicBezTo>
                <a:cubicBezTo>
                  <a:pt x="1402016" y="1013791"/>
                  <a:pt x="1366677" y="1057965"/>
                  <a:pt x="1333547" y="1086678"/>
                </a:cubicBezTo>
                <a:cubicBezTo>
                  <a:pt x="1300417" y="1115391"/>
                  <a:pt x="1240782" y="1152939"/>
                  <a:pt x="1240782" y="1152939"/>
                </a:cubicBezTo>
                <a:cubicBezTo>
                  <a:pt x="1201026" y="1181652"/>
                  <a:pt x="1145808" y="1216991"/>
                  <a:pt x="1095008" y="1258956"/>
                </a:cubicBezTo>
                <a:cubicBezTo>
                  <a:pt x="1044208" y="1300921"/>
                  <a:pt x="935982" y="1404730"/>
                  <a:pt x="935982" y="1404730"/>
                </a:cubicBezTo>
                <a:cubicBezTo>
                  <a:pt x="902851" y="1433443"/>
                  <a:pt x="929355" y="1411357"/>
                  <a:pt x="896225" y="1431235"/>
                </a:cubicBezTo>
                <a:cubicBezTo>
                  <a:pt x="863095" y="1451113"/>
                  <a:pt x="779164" y="1501913"/>
                  <a:pt x="737199" y="1524000"/>
                </a:cubicBezTo>
                <a:cubicBezTo>
                  <a:pt x="695234" y="1546087"/>
                  <a:pt x="690817" y="1557130"/>
                  <a:pt x="644434" y="1563756"/>
                </a:cubicBezTo>
                <a:cubicBezTo>
                  <a:pt x="598051" y="1570382"/>
                  <a:pt x="458903" y="1563756"/>
                  <a:pt x="458903" y="1563756"/>
                </a:cubicBezTo>
                <a:cubicBezTo>
                  <a:pt x="401477" y="1563756"/>
                  <a:pt x="344051" y="1568173"/>
                  <a:pt x="299877" y="1563756"/>
                </a:cubicBezTo>
                <a:cubicBezTo>
                  <a:pt x="255703" y="1559339"/>
                  <a:pt x="240242" y="1554921"/>
                  <a:pt x="193860" y="1537252"/>
                </a:cubicBezTo>
                <a:cubicBezTo>
                  <a:pt x="147478" y="1519583"/>
                  <a:pt x="52504" y="1470991"/>
                  <a:pt x="21582" y="1457739"/>
                </a:cubicBezTo>
                <a:cubicBezTo>
                  <a:pt x="-9340" y="1444487"/>
                  <a:pt x="-506" y="1451113"/>
                  <a:pt x="8329" y="145773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6E500161-0755-9189-0B83-87D65899EB8A}"/>
              </a:ext>
            </a:extLst>
          </p:cNvPr>
          <p:cNvCxnSpPr>
            <a:cxnSpLocks/>
            <a:stCxn id="24" idx="20"/>
          </p:cNvCxnSpPr>
          <p:nvPr/>
        </p:nvCxnSpPr>
        <p:spPr>
          <a:xfrm flipH="1" flipV="1">
            <a:off x="8786191" y="5219073"/>
            <a:ext cx="175952" cy="7535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0BFA6213-D691-A0BE-82A7-92FA91632BB2}"/>
              </a:ext>
            </a:extLst>
          </p:cNvPr>
          <p:cNvPicPr>
            <a:picLocks noChangeAspect="1"/>
          </p:cNvPicPr>
          <p:nvPr/>
        </p:nvPicPr>
        <p:blipFill rotWithShape="1">
          <a:blip r:embed="rId10"/>
          <a:srcRect l="2926" r="12890" b="1252"/>
          <a:stretch/>
        </p:blipFill>
        <p:spPr>
          <a:xfrm>
            <a:off x="8236396" y="5265610"/>
            <a:ext cx="574864" cy="192000"/>
          </a:xfrm>
          <a:prstGeom prst="rect">
            <a:avLst/>
          </a:prstGeom>
        </p:spPr>
      </p:pic>
      <p:sp>
        <p:nvSpPr>
          <p:cNvPr id="33" name="Rectangle 32">
            <a:extLst>
              <a:ext uri="{FF2B5EF4-FFF2-40B4-BE49-F238E27FC236}">
                <a16:creationId xmlns:a16="http://schemas.microsoft.com/office/drawing/2014/main" id="{347C7946-2AC8-1B4C-D96D-97EEF5244D28}"/>
              </a:ext>
            </a:extLst>
          </p:cNvPr>
          <p:cNvSpPr/>
          <p:nvPr/>
        </p:nvSpPr>
        <p:spPr>
          <a:xfrm>
            <a:off x="8423017" y="4970291"/>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A2BA7B7-C926-0961-056E-20C3C8C6DDAC}"/>
              </a:ext>
            </a:extLst>
          </p:cNvPr>
          <p:cNvCxnSpPr>
            <a:cxnSpLocks/>
          </p:cNvCxnSpPr>
          <p:nvPr/>
        </p:nvCxnSpPr>
        <p:spPr>
          <a:xfrm flipV="1">
            <a:off x="8452762" y="4505511"/>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8C638C-6103-742F-B867-882CA756D32D}"/>
              </a:ext>
            </a:extLst>
          </p:cNvPr>
          <p:cNvCxnSpPr>
            <a:cxnSpLocks/>
          </p:cNvCxnSpPr>
          <p:nvPr/>
        </p:nvCxnSpPr>
        <p:spPr>
          <a:xfrm flipV="1">
            <a:off x="8071823" y="3338807"/>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5DFDA4D-A394-DB92-B4DE-E488CAF65230}"/>
              </a:ext>
            </a:extLst>
          </p:cNvPr>
          <p:cNvSpPr/>
          <p:nvPr/>
        </p:nvSpPr>
        <p:spPr>
          <a:xfrm rot="10800000">
            <a:off x="8452762" y="4687893"/>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022F58-9B2A-0AA5-9700-4E32DBF2BFD5}"/>
              </a:ext>
            </a:extLst>
          </p:cNvPr>
          <p:cNvSpPr txBox="1"/>
          <p:nvPr/>
        </p:nvSpPr>
        <p:spPr>
          <a:xfrm>
            <a:off x="474478" y="1781281"/>
            <a:ext cx="4200454" cy="2400657"/>
          </a:xfrm>
          <a:prstGeom prst="roundRect">
            <a:avLst/>
          </a:prstGeom>
          <a:solidFill>
            <a:srgbClr val="FFDEFA"/>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1519 - 1522,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gien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vòng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quanh</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Trái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id="{964418E9-0D63-4CAA-817A-BA8A7204BC03}"/>
              </a:ext>
            </a:extLst>
          </p:cNvPr>
          <p:cNvPicPr>
            <a:picLocks noChangeAspect="1"/>
          </p:cNvPicPr>
          <p:nvPr/>
        </p:nvPicPr>
        <p:blipFill>
          <a:blip r:embed="rId11"/>
          <a:stretch>
            <a:fillRect/>
          </a:stretch>
        </p:blipFill>
        <p:spPr>
          <a:xfrm>
            <a:off x="10217228" y="4959099"/>
            <a:ext cx="1699716" cy="1584147"/>
          </a:xfrm>
          <a:prstGeom prst="rect">
            <a:avLst/>
          </a:prstGeom>
        </p:spPr>
      </p:pic>
      <p:sp>
        <p:nvSpPr>
          <p:cNvPr id="5" name="Freeform: Shape 4">
            <a:extLst>
              <a:ext uri="{FF2B5EF4-FFF2-40B4-BE49-F238E27FC236}">
                <a16:creationId xmlns:a16="http://schemas.microsoft.com/office/drawing/2014/main" id="{3FE0AA29-F5CF-AD2A-6BBB-EA714ADBFEA9}"/>
              </a:ext>
            </a:extLst>
          </p:cNvPr>
          <p:cNvSpPr/>
          <p:nvPr/>
        </p:nvSpPr>
        <p:spPr>
          <a:xfrm>
            <a:off x="7914793" y="3483038"/>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Rounded Rectangle 30"/>
          <p:cNvSpPr/>
          <p:nvPr/>
        </p:nvSpPr>
        <p:spPr>
          <a:xfrm>
            <a:off x="1433079" y="454409"/>
            <a:ext cx="7353112" cy="689040"/>
          </a:xfrm>
          <a:prstGeom prst="roundRect">
            <a:avLst/>
          </a:prstGeom>
          <a:solidFill>
            <a:srgbClr val="FFB2A6"/>
          </a:solidFill>
          <a:ln/>
        </p:spPr>
        <p:style>
          <a:lnRef idx="0">
            <a:schemeClr val="accent4"/>
          </a:lnRef>
          <a:fillRef idx="3">
            <a:schemeClr val="accent4"/>
          </a:fillRef>
          <a:effectRef idx="3">
            <a:schemeClr val="accent4"/>
          </a:effectRef>
          <a:fontRef idx="minor">
            <a:schemeClr val="lt1"/>
          </a:fontRef>
        </p:style>
        <p:txBody>
          <a:bodyPr rtlCol="0" anchor="ctr"/>
          <a:lstStyle/>
          <a:p>
            <a:r>
              <a:rPr lang="en-US" sz="2800" b="1">
                <a:ln w="0"/>
                <a:solidFill>
                  <a:schemeClr val="tx1"/>
                </a:solidFill>
                <a:effectLst>
                  <a:outerShdw blurRad="38100" dist="19050" dir="2700000" algn="tl" rotWithShape="0">
                    <a:schemeClr val="dk1">
                      <a:alpha val="40000"/>
                    </a:schemeClr>
                  </a:outerShdw>
                </a:effectLst>
              </a:rPr>
              <a:t>1. </a:t>
            </a:r>
            <a:r>
              <a:rPr lang="en-US" sz="2800" b="1" smtClean="0">
                <a:ln w="0"/>
                <a:solidFill>
                  <a:schemeClr val="tx1"/>
                </a:solidFill>
                <a:effectLst>
                  <a:outerShdw blurRad="38100" dist="19050" dir="2700000" algn="tl" rotWithShape="0">
                    <a:schemeClr val="dk1">
                      <a:alpha val="40000"/>
                    </a:schemeClr>
                  </a:outerShdw>
                </a:effectLst>
              </a:rPr>
              <a:t>Một </a:t>
            </a:r>
            <a:r>
              <a:rPr lang="en-US" sz="2800" b="1">
                <a:ln w="0"/>
                <a:solidFill>
                  <a:schemeClr val="tx1"/>
                </a:solidFill>
                <a:effectLst>
                  <a:outerShdw blurRad="38100" dist="19050" dir="2700000" algn="tl" rotWithShape="0">
                    <a:schemeClr val="dk1">
                      <a:alpha val="40000"/>
                    </a:schemeClr>
                  </a:outerShdw>
                </a:effectLst>
              </a:rPr>
              <a:t>số cuộc phát kiến địa lí lớn trên thế giới</a:t>
            </a:r>
          </a:p>
        </p:txBody>
      </p:sp>
    </p:spTree>
    <p:extLst>
      <p:ext uri="{BB962C8B-B14F-4D97-AF65-F5344CB8AC3E}">
        <p14:creationId xmlns:p14="http://schemas.microsoft.com/office/powerpoint/2010/main" val="42395981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strips(down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par>
                          <p:cTn id="55" fill="hold">
                            <p:stCondLst>
                              <p:cond delay="500"/>
                            </p:stCondLst>
                            <p:childTnLst>
                              <p:par>
                                <p:cTn id="56" presetID="21" presetClass="entr" presetSubtype="1"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heel(1)">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heel(1)">
                                      <p:cBhvr>
                                        <p:cTn id="79" dur="2000"/>
                                        <p:tgtEl>
                                          <p:spTgt spid="24"/>
                                        </p:tgtEl>
                                      </p:cBhvr>
                                    </p:animEffect>
                                  </p:childTnLst>
                                </p:cTn>
                              </p:par>
                            </p:childTnLst>
                          </p:cTn>
                        </p:par>
                        <p:par>
                          <p:cTn id="80" fill="hold">
                            <p:stCondLst>
                              <p:cond delay="2000"/>
                            </p:stCondLst>
                            <p:childTnLst>
                              <p:par>
                                <p:cTn id="81" presetID="22" presetClass="entr" presetSubtype="4"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6" presetClass="entr" presetSubtype="21"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childTnLst>
                          </p:cTn>
                        </p:par>
                        <p:par>
                          <p:cTn id="92" fill="hold">
                            <p:stCondLst>
                              <p:cond delay="3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P spid="11" grpId="0" animBg="1"/>
      <p:bldP spid="18" grpId="0"/>
      <p:bldP spid="24" grpId="0" animBg="1"/>
      <p:bldP spid="33" grpId="0"/>
      <p:bldP spid="35" grpId="0" animBg="1"/>
      <p:bldP spid="29"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7983878" y="1093076"/>
            <a:ext cx="4071487" cy="3857298"/>
          </a:xfrm>
          <a:prstGeom prst="rect">
            <a:avLst/>
          </a:prstGeom>
          <a:ln>
            <a:noFill/>
          </a:ln>
          <a:effectLst>
            <a:outerShdw blurRad="292100" dist="139700" dir="2700000" algn="tl" rotWithShape="0">
              <a:srgbClr val="333333">
                <a:alpha val="65000"/>
              </a:srgbClr>
            </a:outerShdw>
          </a:effectLst>
        </p:spPr>
      </p:pic>
      <p:sp>
        <p:nvSpPr>
          <p:cNvPr id="3" name="Rounded Rectangle 2"/>
          <p:cNvSpPr/>
          <p:nvPr/>
        </p:nvSpPr>
        <p:spPr>
          <a:xfrm>
            <a:off x="115615" y="560073"/>
            <a:ext cx="7651530" cy="2703387"/>
          </a:xfrm>
          <a:prstGeom prst="roundRect">
            <a:avLst/>
          </a:prstGeom>
          <a:solidFill>
            <a:srgbClr val="CFF6CF"/>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eaLnBrk="0" fontAlgn="base" hangingPunct="0">
              <a:spcBef>
                <a:spcPct val="0"/>
              </a:spcBef>
              <a:spcAft>
                <a:spcPct val="0"/>
              </a:spcAft>
            </a:pPr>
            <a:r>
              <a:rPr lang="fr-FR" altLang="en-US" sz="2800" i="1" smtClean="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Đài </a:t>
            </a:r>
            <a:r>
              <a:rPr lang="fr-FR" altLang="en-US" sz="2800" i="1">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tưởng niệm những nhà phát kiến địa lí Bồ Đào Nha ở thành phố Li-xbon được xây dựng </a:t>
            </a:r>
            <a:r>
              <a:rPr lang="fr-FR" altLang="en-US" sz="2800" i="1" smtClean="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để </a:t>
            </a:r>
            <a:r>
              <a:rPr lang="fr-FR" altLang="en-US" sz="2800" i="1">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vinh danh Hoàng tử Hen-ri vĩ đại, người đã dẫn dắt các cuộc thám hiểm khám phá của người Bồ Đào Nha, mở ra thời kì hoàng kim của đất nước vào thế kỉ XV.</a:t>
            </a:r>
            <a:endParaRPr kumimoji="0" lang="en-US" altLang="en-US" sz="2800" i="0" u="none" strike="noStrike" normalizeH="0" baseline="0" smtClean="0">
              <a:ln w="0"/>
              <a:solidFill>
                <a:schemeClr val="tx1"/>
              </a:solidFill>
              <a:effectLst>
                <a:outerShdw blurRad="38100" dist="19050" dir="2700000" algn="tl" rotWithShape="0">
                  <a:schemeClr val="dk1">
                    <a:alpha val="40000"/>
                  </a:schemeClr>
                </a:outerShdw>
              </a:effectLst>
              <a:latin typeface="+mj-lt"/>
            </a:endParaRPr>
          </a:p>
        </p:txBody>
      </p:sp>
      <p:sp>
        <p:nvSpPr>
          <p:cNvPr id="7" name="Rounded Rectangle 6"/>
          <p:cNvSpPr/>
          <p:nvPr/>
        </p:nvSpPr>
        <p:spPr>
          <a:xfrm>
            <a:off x="115615" y="3668106"/>
            <a:ext cx="7651530" cy="1566042"/>
          </a:xfrm>
          <a:prstGeom prst="roundRect">
            <a:avLst/>
          </a:prstGeom>
          <a:solidFill>
            <a:srgbClr val="E8F9E7"/>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eaLnBrk="0" fontAlgn="base" hangingPunct="0">
              <a:spcBef>
                <a:spcPct val="0"/>
              </a:spcBef>
              <a:spcAft>
                <a:spcPct val="0"/>
              </a:spcAft>
            </a:pPr>
            <a:r>
              <a:rPr lang="fr-FR" altLang="en-US" sz="2800" i="1" smtClean="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Đài </a:t>
            </a:r>
            <a:r>
              <a:rPr lang="fr-FR" altLang="en-US" sz="2800" i="1">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tưởng niệm bao gồm hơn 30 bức tượng của những người đóng vai trò lịch sử quan trọng trong các cuộc khám phá, dẫn dắt bởi chính Hen-ri. </a:t>
            </a:r>
            <a:endParaRPr kumimoji="0" lang="en-US" altLang="en-US" sz="2800" i="0" u="none" strike="noStrike" normalizeH="0" baseline="0" smtClean="0">
              <a:ln w="0"/>
              <a:solidFill>
                <a:schemeClr val="tx1"/>
              </a:solidFill>
              <a:effectLst>
                <a:outerShdw blurRad="38100" dist="19050" dir="2700000" algn="tl" rotWithShape="0">
                  <a:schemeClr val="dk1">
                    <a:alpha val="40000"/>
                  </a:schemeClr>
                </a:outerShdw>
              </a:effectLst>
              <a:latin typeface="+mj-lt"/>
            </a:endParaRPr>
          </a:p>
        </p:txBody>
      </p:sp>
      <p:sp>
        <p:nvSpPr>
          <p:cNvPr id="8" name="Rounded Rectangle 7"/>
          <p:cNvSpPr/>
          <p:nvPr/>
        </p:nvSpPr>
        <p:spPr>
          <a:xfrm>
            <a:off x="115615" y="5628284"/>
            <a:ext cx="11939750" cy="746234"/>
          </a:xfrm>
          <a:prstGeom prst="roundRect">
            <a:avLst/>
          </a:prstGeom>
          <a:solidFill>
            <a:srgbClr val="D9D7F1"/>
          </a:solidFill>
          <a:ln/>
        </p:spPr>
        <p:style>
          <a:lnRef idx="0">
            <a:schemeClr val="accent3"/>
          </a:lnRef>
          <a:fillRef idx="3">
            <a:schemeClr val="accent3"/>
          </a:fillRef>
          <a:effectRef idx="3">
            <a:schemeClr val="accent3"/>
          </a:effectRef>
          <a:fontRef idx="minor">
            <a:schemeClr val="lt1"/>
          </a:fontRef>
        </p:style>
        <p:txBody>
          <a:bodyPr rtlCol="0" anchor="ctr"/>
          <a:lstStyle/>
          <a:p>
            <a:pPr algn="just"/>
            <a:r>
              <a:rPr lang="fr-FR" altLang="en-US" sz="2800" i="1" smtClean="0">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Ngày </a:t>
            </a:r>
            <a:r>
              <a:rPr lang="fr-FR" altLang="en-US" sz="2800" i="1">
                <a:ln w="0"/>
                <a:solidFill>
                  <a:schemeClr val="tx1"/>
                </a:solidFill>
                <a:effectLst>
                  <a:outerShdw blurRad="38100" dist="19050" dir="2700000" algn="tl" rotWithShape="0">
                    <a:schemeClr val="dk1">
                      <a:alpha val="40000"/>
                    </a:schemeClr>
                  </a:outerShdw>
                </a:effectLst>
                <a:latin typeface="+mj-lt"/>
                <a:ea typeface="Calibri" panose="020F0502020204030204" pitchFamily="34" charset="0"/>
                <a:cs typeface="Times New Roman" panose="02020603050405020304" pitchFamily="18" charset="0"/>
              </a:rPr>
              <a:t>nay, Đài tưởng niệm này đã trở thành niềm tự hào của người dân nơi đây</a:t>
            </a:r>
            <a:endParaRPr lang="en-US" sz="280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3405125359"/>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22117" y="93961"/>
            <a:ext cx="7353112" cy="661050"/>
          </a:xfrm>
          <a:prstGeom prst="roundRect">
            <a:avLst/>
          </a:prstGeom>
          <a:solidFill>
            <a:schemeClr val="accent4">
              <a:lumMod val="20000"/>
              <a:lumOff val="80000"/>
            </a:schemeClr>
          </a:solidFill>
          <a:ln/>
        </p:spPr>
        <p:style>
          <a:lnRef idx="0">
            <a:schemeClr val="accent3"/>
          </a:lnRef>
          <a:fillRef idx="3">
            <a:schemeClr val="accent3"/>
          </a:fillRef>
          <a:effectRef idx="3">
            <a:schemeClr val="accent3"/>
          </a:effectRef>
          <a:fontRef idx="minor">
            <a:schemeClr val="lt1"/>
          </a:fontRef>
        </p:style>
        <p:txBody>
          <a:bodyPr rtlCol="0" anchor="ctr"/>
          <a:lstStyle/>
          <a:p>
            <a:r>
              <a:rPr lang="en-US" sz="2800" b="1">
                <a:ln w="0"/>
                <a:solidFill>
                  <a:schemeClr val="tx1"/>
                </a:solidFill>
                <a:effectLst>
                  <a:outerShdw blurRad="38100" dist="19050" dir="2700000" algn="tl" rotWithShape="0">
                    <a:schemeClr val="dk1">
                      <a:alpha val="40000"/>
                    </a:schemeClr>
                  </a:outerShdw>
                </a:effectLst>
              </a:rPr>
              <a:t>1. </a:t>
            </a:r>
            <a:r>
              <a:rPr lang="en-US" sz="2800" b="1" smtClean="0">
                <a:ln w="0"/>
                <a:solidFill>
                  <a:schemeClr val="tx1"/>
                </a:solidFill>
                <a:effectLst>
                  <a:outerShdw blurRad="38100" dist="19050" dir="2700000" algn="tl" rotWithShape="0">
                    <a:schemeClr val="dk1">
                      <a:alpha val="40000"/>
                    </a:schemeClr>
                  </a:outerShdw>
                </a:effectLst>
              </a:rPr>
              <a:t>Một </a:t>
            </a:r>
            <a:r>
              <a:rPr lang="en-US" sz="2800" b="1">
                <a:ln w="0"/>
                <a:solidFill>
                  <a:schemeClr val="tx1"/>
                </a:solidFill>
                <a:effectLst>
                  <a:outerShdw blurRad="38100" dist="19050" dir="2700000" algn="tl" rotWithShape="0">
                    <a:schemeClr val="dk1">
                      <a:alpha val="40000"/>
                    </a:schemeClr>
                  </a:outerShdw>
                </a:effectLst>
              </a:rPr>
              <a:t>số cuộc phát kiến địa lí lớn trên thế giới</a:t>
            </a:r>
          </a:p>
        </p:txBody>
      </p:sp>
      <p:sp>
        <p:nvSpPr>
          <p:cNvPr id="3" name="TextBox 2">
            <a:extLst>
              <a:ext uri="{FF2B5EF4-FFF2-40B4-BE49-F238E27FC236}">
                <a16:creationId xmlns:a16="http://schemas.microsoft.com/office/drawing/2014/main" id="{91DE0248-F61C-AD86-20BA-0A594FD469BF}"/>
              </a:ext>
            </a:extLst>
          </p:cNvPr>
          <p:cNvSpPr txBox="1"/>
          <p:nvPr/>
        </p:nvSpPr>
        <p:spPr>
          <a:xfrm>
            <a:off x="147145" y="2733718"/>
            <a:ext cx="5702298" cy="1442412"/>
          </a:xfrm>
          <a:prstGeom prst="roundRect">
            <a:avLst>
              <a:gd name="adj" fmla="val 13039"/>
            </a:avLst>
          </a:prstGeom>
          <a:solidFill>
            <a:srgbClr val="CFF6CF"/>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nl-NL"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1492,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Cô-lôm-bô</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thủy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thủ</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sang Ca-</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bê</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châu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Mĩ</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nay).</a:t>
            </a:r>
          </a:p>
        </p:txBody>
      </p:sp>
      <p:sp>
        <p:nvSpPr>
          <p:cNvPr id="4" name="TextBox 3">
            <a:extLst>
              <a:ext uri="{FF2B5EF4-FFF2-40B4-BE49-F238E27FC236}">
                <a16:creationId xmlns:a16="http://schemas.microsoft.com/office/drawing/2014/main" id="{6D022F58-9B2A-0AA5-9700-4E32DBF2BFD5}"/>
              </a:ext>
            </a:extLst>
          </p:cNvPr>
          <p:cNvSpPr txBox="1"/>
          <p:nvPr/>
        </p:nvSpPr>
        <p:spPr>
          <a:xfrm>
            <a:off x="147145" y="5761096"/>
            <a:ext cx="9743090" cy="1021556"/>
          </a:xfrm>
          <a:prstGeom prst="roundRect">
            <a:avLst/>
          </a:prstGeom>
          <a:solidFill>
            <a:srgbClr val="FFDEFA"/>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1519 - 1522,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Ban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gien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vòng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quanh</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Trái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đường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biển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C32F506-A0BD-F432-CE39-B65981B15D42}"/>
              </a:ext>
            </a:extLst>
          </p:cNvPr>
          <p:cNvSpPr txBox="1"/>
          <p:nvPr/>
        </p:nvSpPr>
        <p:spPr>
          <a:xfrm>
            <a:off x="147145" y="4457835"/>
            <a:ext cx="9743090" cy="1021556"/>
          </a:xfrm>
          <a:prstGeom prst="roundRect">
            <a:avLst/>
          </a:prstGeom>
          <a:solidFill>
            <a:srgbClr val="D9D7F1"/>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nl-NL"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1497 - 1498,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Va-xcô</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Ga-ma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chỉ</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vòng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qua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mũi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Hảo</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Vọng</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cập</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Ca-li-</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cút</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phía</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Tây</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Nam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58A7F9ED-FBAF-4CD6-E517-696026EFD394}"/>
              </a:ext>
            </a:extLst>
          </p:cNvPr>
          <p:cNvSpPr txBox="1"/>
          <p:nvPr/>
        </p:nvSpPr>
        <p:spPr>
          <a:xfrm>
            <a:off x="147145" y="1003736"/>
            <a:ext cx="5702298" cy="1481257"/>
          </a:xfrm>
          <a:prstGeom prst="roundRect">
            <a:avLst/>
          </a:prstGeom>
          <a:solidFill>
            <a:srgbClr val="FFFDDE"/>
          </a:solidFill>
          <a:ln/>
        </p:spPr>
        <p:style>
          <a:lnRef idx="0">
            <a:schemeClr val="accent5"/>
          </a:lnRef>
          <a:fillRef idx="3">
            <a:schemeClr val="accent5"/>
          </a:fillRef>
          <a:effectRef idx="3">
            <a:schemeClr val="accent5"/>
          </a:effectRef>
          <a:fontRef idx="minor">
            <a:schemeClr val="lt1"/>
          </a:fontRef>
        </p:style>
        <p:txBody>
          <a:bodyPr wrap="square">
            <a:spAutoFit/>
          </a:bodyPr>
          <a:lstStyle/>
          <a:p>
            <a:pPr algn="just"/>
            <a:r>
              <a:rPr lang="nl-NL"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1487, B.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xơ</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đã</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đoàn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hiểm</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mũi</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cực</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Nam </a:t>
            </a:r>
            <a:r>
              <a:rPr lang="en-US" sz="27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châu</a:t>
            </a:r>
            <a:r>
              <a:rPr lang="en-US" sz="27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Phi. </a:t>
            </a:r>
          </a:p>
        </p:txBody>
      </p:sp>
      <p:pic>
        <p:nvPicPr>
          <p:cNvPr id="8" name="Picture 7"/>
          <p:cNvPicPr/>
          <p:nvPr/>
        </p:nvPicPr>
        <p:blipFill rotWithShape="1">
          <a:blip r:embed="rId2">
            <a:extLst>
              <a:ext uri="{28A0092B-C50C-407E-A947-70E740481C1C}">
                <a14:useLocalDpi xmlns:a14="http://schemas.microsoft.com/office/drawing/2010/main" val="0"/>
              </a:ext>
            </a:extLst>
          </a:blip>
          <a:srcRect l="7367" r="8726" b="28985"/>
          <a:stretch/>
        </p:blipFill>
        <p:spPr>
          <a:xfrm>
            <a:off x="6905297" y="1003736"/>
            <a:ext cx="5286703" cy="3537021"/>
          </a:xfrm>
          <a:prstGeom prst="rect">
            <a:avLst/>
          </a:prstGeom>
          <a:ln>
            <a:noFill/>
          </a:ln>
          <a:effectLst>
            <a:softEdge rad="112500"/>
          </a:effectLst>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2942886365"/>
      </p:ext>
    </p:extLst>
  </p:cSld>
  <p:clrMapOvr>
    <a:masterClrMapping/>
  </p:clrMapOvr>
  <p:transition spd="slow">
    <p:cove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DEEBF6"/>
      </a:accent1>
      <a:accent2>
        <a:srgbClr val="ED7D31"/>
      </a:accent2>
      <a:accent3>
        <a:srgbClr val="FBE5D5"/>
      </a:accent3>
      <a:accent4>
        <a:srgbClr val="00B050"/>
      </a:accent4>
      <a:accent5>
        <a:srgbClr val="C5E0B3"/>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Milk Glass">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1595</Words>
  <Application>Microsoft Office PowerPoint</Application>
  <PresentationFormat>Widescreen</PresentationFormat>
  <Paragraphs>140</Paragraphs>
  <Slides>24</Slides>
  <Notes>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cp:revision>
  <dcterms:created xsi:type="dcterms:W3CDTF">2022-09-20T01:56:25Z</dcterms:created>
  <dcterms:modified xsi:type="dcterms:W3CDTF">2022-09-20T02:01:40Z</dcterms:modified>
</cp:coreProperties>
</file>