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58" r:id="rId3"/>
    <p:sldId id="329" r:id="rId4"/>
    <p:sldId id="297" r:id="rId5"/>
    <p:sldId id="319" r:id="rId6"/>
    <p:sldId id="308" r:id="rId7"/>
    <p:sldId id="282" r:id="rId8"/>
    <p:sldId id="322" r:id="rId9"/>
    <p:sldId id="310" r:id="rId10"/>
    <p:sldId id="311" r:id="rId11"/>
    <p:sldId id="323" r:id="rId12"/>
    <p:sldId id="328" r:id="rId13"/>
    <p:sldId id="317" r:id="rId14"/>
    <p:sldId id="326" r:id="rId15"/>
    <p:sldId id="299" r:id="rId16"/>
    <p:sldId id="300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2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5032"/>
    <a:srgbClr val="0F4B32"/>
    <a:srgbClr val="310D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B3DAAB-EB01-427F-94CF-03F52CCBCD76}" v="25" dt="2023-02-26T14:43:07.9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835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ương vũ lê" userId="cdd86a19a8227eef" providerId="LiveId" clId="{83B3DAAB-EB01-427F-94CF-03F52CCBCD76}"/>
    <pc:docChg chg="custSel delSld modSld">
      <pc:chgData name="phương vũ lê" userId="cdd86a19a8227eef" providerId="LiveId" clId="{83B3DAAB-EB01-427F-94CF-03F52CCBCD76}" dt="2023-02-26T14:43:07.939" v="28" actId="122"/>
      <pc:docMkLst>
        <pc:docMk/>
      </pc:docMkLst>
      <pc:sldChg chg="del">
        <pc:chgData name="phương vũ lê" userId="cdd86a19a8227eef" providerId="LiveId" clId="{83B3DAAB-EB01-427F-94CF-03F52CCBCD76}" dt="2023-02-26T14:40:58.135" v="0" actId="47"/>
        <pc:sldMkLst>
          <pc:docMk/>
          <pc:sldMk cId="0" sldId="278"/>
        </pc:sldMkLst>
      </pc:sldChg>
      <pc:sldChg chg="addSp delSp modSp mod delAnim modAnim">
        <pc:chgData name="phương vũ lê" userId="cdd86a19a8227eef" providerId="LiveId" clId="{83B3DAAB-EB01-427F-94CF-03F52CCBCD76}" dt="2023-02-26T14:43:07.939" v="28" actId="122"/>
        <pc:sldMkLst>
          <pc:docMk/>
          <pc:sldMk cId="3914457727" sldId="280"/>
        </pc:sldMkLst>
        <pc:spChg chg="mod">
          <ac:chgData name="phương vũ lê" userId="cdd86a19a8227eef" providerId="LiveId" clId="{83B3DAAB-EB01-427F-94CF-03F52CCBCD76}" dt="2023-02-26T14:43:07.939" v="28" actId="122"/>
          <ac:spMkLst>
            <pc:docMk/>
            <pc:sldMk cId="3914457727" sldId="280"/>
            <ac:spMk id="4" creationId="{00000000-0000-0000-0000-000000000000}"/>
          </ac:spMkLst>
        </pc:spChg>
        <pc:spChg chg="del">
          <ac:chgData name="phương vũ lê" userId="cdd86a19a8227eef" providerId="LiveId" clId="{83B3DAAB-EB01-427F-94CF-03F52CCBCD76}" dt="2023-02-26T14:41:06.043" v="1" actId="478"/>
          <ac:spMkLst>
            <pc:docMk/>
            <pc:sldMk cId="3914457727" sldId="280"/>
            <ac:spMk id="5" creationId="{00000000-0000-0000-0000-000000000000}"/>
          </ac:spMkLst>
        </pc:spChg>
        <pc:graphicFrameChg chg="add del modGraphic">
          <ac:chgData name="phương vũ lê" userId="cdd86a19a8227eef" providerId="LiveId" clId="{83B3DAAB-EB01-427F-94CF-03F52CCBCD76}" dt="2023-02-26T14:42:28.702" v="3" actId="478"/>
          <ac:graphicFrameMkLst>
            <pc:docMk/>
            <pc:sldMk cId="3914457727" sldId="280"/>
            <ac:graphicFrameMk id="3" creationId="{6E0EBFF3-720C-6A25-1690-C3E336AACA4C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4E41-616E-4987-9390-7F34488EA0EA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29D55-DFA7-4027-B0A9-87F1BCE12C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168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4E41-616E-4987-9390-7F34488EA0EA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29D55-DFA7-4027-B0A9-87F1BCE12C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879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4E41-616E-4987-9390-7F34488EA0EA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29D55-DFA7-4027-B0A9-87F1BCE12C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908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4E41-616E-4987-9390-7F34488EA0EA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29D55-DFA7-4027-B0A9-87F1BCE12C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159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4E41-616E-4987-9390-7F34488EA0EA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29D55-DFA7-4027-B0A9-87F1BCE12C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461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4E41-616E-4987-9390-7F34488EA0EA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29D55-DFA7-4027-B0A9-87F1BCE12C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76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4E41-616E-4987-9390-7F34488EA0EA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29D55-DFA7-4027-B0A9-87F1BCE12C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886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4E41-616E-4987-9390-7F34488EA0EA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29D55-DFA7-4027-B0A9-87F1BCE12C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35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4E41-616E-4987-9390-7F34488EA0EA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29D55-DFA7-4027-B0A9-87F1BCE12C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250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4E41-616E-4987-9390-7F34488EA0EA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29D55-DFA7-4027-B0A9-87F1BCE12C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977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4E41-616E-4987-9390-7F34488EA0EA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29D55-DFA7-4027-B0A9-87F1BCE12C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005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50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A4E41-616E-4987-9390-7F34488EA0EA}" type="datetimeFigureOut">
              <a:rPr lang="en-US" smtClean="0"/>
              <a:pPr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29D55-DFA7-4027-B0A9-87F1BCE12C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867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4.wmf"/><Relationship Id="rId3" Type="http://schemas.openxmlformats.org/officeDocument/2006/relationships/image" Target="../media/image17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26.wmf"/><Relationship Id="rId2" Type="http://schemas.openxmlformats.org/officeDocument/2006/relationships/oleObject" Target="../embeddings/oleObject23.bin"/><Relationship Id="rId16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3.wmf"/><Relationship Id="rId5" Type="http://schemas.openxmlformats.org/officeDocument/2006/relationships/image" Target="../media/image18.wmf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16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8.wmf"/><Relationship Id="rId7" Type="http://schemas.openxmlformats.org/officeDocument/2006/relationships/image" Target="../media/image10.emf"/><Relationship Id="rId12" Type="http://schemas.openxmlformats.org/officeDocument/2006/relationships/image" Target="../media/image12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oleObject" Target="../embeddings/oleObject13.bin"/><Relationship Id="rId5" Type="http://schemas.openxmlformats.org/officeDocument/2006/relationships/image" Target="../media/image9.wmf"/><Relationship Id="rId10" Type="http://schemas.openxmlformats.org/officeDocument/2006/relationships/image" Target="../media/image11.wmf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2.bin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48267" y="2581268"/>
            <a:ext cx="109742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000" b="1" dirty="0">
                <a:solidFill>
                  <a:srgbClr val="FFC000"/>
                </a:solidFill>
              </a:rPr>
              <a:t>Tiết 51  -  </a:t>
            </a:r>
            <a:r>
              <a:rPr lang="en-US" sz="3000" b="1" dirty="0">
                <a:solidFill>
                  <a:srgbClr val="FFC000"/>
                </a:solidFill>
              </a:rPr>
              <a:t>BÀI 6: </a:t>
            </a:r>
            <a:endParaRPr lang="vi-VN" sz="3000" b="1" dirty="0">
              <a:solidFill>
                <a:srgbClr val="FFC000"/>
              </a:solidFill>
            </a:endParaRPr>
          </a:p>
          <a:p>
            <a:r>
              <a:rPr lang="en-US" sz="3000" b="1" dirty="0">
                <a:solidFill>
                  <a:srgbClr val="FFC000"/>
                </a:solidFill>
              </a:rPr>
              <a:t>GIẢI BÀI TOÁN BẰNG CÁCH LẬP PHƯƠNG TRÌNH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2021" y="296514"/>
            <a:ext cx="1049507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CHƯƠNG III: </a:t>
            </a:r>
          </a:p>
          <a:p>
            <a:pPr algn="ctr"/>
            <a:r>
              <a:rPr lang="en-US" sz="2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PHƯƠNG TRÌNH BẬC NHẤT MỘT ẨN</a:t>
            </a:r>
          </a:p>
        </p:txBody>
      </p:sp>
    </p:spTree>
    <p:extLst>
      <p:ext uri="{BB962C8B-B14F-4D97-AF65-F5344CB8AC3E}">
        <p14:creationId xmlns:p14="http://schemas.microsoft.com/office/powerpoint/2010/main" val="3914457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655941"/>
              </p:ext>
            </p:extLst>
          </p:nvPr>
        </p:nvGraphicFramePr>
        <p:xfrm>
          <a:off x="6972844" y="605308"/>
          <a:ext cx="4040344" cy="2134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2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58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2017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41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aseline="0" dirty="0"/>
                        <a:t> </a:t>
                      </a:r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593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72681" y="270392"/>
            <a:ext cx="6227803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en-US" sz="2800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35(Sgk tr 25)</a:t>
            </a:r>
            <a:r>
              <a:rPr lang="en-US" alt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Học kì I số học sinh giỏi của lớp 8A bằng   số học sinh cả lớp. Sang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II,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phấn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, do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20%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 Hỏi lớp 8A có bao nhiêu học sinh?</a:t>
            </a:r>
          </a:p>
        </p:txBody>
      </p:sp>
      <p:sp>
        <p:nvSpPr>
          <p:cNvPr id="6" name="Line 3"/>
          <p:cNvSpPr>
            <a:spLocks noChangeShapeType="1"/>
          </p:cNvSpPr>
          <p:nvPr/>
        </p:nvSpPr>
        <p:spPr bwMode="auto">
          <a:xfrm>
            <a:off x="6819814" y="146755"/>
            <a:ext cx="4761" cy="2442064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1044019"/>
              </p:ext>
            </p:extLst>
          </p:nvPr>
        </p:nvGraphicFramePr>
        <p:xfrm>
          <a:off x="10049394" y="1155617"/>
          <a:ext cx="500279" cy="8576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400" imgH="457200" progId="Equation.DSMT4">
                  <p:embed/>
                </p:oleObj>
              </mc:Choice>
              <mc:Fallback>
                <p:oleObj name="Equation" r:id="rId2" imgW="266400" imgH="4572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9394" y="1155617"/>
                        <a:ext cx="500279" cy="8576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6939781"/>
              </p:ext>
            </p:extLst>
          </p:nvPr>
        </p:nvGraphicFramePr>
        <p:xfrm>
          <a:off x="9891334" y="1973901"/>
          <a:ext cx="954625" cy="85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7960" imgH="457200" progId="Equation.DSMT4">
                  <p:embed/>
                </p:oleObj>
              </mc:Choice>
              <mc:Fallback>
                <p:oleObj name="Equation" r:id="rId4" imgW="507960" imgH="4572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1334" y="1973901"/>
                        <a:ext cx="954625" cy="859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9686460" y="682753"/>
            <a:ext cx="12923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HS </a:t>
            </a:r>
            <a:r>
              <a:rPr lang="en-US" sz="2800" dirty="0" err="1"/>
              <a:t>giỏi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8066610" y="670730"/>
            <a:ext cx="16097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HS </a:t>
            </a:r>
            <a:r>
              <a:rPr lang="en-US" sz="2800" dirty="0" err="1"/>
              <a:t>cả</a:t>
            </a:r>
            <a:r>
              <a:rPr lang="en-US" sz="2800" dirty="0"/>
              <a:t> </a:t>
            </a:r>
            <a:r>
              <a:rPr lang="en-US" sz="2800" dirty="0" err="1"/>
              <a:t>lớp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7083793" y="1303078"/>
            <a:ext cx="19656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Kì</a:t>
            </a:r>
            <a:r>
              <a:rPr lang="en-US" sz="2800" dirty="0"/>
              <a:t> 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69194" y="2038368"/>
            <a:ext cx="2006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Kì</a:t>
            </a:r>
            <a:r>
              <a:rPr lang="en-US" sz="2800" dirty="0"/>
              <a:t> II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571374" y="1261626"/>
            <a:ext cx="733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x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69440" y="2013239"/>
            <a:ext cx="733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x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5799104"/>
              </p:ext>
            </p:extLst>
          </p:nvPr>
        </p:nvGraphicFramePr>
        <p:xfrm>
          <a:off x="3410743" y="603048"/>
          <a:ext cx="293510" cy="7398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280" imgH="457200" progId="Equation.DSMT4">
                  <p:embed/>
                </p:oleObj>
              </mc:Choice>
              <mc:Fallback>
                <p:oleObj name="Equation" r:id="rId6" imgW="152280" imgH="45720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0743" y="603048"/>
                        <a:ext cx="293510" cy="7398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130893" y="2820233"/>
            <a:ext cx="1208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Giải</a:t>
            </a: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337731" y="3420452"/>
            <a:ext cx="6635113" cy="1461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Gọi số học sinh của lớp 8A là x (học sinh;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N*;       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buFontTx/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514158" y="4418718"/>
            <a:ext cx="58769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Số học sinh giỏi kì I là       (học sinh) 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937330"/>
              </p:ext>
            </p:extLst>
          </p:nvPr>
        </p:nvGraphicFramePr>
        <p:xfrm>
          <a:off x="3910285" y="4248539"/>
          <a:ext cx="521691" cy="8943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584" imgH="457002" progId="Equation.DSMT4">
                  <p:embed/>
                </p:oleObj>
              </mc:Choice>
              <mc:Fallback>
                <p:oleObj name="Equation" r:id="rId8" imgW="266584" imgH="457002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0285" y="4248539"/>
                        <a:ext cx="521691" cy="8943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463817" y="4941938"/>
            <a:ext cx="62637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Số học sinh  giỏi kì II là:            (học sinh) 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91135"/>
              </p:ext>
            </p:extLst>
          </p:nvPr>
        </p:nvGraphicFramePr>
        <p:xfrm>
          <a:off x="4182639" y="4802608"/>
          <a:ext cx="944345" cy="8499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08000" imgH="457200" progId="Equation.DSMT4">
                  <p:embed/>
                </p:oleObj>
              </mc:Choice>
              <mc:Fallback>
                <p:oleObj name="Equation" r:id="rId10" imgW="508000" imgH="45720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2639" y="4802608"/>
                        <a:ext cx="944345" cy="8499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439583" y="5591513"/>
            <a:ext cx="624980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buFontTx/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Vì số học sinh giỏi kì II bằng 20% số học sinh cả lớp nên ta có phương trình: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393635"/>
              </p:ext>
            </p:extLst>
          </p:nvPr>
        </p:nvGraphicFramePr>
        <p:xfrm>
          <a:off x="7799388" y="3178538"/>
          <a:ext cx="2112962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55600" imgH="457200" progId="Equation.DSMT4">
                  <p:embed/>
                </p:oleObj>
              </mc:Choice>
              <mc:Fallback>
                <p:oleObj name="Equation" r:id="rId12" imgW="1155600" imgH="45720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9388" y="3178538"/>
                        <a:ext cx="2112962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7618585" y="3824109"/>
          <a:ext cx="2259191" cy="2235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18960" imgH="1206360" progId="Equation.DSMT4">
                  <p:embed/>
                </p:oleObj>
              </mc:Choice>
              <mc:Fallback>
                <p:oleObj name="Equation" r:id="rId14" imgW="1218960" imgH="120636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8585" y="3824109"/>
                        <a:ext cx="2259191" cy="22356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8946210" y="5610863"/>
            <a:ext cx="3415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(Thỏa mãn điều kiện)</a:t>
            </a: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7053591" y="6092600"/>
            <a:ext cx="6358856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8A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rot="5400000">
            <a:off x="5225711" y="5236158"/>
            <a:ext cx="3149600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2340520"/>
              </p:ext>
            </p:extLst>
          </p:nvPr>
        </p:nvGraphicFramePr>
        <p:xfrm>
          <a:off x="1373993" y="3897899"/>
          <a:ext cx="698441" cy="408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1960" imgH="203040" progId="Equation.DSMT4">
                  <p:embed/>
                </p:oleObj>
              </mc:Choice>
              <mc:Fallback>
                <p:oleObj name="Equation" r:id="rId16" imgW="291960" imgH="203040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3993" y="3897899"/>
                        <a:ext cx="698441" cy="40841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1" grpId="0"/>
      <p:bldP spid="23" grpId="0"/>
      <p:bldP spid="25" grpId="0"/>
      <p:bldP spid="28" grpId="0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2061064"/>
              </p:ext>
            </p:extLst>
          </p:nvPr>
        </p:nvGraphicFramePr>
        <p:xfrm>
          <a:off x="6836142" y="595682"/>
          <a:ext cx="3782719" cy="16277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8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85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93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7500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5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aseline="0" dirty="0"/>
                        <a:t> </a:t>
                      </a:r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1428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9309418" y="612039"/>
            <a:ext cx="11336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HS </a:t>
            </a:r>
            <a:r>
              <a:rPr lang="en-US" sz="2400" dirty="0" err="1"/>
              <a:t>giỏi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7735390" y="612039"/>
            <a:ext cx="14077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HS </a:t>
            </a:r>
            <a:r>
              <a:rPr lang="en-US" sz="2400" dirty="0" err="1"/>
              <a:t>cả</a:t>
            </a:r>
            <a:r>
              <a:rPr lang="en-US" sz="2400" dirty="0"/>
              <a:t> </a:t>
            </a:r>
            <a:r>
              <a:rPr lang="en-US" sz="2400" dirty="0" err="1"/>
              <a:t>lớp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61621" y="1129460"/>
            <a:ext cx="1705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Kì</a:t>
            </a:r>
            <a:r>
              <a:rPr lang="en-US" sz="2400" dirty="0"/>
              <a:t> I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45753" y="1697621"/>
            <a:ext cx="1779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Kì</a:t>
            </a:r>
            <a:r>
              <a:rPr lang="en-US" sz="2400" dirty="0"/>
              <a:t> II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91509"/>
              </p:ext>
            </p:extLst>
          </p:nvPr>
        </p:nvGraphicFramePr>
        <p:xfrm>
          <a:off x="8224162" y="1184098"/>
          <a:ext cx="430212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040" imgH="177480" progId="Equation.DSMT4">
                  <p:embed/>
                </p:oleObj>
              </mc:Choice>
              <mc:Fallback>
                <p:oleObj name="Equation" r:id="rId2" imgW="203040" imgH="177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4162" y="1184098"/>
                        <a:ext cx="430212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9585369" y="1086813"/>
            <a:ext cx="733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x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217611" y="1605333"/>
            <a:ext cx="1488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20%.8x</a:t>
            </a: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797179" y="2651909"/>
            <a:ext cx="94078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Gọi </a:t>
            </a: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lớp 8A có số học sinh giỏi kì I là x ( học sinh) ĐK: x &gt; 0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729046" y="4124565"/>
            <a:ext cx="117775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Vì kỳ II có số học sinh giỏi nhiều hơn kì I là 3 học sinh nên ta có phương trình:</a:t>
            </a: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790475" y="3167360"/>
            <a:ext cx="57688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Số học sinh lớp 8A là 8x (học sinh)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160829" y="2322742"/>
            <a:ext cx="4662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C000"/>
                </a:solidFill>
              </a:rPr>
              <a:t>Tìm lỗi sai trong lời giải bài toán</a:t>
            </a: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1250997"/>
              </p:ext>
            </p:extLst>
          </p:nvPr>
        </p:nvGraphicFramePr>
        <p:xfrm>
          <a:off x="3892327" y="4569556"/>
          <a:ext cx="20161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160" imgH="177480" progId="Equation.DSMT4">
                  <p:embed/>
                </p:oleObj>
              </mc:Choice>
              <mc:Fallback>
                <p:oleObj name="Equation" r:id="rId4" imgW="965160" imgH="1774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327" y="4569556"/>
                        <a:ext cx="2016125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1002746"/>
              </p:ext>
            </p:extLst>
          </p:nvPr>
        </p:nvGraphicFramePr>
        <p:xfrm>
          <a:off x="3456415" y="4878470"/>
          <a:ext cx="4089400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42920" imgH="583920" progId="Equation.DSMT4">
                  <p:embed/>
                </p:oleObj>
              </mc:Choice>
              <mc:Fallback>
                <p:oleObj name="Equation" r:id="rId6" imgW="1942920" imgH="58392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6415" y="4878470"/>
                        <a:ext cx="4089400" cy="1228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797524" y="6018737"/>
            <a:ext cx="489472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Vậy số học sinh lớp 8A là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165450" y="1643177"/>
            <a:ext cx="733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8x</a:t>
            </a:r>
          </a:p>
        </p:txBody>
      </p:sp>
      <p:sp>
        <p:nvSpPr>
          <p:cNvPr id="31" name="Text Box 10"/>
          <p:cNvSpPr txBox="1">
            <a:spLocks noChangeArrowheads="1"/>
          </p:cNvSpPr>
          <p:nvPr/>
        </p:nvSpPr>
        <p:spPr bwMode="auto">
          <a:xfrm>
            <a:off x="774595" y="3655937"/>
            <a:ext cx="104145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Số học sinh giỏi kì II của lớp 8A là 20%.8x (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học sinh)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8619606" y="70516"/>
            <a:ext cx="10470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Cách 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951619" y="5689450"/>
            <a:ext cx="3257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(Thỏa mãn điều kiện)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017711" y="6018736"/>
            <a:ext cx="15263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/>
          </a:p>
        </p:txBody>
      </p:sp>
      <p:sp>
        <p:nvSpPr>
          <p:cNvPr id="37" name="Rectangle 36"/>
          <p:cNvSpPr/>
          <p:nvPr/>
        </p:nvSpPr>
        <p:spPr>
          <a:xfrm>
            <a:off x="4017711" y="6018735"/>
            <a:ext cx="23920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5.8 = 40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595" y="2649177"/>
            <a:ext cx="9231184" cy="598676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n-lt"/>
              </a:rPr>
              <a:t>Gọi</a:t>
            </a:r>
            <a:r>
              <a:rPr lang="en-US" sz="2400" dirty="0">
                <a:solidFill>
                  <a:srgbClr val="FFFF00"/>
                </a:solidFill>
                <a:latin typeface="+mn-lt"/>
              </a:rPr>
              <a:t> số học sinh giỏi kì I của lớp 8A </a:t>
            </a:r>
            <a:r>
              <a:rPr lang="en-US" sz="2400" dirty="0">
                <a:solidFill>
                  <a:schemeClr val="bg1"/>
                </a:solidFill>
                <a:latin typeface="+mn-lt"/>
              </a:rPr>
              <a:t>là x (học sinh) </a:t>
            </a:r>
            <a:r>
              <a:rPr lang="en-US" sz="2400" dirty="0">
                <a:solidFill>
                  <a:srgbClr val="FFFF00"/>
                </a:solidFill>
                <a:latin typeface="+mn-lt"/>
              </a:rPr>
              <a:t>ĐK: x </a:t>
            </a:r>
            <a:r>
              <a:rPr lang="en-US" sz="2400" dirty="0">
                <a:solidFill>
                  <a:srgbClr val="FFFF00"/>
                </a:solidFill>
                <a:latin typeface="+mn-lt"/>
                <a:sym typeface="Symbol" panose="05050102010706020507" pitchFamily="18" charset="2"/>
              </a:rPr>
              <a:t> N*</a:t>
            </a:r>
            <a:endParaRPr lang="en-US" sz="2400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38" name="Title 1"/>
          <p:cNvSpPr txBox="1">
            <a:spLocks/>
          </p:cNvSpPr>
          <p:nvPr/>
        </p:nvSpPr>
        <p:spPr>
          <a:xfrm>
            <a:off x="6669871" y="2080107"/>
            <a:ext cx="4519284" cy="598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393362" y="457752"/>
            <a:ext cx="6227803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altLang="en-US" sz="2400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Bài 35(Sgk tr 25)</a:t>
            </a:r>
            <a:r>
              <a:rPr lang="en-US" altLang="en-US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Học kì I số học sinh giỏi của lớp 8A bằng    số học sinh cả lớp. Sang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II,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phấn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, do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20%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. Hỏi lớp 8A có bao nhiêu học sinh?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8940392"/>
              </p:ext>
            </p:extLst>
          </p:nvPr>
        </p:nvGraphicFramePr>
        <p:xfrm>
          <a:off x="2026080" y="769869"/>
          <a:ext cx="263368" cy="6638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280" imgH="457200" progId="Equation.DSMT4">
                  <p:embed/>
                </p:oleObj>
              </mc:Choice>
              <mc:Fallback>
                <p:oleObj name="Equation" r:id="rId8" imgW="152280" imgH="45720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6080" y="769869"/>
                        <a:ext cx="263368" cy="6638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6123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6" grpId="0"/>
      <p:bldP spid="17" grpId="0"/>
      <p:bldP spid="18" grpId="0"/>
      <p:bldP spid="18" grpId="1"/>
      <p:bldP spid="19" grpId="0"/>
      <p:bldP spid="20" grpId="0"/>
      <p:bldP spid="24" grpId="0"/>
      <p:bldP spid="28" grpId="0"/>
      <p:bldP spid="30" grpId="0"/>
      <p:bldP spid="31" grpId="0"/>
      <p:bldP spid="34" grpId="0"/>
      <p:bldP spid="33" grpId="0"/>
      <p:bldP spid="36" grpId="0"/>
      <p:bldP spid="36" grpId="1"/>
      <p:bldP spid="37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6119145" y="831848"/>
            <a:ext cx="0" cy="5181600"/>
          </a:xfrm>
          <a:prstGeom prst="line">
            <a:avLst/>
          </a:prstGeom>
          <a:noFill/>
          <a:ln w="222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877289" y="2420336"/>
            <a:ext cx="72491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a) </a:t>
            </a:r>
            <a:r>
              <a:rPr lang="en-US" altLang="en-US" sz="2800" dirty="0" err="1">
                <a:solidFill>
                  <a:schemeClr val="bg1"/>
                </a:solidFill>
              </a:rPr>
              <a:t>Viết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thêm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chữ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số</a:t>
            </a:r>
            <a:r>
              <a:rPr lang="en-US" altLang="en-US" sz="2800" dirty="0">
                <a:solidFill>
                  <a:schemeClr val="bg1"/>
                </a:solidFill>
              </a:rPr>
              <a:t> 5 </a:t>
            </a:r>
            <a:r>
              <a:rPr lang="en-US" altLang="en-US" sz="2800" dirty="0" err="1">
                <a:solidFill>
                  <a:schemeClr val="bg1"/>
                </a:solidFill>
              </a:rPr>
              <a:t>vào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bên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trái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số</a:t>
            </a:r>
            <a:r>
              <a:rPr lang="en-US" altLang="en-US" sz="2800" dirty="0">
                <a:solidFill>
                  <a:schemeClr val="bg1"/>
                </a:solidFill>
              </a:rPr>
              <a:t> x</a:t>
            </a:r>
          </a:p>
        </p:txBody>
      </p:sp>
      <p:sp>
        <p:nvSpPr>
          <p:cNvPr id="7" name="Rectangle 6"/>
          <p:cNvSpPr/>
          <p:nvPr/>
        </p:nvSpPr>
        <p:spPr>
          <a:xfrm>
            <a:off x="6261169" y="2914981"/>
            <a:ext cx="58697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</a:rPr>
              <a:t>b) </a:t>
            </a:r>
            <a:r>
              <a:rPr lang="en-US" sz="2800" dirty="0" err="1">
                <a:solidFill>
                  <a:schemeClr val="bg1"/>
                </a:solidFill>
              </a:rPr>
              <a:t>Viết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thêm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chữ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số</a:t>
            </a:r>
            <a:r>
              <a:rPr lang="en-US" sz="2800" dirty="0">
                <a:solidFill>
                  <a:schemeClr val="bg1"/>
                </a:solidFill>
              </a:rPr>
              <a:t> 5 </a:t>
            </a:r>
            <a:r>
              <a:rPr lang="en-US" sz="2800" dirty="0" err="1">
                <a:solidFill>
                  <a:schemeClr val="bg1"/>
                </a:solidFill>
              </a:rPr>
              <a:t>vào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bên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phải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số</a:t>
            </a:r>
            <a:r>
              <a:rPr lang="en-US" sz="2800" dirty="0">
                <a:solidFill>
                  <a:schemeClr val="bg1"/>
                </a:solidFill>
              </a:rPr>
              <a:t> 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40104" y="3848534"/>
            <a:ext cx="60700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3"/>
            <a:r>
              <a:rPr lang="en-US" sz="2800" dirty="0"/>
              <a:t> </a:t>
            </a:r>
            <a:r>
              <a:rPr lang="en-US" altLang="en-US" sz="2800" dirty="0">
                <a:solidFill>
                  <a:schemeClr val="bg1"/>
                </a:solidFill>
              </a:rPr>
              <a:t>a) Số tự nhiên có được khi viết thêm chữ số 5 vào bên trái số x </a:t>
            </a:r>
            <a:r>
              <a:rPr lang="en-US" sz="2800" dirty="0"/>
              <a:t>là</a:t>
            </a:r>
            <a:r>
              <a:rPr lang="en-US" sz="2800" dirty="0">
                <a:solidFill>
                  <a:srgbClr val="FFFF00"/>
                </a:solidFill>
              </a:rPr>
              <a:t> 5.100 + 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61169" y="4741594"/>
            <a:ext cx="62910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b) Số tự nhiên có được khi viết thêm </a:t>
            </a:r>
          </a:p>
          <a:p>
            <a:r>
              <a:rPr lang="en-US" sz="2800" dirty="0">
                <a:solidFill>
                  <a:schemeClr val="bg1"/>
                </a:solidFill>
              </a:rPr>
              <a:t>chữ số 5 vào bên phải số x là</a:t>
            </a:r>
            <a:r>
              <a:rPr lang="en-US" sz="2800" dirty="0">
                <a:solidFill>
                  <a:srgbClr val="FFFF00"/>
                </a:solidFill>
              </a:rPr>
              <a:t> 10.x + 5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82234" y="1495966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/>
            <a:r>
              <a:rPr lang="en-US" altLang="en-US" sz="2800" dirty="0" err="1">
                <a:solidFill>
                  <a:schemeClr val="bg1"/>
                </a:solidFill>
              </a:rPr>
              <a:t>Hãy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lập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biểu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thức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biểu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thị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số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tự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nhiên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</a:p>
          <a:p>
            <a:pPr marL="342900" indent="-342900"/>
            <a:r>
              <a:rPr lang="en-US" altLang="en-US" sz="2800" dirty="0" err="1">
                <a:solidFill>
                  <a:schemeClr val="bg1"/>
                </a:solidFill>
              </a:rPr>
              <a:t>có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được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bằng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cách</a:t>
            </a:r>
            <a:r>
              <a:rPr lang="en-US" altLang="en-US" sz="280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78679" y="3450160"/>
            <a:ext cx="1004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</a:rPr>
              <a:t>Giải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20" name="Text Box 13"/>
          <p:cNvSpPr txBox="1">
            <a:spLocks noChangeArrowheads="1"/>
          </p:cNvSpPr>
          <p:nvPr/>
        </p:nvSpPr>
        <p:spPr bwMode="auto">
          <a:xfrm>
            <a:off x="6119145" y="1042258"/>
            <a:ext cx="57231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C000"/>
                </a:solidFill>
              </a:rPr>
              <a:t>?2</a:t>
            </a:r>
            <a:r>
              <a:rPr lang="en-US" altLang="en-US" sz="2800" dirty="0">
                <a:solidFill>
                  <a:schemeClr val="bg1"/>
                </a:solidFill>
              </a:rPr>
              <a:t>. Gọi x là số tự nhiên có 2 chữ số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50956" y="1042258"/>
            <a:ext cx="560510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u="sng" dirty="0">
                <a:solidFill>
                  <a:srgbClr val="FFC000"/>
                </a:solidFill>
              </a:rPr>
              <a:t>Bài tập 1</a:t>
            </a:r>
            <a:r>
              <a:rPr lang="en-US" sz="2800" dirty="0"/>
              <a:t>: Tìm một số tự nhiên có hai chữ số, biết rằng </a:t>
            </a:r>
            <a:r>
              <a:rPr lang="vi-VN" sz="2800" dirty="0"/>
              <a:t>nếu viết thêm một</a:t>
            </a:r>
            <a:r>
              <a:rPr lang="en-US" sz="2800" dirty="0"/>
              <a:t> </a:t>
            </a:r>
            <a:r>
              <a:rPr lang="vi-VN" sz="2800" dirty="0"/>
              <a:t>chữ số </a:t>
            </a:r>
            <a:r>
              <a:rPr lang="en-US" sz="2800" dirty="0"/>
              <a:t>5</a:t>
            </a:r>
            <a:r>
              <a:rPr lang="vi-VN" sz="2800" dirty="0"/>
              <a:t> vào bên trái và một chữ số </a:t>
            </a:r>
            <a:r>
              <a:rPr lang="en-US" sz="2800" dirty="0"/>
              <a:t>5</a:t>
            </a:r>
            <a:r>
              <a:rPr lang="vi-VN" sz="2800" dirty="0"/>
              <a:t> vào bên phải số đó thì ta được một số lớn gấp </a:t>
            </a:r>
            <a:r>
              <a:rPr lang="en-US" sz="2800" dirty="0"/>
              <a:t>87</a:t>
            </a:r>
            <a:r>
              <a:rPr lang="vi-VN" sz="2800" dirty="0"/>
              <a:t> lần số ban đầu.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95732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12" grpId="0"/>
      <p:bldP spid="13" grpId="0"/>
      <p:bldP spid="14" grpId="0"/>
      <p:bldP spid="15" grpId="0"/>
      <p:bldP spid="20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2932" y="585079"/>
            <a:ext cx="108821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Tìm một số tự nhiên có hai chữ số biết rằng </a:t>
            </a:r>
            <a:r>
              <a:rPr lang="vi-VN" sz="2800" dirty="0"/>
              <a:t>nếu viết thêm một chữ số </a:t>
            </a:r>
            <a:r>
              <a:rPr lang="en-US" sz="2800" dirty="0"/>
              <a:t>5</a:t>
            </a:r>
            <a:r>
              <a:rPr lang="vi-VN" sz="2800" dirty="0"/>
              <a:t> vào bên trái và một chữ số </a:t>
            </a:r>
            <a:r>
              <a:rPr lang="en-US" sz="2800" dirty="0"/>
              <a:t>5</a:t>
            </a:r>
            <a:r>
              <a:rPr lang="vi-VN" sz="2800" dirty="0"/>
              <a:t> vào bên phải số đó thì ta được một số lớn gấp </a:t>
            </a:r>
            <a:r>
              <a:rPr lang="en-US" sz="2800" dirty="0"/>
              <a:t>87</a:t>
            </a:r>
            <a:r>
              <a:rPr lang="vi-VN" sz="2800" dirty="0"/>
              <a:t> lần số ban đầu.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76061" y="96076"/>
            <a:ext cx="2084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>
                <a:solidFill>
                  <a:srgbClr val="FFC000"/>
                </a:solidFill>
              </a:rPr>
              <a:t>3. Bài tập1: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34349" y="1625344"/>
            <a:ext cx="14828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</a:rPr>
              <a:t>Giải</a:t>
            </a:r>
            <a:r>
              <a:rPr lang="en-US" sz="2800" b="1" dirty="0">
                <a:solidFill>
                  <a:srgbClr val="FFFF00"/>
                </a:solidFill>
              </a:rPr>
              <a:t>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6331" y="2003229"/>
            <a:ext cx="6862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Gọi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tự</a:t>
            </a:r>
            <a:r>
              <a:rPr lang="en-US" sz="2800" dirty="0"/>
              <a:t> </a:t>
            </a:r>
            <a:r>
              <a:rPr lang="en-US" sz="2800" dirty="0" err="1"/>
              <a:t>nhiên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chữ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cần</a:t>
            </a:r>
            <a:r>
              <a:rPr lang="en-US" sz="2800" dirty="0"/>
              <a:t> </a:t>
            </a:r>
            <a:r>
              <a:rPr lang="en-US" sz="2800" dirty="0" err="1"/>
              <a:t>tìm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4354898"/>
              </p:ext>
            </p:extLst>
          </p:nvPr>
        </p:nvGraphicFramePr>
        <p:xfrm>
          <a:off x="7238326" y="2150378"/>
          <a:ext cx="287338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80" imgH="139680" progId="Equation.DSMT4">
                  <p:embed/>
                </p:oleObj>
              </mc:Choice>
              <mc:Fallback>
                <p:oleObj name="Equation" r:id="rId2" imgW="139680" imgH="1396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8326" y="2150378"/>
                        <a:ext cx="287338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571216" y="1990484"/>
            <a:ext cx="2907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(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9957642"/>
              </p:ext>
            </p:extLst>
          </p:nvPr>
        </p:nvGraphicFramePr>
        <p:xfrm>
          <a:off x="7804024" y="2094655"/>
          <a:ext cx="2728913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228600" progId="Equation.DSMT4">
                  <p:embed/>
                </p:oleObj>
              </mc:Choice>
              <mc:Fallback>
                <p:oleObj name="Equation" r:id="rId4" imgW="1346040" imgH="2286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4024" y="2094655"/>
                        <a:ext cx="2728913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496034" y="2439530"/>
            <a:ext cx="96026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Khi</a:t>
            </a:r>
            <a:r>
              <a:rPr lang="en-US" sz="2800" dirty="0"/>
              <a:t> </a:t>
            </a:r>
            <a:r>
              <a:rPr lang="en-US" sz="2800" dirty="0" err="1"/>
              <a:t>viết</a:t>
            </a:r>
            <a:r>
              <a:rPr lang="en-US" sz="2800" dirty="0"/>
              <a:t> </a:t>
            </a:r>
            <a:r>
              <a:rPr lang="en-US" sz="2800" dirty="0" err="1"/>
              <a:t>thêm</a:t>
            </a:r>
            <a:r>
              <a:rPr lang="en-US" sz="2800" dirty="0"/>
              <a:t> </a:t>
            </a:r>
            <a:r>
              <a:rPr lang="vi-VN" sz="2800" dirty="0"/>
              <a:t>một chữ số </a:t>
            </a:r>
            <a:r>
              <a:rPr lang="en-US" sz="2800" dirty="0"/>
              <a:t>5</a:t>
            </a:r>
            <a:r>
              <a:rPr lang="vi-VN" sz="2800" dirty="0"/>
              <a:t> vào bên trái và một chữ số </a:t>
            </a:r>
            <a:r>
              <a:rPr lang="en-US" sz="2800" dirty="0"/>
              <a:t>5</a:t>
            </a:r>
            <a:r>
              <a:rPr lang="vi-VN" sz="2800" dirty="0"/>
              <a:t> vào bên phải số </a:t>
            </a:r>
            <a:r>
              <a:rPr lang="en-US" sz="2800" dirty="0"/>
              <a:t>đó, ta được số mới là 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584100"/>
              </p:ext>
            </p:extLst>
          </p:nvPr>
        </p:nvGraphicFramePr>
        <p:xfrm>
          <a:off x="5779092" y="2947791"/>
          <a:ext cx="3122613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520" imgH="190440" progId="Equation.DSMT4">
                  <p:embed/>
                </p:oleObj>
              </mc:Choice>
              <mc:Fallback>
                <p:oleObj name="Equation" r:id="rId6" imgW="1244520" imgH="19044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9092" y="2947791"/>
                        <a:ext cx="3122613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1493160" y="3263860"/>
            <a:ext cx="98771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Vì số mới gấp 87 lần số ban đầu nên ta có phương trình: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5862707"/>
              </p:ext>
            </p:extLst>
          </p:nvPr>
        </p:nvGraphicFramePr>
        <p:xfrm>
          <a:off x="4648981" y="3907145"/>
          <a:ext cx="3565525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26920" imgH="190440" progId="Equation.DSMT4">
                  <p:embed/>
                </p:oleObj>
              </mc:Choice>
              <mc:Fallback>
                <p:oleObj name="Equation" r:id="rId8" imgW="1726920" imgH="19044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981" y="3907145"/>
                        <a:ext cx="3565525" cy="376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9707286"/>
              </p:ext>
            </p:extLst>
          </p:nvPr>
        </p:nvGraphicFramePr>
        <p:xfrm>
          <a:off x="4257675" y="4356100"/>
          <a:ext cx="3559175" cy="1471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52480" imgH="723600" progId="Equation.DSMT4">
                  <p:embed/>
                </p:oleObj>
              </mc:Choice>
              <mc:Fallback>
                <p:oleObj name="Equation" r:id="rId10" imgW="1752480" imgH="72360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7675" y="4356100"/>
                        <a:ext cx="3559175" cy="1471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661094" y="5375960"/>
            <a:ext cx="4285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(Thỏa mãn điều kiện)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6331" y="5827087"/>
            <a:ext cx="7084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Vậy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tự</a:t>
            </a:r>
            <a:r>
              <a:rPr lang="en-US" sz="2800" dirty="0"/>
              <a:t> </a:t>
            </a:r>
            <a:r>
              <a:rPr lang="en-US" sz="2800" dirty="0" err="1"/>
              <a:t>nhiên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chữ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cần</a:t>
            </a:r>
            <a:r>
              <a:rPr lang="en-US" sz="2800" dirty="0"/>
              <a:t> </a:t>
            </a:r>
            <a:r>
              <a:rPr lang="en-US" sz="2800" dirty="0" err="1"/>
              <a:t>tìm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65.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238326" y="589040"/>
            <a:ext cx="35654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dirty="0">
                <a:solidFill>
                  <a:srgbClr val="FFFF00"/>
                </a:solidFill>
              </a:rPr>
              <a:t>viết thêm một chữ số </a:t>
            </a:r>
            <a:r>
              <a:rPr lang="en-US" sz="2800" dirty="0">
                <a:solidFill>
                  <a:srgbClr val="FFFF00"/>
                </a:solidFill>
              </a:rPr>
              <a:t>5</a:t>
            </a:r>
            <a:r>
              <a:rPr lang="vi-VN" sz="2800" dirty="0">
                <a:solidFill>
                  <a:srgbClr val="FFFF00"/>
                </a:solidFill>
              </a:rPr>
              <a:t> 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52932" y="1014342"/>
            <a:ext cx="61750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dirty="0">
                <a:solidFill>
                  <a:srgbClr val="FFFF00"/>
                </a:solidFill>
              </a:rPr>
              <a:t>vào bên trái và một chữ số </a:t>
            </a:r>
            <a:r>
              <a:rPr lang="en-US" sz="2800" dirty="0">
                <a:solidFill>
                  <a:srgbClr val="FFFF00"/>
                </a:solidFill>
              </a:rPr>
              <a:t>5</a:t>
            </a:r>
            <a:r>
              <a:rPr lang="vi-VN" sz="2800" dirty="0">
                <a:solidFill>
                  <a:srgbClr val="FFFF00"/>
                </a:solidFill>
              </a:rPr>
              <a:t> vào bên phải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883280" y="1014342"/>
            <a:ext cx="12993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rgbClr val="FFFF00"/>
                </a:solidFill>
              </a:rPr>
              <a:t>lớn gấp 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52932" y="1446278"/>
            <a:ext cx="11608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87</a:t>
            </a:r>
            <a:r>
              <a:rPr lang="vi-VN" sz="2800" dirty="0">
                <a:solidFill>
                  <a:srgbClr val="FFFF00"/>
                </a:solidFill>
              </a:rPr>
              <a:t> lần 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60714" y="582784"/>
            <a:ext cx="18091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hai chữ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2" grpId="0"/>
      <p:bldP spid="14" grpId="0"/>
      <p:bldP spid="17" grpId="0"/>
      <p:bldP spid="18" grpId="0"/>
      <p:bldP spid="19" grpId="0"/>
      <p:bldP spid="20" grpId="0"/>
      <p:bldP spid="21" grpId="0"/>
      <p:bldP spid="22" grpId="0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5523" y="2139210"/>
            <a:ext cx="10295467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/>
              <a:t>Gọi chữ số hàng </a:t>
            </a:r>
            <a:r>
              <a:rPr lang="en-US" sz="2800" dirty="0"/>
              <a:t>đơn vị của số phải tìm là x</a:t>
            </a:r>
            <a:r>
              <a:rPr lang="vi-VN" sz="2800" dirty="0"/>
              <a:t>. Điều kiện</a:t>
            </a:r>
          </a:p>
          <a:p>
            <a:r>
              <a:rPr lang="en-US" sz="2800" dirty="0"/>
              <a:t>Chữ số hàng chục của số đó là</a:t>
            </a:r>
          </a:p>
          <a:p>
            <a:r>
              <a:rPr lang="en-US" sz="2800" dirty="0"/>
              <a:t>Số phải tìm là</a:t>
            </a:r>
            <a:br>
              <a:rPr lang="en-US" sz="2800" dirty="0"/>
            </a:br>
            <a:r>
              <a:rPr lang="en-US" sz="2800" dirty="0"/>
              <a:t>Nếu đổi chỗ hai chữ số cho nhau ta được số mới là</a:t>
            </a:r>
          </a:p>
          <a:p>
            <a:r>
              <a:rPr lang="en-US" sz="2800" dirty="0"/>
              <a:t>Vì số mới nhỏ hơn số ban đầu là 18 đơn vị nên ta có phương trình:</a:t>
            </a:r>
          </a:p>
          <a:p>
            <a:pPr>
              <a:spcBef>
                <a:spcPts val="1200"/>
              </a:spcBef>
            </a:pPr>
            <a:endParaRPr lang="en-US" sz="2800" dirty="0"/>
          </a:p>
          <a:p>
            <a:pPr>
              <a:spcBef>
                <a:spcPts val="1200"/>
              </a:spcBef>
            </a:pP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Chữ số hàng đơn vị là        Chữ số hàng chục là</a:t>
            </a:r>
          </a:p>
          <a:p>
            <a:r>
              <a:rPr lang="vi-VN" sz="2800"/>
              <a:t>Vậy </a:t>
            </a:r>
            <a:r>
              <a:rPr lang="vi-VN" sz="2800" dirty="0"/>
              <a:t>số cần tìm l</a:t>
            </a:r>
            <a:r>
              <a:rPr lang="en-US" sz="2800" dirty="0"/>
              <a:t>à</a:t>
            </a:r>
            <a:endParaRPr lang="vi-VN" sz="2800" dirty="0"/>
          </a:p>
          <a:p>
            <a:br>
              <a:rPr lang="vi-VN" sz="2800" dirty="0"/>
            </a:b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55971" y="1615990"/>
            <a:ext cx="116958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C000"/>
                </a:solidFill>
              </a:rPr>
              <a:t>Hoàn thành lời giải sau bằng cách điền vào chỗ trống (.....) để được lời giải đúng</a:t>
            </a:r>
          </a:p>
        </p:txBody>
      </p:sp>
      <p:sp>
        <p:nvSpPr>
          <p:cNvPr id="5" name="Rectangle 4"/>
          <p:cNvSpPr/>
          <p:nvPr/>
        </p:nvSpPr>
        <p:spPr>
          <a:xfrm>
            <a:off x="8585370" y="2159163"/>
            <a:ext cx="27487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x</a:t>
            </a:r>
            <a:r>
              <a:rPr lang="vi-VN" sz="2800" dirty="0">
                <a:solidFill>
                  <a:srgbClr val="FFFF00"/>
                </a:solidFill>
              </a:rPr>
              <a:t> ∈</a:t>
            </a:r>
            <a:r>
              <a:rPr lang="en-US" sz="2800" dirty="0">
                <a:solidFill>
                  <a:srgbClr val="FFFF00"/>
                </a:solidFill>
              </a:rPr>
              <a:t> N</a:t>
            </a:r>
            <a:r>
              <a:rPr lang="vi-VN" sz="2800" dirty="0">
                <a:solidFill>
                  <a:srgbClr val="FFFF00"/>
                </a:solidFill>
              </a:rPr>
              <a:t>, 0 &lt; </a:t>
            </a:r>
            <a:r>
              <a:rPr lang="en-US" sz="2800" dirty="0">
                <a:solidFill>
                  <a:srgbClr val="FFFF00"/>
                </a:solidFill>
              </a:rPr>
              <a:t>x</a:t>
            </a:r>
            <a:r>
              <a:rPr lang="vi-VN" sz="2800" dirty="0">
                <a:solidFill>
                  <a:srgbClr val="FFFF00"/>
                </a:solidFill>
              </a:rPr>
              <a:t> ≤ </a:t>
            </a:r>
            <a:r>
              <a:rPr lang="en-US" sz="2800" dirty="0">
                <a:solidFill>
                  <a:srgbClr val="FFFF00"/>
                </a:solidFill>
              </a:rPr>
              <a:t>3</a:t>
            </a:r>
            <a:r>
              <a:rPr lang="vi-VN" sz="2800" dirty="0">
                <a:solidFill>
                  <a:srgbClr val="FFFF00"/>
                </a:solidFill>
              </a:rPr>
              <a:t>.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68981" y="2589581"/>
            <a:ext cx="7446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3x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253896"/>
              </p:ext>
            </p:extLst>
          </p:nvPr>
        </p:nvGraphicFramePr>
        <p:xfrm>
          <a:off x="2876265" y="3081786"/>
          <a:ext cx="151288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1000" imgH="190440" progId="Equation.DSMT4">
                  <p:embed/>
                </p:oleObj>
              </mc:Choice>
              <mc:Fallback>
                <p:oleObj name="Equation" r:id="rId2" imgW="711000" imgH="19044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6265" y="3081786"/>
                        <a:ext cx="1512888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797369" y="4196027"/>
            <a:ext cx="50723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(3x.10 + x) – (x.10 + 3x) = 18 </a:t>
            </a:r>
          </a:p>
          <a:p>
            <a:r>
              <a:rPr lang="en-US" sz="2800" dirty="0">
                <a:solidFill>
                  <a:srgbClr val="FFFF00"/>
                </a:solidFill>
              </a:rPr>
              <a:t>31x – 13x =  18 </a:t>
            </a:r>
          </a:p>
        </p:txBody>
      </p:sp>
      <p:sp>
        <p:nvSpPr>
          <p:cNvPr id="9" name="Rectangle 8"/>
          <p:cNvSpPr/>
          <p:nvPr/>
        </p:nvSpPr>
        <p:spPr>
          <a:xfrm>
            <a:off x="8067780" y="3417942"/>
            <a:ext cx="2471766" cy="523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x.</a:t>
            </a:r>
            <a:r>
              <a:rPr lang="vi-VN" sz="2800" dirty="0">
                <a:solidFill>
                  <a:srgbClr val="FFFF00"/>
                </a:solidFill>
              </a:rPr>
              <a:t>10 + </a:t>
            </a:r>
            <a:r>
              <a:rPr lang="en-US" sz="2800" dirty="0">
                <a:solidFill>
                  <a:srgbClr val="FFFF00"/>
                </a:solidFill>
              </a:rPr>
              <a:t>3x</a:t>
            </a:r>
            <a:r>
              <a:rPr lang="vi-VN" sz="2800" dirty="0">
                <a:solidFill>
                  <a:srgbClr val="FFFF00"/>
                </a:solidFill>
              </a:rPr>
              <a:t> 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526990" y="2152235"/>
            <a:ext cx="27560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…………………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109994" y="2569569"/>
            <a:ext cx="6516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….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651203" y="3023083"/>
            <a:ext cx="15022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 ………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934446" y="3417229"/>
            <a:ext cx="17702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………….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341347" y="4653069"/>
            <a:ext cx="210547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/>
              <a:t>⇔</a:t>
            </a:r>
          </a:p>
          <a:p>
            <a:r>
              <a:rPr lang="vi-VN" sz="2800" dirty="0"/>
              <a:t>⇔</a:t>
            </a:r>
            <a:r>
              <a:rPr lang="en-US" sz="2800" dirty="0"/>
              <a:t> 18x = 18</a:t>
            </a:r>
            <a:endParaRPr lang="vi-VN" sz="2800" dirty="0"/>
          </a:p>
          <a:p>
            <a:r>
              <a:rPr lang="vi-VN" sz="2800" dirty="0"/>
              <a:t>⇔ </a:t>
            </a:r>
            <a:r>
              <a:rPr lang="en-US" sz="2800" dirty="0"/>
              <a:t>          </a:t>
            </a:r>
            <a:endParaRPr lang="vi-VN" sz="2800" dirty="0"/>
          </a:p>
        </p:txBody>
      </p:sp>
      <p:sp>
        <p:nvSpPr>
          <p:cNvPr id="18" name="Rectangle 17"/>
          <p:cNvSpPr/>
          <p:nvPr/>
        </p:nvSpPr>
        <p:spPr>
          <a:xfrm>
            <a:off x="3118488" y="6288219"/>
            <a:ext cx="8167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....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818238" y="5432557"/>
            <a:ext cx="1261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………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526844" y="4204719"/>
            <a:ext cx="27481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…….........…..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909464" y="5447280"/>
            <a:ext cx="44467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x = 1 ( thỏa mãn điều kiện)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305452" y="6288219"/>
            <a:ext cx="62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31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92070" y="217970"/>
            <a:ext cx="1041964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u="sng" dirty="0">
                <a:solidFill>
                  <a:srgbClr val="FFC000"/>
                </a:solidFill>
              </a:rPr>
              <a:t>Bài </a:t>
            </a:r>
            <a:r>
              <a:rPr lang="en-US" sz="2800" b="1" u="sng" dirty="0">
                <a:solidFill>
                  <a:srgbClr val="FFC000"/>
                </a:solidFill>
              </a:rPr>
              <a:t>tập 2</a:t>
            </a:r>
            <a:r>
              <a:rPr lang="en-US" sz="2800" b="1" dirty="0">
                <a:solidFill>
                  <a:srgbClr val="FFC000"/>
                </a:solidFill>
              </a:rPr>
              <a:t>: </a:t>
            </a:r>
            <a:r>
              <a:rPr lang="en-US" sz="2800" dirty="0"/>
              <a:t>Một số tự nhiên có hai chữ số. Chữ số hàng chục gấp 3 lần chữ số hàng đơn vị</a:t>
            </a:r>
            <a:r>
              <a:rPr lang="vi-VN" sz="2800" dirty="0"/>
              <a:t>. </a:t>
            </a:r>
            <a:r>
              <a:rPr lang="en-US" sz="2800" dirty="0"/>
              <a:t>Nếu đổi chỗ hai chữ số cho nhau ta được số mới nhỏ hơn số ban đầu là 18.</a:t>
            </a:r>
            <a:r>
              <a:rPr lang="vi-VN" sz="2800" dirty="0"/>
              <a:t>Tìm số </a:t>
            </a:r>
            <a:r>
              <a:rPr lang="en-US" sz="2800" dirty="0"/>
              <a:t>ban đầu</a:t>
            </a:r>
            <a:r>
              <a:rPr lang="vi-VN" sz="2800" dirty="0"/>
              <a:t>.</a:t>
            </a:r>
            <a:endParaRPr lang="en-US" sz="2800" dirty="0"/>
          </a:p>
        </p:txBody>
      </p:sp>
      <p:sp>
        <p:nvSpPr>
          <p:cNvPr id="2" name="Rectangle 1"/>
          <p:cNvSpPr/>
          <p:nvPr/>
        </p:nvSpPr>
        <p:spPr>
          <a:xfrm>
            <a:off x="11227747" y="1123473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99994" y="5841203"/>
            <a:ext cx="9561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……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966309" y="5841203"/>
            <a:ext cx="4828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…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735225" y="5826480"/>
            <a:ext cx="745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14041" y="5855064"/>
            <a:ext cx="1401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3.1 = 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35488" y="220759"/>
            <a:ext cx="1639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hai chữ số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74991" y="217220"/>
            <a:ext cx="4735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Chữ số hàng chuc gấp 3 lần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54427" y="648854"/>
            <a:ext cx="3294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đổi chỗ hai chữ số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91271" y="1078858"/>
            <a:ext cx="3847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nhỏ hơn số ban đầu là 18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072836" y="643405"/>
            <a:ext cx="21777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số mới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15462" y="643405"/>
            <a:ext cx="3190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 chữ số hàng đơn vị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613353" y="4607816"/>
            <a:ext cx="2519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…….........…</a:t>
            </a:r>
          </a:p>
        </p:txBody>
      </p:sp>
    </p:spTree>
    <p:extLst>
      <p:ext uri="{BB962C8B-B14F-4D97-AF65-F5344CB8AC3E}">
        <p14:creationId xmlns:p14="http://schemas.microsoft.com/office/powerpoint/2010/main" val="3768275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9" grpId="0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8" grpId="0"/>
      <p:bldP spid="18" grpId="1"/>
      <p:bldP spid="19" grpId="0"/>
      <p:bldP spid="19" grpId="1"/>
      <p:bldP spid="20" grpId="0"/>
      <p:bldP spid="20" grpId="1"/>
      <p:bldP spid="28" grpId="0"/>
      <p:bldP spid="29" grpId="0"/>
      <p:bldP spid="21" grpId="0"/>
      <p:bldP spid="22" grpId="0"/>
      <p:bldP spid="22" grpId="1"/>
      <p:bldP spid="23" grpId="0"/>
      <p:bldP spid="23" grpId="1"/>
      <p:bldP spid="24" grpId="0"/>
      <p:bldP spid="25" grpId="0"/>
      <p:bldP spid="27" grpId="0"/>
      <p:bldP spid="30" grpId="0"/>
      <p:bldP spid="31" grpId="0"/>
      <p:bldP spid="32" grpId="0"/>
      <p:bldP spid="33" grpId="0"/>
      <p:bldP spid="34" grpId="0"/>
      <p:bldP spid="35" grpId="0"/>
      <p:bldP spid="35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98913" y="667268"/>
            <a:ext cx="10659914" cy="5362834"/>
          </a:xfrm>
          <a:prstGeom prst="roundRect">
            <a:avLst/>
          </a:prstGeom>
          <a:solidFill>
            <a:srgbClr val="310DB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494638" y="807309"/>
            <a:ext cx="1178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800" b="1" dirty="0" err="1">
                <a:solidFill>
                  <a:srgbClr val="FFFF00"/>
                </a:solidFill>
                <a:cs typeface="Arial" pitchFamily="34" charset="0"/>
              </a:rPr>
              <a:t>Lưu</a:t>
            </a:r>
            <a:r>
              <a:rPr lang="en-US" altLang="en-US" sz="2800" b="1" dirty="0">
                <a:solidFill>
                  <a:srgbClr val="FFFF00"/>
                </a:solidFill>
                <a:cs typeface="Arial" pitchFamily="34" charset="0"/>
              </a:rPr>
              <a:t> ý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34913" y="667268"/>
            <a:ext cx="1038791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endParaRPr lang="en-US" altLang="en-US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en-US" altLang="en-US" sz="2800" dirty="0">
                <a:cs typeface="Arial" pitchFamily="34" charset="0"/>
              </a:rPr>
              <a:t> Khi chọn ẩn: thông thường ta hay chọn ẩn trực tiếp, nhưng cũng có trường hợp chọn một đại lượng chưa biết khác là ẩn lại thuận lợi hơn.</a:t>
            </a:r>
          </a:p>
          <a:p>
            <a:pPr algn="just"/>
            <a:r>
              <a:rPr lang="en-US" altLang="en-US" sz="2800" dirty="0">
                <a:cs typeface="Arial" pitchFamily="34" charset="0"/>
              </a:rPr>
              <a:t>- Khi đặt điều kiện cho ẩn điều kiện phải phù hợp với bài toán và phù hợp với thực tế :</a:t>
            </a:r>
          </a:p>
          <a:p>
            <a:pPr algn="just"/>
            <a:r>
              <a:rPr lang="en-US" altLang="en-US" sz="2800" dirty="0">
                <a:cs typeface="Arial" pitchFamily="34" charset="0"/>
              </a:rPr>
              <a:t>   + Nếu ẩn x biểu thị số cây, số con, số người, … thì x phải là số nguyên dương.</a:t>
            </a:r>
          </a:p>
          <a:p>
            <a:pPr algn="just"/>
            <a:r>
              <a:rPr lang="en-US" altLang="en-US" sz="2800" dirty="0">
                <a:cs typeface="Arial" pitchFamily="34" charset="0"/>
              </a:rPr>
              <a:t>   + Nếu ẩn x biểu thị độ dài, hay vận tốc, thời gian của một vật chuyển động thì điều kiện là x &gt; 0.</a:t>
            </a:r>
          </a:p>
          <a:p>
            <a:pPr algn="just"/>
            <a:r>
              <a:rPr lang="en-US" altLang="en-US" sz="2800" dirty="0">
                <a:cs typeface="Arial" pitchFamily="34" charset="0"/>
              </a:rPr>
              <a:t>- Khi biểu diễn các đại lượng chưa biết bởi biểu thức chứa ẩn cần chú ý đơn vị của các đại lượng (nếu có).</a:t>
            </a:r>
          </a:p>
          <a:p>
            <a:pPr algn="just"/>
            <a:endParaRPr lang="vi-VN" altLang="en-US" sz="28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991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5" name="Picture 11" descr="Cov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29594" y="4958976"/>
            <a:ext cx="4279949" cy="627962"/>
          </a:xfrm>
          <a:prstGeom prst="rect">
            <a:avLst/>
          </a:prstGeom>
          <a:noFill/>
        </p:spPr>
      </p:pic>
      <p:pic>
        <p:nvPicPr>
          <p:cNvPr id="21514" name="Picture 10" descr="Cov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654589">
            <a:off x="1179596" y="3376174"/>
            <a:ext cx="4371203" cy="2832327"/>
          </a:xfrm>
          <a:prstGeom prst="rect">
            <a:avLst/>
          </a:prstGeom>
          <a:noFill/>
        </p:spPr>
      </p:pic>
      <p:pic>
        <p:nvPicPr>
          <p:cNvPr id="21513" name="Picture 9" descr="Cov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83812">
            <a:off x="2002078" y="3224588"/>
            <a:ext cx="4049464" cy="1201607"/>
          </a:xfrm>
          <a:prstGeom prst="rect">
            <a:avLst/>
          </a:prstGeom>
          <a:noFill/>
        </p:spPr>
      </p:pic>
      <p:pic>
        <p:nvPicPr>
          <p:cNvPr id="21512" name="Picture 8" descr="Cove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314210">
            <a:off x="5236449" y="1926753"/>
            <a:ext cx="4866241" cy="881178"/>
          </a:xfrm>
          <a:prstGeom prst="rect">
            <a:avLst/>
          </a:prstGeom>
          <a:noFill/>
        </p:spPr>
      </p:pic>
      <p:pic>
        <p:nvPicPr>
          <p:cNvPr id="21511" name="Picture 7" descr="Cover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21320402">
            <a:off x="5136358" y="2120953"/>
            <a:ext cx="5066419" cy="1711209"/>
          </a:xfrm>
          <a:prstGeom prst="rect">
            <a:avLst/>
          </a:prstGeom>
          <a:noFill/>
        </p:spPr>
      </p:pic>
      <p:pic>
        <p:nvPicPr>
          <p:cNvPr id="21510" name="Picture 6" descr="Cover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46891">
            <a:off x="5198208" y="479291"/>
            <a:ext cx="5388833" cy="2549690"/>
          </a:xfrm>
          <a:prstGeom prst="rect">
            <a:avLst/>
          </a:prstGeom>
          <a:noFill/>
        </p:spPr>
      </p:pic>
      <p:pic>
        <p:nvPicPr>
          <p:cNvPr id="21509" name="Picture 5" descr="Cover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1380132">
            <a:off x="1001742" y="1126370"/>
            <a:ext cx="4069357" cy="3981736"/>
          </a:xfrm>
          <a:prstGeom prst="rect">
            <a:avLst/>
          </a:prstGeom>
          <a:noFill/>
        </p:spPr>
      </p:pic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04604" y="2289699"/>
            <a:ext cx="2732183" cy="26440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24564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72947" y="1889623"/>
            <a:ext cx="94867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dirty="0">
                <a:cs typeface="Times New Roman" pitchFamily="18" charset="0"/>
              </a:rPr>
              <a:t>+ Xem lại các ví dụ và bài tập vừa học; trình bày lời giải bài toán trong ví dụ 2 khi gọi số chó là x.</a:t>
            </a:r>
          </a:p>
        </p:txBody>
      </p:sp>
      <p:sp>
        <p:nvSpPr>
          <p:cNvPr id="6" name="Rectangle 5"/>
          <p:cNvSpPr/>
          <p:nvPr/>
        </p:nvSpPr>
        <p:spPr>
          <a:xfrm>
            <a:off x="1472948" y="2843730"/>
            <a:ext cx="96566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dirty="0">
                <a:cs typeface="Times New Roman" pitchFamily="18" charset="0"/>
              </a:rPr>
              <a:t>+ Hiểu và nhớ các b</a:t>
            </a:r>
            <a:r>
              <a:rPr lang="vi-VN" altLang="en-US" sz="2800" dirty="0">
                <a:cs typeface="Times New Roman" pitchFamily="18" charset="0"/>
              </a:rPr>
              <a:t>ư</a:t>
            </a:r>
            <a:r>
              <a:rPr lang="en-US" altLang="en-US" sz="2800" dirty="0">
                <a:cs typeface="Times New Roman" pitchFamily="18" charset="0"/>
              </a:rPr>
              <a:t>ớc giải bài toán bằng cách lập ph</a:t>
            </a:r>
            <a:r>
              <a:rPr lang="vi-VN" altLang="en-US" sz="2800" dirty="0">
                <a:cs typeface="Times New Roman" pitchFamily="18" charset="0"/>
              </a:rPr>
              <a:t>ươ</a:t>
            </a:r>
            <a:r>
              <a:rPr lang="en-US" altLang="en-US" sz="2800" dirty="0">
                <a:cs typeface="Times New Roman" pitchFamily="18" charset="0"/>
              </a:rPr>
              <a:t>ng </a:t>
            </a:r>
            <a:r>
              <a:rPr lang="en-US" altLang="en-US" sz="2800" dirty="0" err="1">
                <a:cs typeface="Times New Roman" pitchFamily="18" charset="0"/>
              </a:rPr>
              <a:t>trình</a:t>
            </a:r>
            <a:r>
              <a:rPr lang="en-US" altLang="en-US" sz="2800" dirty="0">
                <a:cs typeface="Times New Roman" pitchFamily="18" charset="0"/>
              </a:rPr>
              <a:t>, </a:t>
            </a:r>
            <a:r>
              <a:rPr lang="vi-VN" altLang="en-US" sz="2800" dirty="0">
                <a:cs typeface="Times New Roman" pitchFamily="18" charset="0"/>
              </a:rPr>
              <a:t>đ</a:t>
            </a:r>
            <a:r>
              <a:rPr lang="en-US" altLang="en-US" sz="2800" dirty="0" err="1">
                <a:cs typeface="Times New Roman" pitchFamily="18" charset="0"/>
              </a:rPr>
              <a:t>ặc</a:t>
            </a:r>
            <a:r>
              <a:rPr lang="en-US" altLang="en-US" sz="2800" dirty="0">
                <a:cs typeface="Times New Roman" pitchFamily="18" charset="0"/>
              </a:rPr>
              <a:t> </a:t>
            </a:r>
            <a:r>
              <a:rPr lang="en-US" altLang="en-US" sz="2800" dirty="0" err="1">
                <a:cs typeface="Times New Roman" pitchFamily="18" charset="0"/>
              </a:rPr>
              <a:t>biệt</a:t>
            </a:r>
            <a:r>
              <a:rPr lang="en-US" altLang="en-US" sz="2800" dirty="0">
                <a:cs typeface="Times New Roman" pitchFamily="18" charset="0"/>
              </a:rPr>
              <a:t> </a:t>
            </a:r>
            <a:r>
              <a:rPr lang="en-US" altLang="en-US" sz="2800" dirty="0" err="1">
                <a:cs typeface="Times New Roman" pitchFamily="18" charset="0"/>
              </a:rPr>
              <a:t>là</a:t>
            </a:r>
            <a:r>
              <a:rPr lang="en-US" altLang="en-US" sz="2800" dirty="0">
                <a:cs typeface="Times New Roman" pitchFamily="18" charset="0"/>
              </a:rPr>
              <a:t> b</a:t>
            </a:r>
            <a:r>
              <a:rPr lang="vi-VN" altLang="en-US" sz="2800" dirty="0">
                <a:cs typeface="Times New Roman" pitchFamily="18" charset="0"/>
              </a:rPr>
              <a:t>ư</a:t>
            </a:r>
            <a:r>
              <a:rPr lang="en-US" altLang="en-US" sz="2800" dirty="0" err="1">
                <a:cs typeface="Times New Roman" pitchFamily="18" charset="0"/>
              </a:rPr>
              <a:t>ớc</a:t>
            </a:r>
            <a:r>
              <a:rPr lang="en-US" altLang="en-US" sz="2800" dirty="0">
                <a:cs typeface="Times New Roman" pitchFamily="18" charset="0"/>
              </a:rPr>
              <a:t> </a:t>
            </a:r>
            <a:r>
              <a:rPr lang="en-US" altLang="en-US" sz="2800" dirty="0" err="1">
                <a:cs typeface="Times New Roman" pitchFamily="18" charset="0"/>
              </a:rPr>
              <a:t>lập</a:t>
            </a:r>
            <a:r>
              <a:rPr lang="en-US" altLang="en-US" sz="2800" dirty="0">
                <a:cs typeface="Times New Roman" pitchFamily="18" charset="0"/>
              </a:rPr>
              <a:t> </a:t>
            </a:r>
            <a:r>
              <a:rPr lang="en-US" altLang="en-US" sz="2800" dirty="0" err="1">
                <a:cs typeface="Times New Roman" pitchFamily="18" charset="0"/>
              </a:rPr>
              <a:t>ph</a:t>
            </a:r>
            <a:r>
              <a:rPr lang="vi-VN" altLang="en-US" sz="2800" dirty="0">
                <a:cs typeface="Times New Roman" pitchFamily="18" charset="0"/>
              </a:rPr>
              <a:t>ươ</a:t>
            </a:r>
            <a:r>
              <a:rPr lang="en-US" altLang="en-US" sz="2800" dirty="0">
                <a:cs typeface="Times New Roman" pitchFamily="18" charset="0"/>
              </a:rPr>
              <a:t>ng </a:t>
            </a:r>
            <a:r>
              <a:rPr lang="en-US" altLang="en-US" sz="2800" dirty="0" err="1">
                <a:cs typeface="Times New Roman" pitchFamily="18" charset="0"/>
              </a:rPr>
              <a:t>trình</a:t>
            </a:r>
            <a:r>
              <a:rPr lang="en-US" altLang="en-US" sz="2800" dirty="0">
                <a:cs typeface="Times New Roman" pitchFamily="18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1484293" y="3797837"/>
            <a:ext cx="101285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+ Làm bài tập 34, 36 (SGK – </a:t>
            </a:r>
            <a:r>
              <a:rPr lang="en-US" sz="2800">
                <a:solidFill>
                  <a:schemeClr val="bg1"/>
                </a:solidFill>
              </a:rPr>
              <a:t>trang 25;26</a:t>
            </a:r>
            <a:r>
              <a:rPr lang="en-US" sz="2800" dirty="0">
                <a:solidFill>
                  <a:schemeClr val="bg1"/>
                </a:solidFill>
              </a:rPr>
              <a:t>). Bài 48 (SBT – trang 14).</a:t>
            </a:r>
            <a:endParaRPr lang="en-US" altLang="en-US" sz="280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83290" y="1091796"/>
            <a:ext cx="39051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>
                <a:solidFill>
                  <a:srgbClr val="FFC000"/>
                </a:solidFill>
              </a:rPr>
              <a:t>HƯỚNG DẪN VỀ NHÀ</a:t>
            </a:r>
            <a:endParaRPr lang="en-US" sz="2800" b="1" dirty="0">
              <a:solidFill>
                <a:srgbClr val="FFC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72947" y="4321057"/>
            <a:ext cx="9906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+ Đọc và tìm hiểu trước bài 4</a:t>
            </a:r>
            <a:r>
              <a:rPr lang="en-US" sz="2800"/>
              <a:t>: Khái </a:t>
            </a:r>
            <a:r>
              <a:rPr lang="en-US" sz="2800" dirty="0"/>
              <a:t>niệm hai tam giác đồng dạng.</a:t>
            </a:r>
          </a:p>
        </p:txBody>
      </p:sp>
    </p:spTree>
    <p:extLst>
      <p:ext uri="{BB962C8B-B14F-4D97-AF65-F5344CB8AC3E}">
        <p14:creationId xmlns:p14="http://schemas.microsoft.com/office/powerpoint/2010/main" val="2866814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9036977" y="1394563"/>
            <a:ext cx="45719" cy="3667307"/>
          </a:xfrm>
          <a:prstGeom prst="line">
            <a:avLst/>
          </a:prstGeom>
          <a:noFill/>
          <a:ln w="222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62882" y="696031"/>
            <a:ext cx="81315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sng" dirty="0">
                <a:solidFill>
                  <a:srgbClr val="FFC000"/>
                </a:solidFill>
              </a:rPr>
              <a:t>1. </a:t>
            </a:r>
            <a:r>
              <a:rPr lang="en-US" altLang="en-US" sz="2800" b="1" u="sng" dirty="0" err="1">
                <a:solidFill>
                  <a:srgbClr val="FFC000"/>
                </a:solidFill>
              </a:rPr>
              <a:t>Biểu</a:t>
            </a:r>
            <a:r>
              <a:rPr lang="en-US" altLang="en-US" sz="2800" b="1" u="sng" dirty="0">
                <a:solidFill>
                  <a:srgbClr val="FFC000"/>
                </a:solidFill>
              </a:rPr>
              <a:t> </a:t>
            </a:r>
            <a:r>
              <a:rPr lang="en-US" altLang="en-US" sz="2800" b="1" u="sng" dirty="0" err="1">
                <a:solidFill>
                  <a:srgbClr val="FFC000"/>
                </a:solidFill>
              </a:rPr>
              <a:t>diễn</a:t>
            </a:r>
            <a:r>
              <a:rPr lang="en-US" altLang="en-US" sz="2800" b="1" u="sng" dirty="0">
                <a:solidFill>
                  <a:srgbClr val="FFC000"/>
                </a:solidFill>
              </a:rPr>
              <a:t> </a:t>
            </a:r>
            <a:r>
              <a:rPr lang="en-US" altLang="en-US" sz="2800" b="1" u="sng" dirty="0" err="1">
                <a:solidFill>
                  <a:srgbClr val="FFC000"/>
                </a:solidFill>
              </a:rPr>
              <a:t>một</a:t>
            </a:r>
            <a:r>
              <a:rPr lang="en-US" altLang="en-US" sz="2800" b="1" u="sng" dirty="0">
                <a:solidFill>
                  <a:srgbClr val="FFC000"/>
                </a:solidFill>
              </a:rPr>
              <a:t> </a:t>
            </a:r>
            <a:r>
              <a:rPr lang="en-US" altLang="en-US" sz="2800" b="1" u="sng" dirty="0" err="1">
                <a:solidFill>
                  <a:srgbClr val="FFC000"/>
                </a:solidFill>
              </a:rPr>
              <a:t>đại</a:t>
            </a:r>
            <a:r>
              <a:rPr lang="en-US" altLang="en-US" sz="2800" b="1" u="sng" dirty="0">
                <a:solidFill>
                  <a:srgbClr val="FFC000"/>
                </a:solidFill>
              </a:rPr>
              <a:t> </a:t>
            </a:r>
            <a:r>
              <a:rPr lang="en-US" altLang="en-US" sz="2800" b="1" u="sng" dirty="0" err="1">
                <a:solidFill>
                  <a:srgbClr val="FFC000"/>
                </a:solidFill>
              </a:rPr>
              <a:t>lượng</a:t>
            </a:r>
            <a:r>
              <a:rPr lang="en-US" altLang="en-US" sz="2800" b="1" u="sng" dirty="0">
                <a:solidFill>
                  <a:srgbClr val="FFC000"/>
                </a:solidFill>
              </a:rPr>
              <a:t> </a:t>
            </a:r>
            <a:r>
              <a:rPr lang="en-US" altLang="en-US" sz="2800" b="1" u="sng" dirty="0" err="1">
                <a:solidFill>
                  <a:srgbClr val="FFC000"/>
                </a:solidFill>
              </a:rPr>
              <a:t>bởi</a:t>
            </a:r>
            <a:r>
              <a:rPr lang="en-US" altLang="en-US" sz="2800" b="1" u="sng" dirty="0">
                <a:solidFill>
                  <a:srgbClr val="FFC000"/>
                </a:solidFill>
              </a:rPr>
              <a:t> </a:t>
            </a:r>
            <a:r>
              <a:rPr lang="en-US" altLang="en-US" sz="2800" b="1" u="sng" dirty="0" err="1">
                <a:solidFill>
                  <a:srgbClr val="FFC000"/>
                </a:solidFill>
              </a:rPr>
              <a:t>biểu</a:t>
            </a:r>
            <a:r>
              <a:rPr lang="en-US" altLang="en-US" sz="2800" b="1" u="sng" dirty="0">
                <a:solidFill>
                  <a:srgbClr val="FFC000"/>
                </a:solidFill>
              </a:rPr>
              <a:t> </a:t>
            </a:r>
            <a:r>
              <a:rPr lang="en-US" altLang="en-US" sz="2800" b="1" u="sng" dirty="0" err="1">
                <a:solidFill>
                  <a:srgbClr val="FFC000"/>
                </a:solidFill>
              </a:rPr>
              <a:t>thức</a:t>
            </a:r>
            <a:r>
              <a:rPr lang="en-US" altLang="en-US" sz="2800" b="1" u="sng" dirty="0">
                <a:solidFill>
                  <a:srgbClr val="FFC000"/>
                </a:solidFill>
              </a:rPr>
              <a:t> </a:t>
            </a:r>
            <a:r>
              <a:rPr lang="en-US" altLang="en-US" sz="2800" b="1" u="sng" dirty="0" err="1">
                <a:solidFill>
                  <a:srgbClr val="FFC000"/>
                </a:solidFill>
              </a:rPr>
              <a:t>chứa</a:t>
            </a:r>
            <a:r>
              <a:rPr lang="en-US" altLang="en-US" sz="2800" b="1" u="sng" dirty="0">
                <a:solidFill>
                  <a:srgbClr val="FFC000"/>
                </a:solidFill>
              </a:rPr>
              <a:t> </a:t>
            </a:r>
            <a:r>
              <a:rPr lang="en-US" altLang="en-US" sz="2800" b="1" u="sng" dirty="0" err="1">
                <a:solidFill>
                  <a:srgbClr val="FFC000"/>
                </a:solidFill>
              </a:rPr>
              <a:t>ẩn</a:t>
            </a:r>
            <a:endParaRPr lang="en-US" altLang="en-US" sz="2800" b="1" u="sng" dirty="0">
              <a:solidFill>
                <a:srgbClr val="FFC000"/>
              </a:solidFill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761871" y="1453214"/>
            <a:ext cx="5727443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chemeClr val="accent4"/>
                </a:solidFill>
              </a:rPr>
              <a:t>í </a:t>
            </a:r>
            <a:r>
              <a:rPr lang="en-US" altLang="en-US" sz="2800" dirty="0" err="1">
                <a:solidFill>
                  <a:schemeClr val="accent4"/>
                </a:solidFill>
              </a:rPr>
              <a:t>dụ</a:t>
            </a:r>
            <a:r>
              <a:rPr lang="en-US" altLang="en-US" sz="2800" dirty="0">
                <a:solidFill>
                  <a:schemeClr val="accent4"/>
                </a:solidFill>
              </a:rPr>
              <a:t> 1: 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800" u="sng" dirty="0"/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551238" y="2522538"/>
            <a:ext cx="622564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Quãng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đường</a:t>
            </a:r>
            <a:r>
              <a:rPr lang="en-US" altLang="en-US" sz="2800" dirty="0">
                <a:solidFill>
                  <a:schemeClr val="bg1"/>
                </a:solidFill>
              </a:rPr>
              <a:t> ô </a:t>
            </a:r>
            <a:r>
              <a:rPr lang="en-US" altLang="en-US" sz="2800" dirty="0" err="1">
                <a:solidFill>
                  <a:schemeClr val="bg1"/>
                </a:solidFill>
              </a:rPr>
              <a:t>tô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đi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được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trong</a:t>
            </a:r>
            <a:r>
              <a:rPr lang="en-US" altLang="en-US" sz="2800" dirty="0">
                <a:solidFill>
                  <a:schemeClr val="bg1"/>
                </a:solidFill>
              </a:rPr>
              <a:t> 5 </a:t>
            </a:r>
            <a:r>
              <a:rPr lang="en-US" altLang="en-US" sz="2800" dirty="0" err="1">
                <a:solidFill>
                  <a:schemeClr val="bg1"/>
                </a:solidFill>
              </a:rPr>
              <a:t>giờ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endParaRPr lang="en-US" altLang="en-US" sz="2800" dirty="0"/>
          </a:p>
          <a:p>
            <a:pPr eaLnBrk="1" hangingPunct="1">
              <a:spcBef>
                <a:spcPct val="50000"/>
              </a:spcBef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3" name="Text Box 27"/>
          <p:cNvSpPr txBox="1">
            <a:spLocks noChangeArrowheads="1"/>
          </p:cNvSpPr>
          <p:nvPr/>
        </p:nvSpPr>
        <p:spPr bwMode="auto">
          <a:xfrm>
            <a:off x="9313541" y="3871368"/>
            <a:ext cx="137103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altLang="en-US" sz="2800" dirty="0">
                <a:solidFill>
                  <a:srgbClr val="FFFF00"/>
                </a:solidFill>
              </a:rPr>
              <a:t>= x.5 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sz="2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 </a:t>
            </a:r>
            <a:r>
              <a:rPr lang="en-US" altLang="en-US" sz="2800" dirty="0">
                <a:solidFill>
                  <a:srgbClr val="FFFF00"/>
                </a:solidFill>
              </a:rPr>
              <a:t>= 5.x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rot="5400000">
            <a:off x="9778039" y="3212648"/>
            <a:ext cx="637179" cy="627299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551238" y="3205202"/>
            <a:ext cx="739371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2800" dirty="0" err="1">
                <a:solidFill>
                  <a:schemeClr val="bg1"/>
                </a:solidFill>
              </a:rPr>
              <a:t>Thời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gian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để</a:t>
            </a:r>
            <a:r>
              <a:rPr lang="en-US" altLang="en-US" sz="2800" dirty="0">
                <a:solidFill>
                  <a:schemeClr val="bg1"/>
                </a:solidFill>
              </a:rPr>
              <a:t> ô </a:t>
            </a:r>
            <a:r>
              <a:rPr lang="en-US" altLang="en-US" sz="2800" dirty="0" err="1">
                <a:solidFill>
                  <a:schemeClr val="bg1"/>
                </a:solidFill>
              </a:rPr>
              <a:t>tô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đi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được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quãng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đường</a:t>
            </a:r>
            <a:r>
              <a:rPr lang="en-US" altLang="en-US" sz="2800" dirty="0">
                <a:solidFill>
                  <a:schemeClr val="bg1"/>
                </a:solidFill>
              </a:rPr>
              <a:t> 100 km</a:t>
            </a:r>
            <a:endParaRPr lang="en-US" sz="2800" dirty="0">
              <a:solidFill>
                <a:schemeClr val="bg1"/>
              </a:solidFill>
            </a:endParaRP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5388741"/>
              </p:ext>
            </p:extLst>
          </p:nvPr>
        </p:nvGraphicFramePr>
        <p:xfrm>
          <a:off x="11126776" y="3800236"/>
          <a:ext cx="975178" cy="87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2391" imgH="393529" progId="Equation.DSMT4">
                  <p:embed/>
                </p:oleObj>
              </mc:Choice>
              <mc:Fallback>
                <p:oleObj name="Equation" r:id="rId2" imgW="482391" imgH="393529" progId="Equation.DSMT4">
                  <p:embed/>
                  <p:pic>
                    <p:nvPicPr>
                      <p:cNvPr id="34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26776" y="3800236"/>
                        <a:ext cx="975178" cy="872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1617898"/>
              </p:ext>
            </p:extLst>
          </p:nvPr>
        </p:nvGraphicFramePr>
        <p:xfrm>
          <a:off x="7750780" y="3306429"/>
          <a:ext cx="585914" cy="80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279" imgH="393529" progId="Equation.DSMT4">
                  <p:embed/>
                </p:oleObj>
              </mc:Choice>
              <mc:Fallback>
                <p:oleObj name="Equation" r:id="rId4" imgW="279279" imgH="393529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0780" y="3306429"/>
                        <a:ext cx="585914" cy="8085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 Box 27"/>
          <p:cNvSpPr txBox="1">
            <a:spLocks noChangeArrowheads="1"/>
          </p:cNvSpPr>
          <p:nvPr/>
        </p:nvSpPr>
        <p:spPr bwMode="auto">
          <a:xfrm>
            <a:off x="8151274" y="3349246"/>
            <a:ext cx="85356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  </a:t>
            </a:r>
            <a:r>
              <a:rPr lang="en-US" altLang="en-US" sz="2800" dirty="0">
                <a:solidFill>
                  <a:srgbClr val="FFFF00"/>
                </a:solidFill>
              </a:rPr>
              <a:t>(h)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793482" y="3763647"/>
            <a:ext cx="457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.VnAristote" pitchFamily="34" charset="0"/>
              </a:rPr>
              <a:t>v</a:t>
            </a:r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2450484"/>
              </p:ext>
            </p:extLst>
          </p:nvPr>
        </p:nvGraphicFramePr>
        <p:xfrm>
          <a:off x="11097453" y="3779464"/>
          <a:ext cx="812319" cy="9408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720" imgH="393480" progId="Equation.DSMT4">
                  <p:embed/>
                </p:oleObj>
              </mc:Choice>
              <mc:Fallback>
                <p:oleObj name="Equation" r:id="rId6" imgW="342720" imgH="39348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7453" y="3779464"/>
                        <a:ext cx="812319" cy="9408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9378686" y="3840896"/>
            <a:ext cx="14663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=    .t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1590567" y="4118938"/>
            <a:ext cx="457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.VnAristote" pitchFamily="34" charset="0"/>
              </a:rPr>
              <a:t>v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040867" y="2645649"/>
            <a:ext cx="18598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altLang="en-US" sz="2800" dirty="0" err="1"/>
              <a:t>là</a:t>
            </a:r>
            <a:r>
              <a:rPr lang="en-US" altLang="en-US" sz="2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altLang="en-US" sz="2800" dirty="0">
                <a:solidFill>
                  <a:srgbClr val="FFFF00"/>
                </a:solidFill>
              </a:rPr>
              <a:t>5.x (km)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86939" y="2099545"/>
            <a:ext cx="55050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 err="1">
                <a:solidFill>
                  <a:schemeClr val="bg1"/>
                </a:solidFill>
              </a:rPr>
              <a:t>Gọi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vận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tốc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của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một</a:t>
            </a:r>
            <a:r>
              <a:rPr lang="en-US" altLang="en-US" sz="2800" dirty="0">
                <a:solidFill>
                  <a:schemeClr val="bg1"/>
                </a:solidFill>
              </a:rPr>
              <a:t> ô </a:t>
            </a:r>
            <a:r>
              <a:rPr lang="en-US" altLang="en-US" sz="2800" dirty="0" err="1">
                <a:solidFill>
                  <a:schemeClr val="bg1"/>
                </a:solidFill>
              </a:rPr>
              <a:t>tô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là</a:t>
            </a:r>
            <a:r>
              <a:rPr lang="en-US" altLang="en-US" sz="2800" dirty="0">
                <a:solidFill>
                  <a:schemeClr val="bg1"/>
                </a:solidFill>
              </a:rPr>
              <a:t> x (km/h).</a:t>
            </a:r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/>
        </p:nvGraphicFramePr>
        <p:xfrm>
          <a:off x="10345289" y="2330027"/>
          <a:ext cx="592137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2100" imgH="457200" progId="Equation.DSMT4">
                  <p:embed/>
                </p:oleObj>
              </mc:Choice>
              <mc:Fallback>
                <p:oleObj name="Equation" r:id="rId8" imgW="292100" imgH="457200" progId="Equation.DSMT4">
                  <p:embed/>
                  <p:pic>
                    <p:nvPicPr>
                      <p:cNvPr id="47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45289" y="2330027"/>
                        <a:ext cx="592137" cy="925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10023573" y="2440433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.VnAristote" pitchFamily="34" charset="0"/>
              </a:rPr>
              <a:t>v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115073" y="2671628"/>
            <a:ext cx="877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?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371220" y="3384313"/>
            <a:ext cx="4432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?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354301" y="3349246"/>
            <a:ext cx="4468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là</a:t>
            </a:r>
            <a:endParaRPr lang="en-US" sz="2800" dirty="0"/>
          </a:p>
        </p:txBody>
      </p:sp>
      <p:sp>
        <p:nvSpPr>
          <p:cNvPr id="50" name="TextBox 49"/>
          <p:cNvSpPr txBox="1"/>
          <p:nvPr/>
        </p:nvSpPr>
        <p:spPr>
          <a:xfrm>
            <a:off x="10591809" y="2362231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igi" pitchFamily="82" charset="0"/>
              </a:rPr>
              <a:t>S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11010819" y="3230106"/>
            <a:ext cx="574345" cy="589448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11651820" y="3800236"/>
            <a:ext cx="666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igi" pitchFamily="82" charset="0"/>
              </a:rPr>
              <a:t>S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220455" y="3907533"/>
            <a:ext cx="3744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9220455" y="3894604"/>
            <a:ext cx="6005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</a:rPr>
              <a:t>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82139" y="134778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4"/>
                </a:solidFill>
                <a:latin typeface=".VnAristote" pitchFamily="34" charset="0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303948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  <p:bldP spid="6" grpId="0"/>
      <p:bldP spid="8" grpId="0"/>
      <p:bldP spid="13" grpId="0"/>
      <p:bldP spid="13" grpId="1"/>
      <p:bldP spid="33" grpId="0"/>
      <p:bldP spid="36" grpId="0"/>
      <p:bldP spid="38" grpId="0"/>
      <p:bldP spid="38" grpId="1"/>
      <p:bldP spid="42" grpId="0"/>
      <p:bldP spid="42" grpId="1"/>
      <p:bldP spid="44" grpId="0"/>
      <p:bldP spid="44" grpId="1"/>
      <p:bldP spid="45" grpId="0"/>
      <p:bldP spid="46" grpId="0"/>
      <p:bldP spid="48" grpId="0"/>
      <p:bldP spid="48" grpId="1"/>
      <p:bldP spid="41" grpId="0"/>
      <p:bldP spid="41" grpId="1"/>
      <p:bldP spid="43" grpId="0"/>
      <p:bldP spid="43" grpId="1"/>
      <p:bldP spid="49" grpId="0"/>
      <p:bldP spid="50" grpId="0"/>
      <p:bldP spid="50" grpId="1"/>
      <p:bldP spid="58" grpId="0"/>
      <p:bldP spid="58" grpId="1"/>
      <p:bldP spid="59" grpId="0"/>
      <p:bldP spid="59" grpId="1"/>
      <p:bldP spid="60" grpId="0"/>
      <p:bldP spid="60" grpId="1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9122199" y="3698657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igi" pitchFamily="82" charset="0"/>
              </a:rPr>
              <a:t>S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263482" y="353781"/>
            <a:ext cx="811374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altLang="en-US" sz="2800" b="1" dirty="0">
                <a:solidFill>
                  <a:srgbClr val="FFC000"/>
                </a:solidFill>
              </a:rPr>
              <a:t>?1</a:t>
            </a:r>
            <a:r>
              <a:rPr lang="en-US" altLang="en-US" sz="2800" dirty="0">
                <a:solidFill>
                  <a:schemeClr val="bg1"/>
                </a:solidFill>
              </a:rPr>
              <a:t>. </a:t>
            </a:r>
            <a:r>
              <a:rPr lang="en-US" altLang="en-US" sz="2800" dirty="0" err="1">
                <a:solidFill>
                  <a:schemeClr val="bg1"/>
                </a:solidFill>
              </a:rPr>
              <a:t>Giả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sử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hàng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ngày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bạn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Tiến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dành</a:t>
            </a:r>
            <a:r>
              <a:rPr lang="en-US" altLang="en-US" sz="2800" dirty="0">
                <a:solidFill>
                  <a:schemeClr val="bg1"/>
                </a:solidFill>
              </a:rPr>
              <a:t> x </a:t>
            </a:r>
            <a:r>
              <a:rPr lang="en-US" altLang="en-US" sz="2800" dirty="0" err="1">
                <a:solidFill>
                  <a:schemeClr val="bg1"/>
                </a:solidFill>
              </a:rPr>
              <a:t>phút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để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tập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chạy</a:t>
            </a:r>
            <a:r>
              <a:rPr lang="en-US" altLang="en-US" sz="2800" dirty="0">
                <a:solidFill>
                  <a:schemeClr val="bg1"/>
                </a:solidFill>
              </a:rPr>
              <a:t>. </a:t>
            </a:r>
            <a:r>
              <a:rPr lang="en-US" altLang="en-US" sz="2800" dirty="0" err="1">
                <a:solidFill>
                  <a:schemeClr val="bg1"/>
                </a:solidFill>
              </a:rPr>
              <a:t>Hãy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viết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biểu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thức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với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biến</a:t>
            </a:r>
            <a:r>
              <a:rPr lang="en-US" altLang="en-US" sz="2800" dirty="0">
                <a:solidFill>
                  <a:schemeClr val="bg1"/>
                </a:solidFill>
              </a:rPr>
              <a:t> x </a:t>
            </a:r>
            <a:r>
              <a:rPr lang="en-US" altLang="en-US" sz="2800" dirty="0" err="1">
                <a:solidFill>
                  <a:schemeClr val="bg1"/>
                </a:solidFill>
              </a:rPr>
              <a:t>biểu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thị</a:t>
            </a:r>
            <a:r>
              <a:rPr lang="en-US" altLang="en-US" sz="280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266867" y="1223468"/>
            <a:ext cx="918357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a) Quãng đường Tiến chạy được trong x phút, nếu chạy với vận tốc trung bình là 180 m/phút.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266867" y="2152357"/>
            <a:ext cx="867391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b) Vận tốc trung bình của Tiến (tính theo km/h), nếu trong x phút Tiến chạy được quãng đường 4500 m.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00374" y="5008226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Gigi" pitchFamily="82" charset="0"/>
              </a:rPr>
              <a:t>S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99285" y="4157077"/>
            <a:ext cx="2407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là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FFFF00"/>
                </a:solidFill>
              </a:rPr>
              <a:t>180.x (m)  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283747"/>
              </p:ext>
            </p:extLst>
          </p:nvPr>
        </p:nvGraphicFramePr>
        <p:xfrm>
          <a:off x="4663502" y="5004234"/>
          <a:ext cx="2665352" cy="1436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588" imgH="583947" progId="Equation.DSMT4">
                  <p:embed/>
                </p:oleObj>
              </mc:Choice>
              <mc:Fallback>
                <p:oleObj name="Equation" r:id="rId2" imgW="1180588" imgH="583947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3502" y="5004234"/>
                        <a:ext cx="2665352" cy="14369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Line 5"/>
          <p:cNvSpPr>
            <a:spLocks noChangeShapeType="1"/>
          </p:cNvSpPr>
          <p:nvPr/>
        </p:nvSpPr>
        <p:spPr bwMode="auto">
          <a:xfrm>
            <a:off x="9117576" y="366851"/>
            <a:ext cx="26423" cy="6331403"/>
          </a:xfrm>
          <a:prstGeom prst="line">
            <a:avLst/>
          </a:prstGeom>
          <a:noFill/>
          <a:ln w="222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9320791" y="5892014"/>
            <a:ext cx="15893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9125113" y="3081951"/>
            <a:ext cx="3379242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   = </a:t>
            </a:r>
            <a:r>
              <a:rPr lang="en-US" altLang="en-US" sz="2800" dirty="0">
                <a:solidFill>
                  <a:srgbClr val="FFFF00"/>
                </a:solidFill>
              </a:rPr>
              <a:t>180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FFFF00"/>
                </a:solidFill>
              </a:rPr>
              <a:t>(m/</a:t>
            </a:r>
            <a:r>
              <a:rPr lang="en-US" altLang="en-US" sz="2800" dirty="0" err="1">
                <a:solidFill>
                  <a:srgbClr val="FFFF00"/>
                </a:solidFill>
              </a:rPr>
              <a:t>phút</a:t>
            </a:r>
            <a:r>
              <a:rPr lang="en-US" altLang="en-US" sz="2800" dirty="0">
                <a:solidFill>
                  <a:srgbClr val="FFFF00"/>
                </a:solidFill>
              </a:rPr>
              <a:t>);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  </a:t>
            </a:r>
          </a:p>
        </p:txBody>
      </p:sp>
      <p:sp>
        <p:nvSpPr>
          <p:cNvPr id="31" name="Text Box 21"/>
          <p:cNvSpPr txBox="1">
            <a:spLocks noChangeArrowheads="1"/>
          </p:cNvSpPr>
          <p:nvPr/>
        </p:nvSpPr>
        <p:spPr bwMode="auto">
          <a:xfrm>
            <a:off x="9155501" y="2437514"/>
            <a:ext cx="235219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t =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>
                <a:solidFill>
                  <a:srgbClr val="FFFF00"/>
                </a:solidFill>
              </a:rPr>
              <a:t>x (</a:t>
            </a:r>
            <a:r>
              <a:rPr lang="en-US" altLang="en-US" sz="2800" dirty="0" err="1">
                <a:solidFill>
                  <a:srgbClr val="FFFF00"/>
                </a:solidFill>
              </a:rPr>
              <a:t>phút</a:t>
            </a:r>
            <a:r>
              <a:rPr lang="en-US" altLang="en-US" sz="2800" dirty="0">
                <a:solidFill>
                  <a:srgbClr val="FFFF00"/>
                </a:solidFill>
              </a:rPr>
              <a:t>);  </a:t>
            </a:r>
          </a:p>
        </p:txBody>
      </p:sp>
      <p:sp>
        <p:nvSpPr>
          <p:cNvPr id="32" name="Text Box 27"/>
          <p:cNvSpPr txBox="1">
            <a:spLocks noChangeArrowheads="1"/>
          </p:cNvSpPr>
          <p:nvPr/>
        </p:nvSpPr>
        <p:spPr bwMode="auto">
          <a:xfrm>
            <a:off x="9221235" y="3629578"/>
            <a:ext cx="26654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  = </a:t>
            </a:r>
            <a:r>
              <a:rPr lang="en-US" altLang="en-US" sz="2800" dirty="0">
                <a:solidFill>
                  <a:schemeClr val="bg1"/>
                </a:solidFill>
              </a:rPr>
              <a:t>180.x</a:t>
            </a:r>
            <a:r>
              <a:rPr lang="en-US" altLang="en-US" sz="2800" dirty="0"/>
              <a:t> </a:t>
            </a:r>
          </a:p>
        </p:txBody>
      </p:sp>
      <p:sp>
        <p:nvSpPr>
          <p:cNvPr id="33" name="Text Box 33"/>
          <p:cNvSpPr txBox="1">
            <a:spLocks noChangeArrowheads="1"/>
          </p:cNvSpPr>
          <p:nvPr/>
        </p:nvSpPr>
        <p:spPr bwMode="auto">
          <a:xfrm>
            <a:off x="9300352" y="3633857"/>
            <a:ext cx="12199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 = ?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119371" y="3688583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igi" pitchFamily="82" charset="0"/>
              </a:rPr>
              <a:t>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147384" y="2973316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.VnAristote" pitchFamily="34" charset="0"/>
              </a:rPr>
              <a:t>v</a:t>
            </a:r>
          </a:p>
        </p:txBody>
      </p:sp>
      <p:sp>
        <p:nvSpPr>
          <p:cNvPr id="36" name="Text Box 16"/>
          <p:cNvSpPr txBox="1">
            <a:spLocks noChangeArrowheads="1"/>
          </p:cNvSpPr>
          <p:nvPr/>
        </p:nvSpPr>
        <p:spPr bwMode="auto">
          <a:xfrm>
            <a:off x="9253729" y="5016431"/>
            <a:ext cx="3379242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 = </a:t>
            </a:r>
            <a:r>
              <a:rPr lang="en-US" altLang="en-US" sz="2800" dirty="0">
                <a:solidFill>
                  <a:srgbClr val="FFFF00"/>
                </a:solidFill>
              </a:rPr>
              <a:t>4500(m)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  </a:t>
            </a:r>
          </a:p>
        </p:txBody>
      </p:sp>
      <p:sp>
        <p:nvSpPr>
          <p:cNvPr id="37" name="Text Box 21"/>
          <p:cNvSpPr txBox="1">
            <a:spLocks noChangeArrowheads="1"/>
          </p:cNvSpPr>
          <p:nvPr/>
        </p:nvSpPr>
        <p:spPr bwMode="auto">
          <a:xfrm>
            <a:off x="9155163" y="4326813"/>
            <a:ext cx="33893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t =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>
                <a:solidFill>
                  <a:srgbClr val="FFFF00"/>
                </a:solidFill>
              </a:rPr>
              <a:t>x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>
                <a:solidFill>
                  <a:srgbClr val="FFFF00"/>
                </a:solidFill>
              </a:rPr>
              <a:t>(</a:t>
            </a:r>
            <a:r>
              <a:rPr lang="en-US" altLang="en-US" sz="2800" dirty="0" err="1">
                <a:solidFill>
                  <a:srgbClr val="FFFF00"/>
                </a:solidFill>
              </a:rPr>
              <a:t>phút</a:t>
            </a:r>
            <a:r>
              <a:rPr lang="en-US" altLang="en-US" sz="2800" dirty="0">
                <a:solidFill>
                  <a:srgbClr val="FFFF00"/>
                </a:solidFill>
              </a:rPr>
              <a:t>)                  </a:t>
            </a:r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10951208" y="4176091"/>
          <a:ext cx="1209675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5760" imgH="393480" progId="Equation.DSMT4">
                  <p:embed/>
                </p:oleObj>
              </mc:Choice>
              <mc:Fallback>
                <p:oleObj name="Equation" r:id="rId4" imgW="545760" imgH="393480" progId="Equation.DSMT4">
                  <p:embed/>
                  <p:pic>
                    <p:nvPicPr>
                      <p:cNvPr id="3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51208" y="4176091"/>
                        <a:ext cx="1209675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10882643" y="5051983"/>
            <a:ext cx="171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= 4,5km</a:t>
            </a:r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010606"/>
              </p:ext>
            </p:extLst>
          </p:nvPr>
        </p:nvGraphicFramePr>
        <p:xfrm>
          <a:off x="9428070" y="5479850"/>
          <a:ext cx="1677987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480" imgH="583920" progId="Equation.DSMT4">
                  <p:embed/>
                </p:oleObj>
              </mc:Choice>
              <mc:Fallback>
                <p:oleObj name="Equation" r:id="rId6" imgW="825480" imgH="58392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8070" y="5479850"/>
                        <a:ext cx="1677987" cy="127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9123010" y="5546122"/>
            <a:ext cx="3707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.VnAristote" pitchFamily="34" charset="0"/>
              </a:rPr>
              <a:t>v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381973" y="5624838"/>
            <a:ext cx="1939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= ? (km/h)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119551" y="5552030"/>
            <a:ext cx="3707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.VnAristote" pitchFamily="34" charset="0"/>
              </a:rPr>
              <a:t>v</a:t>
            </a: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263482" y="3725271"/>
            <a:ext cx="918357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a) </a:t>
            </a:r>
            <a:r>
              <a:rPr lang="en-US" altLang="en-US" sz="2800" dirty="0" err="1">
                <a:solidFill>
                  <a:schemeClr val="bg1"/>
                </a:solidFill>
              </a:rPr>
              <a:t>Quãng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đường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Tiến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chạy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được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trong</a:t>
            </a:r>
            <a:r>
              <a:rPr lang="en-US" altLang="en-US" sz="2800" dirty="0">
                <a:solidFill>
                  <a:schemeClr val="bg1"/>
                </a:solidFill>
              </a:rPr>
              <a:t> x </a:t>
            </a:r>
            <a:r>
              <a:rPr lang="en-US" altLang="en-US" sz="2800" dirty="0" err="1">
                <a:solidFill>
                  <a:schemeClr val="bg1"/>
                </a:solidFill>
              </a:rPr>
              <a:t>phút</a:t>
            </a:r>
            <a:r>
              <a:rPr lang="en-US" altLang="en-US" sz="2800" dirty="0">
                <a:solidFill>
                  <a:schemeClr val="bg1"/>
                </a:solidFill>
              </a:rPr>
              <a:t>, </a:t>
            </a:r>
            <a:r>
              <a:rPr lang="en-US" altLang="en-US" sz="2800" dirty="0" err="1">
                <a:solidFill>
                  <a:schemeClr val="bg1"/>
                </a:solidFill>
              </a:rPr>
              <a:t>nếu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chạy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với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vận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tốc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trung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bình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là</a:t>
            </a:r>
            <a:r>
              <a:rPr lang="en-US" altLang="en-US" sz="2800" dirty="0">
                <a:solidFill>
                  <a:schemeClr val="bg1"/>
                </a:solidFill>
              </a:rPr>
              <a:t> 180 m/</a:t>
            </a:r>
            <a:r>
              <a:rPr lang="en-US" altLang="en-US" sz="2800" dirty="0" err="1">
                <a:solidFill>
                  <a:schemeClr val="bg1"/>
                </a:solidFill>
              </a:rPr>
              <a:t>phút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09827" y="3248685"/>
            <a:ext cx="1355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</a:rPr>
              <a:t>Giải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250407" y="4679378"/>
            <a:ext cx="867391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b) Vận tốc trung bình của Tiến, nếu trong x phút Tiến chạy được quãng đường 4500 m là</a:t>
            </a:r>
          </a:p>
        </p:txBody>
      </p:sp>
    </p:spTree>
    <p:extLst>
      <p:ext uri="{BB962C8B-B14F-4D97-AF65-F5344CB8AC3E}">
        <p14:creationId xmlns:p14="http://schemas.microsoft.com/office/powerpoint/2010/main" val="2364852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6" grpId="0"/>
      <p:bldP spid="17" grpId="0"/>
      <p:bldP spid="18" grpId="0"/>
      <p:bldP spid="23" grpId="0"/>
      <p:bldP spid="23" grpId="1"/>
      <p:bldP spid="21" grpId="0"/>
      <p:bldP spid="26" grpId="0" animBg="1"/>
      <p:bldP spid="26" grpId="1" animBg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9" grpId="0"/>
      <p:bldP spid="39" grpId="1"/>
      <p:bldP spid="41" grpId="0"/>
      <p:bldP spid="41" grpId="1"/>
      <p:bldP spid="42" grpId="0"/>
      <p:bldP spid="42" grpId="1"/>
      <p:bldP spid="43" grpId="0"/>
      <p:bldP spid="43" grpId="1"/>
      <p:bldP spid="25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6374639" y="498796"/>
            <a:ext cx="0" cy="5181600"/>
          </a:xfrm>
          <a:prstGeom prst="line">
            <a:avLst/>
          </a:prstGeom>
          <a:noFill/>
          <a:ln w="222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410742" y="430584"/>
            <a:ext cx="5963898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C000"/>
                </a:solidFill>
              </a:rPr>
              <a:t>?2</a:t>
            </a:r>
            <a:r>
              <a:rPr lang="en-US" altLang="en-US" sz="2800" dirty="0">
                <a:solidFill>
                  <a:schemeClr val="bg1"/>
                </a:solidFill>
              </a:rPr>
              <a:t>. </a:t>
            </a:r>
            <a:r>
              <a:rPr lang="en-US" altLang="en-US" sz="2800" dirty="0" err="1">
                <a:solidFill>
                  <a:schemeClr val="bg1"/>
                </a:solidFill>
              </a:rPr>
              <a:t>Gọi</a:t>
            </a:r>
            <a:r>
              <a:rPr lang="en-US" altLang="en-US" sz="2800" dirty="0">
                <a:solidFill>
                  <a:schemeClr val="bg1"/>
                </a:solidFill>
              </a:rPr>
              <a:t> x </a:t>
            </a:r>
            <a:r>
              <a:rPr lang="en-US" altLang="en-US" sz="2800" dirty="0" err="1">
                <a:solidFill>
                  <a:schemeClr val="bg1"/>
                </a:solidFill>
              </a:rPr>
              <a:t>là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số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tự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nhiên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có</a:t>
            </a:r>
            <a:r>
              <a:rPr lang="en-US" altLang="en-US" sz="2800" dirty="0">
                <a:solidFill>
                  <a:schemeClr val="bg1"/>
                </a:solidFill>
              </a:rPr>
              <a:t> 2 </a:t>
            </a:r>
            <a:r>
              <a:rPr lang="en-US" altLang="en-US" sz="2800" dirty="0" err="1">
                <a:solidFill>
                  <a:schemeClr val="bg1"/>
                </a:solidFill>
              </a:rPr>
              <a:t>chữ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số</a:t>
            </a:r>
            <a:endParaRPr lang="en-US" altLang="en-US" sz="2800" dirty="0">
              <a:solidFill>
                <a:schemeClr val="bg1"/>
              </a:solidFill>
            </a:endParaRP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-1057989" y="2148865"/>
            <a:ext cx="71842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3"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a) Viết thêm chữ số 5 vào bên trái số x.</a:t>
            </a:r>
          </a:p>
        </p:txBody>
      </p:sp>
      <p:sp>
        <p:nvSpPr>
          <p:cNvPr id="7" name="Rectangle 6"/>
          <p:cNvSpPr/>
          <p:nvPr/>
        </p:nvSpPr>
        <p:spPr>
          <a:xfrm>
            <a:off x="321414" y="2714934"/>
            <a:ext cx="59595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</a:rPr>
              <a:t>b) Viết thêm chữ số 5 vào bên phải số x.</a:t>
            </a:r>
          </a:p>
        </p:txBody>
      </p:sp>
      <p:sp>
        <p:nvSpPr>
          <p:cNvPr id="8" name="AutoShape 29"/>
          <p:cNvSpPr>
            <a:spLocks noChangeArrowheads="1"/>
          </p:cNvSpPr>
          <p:nvPr/>
        </p:nvSpPr>
        <p:spPr bwMode="auto">
          <a:xfrm>
            <a:off x="6481849" y="1105429"/>
            <a:ext cx="5610815" cy="2167043"/>
          </a:xfrm>
          <a:prstGeom prst="cloudCallout">
            <a:avLst>
              <a:gd name="adj1" fmla="val 71875"/>
              <a:gd name="adj2" fmla="val -1069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 eaLnBrk="1" hangingPunct="1"/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0" name="AutoShape 33"/>
          <p:cNvSpPr>
            <a:spLocks noChangeArrowheads="1"/>
          </p:cNvSpPr>
          <p:nvPr/>
        </p:nvSpPr>
        <p:spPr bwMode="auto">
          <a:xfrm>
            <a:off x="6927167" y="3426106"/>
            <a:ext cx="5280001" cy="2153054"/>
          </a:xfrm>
          <a:prstGeom prst="cloudCallout">
            <a:avLst>
              <a:gd name="adj1" fmla="val 75306"/>
              <a:gd name="adj2" fmla="val -391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 eaLnBrk="1" hangingPunct="1"/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1355" y="3628783"/>
            <a:ext cx="63126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3"/>
            <a:r>
              <a:rPr lang="en-US" sz="2800" dirty="0"/>
              <a:t> </a:t>
            </a:r>
            <a:r>
              <a:rPr lang="en-US" altLang="en-US" sz="2800" dirty="0">
                <a:solidFill>
                  <a:schemeClr val="bg1"/>
                </a:solidFill>
              </a:rPr>
              <a:t>a) Số tự nhiên có được khi viết thêm chữ số 5 vào bên trái số x </a:t>
            </a:r>
            <a:r>
              <a:rPr lang="en-US" sz="2800" dirty="0"/>
              <a:t>là</a:t>
            </a:r>
            <a:r>
              <a:rPr lang="en-US" sz="2800" dirty="0">
                <a:solidFill>
                  <a:srgbClr val="FFFF00"/>
                </a:solidFill>
              </a:rPr>
              <a:t> 5.100 + 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2161" y="4672959"/>
            <a:ext cx="62910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b) Số tự nhiên có được khi viết thêm chữ số 5 vào bên phải số x là</a:t>
            </a:r>
            <a:r>
              <a:rPr lang="en-US" sz="2800" dirty="0">
                <a:solidFill>
                  <a:srgbClr val="FFFF00"/>
                </a:solidFill>
              </a:rPr>
              <a:t> 10.x + 5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2111" y="929331"/>
            <a:ext cx="6096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altLang="en-US" sz="2800" dirty="0" err="1">
                <a:solidFill>
                  <a:schemeClr val="bg1"/>
                </a:solidFill>
              </a:rPr>
              <a:t>Hãy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lập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biểu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thức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biểu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thị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số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tự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nhiên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en-US" sz="2800" dirty="0" err="1">
                <a:solidFill>
                  <a:schemeClr val="bg1"/>
                </a:solidFill>
              </a:rPr>
              <a:t>có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được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bằng</a:t>
            </a:r>
            <a:r>
              <a:rPr lang="en-US" altLang="en-US" sz="2800" dirty="0">
                <a:solidFill>
                  <a:schemeClr val="bg1"/>
                </a:solidFill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</a:rPr>
              <a:t>cách</a:t>
            </a:r>
            <a:r>
              <a:rPr lang="en-US" altLang="en-US" sz="280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66083" y="3194891"/>
            <a:ext cx="1355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</a:rPr>
              <a:t>Giải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368487" y="1707504"/>
            <a:ext cx="34227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2800" dirty="0">
                <a:solidFill>
                  <a:schemeClr val="bg1"/>
                </a:solidFill>
              </a:rPr>
              <a:t>ví dụ số ban đầu là 12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949093" y="2230724"/>
            <a:ext cx="39773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2800" dirty="0">
                <a:solidFill>
                  <a:schemeClr val="bg1"/>
                </a:solidFill>
              </a:rPr>
              <a:t>số mới là 512 = 5.100 +12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579704" y="3910377"/>
            <a:ext cx="3512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2800" dirty="0">
                <a:solidFill>
                  <a:schemeClr val="bg1"/>
                </a:solidFill>
              </a:rPr>
              <a:t>ví dụ số ban đầu là 12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364020" y="4463533"/>
            <a:ext cx="39485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2800" dirty="0">
                <a:solidFill>
                  <a:schemeClr val="bg1"/>
                </a:solidFill>
              </a:rPr>
              <a:t>Số mới là 125 = 12.10 + 5</a:t>
            </a:r>
          </a:p>
        </p:txBody>
      </p:sp>
    </p:spTree>
    <p:extLst>
      <p:ext uri="{BB962C8B-B14F-4D97-AF65-F5344CB8AC3E}">
        <p14:creationId xmlns:p14="http://schemas.microsoft.com/office/powerpoint/2010/main" val="1827049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  <p:bldP spid="6" grpId="0"/>
      <p:bldP spid="7" grpId="0"/>
      <p:bldP spid="8" grpId="0" animBg="1"/>
      <p:bldP spid="8" grpId="1" animBg="1"/>
      <p:bldP spid="10" grpId="0" animBg="1"/>
      <p:bldP spid="10" grpId="1" animBg="1"/>
      <p:bldP spid="12" grpId="0"/>
      <p:bldP spid="13" grpId="0"/>
      <p:bldP spid="14" grpId="0"/>
      <p:bldP spid="15" grpId="0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494174" y="544433"/>
            <a:ext cx="5370934" cy="3447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l">
              <a:spcBef>
                <a:spcPts val="1000"/>
              </a:spcBef>
            </a:pPr>
            <a:r>
              <a:rPr lang="en-US" sz="2800" u="sng" dirty="0">
                <a:solidFill>
                  <a:srgbClr val="FFC000"/>
                </a:solidFill>
                <a:latin typeface="+mn-lt"/>
              </a:rPr>
              <a:t>Ví dụ 2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: ( Bài toán cổ ) </a:t>
            </a:r>
          </a:p>
          <a:p>
            <a:pPr lvl="2" algn="l">
              <a:spcBef>
                <a:spcPts val="1000"/>
              </a:spcBef>
            </a:pPr>
            <a:r>
              <a:rPr lang="en-US" sz="2800" dirty="0">
                <a:solidFill>
                  <a:schemeClr val="bg1"/>
                </a:solidFill>
                <a:latin typeface="+mn-lt"/>
              </a:rPr>
              <a:t> 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Vừa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gà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vừa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chó</a:t>
            </a:r>
            <a:endParaRPr lang="en-US" sz="2800" dirty="0">
              <a:solidFill>
                <a:schemeClr val="bg1"/>
              </a:solidFill>
              <a:latin typeface="+mn-lt"/>
            </a:endParaRPr>
          </a:p>
          <a:p>
            <a:pPr lvl="2" algn="l">
              <a:spcBef>
                <a:spcPts val="1000"/>
              </a:spcBef>
            </a:pPr>
            <a:r>
              <a:rPr lang="en-US" sz="2800" dirty="0">
                <a:solidFill>
                  <a:schemeClr val="bg1"/>
                </a:solidFill>
                <a:latin typeface="+mn-lt"/>
              </a:rPr>
              <a:t> 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Bó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lại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cho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tròn</a:t>
            </a:r>
            <a:endParaRPr lang="en-US" sz="2800" dirty="0">
              <a:solidFill>
                <a:schemeClr val="bg1"/>
              </a:solidFill>
              <a:latin typeface="+mn-lt"/>
            </a:endParaRPr>
          </a:p>
          <a:p>
            <a:pPr lvl="2" algn="l">
              <a:spcBef>
                <a:spcPts val="1000"/>
              </a:spcBef>
            </a:pPr>
            <a:r>
              <a:rPr lang="en-US" sz="2800" dirty="0">
                <a:solidFill>
                  <a:schemeClr val="bg1"/>
                </a:solidFill>
                <a:latin typeface="+mn-lt"/>
              </a:rPr>
              <a:t> 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Ba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mươi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sáu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con</a:t>
            </a:r>
          </a:p>
          <a:p>
            <a:pPr lvl="2" algn="l">
              <a:spcBef>
                <a:spcPts val="1000"/>
              </a:spcBef>
            </a:pPr>
            <a:r>
              <a:rPr lang="en-US" sz="2800" dirty="0">
                <a:solidFill>
                  <a:schemeClr val="bg1"/>
                </a:solidFill>
                <a:latin typeface="+mn-lt"/>
              </a:rPr>
              <a:t>  Một trăm chân chẵn.</a:t>
            </a:r>
          </a:p>
          <a:p>
            <a:pPr algn="l">
              <a:spcBef>
                <a:spcPts val="1000"/>
              </a:spcBef>
            </a:pPr>
            <a:r>
              <a:rPr lang="en-US" sz="2800" dirty="0" err="1">
                <a:solidFill>
                  <a:schemeClr val="bg1"/>
                </a:solidFill>
                <a:latin typeface="+mn-lt"/>
              </a:rPr>
              <a:t>Hỏi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bao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nhiêu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gà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bao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nhiêu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chó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?</a:t>
            </a:r>
          </a:p>
        </p:txBody>
      </p:sp>
      <p:sp>
        <p:nvSpPr>
          <p:cNvPr id="6" name="Line 3"/>
          <p:cNvSpPr>
            <a:spLocks noChangeShapeType="1"/>
          </p:cNvSpPr>
          <p:nvPr/>
        </p:nvSpPr>
        <p:spPr bwMode="auto">
          <a:xfrm>
            <a:off x="6023444" y="505584"/>
            <a:ext cx="45719" cy="5972333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6069163" y="1169482"/>
            <a:ext cx="55321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l">
              <a:spcBef>
                <a:spcPts val="1000"/>
              </a:spcBef>
            </a:pPr>
            <a:r>
              <a:rPr lang="en-US" sz="2800" u="sng" dirty="0" err="1">
                <a:solidFill>
                  <a:schemeClr val="accent4"/>
                </a:solidFill>
                <a:latin typeface="+mn-lt"/>
              </a:rPr>
              <a:t>Phân</a:t>
            </a:r>
            <a:r>
              <a:rPr lang="en-US" sz="2800" u="sng" dirty="0">
                <a:solidFill>
                  <a:schemeClr val="accent4"/>
                </a:solidFill>
                <a:latin typeface="+mn-lt"/>
              </a:rPr>
              <a:t> </a:t>
            </a:r>
            <a:r>
              <a:rPr lang="en-US" sz="2800" u="sng" dirty="0" err="1">
                <a:solidFill>
                  <a:schemeClr val="accent4"/>
                </a:solidFill>
                <a:latin typeface="+mn-lt"/>
              </a:rPr>
              <a:t>tích</a:t>
            </a:r>
            <a:r>
              <a:rPr lang="en-US" sz="2800" u="sng" dirty="0">
                <a:solidFill>
                  <a:schemeClr val="accent4"/>
                </a:solidFill>
                <a:latin typeface="+mn-lt"/>
              </a:rPr>
              <a:t>: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884714" y="64826"/>
            <a:ext cx="95779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u="sng" dirty="0">
                <a:solidFill>
                  <a:srgbClr val="FFC000"/>
                </a:solidFill>
                <a:latin typeface="+mn-lt"/>
              </a:rPr>
              <a:t>2.</a:t>
            </a:r>
            <a:r>
              <a:rPr lang="en-US" sz="2800" u="sng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2800" b="1" u="sng" dirty="0" err="1">
                <a:solidFill>
                  <a:srgbClr val="FFC000"/>
                </a:solidFill>
                <a:latin typeface="+mn-lt"/>
              </a:rPr>
              <a:t>Ví</a:t>
            </a:r>
            <a:r>
              <a:rPr lang="en-US" sz="2800" b="1" u="sng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2800" b="1" u="sng" dirty="0" err="1">
                <a:solidFill>
                  <a:srgbClr val="FFC000"/>
                </a:solidFill>
                <a:latin typeface="+mn-lt"/>
              </a:rPr>
              <a:t>dụ</a:t>
            </a:r>
            <a:r>
              <a:rPr lang="en-US" sz="2800" b="1" u="sng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2800" b="1" u="sng" dirty="0" err="1">
                <a:solidFill>
                  <a:srgbClr val="FFC000"/>
                </a:solidFill>
                <a:latin typeface="+mn-lt"/>
              </a:rPr>
              <a:t>về</a:t>
            </a:r>
            <a:r>
              <a:rPr lang="en-US" sz="2800" b="1" u="sng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2800" b="1" u="sng" dirty="0" err="1">
                <a:solidFill>
                  <a:srgbClr val="FFC000"/>
                </a:solidFill>
                <a:latin typeface="+mn-lt"/>
              </a:rPr>
              <a:t>giải</a:t>
            </a:r>
            <a:r>
              <a:rPr lang="en-US" sz="2800" b="1" u="sng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2800" b="1" u="sng" dirty="0" err="1">
                <a:solidFill>
                  <a:srgbClr val="FFC000"/>
                </a:solidFill>
                <a:latin typeface="+mn-lt"/>
              </a:rPr>
              <a:t>bài</a:t>
            </a:r>
            <a:r>
              <a:rPr lang="en-US" sz="2800" b="1" u="sng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2800" b="1" u="sng" dirty="0" err="1">
                <a:solidFill>
                  <a:srgbClr val="FFC000"/>
                </a:solidFill>
                <a:latin typeface="+mn-lt"/>
              </a:rPr>
              <a:t>toán</a:t>
            </a:r>
            <a:r>
              <a:rPr lang="en-US" sz="2800" b="1" u="sng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2800" b="1" u="sng" dirty="0" err="1">
                <a:solidFill>
                  <a:srgbClr val="FFC000"/>
                </a:solidFill>
                <a:latin typeface="+mn-lt"/>
              </a:rPr>
              <a:t>bằng</a:t>
            </a:r>
            <a:r>
              <a:rPr lang="en-US" sz="2800" b="1" u="sng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2800" b="1" u="sng" dirty="0" err="1">
                <a:solidFill>
                  <a:srgbClr val="FFC000"/>
                </a:solidFill>
                <a:latin typeface="+mn-lt"/>
              </a:rPr>
              <a:t>cách</a:t>
            </a:r>
            <a:r>
              <a:rPr lang="en-US" sz="2800" b="1" u="sng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2800" b="1" u="sng" dirty="0" err="1">
                <a:solidFill>
                  <a:srgbClr val="FFC000"/>
                </a:solidFill>
                <a:latin typeface="+mn-lt"/>
              </a:rPr>
              <a:t>lập</a:t>
            </a:r>
            <a:r>
              <a:rPr lang="en-US" sz="2800" b="1" u="sng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2800" b="1" u="sng" dirty="0" err="1">
                <a:solidFill>
                  <a:srgbClr val="FFC000"/>
                </a:solidFill>
                <a:latin typeface="+mn-lt"/>
              </a:rPr>
              <a:t>phương</a:t>
            </a:r>
            <a:r>
              <a:rPr lang="en-US" sz="2800" b="1" u="sng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2800" b="1" u="sng" dirty="0" err="1">
                <a:solidFill>
                  <a:srgbClr val="FFC000"/>
                </a:solidFill>
                <a:latin typeface="+mn-lt"/>
              </a:rPr>
              <a:t>trình</a:t>
            </a:r>
            <a:endParaRPr lang="en-US" sz="2800" b="1" u="sng" dirty="0">
              <a:solidFill>
                <a:srgbClr val="FFC000"/>
              </a:solidFill>
              <a:latin typeface="+mn-lt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9996627"/>
              </p:ext>
            </p:extLst>
          </p:nvPr>
        </p:nvGraphicFramePr>
        <p:xfrm>
          <a:off x="247707" y="4229525"/>
          <a:ext cx="561612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4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00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86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6065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aseline="0" dirty="0"/>
                        <a:t> </a:t>
                      </a:r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2021082" y="4218434"/>
            <a:ext cx="1418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Số</a:t>
            </a:r>
            <a:r>
              <a:rPr lang="en-US" sz="2800" dirty="0"/>
              <a:t> con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171098" y="4218434"/>
            <a:ext cx="1330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Số chân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9562" y="4729953"/>
            <a:ext cx="6928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err="1"/>
              <a:t>Gà</a:t>
            </a:r>
            <a:r>
              <a:rPr lang="en-US" sz="2800" baseline="0" dirty="0"/>
              <a:t> </a:t>
            </a:r>
            <a:endParaRPr lang="en-US" sz="2800" dirty="0"/>
          </a:p>
        </p:txBody>
      </p:sp>
      <p:sp>
        <p:nvSpPr>
          <p:cNvPr id="28" name="Rectangle 27"/>
          <p:cNvSpPr/>
          <p:nvPr/>
        </p:nvSpPr>
        <p:spPr>
          <a:xfrm>
            <a:off x="399793" y="5253173"/>
            <a:ext cx="7825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err="1"/>
              <a:t>Chó</a:t>
            </a:r>
            <a:endParaRPr lang="en-US" sz="2800" dirty="0"/>
          </a:p>
        </p:txBody>
      </p:sp>
      <p:sp>
        <p:nvSpPr>
          <p:cNvPr id="29" name="TextBox 28"/>
          <p:cNvSpPr txBox="1"/>
          <p:nvPr/>
        </p:nvSpPr>
        <p:spPr>
          <a:xfrm>
            <a:off x="2280748" y="4677999"/>
            <a:ext cx="5742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396280" y="4731262"/>
            <a:ext cx="5718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2x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22591" y="5244090"/>
            <a:ext cx="18910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4(36 - x)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998093" y="5274131"/>
            <a:ext cx="10823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36 - x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46830" y="2121885"/>
            <a:ext cx="2689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92D050"/>
                </a:solidFill>
              </a:rPr>
              <a:t>Các</a:t>
            </a:r>
            <a:r>
              <a:rPr lang="en-US" sz="2800" dirty="0">
                <a:solidFill>
                  <a:srgbClr val="92D050"/>
                </a:solidFill>
              </a:rPr>
              <a:t> </a:t>
            </a:r>
            <a:r>
              <a:rPr lang="en-US" sz="2800" dirty="0" err="1">
                <a:solidFill>
                  <a:srgbClr val="92D050"/>
                </a:solidFill>
              </a:rPr>
              <a:t>đại</a:t>
            </a:r>
            <a:r>
              <a:rPr lang="en-US" sz="2800" dirty="0">
                <a:solidFill>
                  <a:srgbClr val="92D050"/>
                </a:solidFill>
              </a:rPr>
              <a:t> </a:t>
            </a:r>
            <a:r>
              <a:rPr lang="en-US" sz="2800" dirty="0" err="1">
                <a:solidFill>
                  <a:srgbClr val="92D050"/>
                </a:solidFill>
              </a:rPr>
              <a:t>lượng</a:t>
            </a:r>
            <a:r>
              <a:rPr lang="en-US" sz="2800" dirty="0">
                <a:solidFill>
                  <a:srgbClr val="92D050"/>
                </a:solidFill>
              </a:rPr>
              <a:t>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04268" y="1688748"/>
            <a:ext cx="14445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Số</a:t>
            </a:r>
            <a:r>
              <a:rPr lang="en-US" sz="2800" dirty="0"/>
              <a:t> con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52302" y="2733121"/>
            <a:ext cx="14965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 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8093269" y="2063810"/>
            <a:ext cx="376056" cy="39949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8093269" y="2413674"/>
            <a:ext cx="376056" cy="462863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9802235" y="2040914"/>
            <a:ext cx="2100651" cy="543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Số</a:t>
            </a:r>
            <a:r>
              <a:rPr lang="en-US" sz="2800" dirty="0"/>
              <a:t> con </a:t>
            </a:r>
            <a:r>
              <a:rPr lang="en-US" sz="2800" dirty="0" err="1"/>
              <a:t>chó</a:t>
            </a:r>
            <a:r>
              <a:rPr lang="en-US" sz="2800" dirty="0"/>
              <a:t>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802235" y="1425821"/>
            <a:ext cx="19317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Số</a:t>
            </a:r>
            <a:r>
              <a:rPr lang="en-US" sz="2800" dirty="0"/>
              <a:t> con </a:t>
            </a:r>
            <a:r>
              <a:rPr lang="en-US" sz="2800" dirty="0" err="1"/>
              <a:t>gà</a:t>
            </a:r>
            <a:r>
              <a:rPr lang="en-US" sz="2800" dirty="0"/>
              <a:t>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848803" y="3179049"/>
            <a:ext cx="2173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</a:t>
            </a:r>
            <a:r>
              <a:rPr lang="en-US" sz="2800" dirty="0" err="1"/>
              <a:t>chó</a:t>
            </a:r>
            <a:r>
              <a:rPr lang="en-US" sz="2800" dirty="0"/>
              <a:t>  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 flipV="1">
            <a:off x="9473083" y="1718224"/>
            <a:ext cx="442284" cy="299119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9473083" y="2010121"/>
            <a:ext cx="442284" cy="25191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9603173" y="2911466"/>
            <a:ext cx="400035" cy="18413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9603173" y="3108966"/>
            <a:ext cx="339350" cy="260827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96613" y="5879568"/>
            <a:ext cx="551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Phương trình: 2x + 4(36 – x) = 100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942523" y="2572383"/>
            <a:ext cx="25996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</a:t>
            </a:r>
            <a:r>
              <a:rPr lang="en-US" sz="2800" dirty="0" err="1"/>
              <a:t>gà</a:t>
            </a:r>
            <a:r>
              <a:rPr lang="en-US" sz="2800" dirty="0"/>
              <a:t>  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179011" y="5514783"/>
            <a:ext cx="5723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Hỏi số con gà, số con chó ?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069163" y="3831522"/>
            <a:ext cx="5365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srgbClr val="92D050"/>
                </a:solidFill>
              </a:rPr>
              <a:t>Mối</a:t>
            </a:r>
            <a:r>
              <a:rPr lang="en-US" sz="2800" u="sng" dirty="0">
                <a:solidFill>
                  <a:srgbClr val="92D050"/>
                </a:solidFill>
              </a:rPr>
              <a:t> </a:t>
            </a:r>
            <a:r>
              <a:rPr lang="en-US" sz="2800" u="sng" dirty="0" err="1">
                <a:solidFill>
                  <a:srgbClr val="92D050"/>
                </a:solidFill>
              </a:rPr>
              <a:t>quan</a:t>
            </a:r>
            <a:r>
              <a:rPr lang="en-US" sz="2800" u="sng" dirty="0">
                <a:solidFill>
                  <a:srgbClr val="92D050"/>
                </a:solidFill>
              </a:rPr>
              <a:t> </a:t>
            </a:r>
            <a:r>
              <a:rPr lang="en-US" sz="2800" u="sng" dirty="0" err="1">
                <a:solidFill>
                  <a:srgbClr val="92D050"/>
                </a:solidFill>
              </a:rPr>
              <a:t>hệ</a:t>
            </a:r>
            <a:r>
              <a:rPr lang="en-US" sz="2800" u="sng" dirty="0">
                <a:solidFill>
                  <a:srgbClr val="92D050"/>
                </a:solidFill>
              </a:rPr>
              <a:t> </a:t>
            </a:r>
            <a:r>
              <a:rPr lang="en-US" sz="2800" u="sng" dirty="0" err="1">
                <a:solidFill>
                  <a:srgbClr val="92D050"/>
                </a:solidFill>
              </a:rPr>
              <a:t>giữa</a:t>
            </a:r>
            <a:r>
              <a:rPr lang="en-US" sz="2800" u="sng" dirty="0">
                <a:solidFill>
                  <a:srgbClr val="92D050"/>
                </a:solidFill>
              </a:rPr>
              <a:t> </a:t>
            </a:r>
            <a:r>
              <a:rPr lang="en-US" sz="2800" u="sng" dirty="0" err="1">
                <a:solidFill>
                  <a:srgbClr val="92D050"/>
                </a:solidFill>
              </a:rPr>
              <a:t>các</a:t>
            </a:r>
            <a:r>
              <a:rPr lang="en-US" sz="2800" u="sng" dirty="0">
                <a:solidFill>
                  <a:srgbClr val="92D050"/>
                </a:solidFill>
              </a:rPr>
              <a:t> </a:t>
            </a:r>
            <a:r>
              <a:rPr lang="en-US" sz="2800" u="sng" dirty="0" err="1">
                <a:solidFill>
                  <a:srgbClr val="92D050"/>
                </a:solidFill>
              </a:rPr>
              <a:t>đại</a:t>
            </a:r>
            <a:r>
              <a:rPr lang="en-US" sz="2800" u="sng" dirty="0">
                <a:solidFill>
                  <a:srgbClr val="92D050"/>
                </a:solidFill>
              </a:rPr>
              <a:t> </a:t>
            </a:r>
            <a:r>
              <a:rPr lang="en-US" sz="2800" u="sng" dirty="0" err="1">
                <a:solidFill>
                  <a:srgbClr val="92D050"/>
                </a:solidFill>
              </a:rPr>
              <a:t>lượng</a:t>
            </a:r>
            <a:r>
              <a:rPr lang="en-US" sz="2800" u="sng" dirty="0">
                <a:solidFill>
                  <a:srgbClr val="92D050"/>
                </a:solidFill>
              </a:rPr>
              <a:t>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172198" y="4417689"/>
            <a:ext cx="60401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Tổng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con </a:t>
            </a:r>
            <a:r>
              <a:rPr lang="en-US" sz="2800" dirty="0" err="1"/>
              <a:t>gà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con </a:t>
            </a:r>
            <a:r>
              <a:rPr lang="en-US" sz="2800" dirty="0" err="1"/>
              <a:t>chó</a:t>
            </a:r>
            <a:r>
              <a:rPr lang="en-US" sz="2800" dirty="0"/>
              <a:t>: 36 con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172198" y="4973548"/>
            <a:ext cx="73382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Tổng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</a:t>
            </a:r>
            <a:r>
              <a:rPr lang="en-US" sz="2800" dirty="0" err="1"/>
              <a:t>gà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</a:t>
            </a:r>
            <a:r>
              <a:rPr lang="en-US" sz="2800" dirty="0" err="1"/>
              <a:t>chó</a:t>
            </a:r>
            <a:r>
              <a:rPr lang="en-US" sz="2800" dirty="0"/>
              <a:t>: 100 </a:t>
            </a:r>
            <a:r>
              <a:rPr lang="en-US" sz="2800" dirty="0" err="1"/>
              <a:t>chân</a:t>
            </a:r>
            <a:endParaRPr lang="en-US" sz="2800" dirty="0"/>
          </a:p>
        </p:txBody>
      </p:sp>
      <p:sp>
        <p:nvSpPr>
          <p:cNvPr id="42" name="TextBox 41"/>
          <p:cNvSpPr txBox="1"/>
          <p:nvPr/>
        </p:nvSpPr>
        <p:spPr>
          <a:xfrm>
            <a:off x="2269474" y="1101686"/>
            <a:ext cx="10365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FF00"/>
                </a:solidFill>
              </a:rPr>
              <a:t>gà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303224" y="1099850"/>
            <a:ext cx="10365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FF00"/>
                </a:solidFill>
              </a:rPr>
              <a:t>chó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584588" y="2212552"/>
            <a:ext cx="2849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FF00"/>
                </a:solidFill>
              </a:rPr>
              <a:t>Ba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mươi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sáu</a:t>
            </a:r>
            <a:r>
              <a:rPr lang="en-US" sz="2800" dirty="0">
                <a:solidFill>
                  <a:srgbClr val="FFFF00"/>
                </a:solidFill>
              </a:rPr>
              <a:t> con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585033" y="2755029"/>
            <a:ext cx="2908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FF00"/>
                </a:solidFill>
              </a:rPr>
              <a:t>Một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trăm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chân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881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15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19" grpId="0"/>
      <p:bldP spid="20" grpId="0"/>
      <p:bldP spid="21" grpId="0"/>
      <p:bldP spid="37" grpId="0"/>
      <p:bldP spid="38" grpId="0"/>
      <p:bldP spid="39" grpId="0"/>
      <p:bldP spid="58" grpId="0"/>
      <p:bldP spid="59" grpId="0"/>
      <p:bldP spid="67" grpId="0"/>
      <p:bldP spid="34" grpId="0"/>
      <p:bldP spid="36" grpId="0"/>
      <p:bldP spid="40" grpId="0"/>
      <p:bldP spid="42" grpId="0"/>
      <p:bldP spid="44" grpId="0"/>
      <p:bldP spid="45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4773" y="522079"/>
            <a:ext cx="54713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</a:rPr>
              <a:t>Gọi số gà là x ( con,             x &lt; 36). </a:t>
            </a:r>
          </a:p>
        </p:txBody>
      </p:sp>
      <p:sp>
        <p:nvSpPr>
          <p:cNvPr id="5" name="Rectangle 4"/>
          <p:cNvSpPr/>
          <p:nvPr/>
        </p:nvSpPr>
        <p:spPr>
          <a:xfrm>
            <a:off x="244773" y="980517"/>
            <a:ext cx="46682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</a:rPr>
              <a:t>Khi đó số chân gà là 2x (chân).</a:t>
            </a:r>
          </a:p>
        </p:txBody>
      </p:sp>
      <p:sp>
        <p:nvSpPr>
          <p:cNvPr id="6" name="Rectangle 5"/>
          <p:cNvSpPr/>
          <p:nvPr/>
        </p:nvSpPr>
        <p:spPr>
          <a:xfrm>
            <a:off x="151044" y="1458231"/>
            <a:ext cx="75660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</a:rPr>
              <a:t> Cả gà và chó có 36 con nên số chó là  36 – x (con).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44773" y="1941572"/>
            <a:ext cx="49696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</a:rPr>
              <a:t>Số chân chó là 4(36 – x) (chân).  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214320" y="2413327"/>
            <a:ext cx="69541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</a:rPr>
              <a:t>Vì tổng số chân là 100 nên ta có phương trình: 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1784324" y="2862856"/>
            <a:ext cx="36182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</a:rPr>
              <a:t>2x + 4(36 – x) = 100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46989" y="3291395"/>
            <a:ext cx="36872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</a:rPr>
              <a:t> Giải phương trình trên: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2139" y="5205736"/>
            <a:ext cx="85257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sym typeface="Wingdings" pitchFamily="2" charset="2"/>
              </a:rPr>
              <a:t>Kiểm tra lại ta thấy, x = 22 thỏa mãn các điều kiện của ẩn.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288060" y="5698593"/>
            <a:ext cx="6213560" cy="10310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800" dirty="0">
                <a:latin typeface="Times New Roman" pitchFamily="18" charset="0"/>
                <a:sym typeface="Wingdings" pitchFamily="2" charset="2"/>
              </a:rPr>
              <a:t>Vậy số gà là 22 (con) </a:t>
            </a:r>
          </a:p>
          <a:p>
            <a:pPr>
              <a:spcBef>
                <a:spcPts val="600"/>
              </a:spcBef>
            </a:pPr>
            <a:r>
              <a:rPr lang="en-US" sz="2800" dirty="0" err="1">
                <a:latin typeface="Times New Roman" pitchFamily="18" charset="0"/>
                <a:sym typeface="Wingdings" pitchFamily="2" charset="2"/>
              </a:rPr>
              <a:t>Từ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sym typeface="Wingdings" pitchFamily="2" charset="2"/>
              </a:rPr>
              <a:t>đó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sym typeface="Wingdings" pitchFamily="2" charset="2"/>
              </a:rPr>
              <a:t>suy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sym typeface="Wingdings" pitchFamily="2" charset="2"/>
              </a:rPr>
              <a:t>ra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sym typeface="Wingdings" pitchFamily="2" charset="2"/>
              </a:rPr>
              <a:t>số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sym typeface="Wingdings" pitchFamily="2" charset="2"/>
              </a:rPr>
              <a:t>chó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sym typeface="Wingdings" pitchFamily="2" charset="2"/>
              </a:rPr>
              <a:t>là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 36 – 22 = 14 (con).</a:t>
            </a:r>
            <a:endParaRPr lang="en-US" sz="2800" dirty="0">
              <a:latin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953375"/>
              </p:ext>
            </p:extLst>
          </p:nvPr>
        </p:nvGraphicFramePr>
        <p:xfrm>
          <a:off x="758943" y="3783282"/>
          <a:ext cx="6150547" cy="15392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49280" imgH="787320" progId="Equation.DSMT4">
                  <p:embed/>
                </p:oleObj>
              </mc:Choice>
              <mc:Fallback>
                <p:oleObj name="Equation" r:id="rId2" imgW="3149280" imgH="78732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943" y="3783282"/>
                        <a:ext cx="6150547" cy="15392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57"/>
          <p:cNvSpPr txBox="1">
            <a:spLocks noChangeArrowheads="1"/>
          </p:cNvSpPr>
          <p:nvPr/>
        </p:nvSpPr>
        <p:spPr bwMode="auto">
          <a:xfrm>
            <a:off x="8274049" y="1870145"/>
            <a:ext cx="38163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u="sng" dirty="0" err="1">
                <a:solidFill>
                  <a:srgbClr val="FFFF00"/>
                </a:solidFill>
                <a:latin typeface="+mn-lt"/>
              </a:rPr>
              <a:t>Bước</a:t>
            </a:r>
            <a:r>
              <a:rPr lang="en-US" sz="2000" b="1" u="sng" dirty="0">
                <a:solidFill>
                  <a:srgbClr val="FFFF00"/>
                </a:solidFill>
                <a:latin typeface="+mn-lt"/>
              </a:rPr>
              <a:t> 1</a:t>
            </a:r>
            <a:r>
              <a:rPr lang="en-US" sz="2000" b="1" dirty="0">
                <a:solidFill>
                  <a:srgbClr val="FFFF00"/>
                </a:solidFill>
                <a:latin typeface="+mn-lt"/>
              </a:rPr>
              <a:t>. </a:t>
            </a:r>
            <a:r>
              <a:rPr lang="en-US" sz="2000" b="1" dirty="0" err="1">
                <a:solidFill>
                  <a:srgbClr val="FFFF00"/>
                </a:solidFill>
                <a:latin typeface="+mn-lt"/>
              </a:rPr>
              <a:t>Lập</a:t>
            </a:r>
            <a:r>
              <a:rPr lang="en-US" sz="2000" b="1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+mn-lt"/>
              </a:rPr>
              <a:t>phương</a:t>
            </a:r>
            <a:r>
              <a:rPr lang="en-US" sz="2000" b="1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+mn-lt"/>
              </a:rPr>
              <a:t>trình</a:t>
            </a:r>
            <a:endParaRPr lang="en-US" sz="2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19" name="Text Box 62"/>
          <p:cNvSpPr txBox="1">
            <a:spLocks noChangeArrowheads="1"/>
          </p:cNvSpPr>
          <p:nvPr/>
        </p:nvSpPr>
        <p:spPr bwMode="auto">
          <a:xfrm>
            <a:off x="8255901" y="4082130"/>
            <a:ext cx="39608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u="sng" dirty="0" err="1">
                <a:solidFill>
                  <a:srgbClr val="FFFF00"/>
                </a:solidFill>
                <a:latin typeface="+mn-lt"/>
              </a:rPr>
              <a:t>Bước</a:t>
            </a:r>
            <a:r>
              <a:rPr lang="en-US" sz="2000" b="1" u="sng" dirty="0">
                <a:solidFill>
                  <a:srgbClr val="FFFF00"/>
                </a:solidFill>
                <a:latin typeface="+mn-lt"/>
              </a:rPr>
              <a:t> 2</a:t>
            </a:r>
            <a:r>
              <a:rPr lang="en-US" sz="2000" b="1" dirty="0">
                <a:solidFill>
                  <a:srgbClr val="FFFF00"/>
                </a:solidFill>
                <a:latin typeface="+mn-lt"/>
              </a:rPr>
              <a:t>. </a:t>
            </a:r>
            <a:r>
              <a:rPr lang="en-US" sz="2000" b="1" dirty="0" err="1">
                <a:solidFill>
                  <a:srgbClr val="FFFF00"/>
                </a:solidFill>
                <a:latin typeface="+mn-lt"/>
              </a:rPr>
              <a:t>Giải</a:t>
            </a:r>
            <a:r>
              <a:rPr lang="en-US" sz="2000" b="1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+mn-lt"/>
              </a:rPr>
              <a:t>phương</a:t>
            </a:r>
            <a:r>
              <a:rPr lang="en-US" sz="2000" b="1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+mn-lt"/>
              </a:rPr>
              <a:t>trình</a:t>
            </a:r>
            <a:endParaRPr lang="en-US" sz="2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21" name="Text Box 64"/>
          <p:cNvSpPr txBox="1">
            <a:spLocks noChangeArrowheads="1"/>
          </p:cNvSpPr>
          <p:nvPr/>
        </p:nvSpPr>
        <p:spPr bwMode="auto">
          <a:xfrm>
            <a:off x="9017575" y="5728956"/>
            <a:ext cx="3352799" cy="90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sz="2000" b="1" u="sng" dirty="0">
                <a:solidFill>
                  <a:srgbClr val="FFFF00"/>
                </a:solidFill>
                <a:latin typeface="+mn-lt"/>
              </a:rPr>
              <a:t>Bước 3</a:t>
            </a:r>
            <a:r>
              <a:rPr lang="en-US" sz="2000" b="1" dirty="0">
                <a:solidFill>
                  <a:srgbClr val="FFFF00"/>
                </a:solidFill>
                <a:latin typeface="+mn-lt"/>
              </a:rPr>
              <a:t>. Trả lời</a:t>
            </a:r>
          </a:p>
          <a:p>
            <a:pPr>
              <a:spcBef>
                <a:spcPct val="50000"/>
              </a:spcBef>
            </a:pPr>
            <a:endParaRPr lang="en-US" sz="2200" b="1" dirty="0">
              <a:solidFill>
                <a:srgbClr val="FFFF00"/>
              </a:solidFill>
              <a:latin typeface="+mn-lt"/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282441"/>
              </p:ext>
            </p:extLst>
          </p:nvPr>
        </p:nvGraphicFramePr>
        <p:xfrm>
          <a:off x="7476535" y="467936"/>
          <a:ext cx="744827" cy="3272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40" imgH="266400" progId="Equation.DSMT4">
                  <p:embed/>
                </p:oleObj>
              </mc:Choice>
              <mc:Fallback>
                <p:oleObj name="Equation" r:id="rId4" imgW="190440" imgH="26640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6535" y="467936"/>
                        <a:ext cx="744827" cy="32720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5793862"/>
              </p:ext>
            </p:extLst>
          </p:nvPr>
        </p:nvGraphicFramePr>
        <p:xfrm>
          <a:off x="7443583" y="3232441"/>
          <a:ext cx="781603" cy="22234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70077" imgH="3416972" progId="Equation.DSMT4">
                  <p:embed/>
                </p:oleObj>
              </mc:Choice>
              <mc:Fallback>
                <p:oleObj name="Equation" r:id="rId6" imgW="870077" imgH="3416972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3583" y="3232441"/>
                        <a:ext cx="781603" cy="22234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0170121"/>
              </p:ext>
            </p:extLst>
          </p:nvPr>
        </p:nvGraphicFramePr>
        <p:xfrm>
          <a:off x="8154149" y="5194438"/>
          <a:ext cx="781603" cy="18566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70077" imgH="3416972" progId="Equation.DSMT4">
                  <p:embed/>
                </p:oleObj>
              </mc:Choice>
              <mc:Fallback>
                <p:oleObj name="Equation" r:id="rId8" imgW="870077" imgH="3416972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4149" y="5194438"/>
                        <a:ext cx="781603" cy="18566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591697" y="71786"/>
            <a:ext cx="13345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C000"/>
                </a:solidFill>
              </a:rPr>
              <a:t>Giải</a:t>
            </a:r>
            <a:r>
              <a:rPr lang="en-US" sz="2800" b="1" dirty="0">
                <a:solidFill>
                  <a:srgbClr val="FFC000"/>
                </a:solidFill>
              </a:rPr>
              <a:t>:</a:t>
            </a: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606981"/>
              </p:ext>
            </p:extLst>
          </p:nvPr>
        </p:nvGraphicFramePr>
        <p:xfrm>
          <a:off x="8274049" y="1114834"/>
          <a:ext cx="335077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4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2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38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6065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aseline="0" dirty="0"/>
                        <a:t> </a:t>
                      </a:r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8927843" y="1103743"/>
            <a:ext cx="1418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Số</a:t>
            </a:r>
            <a:r>
              <a:rPr lang="en-US" sz="2800" dirty="0"/>
              <a:t> con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0240567" y="1103743"/>
            <a:ext cx="1330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Số chân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376812" y="1615262"/>
            <a:ext cx="6928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err="1"/>
              <a:t>Gà</a:t>
            </a:r>
            <a:r>
              <a:rPr lang="en-US" sz="2800" baseline="0" dirty="0"/>
              <a:t> </a:t>
            </a:r>
            <a:endParaRPr lang="en-US" sz="2800" dirty="0"/>
          </a:p>
        </p:txBody>
      </p:sp>
      <p:sp>
        <p:nvSpPr>
          <p:cNvPr id="29" name="Rectangle 28"/>
          <p:cNvSpPr/>
          <p:nvPr/>
        </p:nvSpPr>
        <p:spPr>
          <a:xfrm>
            <a:off x="8287043" y="2138482"/>
            <a:ext cx="7825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err="1"/>
              <a:t>Chó</a:t>
            </a:r>
            <a:endParaRPr 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9462919" y="1596358"/>
            <a:ext cx="5742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x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553885" y="1616571"/>
            <a:ext cx="5718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2x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180196" y="2128700"/>
            <a:ext cx="18910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4(36 - x)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122317" y="2120664"/>
            <a:ext cx="10823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36 - x</a:t>
            </a: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0202123"/>
              </p:ext>
            </p:extLst>
          </p:nvPr>
        </p:nvGraphicFramePr>
        <p:xfrm>
          <a:off x="9349169" y="1942081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14400" imgH="216000" progId="Equation.DSMT4">
                  <p:embed/>
                </p:oleObj>
              </mc:Choice>
              <mc:Fallback>
                <p:oleObj name="Equation" r:id="rId9" imgW="914400" imgH="216000" progId="Equation.DSMT4">
                  <p:embed/>
                  <p:pic>
                    <p:nvPicPr>
                      <p:cNvPr id="34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9169" y="1942081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3609100"/>
              </p:ext>
            </p:extLst>
          </p:nvPr>
        </p:nvGraphicFramePr>
        <p:xfrm>
          <a:off x="3307829" y="533465"/>
          <a:ext cx="1011921" cy="518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58720" imgH="253800" progId="Equation.DSMT4">
                  <p:embed/>
                </p:oleObj>
              </mc:Choice>
              <mc:Fallback>
                <p:oleObj name="Equation" r:id="rId11" imgW="558720" imgH="25380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7829" y="533465"/>
                        <a:ext cx="1011921" cy="5183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9193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6" grpId="0"/>
      <p:bldP spid="19" grpId="0"/>
      <p:bldP spid="21" grpId="0"/>
      <p:bldP spid="20" grpId="0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29174" y="494270"/>
            <a:ext cx="10981189" cy="5890054"/>
          </a:xfrm>
          <a:prstGeom prst="roundRect">
            <a:avLst/>
          </a:prstGeom>
          <a:solidFill>
            <a:srgbClr val="310DB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542315" y="595920"/>
            <a:ext cx="112734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FF00"/>
                </a:solidFill>
                <a:latin typeface="+mn-lt"/>
              </a:rPr>
              <a:t>Tóm</a:t>
            </a:r>
            <a:r>
              <a:rPr lang="en-US" sz="2800" b="1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+mn-lt"/>
              </a:rPr>
              <a:t>tắt</a:t>
            </a:r>
            <a:r>
              <a:rPr lang="en-US" sz="2800" b="1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+mn-lt"/>
              </a:rPr>
              <a:t>các</a:t>
            </a:r>
            <a:r>
              <a:rPr lang="en-US" sz="2800" b="1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+mn-lt"/>
              </a:rPr>
              <a:t>bước</a:t>
            </a:r>
            <a:r>
              <a:rPr lang="en-US" sz="2800" b="1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+mn-lt"/>
              </a:rPr>
              <a:t>giải</a:t>
            </a:r>
            <a:r>
              <a:rPr lang="en-US" sz="2800" b="1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+mn-lt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+mn-lt"/>
              </a:rPr>
              <a:t>toán</a:t>
            </a:r>
            <a:r>
              <a:rPr lang="en-US" sz="2800" b="1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+mn-lt"/>
              </a:rPr>
              <a:t>bằng</a:t>
            </a:r>
            <a:r>
              <a:rPr lang="en-US" sz="2800" b="1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+mn-lt"/>
              </a:rPr>
              <a:t>cách</a:t>
            </a:r>
            <a:r>
              <a:rPr lang="en-US" sz="2800" b="1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+mn-lt"/>
              </a:rPr>
              <a:t>lập</a:t>
            </a:r>
            <a:r>
              <a:rPr lang="en-US" sz="2800" b="1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+mn-lt"/>
              </a:rPr>
              <a:t>phương</a:t>
            </a:r>
            <a:r>
              <a:rPr lang="en-US" sz="2800" b="1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+mn-lt"/>
              </a:rPr>
              <a:t>trình</a:t>
            </a:r>
            <a:endParaRPr lang="en-US" sz="28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918086" y="1148431"/>
            <a:ext cx="10627566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just">
              <a:spcBef>
                <a:spcPts val="2400"/>
              </a:spcBef>
            </a:pPr>
            <a:r>
              <a:rPr lang="en-US" sz="2800" i="1" u="sng" dirty="0" err="1">
                <a:solidFill>
                  <a:schemeClr val="bg1"/>
                </a:solidFill>
                <a:latin typeface="+mn-lt"/>
              </a:rPr>
              <a:t>Bước</a:t>
            </a:r>
            <a:r>
              <a:rPr lang="en-US" sz="2800" i="1" u="sng" dirty="0">
                <a:solidFill>
                  <a:schemeClr val="bg1"/>
                </a:solidFill>
                <a:latin typeface="+mn-lt"/>
              </a:rPr>
              <a:t> 1.</a:t>
            </a:r>
            <a:r>
              <a:rPr lang="en-US" sz="2800" i="1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Lập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phương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trình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:</a:t>
            </a:r>
          </a:p>
          <a:p>
            <a:pPr algn="just">
              <a:spcBef>
                <a:spcPts val="2400"/>
              </a:spcBef>
            </a:pPr>
            <a:r>
              <a:rPr lang="en-US" sz="2800" dirty="0">
                <a:solidFill>
                  <a:schemeClr val="bg1"/>
                </a:solidFill>
                <a:latin typeface="+mn-lt"/>
              </a:rPr>
              <a:t>     - Chọn ẩn số và đặt điều kiện thích hợp cho ẩn số.</a:t>
            </a:r>
          </a:p>
          <a:p>
            <a:pPr algn="just">
              <a:spcBef>
                <a:spcPts val="2400"/>
              </a:spcBef>
            </a:pPr>
            <a:r>
              <a:rPr lang="en-US" sz="2800" dirty="0">
                <a:solidFill>
                  <a:schemeClr val="bg1"/>
                </a:solidFill>
                <a:latin typeface="+mn-lt"/>
              </a:rPr>
              <a:t>     - Biểu diễn các đại lượng chưa biết theo ẩn và các đại lượng đã biết.</a:t>
            </a:r>
          </a:p>
          <a:p>
            <a:pPr algn="just">
              <a:spcBef>
                <a:spcPts val="2400"/>
              </a:spcBef>
            </a:pPr>
            <a:r>
              <a:rPr lang="en-US" sz="2800" dirty="0">
                <a:solidFill>
                  <a:schemeClr val="bg1"/>
                </a:solidFill>
                <a:latin typeface="+mn-lt"/>
              </a:rPr>
              <a:t>     -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Lập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phương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trình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biểu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thị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mối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quan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hệ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giữa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các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đại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lượng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.</a:t>
            </a:r>
          </a:p>
          <a:p>
            <a:pPr algn="just">
              <a:spcBef>
                <a:spcPts val="2400"/>
              </a:spcBef>
            </a:pPr>
            <a:r>
              <a:rPr lang="en-US" sz="2800" i="1" u="sng" dirty="0" err="1">
                <a:solidFill>
                  <a:schemeClr val="bg1"/>
                </a:solidFill>
                <a:latin typeface="+mn-lt"/>
              </a:rPr>
              <a:t>Bước</a:t>
            </a:r>
            <a:r>
              <a:rPr lang="en-US" sz="2800" i="1" u="sng" dirty="0">
                <a:solidFill>
                  <a:schemeClr val="bg1"/>
                </a:solidFill>
                <a:latin typeface="+mn-lt"/>
              </a:rPr>
              <a:t> 2.</a:t>
            </a:r>
            <a:r>
              <a:rPr lang="en-US" sz="2800" i="1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Giải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phương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trình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1800"/>
              </a:spcBef>
              <a:spcAft>
                <a:spcPts val="2400"/>
              </a:spcAft>
            </a:pPr>
            <a:r>
              <a:rPr lang="en-US" sz="2800" i="1" u="sng" dirty="0" err="1">
                <a:solidFill>
                  <a:schemeClr val="bg1"/>
                </a:solidFill>
                <a:latin typeface="+mn-lt"/>
              </a:rPr>
              <a:t>Bước</a:t>
            </a:r>
            <a:r>
              <a:rPr lang="en-US" sz="2800" i="1" u="sng" dirty="0">
                <a:solidFill>
                  <a:schemeClr val="bg1"/>
                </a:solidFill>
                <a:latin typeface="+mn-lt"/>
              </a:rPr>
              <a:t> 3.</a:t>
            </a:r>
            <a:r>
              <a:rPr lang="en-US" sz="2800" i="1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Trả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lời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: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Kiểm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tra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xem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trong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các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nghiệm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phương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trình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nghiệm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nào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thỏa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mãn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điều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kiện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ẩn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nghiệm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nào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không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rồi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kết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n-lt"/>
              </a:rPr>
              <a:t>luận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494174" y="544433"/>
            <a:ext cx="537093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l">
              <a:spcBef>
                <a:spcPts val="1000"/>
              </a:spcBef>
            </a:pPr>
            <a:endParaRPr lang="en-US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Line 3"/>
          <p:cNvSpPr>
            <a:spLocks noChangeShapeType="1"/>
          </p:cNvSpPr>
          <p:nvPr/>
        </p:nvSpPr>
        <p:spPr bwMode="auto">
          <a:xfrm flipH="1">
            <a:off x="6021873" y="600891"/>
            <a:ext cx="26229" cy="5945253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6415749" y="728370"/>
            <a:ext cx="168386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l">
              <a:spcBef>
                <a:spcPts val="1000"/>
              </a:spcBef>
            </a:pPr>
            <a:r>
              <a:rPr lang="en-US" sz="2800" u="sng" dirty="0" err="1">
                <a:solidFill>
                  <a:schemeClr val="bg1"/>
                </a:solidFill>
                <a:latin typeface="+mn-lt"/>
              </a:rPr>
              <a:t>Phân</a:t>
            </a:r>
            <a:r>
              <a:rPr lang="en-US" sz="2800" u="sng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u="sng" dirty="0" err="1">
                <a:solidFill>
                  <a:schemeClr val="bg1"/>
                </a:solidFill>
                <a:latin typeface="+mn-lt"/>
              </a:rPr>
              <a:t>tích</a:t>
            </a:r>
            <a:r>
              <a:rPr lang="en-US" sz="2800" u="sng" dirty="0">
                <a:solidFill>
                  <a:schemeClr val="bg1"/>
                </a:solidFill>
                <a:latin typeface="+mn-lt"/>
              </a:rPr>
              <a:t>: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370111" y="104457"/>
            <a:ext cx="95779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u="sng" dirty="0">
                <a:solidFill>
                  <a:srgbClr val="FFC000"/>
                </a:solidFill>
                <a:latin typeface="+mn-lt"/>
              </a:rPr>
              <a:t>2.</a:t>
            </a:r>
            <a:r>
              <a:rPr lang="en-US" sz="2800" u="sng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2800" b="1" u="sng" dirty="0" err="1">
                <a:solidFill>
                  <a:srgbClr val="FFC000"/>
                </a:solidFill>
                <a:latin typeface="+mn-lt"/>
              </a:rPr>
              <a:t>Ví</a:t>
            </a:r>
            <a:r>
              <a:rPr lang="en-US" sz="2800" b="1" u="sng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2800" b="1" u="sng" dirty="0" err="1">
                <a:solidFill>
                  <a:srgbClr val="FFC000"/>
                </a:solidFill>
                <a:latin typeface="+mn-lt"/>
              </a:rPr>
              <a:t>dụ</a:t>
            </a:r>
            <a:r>
              <a:rPr lang="en-US" sz="2800" b="1" u="sng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2800" b="1" u="sng" dirty="0" err="1">
                <a:solidFill>
                  <a:srgbClr val="FFC000"/>
                </a:solidFill>
                <a:latin typeface="+mn-lt"/>
              </a:rPr>
              <a:t>về</a:t>
            </a:r>
            <a:r>
              <a:rPr lang="en-US" sz="2800" b="1" u="sng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2800" b="1" u="sng" dirty="0" err="1">
                <a:solidFill>
                  <a:srgbClr val="FFC000"/>
                </a:solidFill>
                <a:latin typeface="+mn-lt"/>
              </a:rPr>
              <a:t>giải</a:t>
            </a:r>
            <a:r>
              <a:rPr lang="en-US" sz="2800" b="1" u="sng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2800" b="1" u="sng" dirty="0" err="1">
                <a:solidFill>
                  <a:srgbClr val="FFC000"/>
                </a:solidFill>
                <a:latin typeface="+mn-lt"/>
              </a:rPr>
              <a:t>bài</a:t>
            </a:r>
            <a:r>
              <a:rPr lang="en-US" sz="2800" b="1" u="sng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2800" b="1" u="sng" dirty="0" err="1">
                <a:solidFill>
                  <a:srgbClr val="FFC000"/>
                </a:solidFill>
                <a:latin typeface="+mn-lt"/>
              </a:rPr>
              <a:t>toán</a:t>
            </a:r>
            <a:r>
              <a:rPr lang="en-US" sz="2800" b="1" u="sng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2800" b="1" u="sng" dirty="0" err="1">
                <a:solidFill>
                  <a:srgbClr val="FFC000"/>
                </a:solidFill>
                <a:latin typeface="+mn-lt"/>
              </a:rPr>
              <a:t>bằng</a:t>
            </a:r>
            <a:r>
              <a:rPr lang="en-US" sz="2800" b="1" u="sng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2800" b="1" u="sng" dirty="0" err="1">
                <a:solidFill>
                  <a:srgbClr val="FFC000"/>
                </a:solidFill>
                <a:latin typeface="+mn-lt"/>
              </a:rPr>
              <a:t>cách</a:t>
            </a:r>
            <a:r>
              <a:rPr lang="en-US" sz="2800" b="1" u="sng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2800" b="1" u="sng" dirty="0" err="1">
                <a:solidFill>
                  <a:srgbClr val="FFC000"/>
                </a:solidFill>
                <a:latin typeface="+mn-lt"/>
              </a:rPr>
              <a:t>lập</a:t>
            </a:r>
            <a:r>
              <a:rPr lang="en-US" sz="2800" b="1" u="sng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2800" b="1" u="sng" dirty="0" err="1">
                <a:solidFill>
                  <a:srgbClr val="FFC000"/>
                </a:solidFill>
                <a:latin typeface="+mn-lt"/>
              </a:rPr>
              <a:t>phương</a:t>
            </a:r>
            <a:r>
              <a:rPr lang="en-US" sz="2800" b="1" u="sng" dirty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2800" b="1" u="sng" dirty="0" err="1">
                <a:solidFill>
                  <a:srgbClr val="FFC000"/>
                </a:solidFill>
                <a:latin typeface="+mn-lt"/>
              </a:rPr>
              <a:t>trình</a:t>
            </a:r>
            <a:endParaRPr lang="en-US" sz="2800" b="1" u="sng" dirty="0">
              <a:solidFill>
                <a:srgbClr val="FFC000"/>
              </a:solidFill>
              <a:latin typeface="+mn-lt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960333"/>
              </p:ext>
            </p:extLst>
          </p:nvPr>
        </p:nvGraphicFramePr>
        <p:xfrm>
          <a:off x="259372" y="1180985"/>
          <a:ext cx="561612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4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00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86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6065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aseline="0" dirty="0"/>
                        <a:t> </a:t>
                      </a:r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697420" y="1189633"/>
            <a:ext cx="1418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Số</a:t>
            </a:r>
            <a:r>
              <a:rPr lang="en-US" sz="2800" dirty="0"/>
              <a:t> con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032525" y="1175373"/>
            <a:ext cx="1330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Số chân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98515" y="1738370"/>
            <a:ext cx="6928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err="1"/>
              <a:t>Gà</a:t>
            </a:r>
            <a:r>
              <a:rPr lang="en-US" sz="2800" baseline="0" dirty="0"/>
              <a:t> </a:t>
            </a:r>
            <a:endParaRPr lang="en-US" sz="2800" dirty="0"/>
          </a:p>
        </p:txBody>
      </p:sp>
      <p:sp>
        <p:nvSpPr>
          <p:cNvPr id="28" name="Rectangle 27"/>
          <p:cNvSpPr/>
          <p:nvPr/>
        </p:nvSpPr>
        <p:spPr>
          <a:xfrm>
            <a:off x="453249" y="2195396"/>
            <a:ext cx="7825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err="1"/>
              <a:t>Chó</a:t>
            </a:r>
            <a:endParaRPr lang="en-US" sz="2800" dirty="0"/>
          </a:p>
        </p:txBody>
      </p:sp>
      <p:sp>
        <p:nvSpPr>
          <p:cNvPr id="29" name="TextBox 28"/>
          <p:cNvSpPr txBox="1"/>
          <p:nvPr/>
        </p:nvSpPr>
        <p:spPr>
          <a:xfrm>
            <a:off x="1905344" y="1718199"/>
            <a:ext cx="12203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36 - 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053709" y="1713297"/>
            <a:ext cx="14574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2(36 - 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331694" y="2182557"/>
            <a:ext cx="1095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4x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189225" y="2182557"/>
            <a:ext cx="497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x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46830" y="2121885"/>
            <a:ext cx="2689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92D050"/>
                </a:solidFill>
              </a:rPr>
              <a:t>Các</a:t>
            </a:r>
            <a:r>
              <a:rPr lang="en-US" sz="2800" dirty="0">
                <a:solidFill>
                  <a:srgbClr val="92D050"/>
                </a:solidFill>
              </a:rPr>
              <a:t> </a:t>
            </a:r>
            <a:r>
              <a:rPr lang="en-US" sz="2800" dirty="0" err="1">
                <a:solidFill>
                  <a:srgbClr val="92D050"/>
                </a:solidFill>
              </a:rPr>
              <a:t>đại</a:t>
            </a:r>
            <a:r>
              <a:rPr lang="en-US" sz="2800" dirty="0">
                <a:solidFill>
                  <a:srgbClr val="92D050"/>
                </a:solidFill>
              </a:rPr>
              <a:t> </a:t>
            </a:r>
            <a:r>
              <a:rPr lang="en-US" sz="2800" dirty="0" err="1">
                <a:solidFill>
                  <a:srgbClr val="92D050"/>
                </a:solidFill>
              </a:rPr>
              <a:t>lượng</a:t>
            </a:r>
            <a:r>
              <a:rPr lang="en-US" sz="2800" dirty="0">
                <a:solidFill>
                  <a:srgbClr val="92D050"/>
                </a:solidFill>
              </a:rPr>
              <a:t>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04268" y="1688748"/>
            <a:ext cx="14445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Số</a:t>
            </a:r>
            <a:r>
              <a:rPr lang="en-US" sz="2800" dirty="0"/>
              <a:t> con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52302" y="2733121"/>
            <a:ext cx="14965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 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8093269" y="2063810"/>
            <a:ext cx="376056" cy="39949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8093269" y="2413674"/>
            <a:ext cx="376056" cy="462863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9802235" y="2040914"/>
            <a:ext cx="2100651" cy="543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Số</a:t>
            </a:r>
            <a:r>
              <a:rPr lang="en-US" sz="2800" dirty="0"/>
              <a:t> con </a:t>
            </a:r>
            <a:r>
              <a:rPr lang="en-US" sz="2800" dirty="0" err="1"/>
              <a:t>chó</a:t>
            </a:r>
            <a:r>
              <a:rPr lang="en-US" sz="2800" dirty="0"/>
              <a:t>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802235" y="1425821"/>
            <a:ext cx="19317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Số</a:t>
            </a:r>
            <a:r>
              <a:rPr lang="en-US" sz="2800" dirty="0"/>
              <a:t> con </a:t>
            </a:r>
            <a:r>
              <a:rPr lang="en-US" sz="2800" dirty="0" err="1"/>
              <a:t>gà</a:t>
            </a:r>
            <a:r>
              <a:rPr lang="en-US" sz="2800" dirty="0"/>
              <a:t>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848803" y="3179049"/>
            <a:ext cx="2173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</a:t>
            </a:r>
            <a:r>
              <a:rPr lang="en-US" sz="2800" dirty="0" err="1"/>
              <a:t>chó</a:t>
            </a:r>
            <a:r>
              <a:rPr lang="en-US" sz="2800" dirty="0"/>
              <a:t>  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 flipV="1">
            <a:off x="9473083" y="1789611"/>
            <a:ext cx="442284" cy="227733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9473083" y="2010121"/>
            <a:ext cx="442284" cy="25191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9603173" y="2911466"/>
            <a:ext cx="400035" cy="18413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9603173" y="3108966"/>
            <a:ext cx="339350" cy="260827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473986" y="2751769"/>
            <a:ext cx="551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Phương trình: 2(36 – x) + 4x = 100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942523" y="2572383"/>
            <a:ext cx="25996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</a:t>
            </a:r>
            <a:r>
              <a:rPr lang="en-US" sz="2800" dirty="0" err="1"/>
              <a:t>gà</a:t>
            </a:r>
            <a:r>
              <a:rPr lang="en-US" sz="2800" dirty="0"/>
              <a:t>  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124507" y="5510204"/>
            <a:ext cx="5609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92D050"/>
                </a:solidFill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Hỏi số con gà số con chó ?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069163" y="3831522"/>
            <a:ext cx="5365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srgbClr val="92D050"/>
                </a:solidFill>
              </a:rPr>
              <a:t>Mối</a:t>
            </a:r>
            <a:r>
              <a:rPr lang="en-US" sz="2800" u="sng" dirty="0">
                <a:solidFill>
                  <a:srgbClr val="92D050"/>
                </a:solidFill>
              </a:rPr>
              <a:t> </a:t>
            </a:r>
            <a:r>
              <a:rPr lang="en-US" sz="2800" u="sng" dirty="0" err="1">
                <a:solidFill>
                  <a:srgbClr val="92D050"/>
                </a:solidFill>
              </a:rPr>
              <a:t>quan</a:t>
            </a:r>
            <a:r>
              <a:rPr lang="en-US" sz="2800" u="sng" dirty="0">
                <a:solidFill>
                  <a:srgbClr val="92D050"/>
                </a:solidFill>
              </a:rPr>
              <a:t> </a:t>
            </a:r>
            <a:r>
              <a:rPr lang="en-US" sz="2800" u="sng" dirty="0" err="1">
                <a:solidFill>
                  <a:srgbClr val="92D050"/>
                </a:solidFill>
              </a:rPr>
              <a:t>hệ</a:t>
            </a:r>
            <a:r>
              <a:rPr lang="en-US" sz="2800" u="sng" dirty="0">
                <a:solidFill>
                  <a:srgbClr val="92D050"/>
                </a:solidFill>
              </a:rPr>
              <a:t> </a:t>
            </a:r>
            <a:r>
              <a:rPr lang="en-US" sz="2800" u="sng" dirty="0" err="1">
                <a:solidFill>
                  <a:srgbClr val="92D050"/>
                </a:solidFill>
              </a:rPr>
              <a:t>giữa</a:t>
            </a:r>
            <a:r>
              <a:rPr lang="en-US" sz="2800" u="sng" dirty="0">
                <a:solidFill>
                  <a:srgbClr val="92D050"/>
                </a:solidFill>
              </a:rPr>
              <a:t> </a:t>
            </a:r>
            <a:r>
              <a:rPr lang="en-US" sz="2800" u="sng" dirty="0" err="1">
                <a:solidFill>
                  <a:srgbClr val="92D050"/>
                </a:solidFill>
              </a:rPr>
              <a:t>các</a:t>
            </a:r>
            <a:r>
              <a:rPr lang="en-US" sz="2800" u="sng" dirty="0">
                <a:solidFill>
                  <a:srgbClr val="92D050"/>
                </a:solidFill>
              </a:rPr>
              <a:t> </a:t>
            </a:r>
            <a:r>
              <a:rPr lang="en-US" sz="2800" u="sng" dirty="0" err="1">
                <a:solidFill>
                  <a:srgbClr val="92D050"/>
                </a:solidFill>
              </a:rPr>
              <a:t>đại</a:t>
            </a:r>
            <a:r>
              <a:rPr lang="en-US" sz="2800" u="sng" dirty="0">
                <a:solidFill>
                  <a:srgbClr val="92D050"/>
                </a:solidFill>
              </a:rPr>
              <a:t> </a:t>
            </a:r>
            <a:r>
              <a:rPr lang="en-US" sz="2800" u="sng" dirty="0" err="1">
                <a:solidFill>
                  <a:srgbClr val="92D050"/>
                </a:solidFill>
              </a:rPr>
              <a:t>lượng</a:t>
            </a:r>
            <a:r>
              <a:rPr lang="en-US" sz="2800" u="sng" dirty="0">
                <a:solidFill>
                  <a:srgbClr val="92D050"/>
                </a:solidFill>
              </a:rPr>
              <a:t>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172198" y="4417689"/>
            <a:ext cx="60401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Tổng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con </a:t>
            </a:r>
            <a:r>
              <a:rPr lang="en-US" sz="2800" dirty="0" err="1"/>
              <a:t>gà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con </a:t>
            </a:r>
            <a:r>
              <a:rPr lang="en-US" sz="2800" dirty="0" err="1"/>
              <a:t>chó</a:t>
            </a:r>
            <a:r>
              <a:rPr lang="en-US" sz="2800" dirty="0"/>
              <a:t>: 36 con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172198" y="4973548"/>
            <a:ext cx="73382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Tổng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</a:t>
            </a:r>
            <a:r>
              <a:rPr lang="en-US" sz="2800" dirty="0" err="1"/>
              <a:t>gà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</a:t>
            </a:r>
            <a:r>
              <a:rPr lang="en-US" sz="2800" dirty="0" err="1"/>
              <a:t>chó</a:t>
            </a:r>
            <a:r>
              <a:rPr lang="en-US" sz="2800" dirty="0"/>
              <a:t>: 100 </a:t>
            </a:r>
            <a:r>
              <a:rPr lang="en-US" sz="2800" dirty="0" err="1"/>
              <a:t>chân</a:t>
            </a:r>
            <a:endParaRPr lang="en-US" sz="2800" dirty="0"/>
          </a:p>
        </p:txBody>
      </p:sp>
      <p:sp>
        <p:nvSpPr>
          <p:cNvPr id="42" name="TextBox 41"/>
          <p:cNvSpPr txBox="1"/>
          <p:nvPr/>
        </p:nvSpPr>
        <p:spPr>
          <a:xfrm>
            <a:off x="370111" y="550045"/>
            <a:ext cx="47237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C000"/>
                </a:solidFill>
              </a:rPr>
              <a:t>Nếu gọi số chó là x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70679" y="3258009"/>
            <a:ext cx="4242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C000"/>
                </a:solidFill>
              </a:rPr>
              <a:t>Nếu gọi số chân gà là x</a:t>
            </a:r>
          </a:p>
        </p:txBody>
      </p: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754600"/>
              </p:ext>
            </p:extLst>
          </p:nvPr>
        </p:nvGraphicFramePr>
        <p:xfrm>
          <a:off x="248986" y="3882623"/>
          <a:ext cx="5616122" cy="1973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4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00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86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6065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039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aseline="0" dirty="0"/>
                        <a:t> </a:t>
                      </a:r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4583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1813297" y="3867330"/>
            <a:ext cx="1418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Số</a:t>
            </a:r>
            <a:r>
              <a:rPr lang="en-US" sz="2800" dirty="0"/>
              <a:t> con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050083" y="3858386"/>
            <a:ext cx="1330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Số chân</a:t>
            </a:r>
          </a:p>
        </p:txBody>
      </p:sp>
      <p:sp>
        <p:nvSpPr>
          <p:cNvPr id="54" name="Rectangle 53"/>
          <p:cNvSpPr/>
          <p:nvPr/>
        </p:nvSpPr>
        <p:spPr>
          <a:xfrm>
            <a:off x="483825" y="4527927"/>
            <a:ext cx="6928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err="1"/>
              <a:t>Gà</a:t>
            </a:r>
            <a:r>
              <a:rPr lang="en-US" sz="2800" baseline="0" dirty="0"/>
              <a:t> </a:t>
            </a:r>
            <a:endParaRPr lang="en-US" sz="2800" dirty="0"/>
          </a:p>
        </p:txBody>
      </p:sp>
      <p:sp>
        <p:nvSpPr>
          <p:cNvPr id="55" name="Rectangle 54"/>
          <p:cNvSpPr/>
          <p:nvPr/>
        </p:nvSpPr>
        <p:spPr>
          <a:xfrm>
            <a:off x="416059" y="5248594"/>
            <a:ext cx="7825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err="1"/>
              <a:t>Chó</a:t>
            </a:r>
            <a:endParaRPr lang="en-US" sz="2800" dirty="0"/>
          </a:p>
        </p:txBody>
      </p:sp>
      <p:sp>
        <p:nvSpPr>
          <p:cNvPr id="61" name="TextBox 60"/>
          <p:cNvSpPr txBox="1"/>
          <p:nvPr/>
        </p:nvSpPr>
        <p:spPr>
          <a:xfrm>
            <a:off x="4503524" y="4417689"/>
            <a:ext cx="497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x</a:t>
            </a:r>
          </a:p>
        </p:txBody>
      </p:sp>
      <p:graphicFrame>
        <p:nvGraphicFramePr>
          <p:cNvPr id="6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488831"/>
              </p:ext>
            </p:extLst>
          </p:nvPr>
        </p:nvGraphicFramePr>
        <p:xfrm>
          <a:off x="2392055" y="4307956"/>
          <a:ext cx="339910" cy="8497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480" imgH="444240" progId="Equation.DSMT4">
                  <p:embed/>
                </p:oleObj>
              </mc:Choice>
              <mc:Fallback>
                <p:oleObj name="Equation" r:id="rId2" imgW="177480" imgH="444240" progId="Equation.DSMT4">
                  <p:embed/>
                  <p:pic>
                    <p:nvPicPr>
                      <p:cNvPr id="62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2055" y="4307956"/>
                        <a:ext cx="339910" cy="8497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TextBox 62"/>
          <p:cNvSpPr txBox="1"/>
          <p:nvPr/>
        </p:nvSpPr>
        <p:spPr>
          <a:xfrm>
            <a:off x="4169737" y="5157733"/>
            <a:ext cx="1315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100 - x</a:t>
            </a:r>
          </a:p>
        </p:txBody>
      </p:sp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530244"/>
              </p:ext>
            </p:extLst>
          </p:nvPr>
        </p:nvGraphicFramePr>
        <p:xfrm>
          <a:off x="2104866" y="5119886"/>
          <a:ext cx="1025980" cy="780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3920" imgH="444240" progId="Equation.DSMT4">
                  <p:embed/>
                </p:oleObj>
              </mc:Choice>
              <mc:Fallback>
                <p:oleObj name="Equation" r:id="rId4" imgW="583920" imgH="444240" progId="Equation.DSMT4">
                  <p:embed/>
                  <p:pic>
                    <p:nvPicPr>
                      <p:cNvPr id="64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4866" y="5119886"/>
                        <a:ext cx="1025980" cy="7806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634569"/>
              </p:ext>
            </p:extLst>
          </p:nvPr>
        </p:nvGraphicFramePr>
        <p:xfrm>
          <a:off x="2562010" y="5855759"/>
          <a:ext cx="2498643" cy="910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18960" imgH="444240" progId="Equation.DSMT4">
                  <p:embed/>
                </p:oleObj>
              </mc:Choice>
              <mc:Fallback>
                <p:oleObj name="Equation" r:id="rId6" imgW="1218960" imgH="444240" progId="Equation.DSMT4">
                  <p:embed/>
                  <p:pic>
                    <p:nvPicPr>
                      <p:cNvPr id="65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2010" y="5855759"/>
                        <a:ext cx="2498643" cy="910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TextBox 65"/>
          <p:cNvSpPr txBox="1"/>
          <p:nvPr/>
        </p:nvSpPr>
        <p:spPr>
          <a:xfrm>
            <a:off x="402272" y="6022924"/>
            <a:ext cx="22751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FF00"/>
                </a:solidFill>
              </a:rPr>
              <a:t>Phương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trình</a:t>
            </a:r>
            <a:r>
              <a:rPr lang="en-US" sz="2800" dirty="0">
                <a:solidFill>
                  <a:srgbClr val="FFFF00"/>
                </a:solidFill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4070026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19" grpId="0"/>
      <p:bldP spid="20" grpId="0"/>
      <p:bldP spid="21" grpId="0"/>
      <p:bldP spid="37" grpId="0"/>
      <p:bldP spid="38" grpId="0"/>
      <p:bldP spid="39" grpId="0"/>
      <p:bldP spid="58" grpId="0"/>
      <p:bldP spid="59" grpId="0"/>
      <p:bldP spid="67" grpId="0"/>
      <p:bldP spid="34" grpId="0"/>
      <p:bldP spid="36" grpId="0"/>
      <p:bldP spid="40" grpId="0"/>
      <p:bldP spid="42" grpId="0"/>
      <p:bldP spid="45" grpId="0"/>
      <p:bldP spid="50" grpId="0"/>
      <p:bldP spid="52" grpId="0"/>
      <p:bldP spid="54" grpId="0"/>
      <p:bldP spid="55" grpId="0"/>
      <p:bldP spid="61" grpId="0"/>
      <p:bldP spid="63" grpId="0"/>
      <p:bldP spid="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153286" y="666790"/>
            <a:ext cx="607253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altLang="en-US" sz="2800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Bài 35(sgk-tr 25)</a:t>
            </a:r>
            <a:r>
              <a:rPr lang="en-US" altLang="en-US" sz="28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Học kì I                </a:t>
            </a:r>
          </a:p>
          <a:p>
            <a:pPr algn="just"/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của lớp 8A bằng                             </a:t>
            </a:r>
          </a:p>
          <a:p>
            <a:pPr algn="just"/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Sang học kì II, 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phấn đấu trở thành học sinh giỏi nữa, do đó </a:t>
            </a:r>
            <a:endParaRPr lang="en-US" sz="2800" dirty="0"/>
          </a:p>
          <a:p>
            <a:pPr algn="just">
              <a:buFontTx/>
              <a:buNone/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                         </a:t>
            </a:r>
          </a:p>
          <a:p>
            <a:pPr algn="just">
              <a:buFontTx/>
              <a:buNone/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Hỏi lớp 8A có bao nhiêu học sinh?</a:t>
            </a:r>
          </a:p>
        </p:txBody>
      </p:sp>
      <p:sp>
        <p:nvSpPr>
          <p:cNvPr id="3" name="Line 3"/>
          <p:cNvSpPr>
            <a:spLocks noChangeShapeType="1"/>
          </p:cNvSpPr>
          <p:nvPr/>
        </p:nvSpPr>
        <p:spPr bwMode="auto">
          <a:xfrm flipH="1">
            <a:off x="6472108" y="553725"/>
            <a:ext cx="45719" cy="624461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280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987176"/>
              </p:ext>
            </p:extLst>
          </p:nvPr>
        </p:nvGraphicFramePr>
        <p:xfrm>
          <a:off x="2763097" y="1081228"/>
          <a:ext cx="298266" cy="7518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457200" progId="Equation.DSMT4">
                  <p:embed/>
                </p:oleObj>
              </mc:Choice>
              <mc:Fallback>
                <p:oleObj name="Equation" r:id="rId2" imgW="152280" imgH="4572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3097" y="1081228"/>
                        <a:ext cx="298266" cy="7518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827725"/>
              </p:ext>
            </p:extLst>
          </p:nvPr>
        </p:nvGraphicFramePr>
        <p:xfrm>
          <a:off x="793619" y="3780974"/>
          <a:ext cx="4843664" cy="20345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5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3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4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8345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82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aseline="0" dirty="0"/>
                        <a:t> </a:t>
                      </a:r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7901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>
                    <a:solidFill>
                      <a:srgbClr val="0F4B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6496547"/>
              </p:ext>
            </p:extLst>
          </p:nvPr>
        </p:nvGraphicFramePr>
        <p:xfrm>
          <a:off x="4341761" y="4231460"/>
          <a:ext cx="489069" cy="838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6400" imgH="457200" progId="Equation.DSMT4">
                  <p:embed/>
                </p:oleObj>
              </mc:Choice>
              <mc:Fallback>
                <p:oleObj name="Equation" r:id="rId4" imgW="266400" imgH="4572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1761" y="4231460"/>
                        <a:ext cx="489069" cy="8384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9856152"/>
              </p:ext>
            </p:extLst>
          </p:nvPr>
        </p:nvGraphicFramePr>
        <p:xfrm>
          <a:off x="4096934" y="4961705"/>
          <a:ext cx="915335" cy="8238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7960" imgH="457200" progId="Equation.DSMT4">
                  <p:embed/>
                </p:oleObj>
              </mc:Choice>
              <mc:Fallback>
                <p:oleObj name="Equation" r:id="rId6" imgW="507960" imgH="45720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6934" y="4961705"/>
                        <a:ext cx="915335" cy="8238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4012393" y="3809326"/>
            <a:ext cx="12923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HS </a:t>
            </a:r>
            <a:r>
              <a:rPr lang="en-US" sz="2800" dirty="0" err="1"/>
              <a:t>giỏi</a:t>
            </a:r>
            <a:endParaRPr lang="en-US" sz="2800" dirty="0"/>
          </a:p>
        </p:txBody>
      </p:sp>
      <p:sp>
        <p:nvSpPr>
          <p:cNvPr id="22" name="Rectangle 21"/>
          <p:cNvSpPr/>
          <p:nvPr/>
        </p:nvSpPr>
        <p:spPr>
          <a:xfrm>
            <a:off x="1900180" y="3820417"/>
            <a:ext cx="16097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HS </a:t>
            </a:r>
            <a:r>
              <a:rPr lang="en-US" sz="2800" dirty="0" err="1"/>
              <a:t>cả</a:t>
            </a:r>
            <a:r>
              <a:rPr lang="en-US" sz="2800" dirty="0"/>
              <a:t> </a:t>
            </a:r>
            <a:r>
              <a:rPr lang="en-US" sz="2800" dirty="0" err="1"/>
              <a:t>lớp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956869" y="4383153"/>
            <a:ext cx="1705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Kì</a:t>
            </a:r>
            <a:r>
              <a:rPr lang="en-US" sz="2800" dirty="0"/>
              <a:t> I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9798" y="5138646"/>
            <a:ext cx="1779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Kì</a:t>
            </a:r>
            <a:r>
              <a:rPr lang="en-US" sz="2800" dirty="0"/>
              <a:t> II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56034" y="4329265"/>
            <a:ext cx="733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x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60155" y="5051327"/>
            <a:ext cx="733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x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9381" y="731704"/>
            <a:ext cx="3701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srgbClr val="FFC000"/>
                </a:solidFill>
              </a:rPr>
              <a:t>Các</a:t>
            </a:r>
            <a:r>
              <a:rPr lang="en-US" sz="2800" u="sng" dirty="0">
                <a:solidFill>
                  <a:srgbClr val="FFC000"/>
                </a:solidFill>
              </a:rPr>
              <a:t> </a:t>
            </a:r>
            <a:r>
              <a:rPr lang="en-US" sz="2800" u="sng" dirty="0" err="1">
                <a:solidFill>
                  <a:srgbClr val="FFC000"/>
                </a:solidFill>
              </a:rPr>
              <a:t>đại</a:t>
            </a:r>
            <a:r>
              <a:rPr lang="en-US" sz="2800" u="sng" dirty="0">
                <a:solidFill>
                  <a:srgbClr val="FFC000"/>
                </a:solidFill>
              </a:rPr>
              <a:t> </a:t>
            </a:r>
            <a:r>
              <a:rPr lang="en-US" sz="2800" u="sng" dirty="0" err="1">
                <a:solidFill>
                  <a:srgbClr val="FFC000"/>
                </a:solidFill>
              </a:rPr>
              <a:t>lượng</a:t>
            </a:r>
            <a:r>
              <a:rPr lang="en-US" sz="2800" u="sng" dirty="0">
                <a:solidFill>
                  <a:srgbClr val="FFC000"/>
                </a:solidFill>
              </a:rPr>
              <a:t>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9381" y="1297042"/>
            <a:ext cx="41344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Số học sinh giỏi và số học sinh cả lớp ở HKI và HKII.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27794" y="2258183"/>
            <a:ext cx="5365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srgbClr val="FFC000"/>
                </a:solidFill>
              </a:rPr>
              <a:t>Mối</a:t>
            </a:r>
            <a:r>
              <a:rPr lang="en-US" sz="2800" u="sng" dirty="0">
                <a:solidFill>
                  <a:srgbClr val="FFC000"/>
                </a:solidFill>
              </a:rPr>
              <a:t> </a:t>
            </a:r>
            <a:r>
              <a:rPr lang="en-US" sz="2800" u="sng" dirty="0" err="1">
                <a:solidFill>
                  <a:srgbClr val="FFC000"/>
                </a:solidFill>
              </a:rPr>
              <a:t>quan</a:t>
            </a:r>
            <a:r>
              <a:rPr lang="en-US" sz="2800" u="sng" dirty="0">
                <a:solidFill>
                  <a:srgbClr val="FFC000"/>
                </a:solidFill>
              </a:rPr>
              <a:t> </a:t>
            </a:r>
            <a:r>
              <a:rPr lang="en-US" sz="2800" u="sng" dirty="0" err="1">
                <a:solidFill>
                  <a:srgbClr val="FFC000"/>
                </a:solidFill>
              </a:rPr>
              <a:t>hệ</a:t>
            </a:r>
            <a:r>
              <a:rPr lang="en-US" sz="2800" u="sng" dirty="0">
                <a:solidFill>
                  <a:srgbClr val="FFC000"/>
                </a:solidFill>
              </a:rPr>
              <a:t> </a:t>
            </a:r>
            <a:r>
              <a:rPr lang="en-US" sz="2800" u="sng" dirty="0" err="1">
                <a:solidFill>
                  <a:srgbClr val="FFC000"/>
                </a:solidFill>
              </a:rPr>
              <a:t>giữa</a:t>
            </a:r>
            <a:r>
              <a:rPr lang="en-US" sz="2800" u="sng" dirty="0">
                <a:solidFill>
                  <a:srgbClr val="FFC000"/>
                </a:solidFill>
              </a:rPr>
              <a:t> </a:t>
            </a:r>
            <a:r>
              <a:rPr lang="en-US" sz="2800" u="sng" dirty="0" err="1">
                <a:solidFill>
                  <a:srgbClr val="FFC000"/>
                </a:solidFill>
              </a:rPr>
              <a:t>các</a:t>
            </a:r>
            <a:r>
              <a:rPr lang="en-US" sz="2800" u="sng" dirty="0">
                <a:solidFill>
                  <a:srgbClr val="FFC000"/>
                </a:solidFill>
              </a:rPr>
              <a:t> </a:t>
            </a:r>
            <a:r>
              <a:rPr lang="en-US" sz="2800" u="sng" dirty="0" err="1">
                <a:solidFill>
                  <a:srgbClr val="FFC000"/>
                </a:solidFill>
              </a:rPr>
              <a:t>đại</a:t>
            </a:r>
            <a:r>
              <a:rPr lang="en-US" sz="2800" u="sng" dirty="0">
                <a:solidFill>
                  <a:srgbClr val="FFC000"/>
                </a:solidFill>
              </a:rPr>
              <a:t> </a:t>
            </a:r>
            <a:r>
              <a:rPr lang="en-US" sz="2800" u="sng" dirty="0" err="1">
                <a:solidFill>
                  <a:srgbClr val="FFC000"/>
                </a:solidFill>
              </a:rPr>
              <a:t>lượng</a:t>
            </a:r>
            <a:r>
              <a:rPr lang="en-US" sz="2800" u="sng" dirty="0">
                <a:solidFill>
                  <a:srgbClr val="FFC000"/>
                </a:solidFill>
              </a:rPr>
              <a:t>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38411" y="2835621"/>
            <a:ext cx="61253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HKI: Số HS giỏi bằng     số HS cả lớp.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27794" y="3344446"/>
            <a:ext cx="56702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HKII: Số HS giỏi bằng 20% số HS cả lớp.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3735" y="4207724"/>
            <a:ext cx="63255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Số HS giỏi ở HKII nhiều hơn HKI là 3.</a:t>
            </a: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069979"/>
              </p:ext>
            </p:extLst>
          </p:nvPr>
        </p:nvGraphicFramePr>
        <p:xfrm>
          <a:off x="9727608" y="2693478"/>
          <a:ext cx="295499" cy="8864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280" imgH="457200" progId="Equation.DSMT4">
                  <p:embed/>
                </p:oleObj>
              </mc:Choice>
              <mc:Fallback>
                <p:oleObj name="Equation" r:id="rId8" imgW="152280" imgH="457200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7608" y="2693478"/>
                        <a:ext cx="295499" cy="88649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2557844"/>
              </p:ext>
            </p:extLst>
          </p:nvPr>
        </p:nvGraphicFramePr>
        <p:xfrm>
          <a:off x="3057525" y="5845175"/>
          <a:ext cx="2230438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55600" imgH="457200" progId="Equation.DSMT4">
                  <p:embed/>
                </p:oleObj>
              </mc:Choice>
              <mc:Fallback>
                <p:oleObj name="Equation" r:id="rId10" imgW="1155600" imgH="457200" progId="Equation.DSMT4">
                  <p:embed/>
                  <p:pic>
                    <p:nvPicPr>
                      <p:cNvPr id="34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525" y="5845175"/>
                        <a:ext cx="2230438" cy="882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34"/>
          <p:cNvSpPr/>
          <p:nvPr/>
        </p:nvSpPr>
        <p:spPr>
          <a:xfrm>
            <a:off x="1052386" y="6017054"/>
            <a:ext cx="2263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FFFF00"/>
                </a:solidFill>
              </a:rPr>
              <a:t>Phương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trình</a:t>
            </a:r>
            <a:r>
              <a:rPr lang="en-US" sz="2800" dirty="0">
                <a:solidFill>
                  <a:srgbClr val="FFFF00"/>
                </a:solidFill>
              </a:rPr>
              <a:t>: </a:t>
            </a:r>
            <a:endParaRPr lang="en-US" sz="2800" dirty="0"/>
          </a:p>
        </p:txBody>
      </p:sp>
      <p:sp>
        <p:nvSpPr>
          <p:cNvPr id="40" name="Rectangle 39"/>
          <p:cNvSpPr/>
          <p:nvPr/>
        </p:nvSpPr>
        <p:spPr>
          <a:xfrm>
            <a:off x="59617" y="2373981"/>
            <a:ext cx="25733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học sinh giỏi 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010326" y="1109098"/>
            <a:ext cx="28470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học sinh cả lớp.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929554" y="1514420"/>
            <a:ext cx="19266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alt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alt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329375" y="2381078"/>
            <a:ext cx="17203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20% 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919989" y="698980"/>
            <a:ext cx="26975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học sinh giỏi 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805656" y="2389604"/>
            <a:ext cx="28536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học sinh cả lớp.</a:t>
            </a:r>
            <a:endParaRPr lang="en-US" sz="2800" dirty="0">
              <a:solidFill>
                <a:srgbClr val="FFFF00"/>
              </a:solidFill>
            </a:endParaRPr>
          </a:p>
        </p:txBody>
      </p:sp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7419430"/>
              </p:ext>
            </p:extLst>
          </p:nvPr>
        </p:nvGraphicFramePr>
        <p:xfrm>
          <a:off x="2768137" y="1058318"/>
          <a:ext cx="260890" cy="782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280" imgH="457200" progId="Equation.DSMT4">
                  <p:embed/>
                </p:oleObj>
              </mc:Choice>
              <mc:Fallback>
                <p:oleObj name="Equation" r:id="rId12" imgW="152280" imgH="457200" progId="Equation.DSMT4">
                  <p:embed/>
                  <p:pic>
                    <p:nvPicPr>
                      <p:cNvPr id="48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137" y="1058318"/>
                        <a:ext cx="260890" cy="7826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TextBox 53"/>
          <p:cNvSpPr txBox="1"/>
          <p:nvPr/>
        </p:nvSpPr>
        <p:spPr>
          <a:xfrm>
            <a:off x="1875387" y="1105922"/>
            <a:ext cx="1123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FF00"/>
                </a:solidFill>
              </a:rPr>
              <a:t>bằng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054743" y="683188"/>
            <a:ext cx="25362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số học sinh giỏi </a:t>
            </a:r>
            <a:endParaRPr lang="en-US" sz="2800" dirty="0"/>
          </a:p>
        </p:txBody>
      </p:sp>
      <p:sp>
        <p:nvSpPr>
          <p:cNvPr id="56" name="Rectangle 55"/>
          <p:cNvSpPr/>
          <p:nvPr/>
        </p:nvSpPr>
        <p:spPr>
          <a:xfrm>
            <a:off x="3025654" y="1109098"/>
            <a:ext cx="29434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số học sinh cả lớp. </a:t>
            </a:r>
            <a:endParaRPr lang="en-US" sz="2800" dirty="0"/>
          </a:p>
        </p:txBody>
      </p:sp>
      <p:sp>
        <p:nvSpPr>
          <p:cNvPr id="57" name="Rectangle 56"/>
          <p:cNvSpPr/>
          <p:nvPr/>
        </p:nvSpPr>
        <p:spPr>
          <a:xfrm>
            <a:off x="2949976" y="1512486"/>
            <a:ext cx="17780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thêm 3 bạn</a:t>
            </a:r>
            <a:endParaRPr lang="en-US" sz="2800" dirty="0"/>
          </a:p>
        </p:txBody>
      </p:sp>
      <p:sp>
        <p:nvSpPr>
          <p:cNvPr id="60" name="Rectangle 59"/>
          <p:cNvSpPr/>
          <p:nvPr/>
        </p:nvSpPr>
        <p:spPr>
          <a:xfrm>
            <a:off x="2328888" y="2369591"/>
            <a:ext cx="1683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20%  </a:t>
            </a:r>
            <a:endParaRPr lang="en-US" sz="2800" dirty="0"/>
          </a:p>
        </p:txBody>
      </p:sp>
      <p:sp>
        <p:nvSpPr>
          <p:cNvPr id="61" name="Rectangle 60"/>
          <p:cNvSpPr/>
          <p:nvPr/>
        </p:nvSpPr>
        <p:spPr>
          <a:xfrm>
            <a:off x="3802820" y="2384219"/>
            <a:ext cx="29434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số học sinh cả lớp. </a:t>
            </a:r>
            <a:endParaRPr lang="en-US" sz="2800" dirty="0"/>
          </a:p>
        </p:txBody>
      </p:sp>
      <p:sp>
        <p:nvSpPr>
          <p:cNvPr id="62" name="Rectangle 61"/>
          <p:cNvSpPr/>
          <p:nvPr/>
        </p:nvSpPr>
        <p:spPr>
          <a:xfrm>
            <a:off x="59130" y="2373981"/>
            <a:ext cx="25362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số học sinh giỏi</a:t>
            </a:r>
            <a:endParaRPr lang="en-US" sz="2800" dirty="0"/>
          </a:p>
        </p:txBody>
      </p:sp>
      <p:graphicFrame>
        <p:nvGraphicFramePr>
          <p:cNvPr id="66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9856152"/>
              </p:ext>
            </p:extLst>
          </p:nvPr>
        </p:nvGraphicFramePr>
        <p:xfrm>
          <a:off x="4085672" y="4966059"/>
          <a:ext cx="915335" cy="8238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7960" imgH="457200" progId="Equation.DSMT4">
                  <p:embed/>
                </p:oleObj>
              </mc:Choice>
              <mc:Fallback>
                <p:oleObj name="Equation" r:id="rId6" imgW="507960" imgH="457200" progId="Equation.DSMT4">
                  <p:embed/>
                  <p:pic>
                    <p:nvPicPr>
                      <p:cNvPr id="66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5672" y="4966059"/>
                        <a:ext cx="915335" cy="8238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214687" y="77218"/>
            <a:ext cx="85653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altLang="en-US" sz="2800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3. Áp dụng: Giải bài toán bằng cách lập phương trình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5" grpId="0"/>
      <p:bldP spid="40" grpId="0"/>
      <p:bldP spid="41" grpId="0"/>
      <p:bldP spid="43" grpId="0"/>
      <p:bldP spid="44" grpId="0"/>
      <p:bldP spid="45" grpId="0"/>
      <p:bldP spid="46" grpId="0"/>
      <p:bldP spid="54" grpId="0"/>
      <p:bldP spid="55" grpId="0"/>
      <p:bldP spid="55" grpId="1"/>
      <p:bldP spid="56" grpId="0"/>
      <p:bldP spid="56" grpId="1"/>
      <p:bldP spid="57" grpId="0"/>
      <p:bldP spid="57" grpId="1"/>
      <p:bldP spid="60" grpId="0"/>
      <p:bldP spid="60" grpId="1"/>
      <p:bldP spid="61" grpId="0"/>
      <p:bldP spid="61" grpId="1"/>
      <p:bldP spid="62" grpId="0"/>
      <p:bldP spid="62" grpId="1"/>
      <p:bldP spid="3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-Times New Roman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3218</TotalTime>
  <Words>2285</Words>
  <Application>Microsoft Office PowerPoint</Application>
  <PresentationFormat>Widescreen</PresentationFormat>
  <Paragraphs>302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.VnAristote</vt:lpstr>
      <vt:lpstr>Arial</vt:lpstr>
      <vt:lpstr>Gigi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Gọi số học sinh giỏi kì I của lớp 8A là x (học sinh) ĐK: x  N*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phương vũ lê</cp:lastModifiedBy>
  <cp:revision>710</cp:revision>
  <dcterms:created xsi:type="dcterms:W3CDTF">2020-03-16T02:44:42Z</dcterms:created>
  <dcterms:modified xsi:type="dcterms:W3CDTF">2023-02-26T14:43:08Z</dcterms:modified>
</cp:coreProperties>
</file>