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92" r:id="rId3"/>
    <p:sldId id="413" r:id="rId4"/>
    <p:sldId id="426" r:id="rId5"/>
    <p:sldId id="427" r:id="rId6"/>
    <p:sldId id="414" r:id="rId7"/>
    <p:sldId id="391" r:id="rId8"/>
    <p:sldId id="417" r:id="rId9"/>
    <p:sldId id="415" r:id="rId10"/>
    <p:sldId id="412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10" r:id="rId20"/>
    <p:sldId id="41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00"/>
    <a:srgbClr val="D76213"/>
    <a:srgbClr val="FAD706"/>
    <a:srgbClr val="F3B40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7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5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390130B1-FFBE-4AA4-8544-93D820848434}"/>
    <pc:docChg chg="custSel delSld modSld">
      <pc:chgData name="phương vũ lê" userId="cdd86a19a8227eef" providerId="LiveId" clId="{390130B1-FFBE-4AA4-8544-93D820848434}" dt="2023-07-19T09:48:49.886" v="7" actId="20577"/>
      <pc:docMkLst>
        <pc:docMk/>
      </pc:docMkLst>
      <pc:sldChg chg="delSp mod">
        <pc:chgData name="phương vũ lê" userId="cdd86a19a8227eef" providerId="LiveId" clId="{390130B1-FFBE-4AA4-8544-93D820848434}" dt="2023-07-19T09:47:40.948" v="1" actId="478"/>
        <pc:sldMkLst>
          <pc:docMk/>
          <pc:sldMk cId="2163873970" sldId="256"/>
        </pc:sldMkLst>
        <pc:spChg chg="del">
          <ac:chgData name="phương vũ lê" userId="cdd86a19a8227eef" providerId="LiveId" clId="{390130B1-FFBE-4AA4-8544-93D820848434}" dt="2023-07-19T09:47:40.948" v="1" actId="478"/>
          <ac:spMkLst>
            <pc:docMk/>
            <pc:sldMk cId="2163873970" sldId="256"/>
            <ac:spMk id="6" creationId="{00000000-0000-0000-0000-000000000000}"/>
          </ac:spMkLst>
        </pc:spChg>
      </pc:sldChg>
      <pc:sldChg chg="del">
        <pc:chgData name="phương vũ lê" userId="cdd86a19a8227eef" providerId="LiveId" clId="{390130B1-FFBE-4AA4-8544-93D820848434}" dt="2023-07-19T09:47:36.075" v="0" actId="47"/>
        <pc:sldMkLst>
          <pc:docMk/>
          <pc:sldMk cId="3709680363" sldId="323"/>
        </pc:sldMkLst>
      </pc:sldChg>
      <pc:sldChg chg="modSp mod">
        <pc:chgData name="phương vũ lê" userId="cdd86a19a8227eef" providerId="LiveId" clId="{390130B1-FFBE-4AA4-8544-93D820848434}" dt="2023-07-19T09:48:49.886" v="7" actId="20577"/>
        <pc:sldMkLst>
          <pc:docMk/>
          <pc:sldMk cId="779709588" sldId="411"/>
        </pc:sldMkLst>
        <pc:spChg chg="mod">
          <ac:chgData name="phương vũ lê" userId="cdd86a19a8227eef" providerId="LiveId" clId="{390130B1-FFBE-4AA4-8544-93D820848434}" dt="2023-07-19T09:48:49.886" v="7" actId="20577"/>
          <ac:spMkLst>
            <pc:docMk/>
            <pc:sldMk cId="779709588" sldId="411"/>
            <ac:spMk id="4" creationId="{00000000-0000-0000-0000-000000000000}"/>
          </ac:spMkLst>
        </pc:spChg>
      </pc:sldChg>
      <pc:sldChg chg="del">
        <pc:chgData name="phương vũ lê" userId="cdd86a19a8227eef" providerId="LiveId" clId="{390130B1-FFBE-4AA4-8544-93D820848434}" dt="2023-07-19T09:48:33.218" v="2" actId="47"/>
        <pc:sldMkLst>
          <pc:docMk/>
          <pc:sldMk cId="3162943391" sldId="418"/>
        </pc:sldMkLst>
      </pc:sldChg>
      <pc:sldChg chg="del">
        <pc:chgData name="phương vũ lê" userId="cdd86a19a8227eef" providerId="LiveId" clId="{390130B1-FFBE-4AA4-8544-93D820848434}" dt="2023-07-19T09:48:34.461" v="3" actId="47"/>
        <pc:sldMkLst>
          <pc:docMk/>
          <pc:sldMk cId="2865076465" sldId="419"/>
        </pc:sldMkLst>
      </pc:sldChg>
      <pc:sldChg chg="del">
        <pc:chgData name="phương vũ lê" userId="cdd86a19a8227eef" providerId="LiveId" clId="{390130B1-FFBE-4AA4-8544-93D820848434}" dt="2023-07-19T09:48:35.884" v="5" actId="47"/>
        <pc:sldMkLst>
          <pc:docMk/>
          <pc:sldMk cId="463282230" sldId="421"/>
        </pc:sldMkLst>
      </pc:sldChg>
      <pc:sldChg chg="del">
        <pc:chgData name="phương vũ lê" userId="cdd86a19a8227eef" providerId="LiveId" clId="{390130B1-FFBE-4AA4-8544-93D820848434}" dt="2023-07-19T09:48:36.558" v="6" actId="47"/>
        <pc:sldMkLst>
          <pc:docMk/>
          <pc:sldMk cId="2664768192" sldId="422"/>
        </pc:sldMkLst>
      </pc:sldChg>
      <pc:sldChg chg="del">
        <pc:chgData name="phương vũ lê" userId="cdd86a19a8227eef" providerId="LiveId" clId="{390130B1-FFBE-4AA4-8544-93D820848434}" dt="2023-07-19T09:48:35.221" v="4" actId="47"/>
        <pc:sldMkLst>
          <pc:docMk/>
          <pc:sldMk cId="1363932187" sldId="42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E07D7-A3D1-4D16-AAA8-361DD401D4A8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B86B8-8566-4060-A206-3E281442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92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31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0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0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96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2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3.wmf"/><Relationship Id="rId3" Type="http://schemas.openxmlformats.org/officeDocument/2006/relationships/image" Target="../media/image15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2.e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1.emf"/><Relationship Id="rId14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496924"/>
            <a:ext cx="11526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2. Liên hệ giữa thứ tự và phép nhân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982" y="502679"/>
            <a:ext cx="12192000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 IV</a:t>
            </a: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BẤT PHƯƠNG TRÌNH BẬC NHẤT MỘT ẨN</a:t>
            </a: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120"/>
          <p:cNvSpPr txBox="1">
            <a:spLocks noChangeArrowheads="1"/>
          </p:cNvSpPr>
          <p:nvPr/>
        </p:nvSpPr>
        <p:spPr bwMode="auto">
          <a:xfrm>
            <a:off x="5411878" y="253437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894803" y="3139002"/>
            <a:ext cx="444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51102" y="1137673"/>
            <a:ext cx="4797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Với 3 số a; b; c mà </a:t>
            </a:r>
            <a:r>
              <a:rPr lang="en-US" sz="2800" b="1" dirty="0">
                <a:solidFill>
                  <a:srgbClr val="FFC000"/>
                </a:solidFill>
              </a:rPr>
              <a:t>c &lt; 0 </a:t>
            </a:r>
            <a:r>
              <a:rPr lang="en-US" sz="2800" dirty="0"/>
              <a:t>ta có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98952" y="1689645"/>
            <a:ext cx="3643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&lt; b thì ac &gt; bc</a:t>
            </a:r>
          </a:p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&gt; b thì ac &lt; bc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61326" y="2825583"/>
            <a:ext cx="40530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≤ b thì ac ≥ bc</a:t>
            </a:r>
          </a:p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≥ b thì ac ≤ bc       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780578"/>
              </p:ext>
            </p:extLst>
          </p:nvPr>
        </p:nvGraphicFramePr>
        <p:xfrm>
          <a:off x="6293072" y="3930463"/>
          <a:ext cx="5513432" cy="246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3432">
                  <a:extLst>
                    <a:ext uri="{9D8B030D-6E8A-4147-A177-3AD203B41FA5}">
                      <a16:colId xmlns:a16="http://schemas.microsoft.com/office/drawing/2014/main" val="2426705149"/>
                    </a:ext>
                  </a:extLst>
                </a:gridCol>
              </a:tblGrid>
              <a:tr h="2463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084788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6393149" y="3982522"/>
            <a:ext cx="5513431" cy="2138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nhân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vế của  bất đẳng thức với 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 đẳng thức mới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113087" y="1166425"/>
            <a:ext cx="15401" cy="534160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8533" y="1166425"/>
            <a:ext cx="4797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Với 3 số a; b; c mà </a:t>
            </a:r>
            <a:r>
              <a:rPr lang="en-US" sz="2800" b="1" dirty="0">
                <a:solidFill>
                  <a:srgbClr val="FFC000"/>
                </a:solidFill>
              </a:rPr>
              <a:t>c &gt; 0 </a:t>
            </a:r>
            <a:r>
              <a:rPr lang="en-US" sz="2800" dirty="0"/>
              <a:t>ta có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6383" y="1718397"/>
            <a:ext cx="3643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&lt; b thì ac &lt; bc</a:t>
            </a:r>
          </a:p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&gt; b thì ac &gt; bc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758" y="2854335"/>
            <a:ext cx="39283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≤ b thì ac ≤ bc         </a:t>
            </a:r>
          </a:p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≥ b thì ac ≥ 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38773"/>
              </p:ext>
            </p:extLst>
          </p:nvPr>
        </p:nvGraphicFramePr>
        <p:xfrm>
          <a:off x="431846" y="3930463"/>
          <a:ext cx="5513432" cy="246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3432">
                  <a:extLst>
                    <a:ext uri="{9D8B030D-6E8A-4147-A177-3AD203B41FA5}">
                      <a16:colId xmlns:a16="http://schemas.microsoft.com/office/drawing/2014/main" val="2426705149"/>
                    </a:ext>
                  </a:extLst>
                </a:gridCol>
              </a:tblGrid>
              <a:tr h="2463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084788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602674" y="4014582"/>
            <a:ext cx="5513431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nhân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vế của  bất đẳng thức với 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bất đẳng thức mới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5512" y="422253"/>
            <a:ext cx="3626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Tính chất</a:t>
            </a:r>
            <a:r>
              <a:rPr lang="en-US" sz="28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692594453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12035" y="1220629"/>
          <a:ext cx="9452945" cy="3110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027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Khẳng</a:t>
                      </a:r>
                      <a:r>
                        <a:rPr lang="en-US" sz="2800" b="1" dirty="0"/>
                        <a:t> </a:t>
                      </a:r>
                      <a:r>
                        <a:rPr lang="en-US" sz="2800" b="1" dirty="0" err="1"/>
                        <a:t>định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Đúng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Sai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800" b="0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b="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/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69457" y="441818"/>
            <a:ext cx="8515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Bài 1: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Các khẳng định sau đúng hay sai? Vì </a:t>
            </a:r>
            <a:r>
              <a:rPr lang="en-US" sz="2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0056" y="186825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92116" y="304361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75635" y="25449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488219" y="4871499"/>
          <a:ext cx="358616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240" imgH="266400" progId="Equation.DSMT4">
                  <p:embed/>
                </p:oleObj>
              </mc:Choice>
              <mc:Fallback>
                <p:oleObj name="Equation" r:id="rId3" imgW="2019240" imgH="2664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88219" y="4871499"/>
                        <a:ext cx="3586163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71463" y="4409903"/>
            <a:ext cx="7593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 (1)  Nhân cả hai vế của bất đẳng thức (1) với 3,5 ta được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7967663" y="4475163"/>
          <a:ext cx="16764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200" imgH="190440" progId="Equation.DSMT4">
                  <p:embed/>
                </p:oleObj>
              </mc:Choice>
              <mc:Fallback>
                <p:oleObj name="Equation" r:id="rId5" imgW="952200" imgH="1904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67663" y="4475163"/>
                        <a:ext cx="1676400" cy="33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027444" y="4399102"/>
            <a:ext cx="7069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Nhân cả hai vế của bất đẳng thức a &gt; b với 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400" dirty="0">
                <a:solidFill>
                  <a:srgbClr val="FFFF00"/>
                </a:solidFill>
              </a:rPr>
              <a:t>12 ta được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8386586" y="4730014"/>
          <a:ext cx="16795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01440" imgH="444240" progId="Equation.DSMT4">
                  <p:embed/>
                </p:oleObj>
              </mc:Choice>
              <mc:Fallback>
                <p:oleObj name="Equation" r:id="rId7" imgW="901440" imgH="4442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6586" y="4730014"/>
                        <a:ext cx="1679575" cy="830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251913" y="1848075"/>
            <a:ext cx="426348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15,2).3,5 &gt; 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15,08).3,5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51913" y="2436865"/>
            <a:ext cx="394691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 a &gt; b thì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12a &gt;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12b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7668" y="3689501"/>
            <a:ext cx="44742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  Cho số thực x bất kì ta có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251914" y="3062457"/>
            <a:ext cx="4275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Nếu 4a &lt; 60 thì a &lt; 15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460108" y="5557701"/>
          <a:ext cx="857251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800" imgH="190440" progId="Equation.DSMT4">
                  <p:embed/>
                </p:oleObj>
              </mc:Choice>
              <mc:Fallback>
                <p:oleObj name="Equation" r:id="rId9" imgW="469800" imgH="1904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60108" y="5557701"/>
                        <a:ext cx="857251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401457" y="4877079"/>
            <a:ext cx="7824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Nhân cả hai vế của bất đẳng thức 4a &lt; 60 với     ta được 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6038507" y="3733801"/>
          <a:ext cx="1973923" cy="44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15640" progId="Equation.DSMT4">
                  <p:embed/>
                </p:oleObj>
              </mc:Choice>
              <mc:Fallback>
                <p:oleObj name="Equation" r:id="rId11" imgW="952200" imgH="215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038507" y="3733801"/>
                        <a:ext cx="1973923" cy="447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99248" y="4433371"/>
          <a:ext cx="263683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60160" imgH="266400" progId="Equation.DSMT4">
                  <p:embed/>
                </p:oleObj>
              </mc:Choice>
              <mc:Fallback>
                <p:oleObj name="Equation" r:id="rId13" imgW="1460160" imgH="2664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9248" y="4433371"/>
                        <a:ext cx="2636837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832850" y="5485670"/>
            <a:ext cx="896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hay 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7032017" y="4717953"/>
          <a:ext cx="30162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0" imgH="444240" progId="Equation.DSMT4">
                  <p:embed/>
                </p:oleObj>
              </mc:Choice>
              <mc:Fallback>
                <p:oleObj name="Equation" r:id="rId15" imgW="164880" imgH="4442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032017" y="4717953"/>
                        <a:ext cx="301625" cy="814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793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20" grpId="0"/>
      <p:bldP spid="20" grpId="1"/>
      <p:bldP spid="23" grpId="0"/>
      <p:bldP spid="23" grpId="1"/>
      <p:bldP spid="15" grpId="0"/>
      <p:bldP spid="17" grpId="0"/>
      <p:bldP spid="6" grpId="0"/>
      <p:bldP spid="7" grpId="0"/>
      <p:bldP spid="35" grpId="0"/>
      <p:bldP spid="35" grpId="1"/>
      <p:bldP spid="27" grpId="0"/>
      <p:bldP spid="2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12035" y="1220629"/>
          <a:ext cx="9452945" cy="3110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027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Khẳng</a:t>
                      </a:r>
                      <a:r>
                        <a:rPr lang="en-US" sz="2800" b="1" dirty="0"/>
                        <a:t> </a:t>
                      </a:r>
                      <a:r>
                        <a:rPr lang="en-US" sz="2800" b="1" dirty="0" err="1"/>
                        <a:t>định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Đúng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Sai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800" b="0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b="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/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69457" y="441818"/>
            <a:ext cx="8293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Bài 1: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Các khẳng định sau đúng hay sai? Vì </a:t>
            </a:r>
            <a:r>
              <a:rPr lang="en-US" sz="2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0056" y="186825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92116" y="304361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75635" y="25449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40056" y="372027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12036" y="5348824"/>
            <a:ext cx="669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Nhân cả hai vế của bất đẳng thức (*) với       ta được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99720"/>
              </p:ext>
            </p:extLst>
          </p:nvPr>
        </p:nvGraphicFramePr>
        <p:xfrm>
          <a:off x="9347426" y="5014847"/>
          <a:ext cx="1519239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63280" imgH="266400" progId="Equation.DSMT4">
                  <p:embed/>
                </p:oleObj>
              </mc:Choice>
              <mc:Fallback>
                <p:oleObj name="Equation" r:id="rId3" imgW="863280" imgH="2664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47426" y="5014847"/>
                        <a:ext cx="1519239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251913" y="1848075"/>
            <a:ext cx="426348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15,2).3,5 &gt; 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15,08).3,5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51913" y="2436865"/>
            <a:ext cx="394691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 a &gt; b thì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12a &gt;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12b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7668" y="3689501"/>
            <a:ext cx="44742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  Cho số thực x bất kì ta có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251914" y="3062457"/>
            <a:ext cx="4275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Nếu 4a &lt; 60 thì a &lt; 15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994401" y="3737724"/>
          <a:ext cx="1828800" cy="414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200" imgH="215640" progId="Equation.DSMT4">
                  <p:embed/>
                </p:oleObj>
              </mc:Choice>
              <mc:Fallback>
                <p:oleObj name="Equation" r:id="rId5" imgW="952200" imgH="215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94401" y="3737724"/>
                        <a:ext cx="1828800" cy="414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353379"/>
              </p:ext>
            </p:extLst>
          </p:nvPr>
        </p:nvGraphicFramePr>
        <p:xfrm>
          <a:off x="7823201" y="5182017"/>
          <a:ext cx="183038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02960" imgH="444240" progId="Equation.DSMT4">
                  <p:embed/>
                </p:oleObj>
              </mc:Choice>
              <mc:Fallback>
                <p:oleObj name="Equation" r:id="rId7" imgW="1002960" imgH="4442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23201" y="5182017"/>
                        <a:ext cx="1830387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318382" y="4570770"/>
            <a:ext cx="771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Cộng 1 vào hai vế của bất đẳng thức                         ta được 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441770"/>
              </p:ext>
            </p:extLst>
          </p:nvPr>
        </p:nvGraphicFramePr>
        <p:xfrm>
          <a:off x="5894983" y="4545269"/>
          <a:ext cx="17827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215640" progId="Equation.DSMT4">
                  <p:embed/>
                </p:oleObj>
              </mc:Choice>
              <mc:Fallback>
                <p:oleObj name="Equation" r:id="rId9" imgW="977760" imgH="2156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94983" y="4545269"/>
                        <a:ext cx="17827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786365" y="5957458"/>
            <a:ext cx="603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Ta được            là bất đẳng thức sai          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78157"/>
              </p:ext>
            </p:extLst>
          </p:nvPr>
        </p:nvGraphicFramePr>
        <p:xfrm>
          <a:off x="7881143" y="5943018"/>
          <a:ext cx="857251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215640" progId="Equation.DSMT4">
                  <p:embed/>
                </p:oleObj>
              </mc:Choice>
              <mc:Fallback>
                <p:oleObj name="Equation" r:id="rId11" imgW="469800" imgH="2156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81143" y="5943018"/>
                        <a:ext cx="857251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282741"/>
              </p:ext>
            </p:extLst>
          </p:nvPr>
        </p:nvGraphicFramePr>
        <p:xfrm>
          <a:off x="6401630" y="5180093"/>
          <a:ext cx="449900" cy="788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00" imgH="444240" progId="Equation.DSMT4">
                  <p:embed/>
                </p:oleObj>
              </mc:Choice>
              <mc:Fallback>
                <p:oleObj name="Equation" r:id="rId13" imgW="253800" imgH="4442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01630" y="5180093"/>
                        <a:ext cx="449900" cy="788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062418"/>
              </p:ext>
            </p:extLst>
          </p:nvPr>
        </p:nvGraphicFramePr>
        <p:xfrm>
          <a:off x="8670313" y="4544570"/>
          <a:ext cx="2638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47560" imgH="215640" progId="Equation.DSMT4">
                  <p:embed/>
                </p:oleObj>
              </mc:Choice>
              <mc:Fallback>
                <p:oleObj name="Equation" r:id="rId15" imgW="1447560" imgH="2156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670313" y="4544570"/>
                        <a:ext cx="263842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8670313" y="4989191"/>
            <a:ext cx="77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hay</a:t>
            </a:r>
          </a:p>
        </p:txBody>
      </p:sp>
    </p:spTree>
    <p:extLst>
      <p:ext uri="{BB962C8B-B14F-4D97-AF65-F5344CB8AC3E}">
        <p14:creationId xmlns:p14="http://schemas.microsoft.com/office/powerpoint/2010/main" val="324791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6" grpId="0"/>
      <p:bldP spid="20" grpId="0"/>
      <p:bldP spid="20" grpId="1"/>
      <p:bldP spid="20" grpId="2"/>
      <p:bldP spid="15" grpId="0"/>
      <p:bldP spid="17" grpId="0"/>
      <p:bldP spid="6" grpId="0"/>
      <p:bldP spid="7" grpId="0"/>
      <p:bldP spid="29" grpId="0"/>
      <p:bldP spid="29" grpId="1"/>
      <p:bldP spid="22" grpId="0"/>
      <p:bldP spid="22" grpId="1"/>
      <p:bldP spid="30" grpId="0"/>
      <p:bldP spid="3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117600" y="1041400"/>
            <a:ext cx="10563579" cy="3962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2133600" y="1674746"/>
            <a:ext cx="9107055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chia cả hai vế của bất đẳng thức cho cùng một </a:t>
            </a:r>
            <a:r>
              <a:rPr lang="en-US" sz="2400" b="1" dirty="0">
                <a:solidFill>
                  <a:srgbClr val="FF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 dương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được bất đẳng thức mới 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 chiều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 bất đẳng thức đã cho.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3600" y="3022600"/>
            <a:ext cx="89591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vế của  bất đẳng thức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cùng một </a:t>
            </a:r>
            <a:r>
              <a:rPr lang="vi-VN" sz="2400" b="1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400" b="1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vi-VN" sz="2400" b="1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 thức mới </a:t>
            </a: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chiều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4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884711" y="2239947"/>
            <a:ext cx="6096000" cy="866776"/>
            <a:chOff x="816" y="912"/>
            <a:chExt cx="3840" cy="546"/>
          </a:xfrm>
        </p:grpSpPr>
        <p:sp>
          <p:nvSpPr>
            <p:cNvPr id="3" name="Text Box 14"/>
            <p:cNvSpPr txBox="1">
              <a:spLocks noChangeArrowheads="1"/>
            </p:cNvSpPr>
            <p:nvPr/>
          </p:nvSpPr>
          <p:spPr bwMode="auto">
            <a:xfrm>
              <a:off x="2400" y="1051"/>
              <a:ext cx="33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4" name="Text Box 15"/>
            <p:cNvSpPr txBox="1">
              <a:spLocks noChangeArrowheads="1"/>
            </p:cNvSpPr>
            <p:nvPr/>
          </p:nvSpPr>
          <p:spPr bwMode="auto">
            <a:xfrm>
              <a:off x="1536" y="1027"/>
              <a:ext cx="51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5" name="Line 16"/>
            <p:cNvSpPr>
              <a:spLocks noChangeShapeType="1"/>
            </p:cNvSpPr>
            <p:nvPr/>
          </p:nvSpPr>
          <p:spPr bwMode="auto">
            <a:xfrm>
              <a:off x="816" y="1008"/>
              <a:ext cx="3840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6" name="Line 17"/>
            <p:cNvSpPr>
              <a:spLocks noChangeShapeType="1"/>
            </p:cNvSpPr>
            <p:nvPr/>
          </p:nvSpPr>
          <p:spPr bwMode="auto">
            <a:xfrm>
              <a:off x="1728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2496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>
              <a:off x="3696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9" name="Text Box 20"/>
            <p:cNvSpPr txBox="1">
              <a:spLocks noChangeArrowheads="1"/>
            </p:cNvSpPr>
            <p:nvPr/>
          </p:nvSpPr>
          <p:spPr bwMode="auto">
            <a:xfrm>
              <a:off x="3600" y="1027"/>
              <a:ext cx="35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2656111" y="1401745"/>
            <a:ext cx="6705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Nếu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a &lt; b </a:t>
            </a: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và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b &lt; c </a:t>
            </a: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thì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a &lt; c </a:t>
            </a:r>
          </a:p>
        </p:txBody>
      </p:sp>
      <p:sp>
        <p:nvSpPr>
          <p:cNvPr id="12" name="AutoShape 24"/>
          <p:cNvSpPr>
            <a:spLocks noChangeArrowheads="1"/>
          </p:cNvSpPr>
          <p:nvPr/>
        </p:nvSpPr>
        <p:spPr bwMode="auto">
          <a:xfrm>
            <a:off x="1195754" y="3285813"/>
            <a:ext cx="9820591" cy="1156129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 T­ương tự, các thứ tự lớn hơn (&gt;), nhỏ hơn hoặc bằng( ≤ ), </a:t>
            </a:r>
          </a:p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lớn hơn hoặc bằng ( ≥ ) cũng có tính chất bắc cầu.</a:t>
            </a: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1524000" y="685800"/>
            <a:ext cx="754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.VnTime" panose="020B7200000000000000" pitchFamily="34" charset="0"/>
              </a:rPr>
              <a:t>2.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chÊt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+mn-lt"/>
              </a:rPr>
              <a:t>bắc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cÇu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thø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tù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8260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2545" y="879879"/>
            <a:ext cx="6944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âu 1: Cho a &lt; b. Hãy so sánh 5a và 5b            </a:t>
            </a:r>
            <a:endParaRPr lang="en-US" altLang="en-US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4435" y="852540"/>
            <a:ext cx="14131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2:</a:t>
            </a:r>
            <a:endParaRPr lang="en-US" alt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72545" y="1394165"/>
            <a:ext cx="6614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Câ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 2: Cho a &gt; b. Hãy so sánh – 3a + 1 và – 3b + 1 </a:t>
            </a:r>
            <a:endParaRPr lang="en-US" alt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72544" y="1963129"/>
            <a:ext cx="66561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3: Cho                                  Hãy so sánh a và b </a:t>
            </a:r>
            <a:endParaRPr lang="en-US" alt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629325" y="2006601"/>
          <a:ext cx="2409960" cy="365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190440" progId="Equation.DSMT4">
                  <p:embed/>
                </p:oleObj>
              </mc:Choice>
              <mc:Fallback>
                <p:oleObj name="Equation" r:id="rId2" imgW="125712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29325" y="2006601"/>
                        <a:ext cx="2409960" cy="3651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9288" y="2412739"/>
            <a:ext cx="157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</a:rPr>
              <a:t>Giải</a:t>
            </a:r>
            <a:r>
              <a:rPr lang="en-US" sz="2800" b="1" u="sng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344275" y="3847996"/>
          <a:ext cx="10366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177480" progId="Equation.DSMT4">
                  <p:embed/>
                </p:oleObj>
              </mc:Choice>
              <mc:Fallback>
                <p:oleObj name="Equation" r:id="rId4" imgW="4950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275" y="3847996"/>
                        <a:ext cx="1036637" cy="379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701636" y="3201667"/>
            <a:ext cx="79109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1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Nhân 5 vào hai vế của bất đẳng thức a &lt; b ta được </a:t>
            </a:r>
            <a:endParaRPr lang="en-US" altLang="en-US" sz="24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293015" y="4786119"/>
          <a:ext cx="1319099" cy="36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177480" progId="Equation.DSMT4">
                  <p:embed/>
                </p:oleObj>
              </mc:Choice>
              <mc:Fallback>
                <p:oleObj name="Equation" r:id="rId6" imgW="6602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015" y="4786119"/>
                        <a:ext cx="1319099" cy="361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701636" y="4285089"/>
            <a:ext cx="85335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2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Nhân (–3) vào hai vế của bất đẳng thức a &gt; b ta được </a:t>
            </a:r>
            <a:endParaRPr lang="en-US" altLang="en-US" sz="24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576020" y="5152385"/>
            <a:ext cx="74398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1 vào hai vế của bất đẳng thức – 3a &lt; – 3b ta được </a:t>
            </a:r>
            <a:endParaRPr lang="en-US" altLang="en-US" sz="24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962651" y="5637214"/>
          <a:ext cx="21336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03040" progId="Equation.DSMT4">
                  <p:embed/>
                </p:oleObj>
              </mc:Choice>
              <mc:Fallback>
                <p:oleObj name="Equation" r:id="rId8" imgW="105408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62651" y="5637214"/>
                        <a:ext cx="2133600" cy="412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576021" y="5961902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381072" y="6049965"/>
          <a:ext cx="21336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03040" progId="Equation.DSMT4">
                  <p:embed/>
                </p:oleObj>
              </mc:Choice>
              <mc:Fallback>
                <p:oleObj name="Equation" r:id="rId8" imgW="105408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81072" y="6049965"/>
                        <a:ext cx="2133600" cy="412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774435" y="211519"/>
            <a:ext cx="35698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3. Luyện tập</a:t>
            </a:r>
            <a:endParaRPr lang="en-US" altLang="en-US" sz="2800" dirty="0"/>
          </a:p>
        </p:txBody>
      </p:sp>
      <p:sp>
        <p:nvSpPr>
          <p:cNvPr id="22" name="Oval 21"/>
          <p:cNvSpPr/>
          <p:nvPr/>
        </p:nvSpPr>
        <p:spPr>
          <a:xfrm>
            <a:off x="8700656" y="4341128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99771" y="4810549"/>
            <a:ext cx="281080" cy="3602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96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15" grpId="0"/>
      <p:bldP spid="18" grpId="0"/>
      <p:bldP spid="19" grpId="0"/>
      <p:bldP spid="14" grpId="0"/>
      <p:bldP spid="21" grpId="0"/>
      <p:bldP spid="22" grpId="0" animBg="1"/>
      <p:bldP spid="22" grpId="1" animBg="1"/>
      <p:bldP spid="23" grpId="0" animBg="1"/>
      <p:bldP spid="2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2545" y="852170"/>
            <a:ext cx="5288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1: Cho a &lt; b. Hãy so sánh 5a  và 5b  </a:t>
            </a:r>
            <a:endParaRPr lang="en-US" altLang="en-US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832462" y="476622"/>
            <a:ext cx="10919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2:</a:t>
            </a:r>
            <a:endParaRPr lang="en-US" alt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072544" y="1366457"/>
            <a:ext cx="6635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2: Cho a &gt; b. Hãy so sánh  – 3a + 1 và – 3b + 1 </a:t>
            </a:r>
            <a:endParaRPr lang="en-US" alt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72546" y="1878448"/>
            <a:ext cx="6595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3: Cho                                Hãy so sánh  a và b </a:t>
            </a:r>
            <a:endParaRPr lang="en-US" alt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014759"/>
              </p:ext>
            </p:extLst>
          </p:nvPr>
        </p:nvGraphicFramePr>
        <p:xfrm>
          <a:off x="4601464" y="1925732"/>
          <a:ext cx="2360503" cy="35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190440" progId="Equation.DSMT4">
                  <p:embed/>
                </p:oleObj>
              </mc:Choice>
              <mc:Fallback>
                <p:oleObj name="Equation" r:id="rId2" imgW="125712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01464" y="1925732"/>
                        <a:ext cx="2360503" cy="3576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9288" y="2606704"/>
            <a:ext cx="157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</a:rPr>
              <a:t>Giải</a:t>
            </a:r>
            <a:r>
              <a:rPr lang="en-US" sz="2800" b="1" u="sng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967432" y="3978755"/>
          <a:ext cx="37338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66600" imgH="203040" progId="Equation.DSMT4">
                  <p:embed/>
                </p:oleObj>
              </mc:Choice>
              <mc:Fallback>
                <p:oleObj name="Equation" r:id="rId4" imgW="1866600" imgH="2030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432" y="3978755"/>
                        <a:ext cx="373380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034705" y="2760396"/>
            <a:ext cx="94091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3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(– 3) vào hai vế của bất đẳng thức                                ta được: </a:t>
            </a:r>
            <a:endParaRPr lang="en-US" altLang="en-US" sz="2400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034703" y="4412711"/>
            <a:ext cx="83977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Chia cả hai vế của bất đẳng thức                     cho (– 2) ta được: </a:t>
            </a:r>
            <a:endParaRPr lang="en-US" altLang="en-US" sz="24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151591"/>
              </p:ext>
            </p:extLst>
          </p:nvPr>
        </p:nvGraphicFramePr>
        <p:xfrm>
          <a:off x="5008563" y="5008563"/>
          <a:ext cx="16271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08563" y="5008563"/>
                        <a:ext cx="1627187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7080849" y="3509997"/>
          <a:ext cx="2271747" cy="342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0364" imgH="324465" progId="Equation.DSMT4">
                  <p:embed/>
                </p:oleObj>
              </mc:Choice>
              <mc:Fallback>
                <p:oleObj name="Equation" r:id="rId8" imgW="2150364" imgH="324465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80849" y="3509997"/>
                        <a:ext cx="2271747" cy="3420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198245"/>
              </p:ext>
            </p:extLst>
          </p:nvPr>
        </p:nvGraphicFramePr>
        <p:xfrm>
          <a:off x="6148689" y="4582349"/>
          <a:ext cx="1428780" cy="384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4337" imgH="361237" progId="Equation.DSMT4">
                  <p:embed/>
                </p:oleObj>
              </mc:Choice>
              <mc:Fallback>
                <p:oleObj name="Equation" r:id="rId10" imgW="1344337" imgH="361237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48689" y="4582349"/>
                        <a:ext cx="1428780" cy="384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100103" y="5765801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510243"/>
              </p:ext>
            </p:extLst>
          </p:nvPr>
        </p:nvGraphicFramePr>
        <p:xfrm>
          <a:off x="7946297" y="5200126"/>
          <a:ext cx="798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177480" progId="Equation.DSMT4">
                  <p:embed/>
                </p:oleObj>
              </mc:Choice>
              <mc:Fallback>
                <p:oleObj name="Equation" r:id="rId12" imgW="35532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46297" y="5200126"/>
                        <a:ext cx="798512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8679812" y="4005436"/>
          <a:ext cx="1345568" cy="362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40" imgH="177480" progId="Equation.DSMT4">
                  <p:embed/>
                </p:oleObj>
              </mc:Choice>
              <mc:Fallback>
                <p:oleObj name="Equation" r:id="rId14" imgW="67284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9812" y="4005436"/>
                        <a:ext cx="1345568" cy="3625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7882829" y="3955883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hay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79263" y="5163957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hay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2878929" y="5812790"/>
          <a:ext cx="798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177480" progId="Equation.DSMT4">
                  <p:embed/>
                </p:oleObj>
              </mc:Choice>
              <mc:Fallback>
                <p:oleObj name="Equation" r:id="rId16" imgW="355320" imgH="1774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78929" y="5812790"/>
                        <a:ext cx="798512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490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25" grpId="0"/>
      <p:bldP spid="26" grpId="0"/>
      <p:bldP spid="4" grpId="0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526583"/>
              </p:ext>
            </p:extLst>
          </p:nvPr>
        </p:nvGraphicFramePr>
        <p:xfrm>
          <a:off x="2410692" y="1322596"/>
          <a:ext cx="6594867" cy="449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34880" imgH="203040" progId="Equation.DSMT4">
                  <p:embed/>
                </p:oleObj>
              </mc:Choice>
              <mc:Fallback>
                <p:oleObj name="Equation" r:id="rId3" imgW="223488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692" y="1322596"/>
                        <a:ext cx="6594867" cy="4491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" y="665264"/>
            <a:ext cx="33374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33983" y="1934036"/>
            <a:ext cx="747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4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266945"/>
              </p:ext>
            </p:extLst>
          </p:nvPr>
        </p:nvGraphicFramePr>
        <p:xfrm>
          <a:off x="5265192" y="3177331"/>
          <a:ext cx="1062163" cy="432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203040" progId="Equation.DSMT4">
                  <p:embed/>
                </p:oleObj>
              </mc:Choice>
              <mc:Fallback>
                <p:oleObj name="Equation" r:id="rId5" imgW="5079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192" y="3177331"/>
                        <a:ext cx="1062163" cy="4328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10692" y="2531603"/>
            <a:ext cx="73013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a). Nhân 3 vào hai vế của bất đẳng thức x &lt; y ta được </a:t>
            </a:r>
            <a:endParaRPr lang="en-US" altLang="en-US" sz="24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729158" y="3522469"/>
            <a:ext cx="719639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(– 1) vào hai vế của bất đẳng thức 3x &lt; 3y ta được </a:t>
            </a:r>
            <a:endParaRPr lang="en-US" altLang="en-US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809339"/>
              </p:ext>
            </p:extLst>
          </p:nvPr>
        </p:nvGraphicFramePr>
        <p:xfrm>
          <a:off x="4929886" y="4306696"/>
          <a:ext cx="1902835" cy="446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203040" progId="Equation.DSMT4">
                  <p:embed/>
                </p:oleObj>
              </mc:Choice>
              <mc:Fallback>
                <p:oleObj name="Equation" r:id="rId7" imgW="86328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29886" y="4306696"/>
                        <a:ext cx="1902835" cy="446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05035" y="264824"/>
            <a:ext cx="63594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3</a:t>
            </a:r>
            <a:r>
              <a:rPr lang="en-US" altLang="en-US" sz="2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Cho x &lt; y. </a:t>
            </a:r>
            <a:r>
              <a:rPr lang="en-US" altLang="en-US" sz="24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minh</a:t>
            </a:r>
            <a:endParaRPr lang="en-US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278086" y="4753195"/>
            <a:ext cx="607383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 x &lt; y thì  </a:t>
            </a:r>
            <a:endParaRPr lang="en-US" altLang="en-US" sz="2400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662772"/>
              </p:ext>
            </p:extLst>
          </p:nvPr>
        </p:nvGraphicFramePr>
        <p:xfrm>
          <a:off x="5140489" y="5004056"/>
          <a:ext cx="1885055" cy="442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203040" progId="Equation.DSMT4">
                  <p:embed/>
                </p:oleObj>
              </mc:Choice>
              <mc:Fallback>
                <p:oleObj name="Equation" r:id="rId9" imgW="863280" imgH="203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0489" y="5004056"/>
                        <a:ext cx="1885055" cy="442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643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9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051777"/>
              </p:ext>
            </p:extLst>
          </p:nvPr>
        </p:nvGraphicFramePr>
        <p:xfrm>
          <a:off x="2945606" y="1301812"/>
          <a:ext cx="63007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34880" imgH="203040" progId="Equation.DSMT4">
                  <p:embed/>
                </p:oleObj>
              </mc:Choice>
              <mc:Fallback>
                <p:oleObj name="Equation" r:id="rId3" imgW="223488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606" y="1301812"/>
                        <a:ext cx="6300787" cy="493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" y="665264"/>
            <a:ext cx="33374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4102" y="1704169"/>
            <a:ext cx="841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9448060" y="2243880"/>
          <a:ext cx="16208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800" imgH="203040" progId="Equation.DSMT4">
                  <p:embed/>
                </p:oleObj>
              </mc:Choice>
              <mc:Fallback>
                <p:oleObj name="Equation" r:id="rId5" imgW="68580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060" y="2243880"/>
                        <a:ext cx="1620837" cy="48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233056" y="2039224"/>
            <a:ext cx="938021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b). Nhân (– 5) vào hai vế của bất đẳng thức x &lt; y ta được </a:t>
            </a:r>
            <a:endParaRPr lang="en-US" altLang="en-US" sz="2800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660977" y="2603931"/>
            <a:ext cx="1141117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Cộng 1 vào hai vế của bất đẳng thức – 5x &gt; – 5y ta được </a:t>
            </a:r>
            <a:endParaRPr lang="en-US" altLang="en-US" sz="2800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929718" y="3393018"/>
          <a:ext cx="262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280" imgH="203040" progId="Equation.DSMT4">
                  <p:embed/>
                </p:oleObj>
              </mc:Choice>
              <mc:Fallback>
                <p:oleObj name="Equation" r:id="rId7" imgW="1079280" imgH="203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29718" y="3393018"/>
                        <a:ext cx="26289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4775200" y="4506384"/>
          <a:ext cx="2641600" cy="474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203040" progId="Equation.DSMT4">
                  <p:embed/>
                </p:oleObj>
              </mc:Choice>
              <mc:Fallback>
                <p:oleObj name="Equation" r:id="rId9" imgW="113004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75200" y="4506384"/>
                        <a:ext cx="2641600" cy="4741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660975" y="5002675"/>
            <a:ext cx="6172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Từ (1) và (2) theo tính chất bắc cầu ta có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7816851" y="5065184"/>
          <a:ext cx="2182283" cy="491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203040" progId="Equation.DSMT4">
                  <p:embed/>
                </p:oleObj>
              </mc:Choice>
              <mc:Fallback>
                <p:oleObj name="Equation" r:id="rId11" imgW="90144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16851" y="5065184"/>
                        <a:ext cx="2182283" cy="491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884219" y="319267"/>
            <a:ext cx="63351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3</a:t>
            </a:r>
            <a:r>
              <a:rPr lang="en-US" altLang="en-US" sz="28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en-US" altLang="en-US" sz="28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Cho x &lt; y  Chứng minh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65448" y="3761813"/>
            <a:ext cx="91732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Cộng – 5x vào hai vế của bất đẳng thức 7 &gt;1 ta được</a:t>
            </a: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456387"/>
              </p:ext>
            </p:extLst>
          </p:nvPr>
        </p:nvGraphicFramePr>
        <p:xfrm>
          <a:off x="3656210" y="5755759"/>
          <a:ext cx="2266951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440" imgH="203040" progId="Equation.DSMT4">
                  <p:embed/>
                </p:oleObj>
              </mc:Choice>
              <mc:Fallback>
                <p:oleObj name="Equation" r:id="rId13" imgW="901440" imgH="2030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56210" y="5755759"/>
                        <a:ext cx="2266951" cy="509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660975" y="5487333"/>
            <a:ext cx="607383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Vậy x &lt; y thì  </a:t>
            </a:r>
            <a:endParaRPr lang="en-US" altLang="en-US" sz="2800" dirty="0"/>
          </a:p>
        </p:txBody>
      </p:sp>
      <p:sp>
        <p:nvSpPr>
          <p:cNvPr id="17" name="Oval 16"/>
          <p:cNvSpPr/>
          <p:nvPr/>
        </p:nvSpPr>
        <p:spPr>
          <a:xfrm>
            <a:off x="7833047" y="2262503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142917" y="2312768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4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24" grpId="0"/>
      <p:bldP spid="28" grpId="0"/>
      <p:bldP spid="19" grpId="0"/>
      <p:bldP spid="34" grpId="0"/>
      <p:bldP spid="16" grpId="0"/>
      <p:bldP spid="17" grpId="0" animBg="1"/>
      <p:bldP spid="17" grpId="1" animBg="1"/>
      <p:bldP spid="18" grpId="0" animBg="1"/>
      <p:bldP spid="1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03031" y="663926"/>
            <a:ext cx="4955347" cy="2616591"/>
          </a:xfrm>
          <a:prstGeom prst="ellips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CỦA BẤT ĐẲNG THƯC</a:t>
            </a:r>
          </a:p>
          <a:p>
            <a:pPr algn="ctr">
              <a:lnSpc>
                <a:spcPct val="150000"/>
              </a:lnSpc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BẤT PHƯƠNG TRÌNH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723977" y="3626879"/>
            <a:ext cx="3164456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6"/>
          <p:cNvSpPr/>
          <p:nvPr/>
        </p:nvSpPr>
        <p:spPr>
          <a:xfrm>
            <a:off x="4450081" y="3626880"/>
            <a:ext cx="3261247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phép nhân</a:t>
            </a:r>
          </a:p>
        </p:txBody>
      </p:sp>
      <p:sp>
        <p:nvSpPr>
          <p:cNvPr id="9" name="Rectangle: Rounded Corners 6"/>
          <p:cNvSpPr/>
          <p:nvPr/>
        </p:nvSpPr>
        <p:spPr>
          <a:xfrm>
            <a:off x="8433687" y="3626879"/>
            <a:ext cx="3057352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bắc cầu</a:t>
            </a:r>
          </a:p>
        </p:txBody>
      </p:sp>
    </p:spTree>
    <p:extLst>
      <p:ext uri="{BB962C8B-B14F-4D97-AF65-F5344CB8AC3E}">
        <p14:creationId xmlns:p14="http://schemas.microsoft.com/office/powerpoint/2010/main" val="152431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1792" y="1261598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Xét bất đẳng thức: </a:t>
            </a:r>
            <a:r>
              <a:rPr lang="en-US" sz="2800" b="1" dirty="0">
                <a:solidFill>
                  <a:srgbClr val="FFFF00"/>
                </a:solidFill>
              </a:rPr>
              <a:t>– 2 &lt; 3</a:t>
            </a:r>
          </a:p>
        </p:txBody>
      </p:sp>
      <p:sp>
        <p:nvSpPr>
          <p:cNvPr id="4" name="Rectangle 3"/>
          <p:cNvSpPr/>
          <p:nvPr/>
        </p:nvSpPr>
        <p:spPr>
          <a:xfrm>
            <a:off x="1782205" y="1820099"/>
            <a:ext cx="8594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Nhân hai vế của bất đẳng thức với 2 ta được bất đẳng thức   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212131" y="2320997"/>
          <a:ext cx="2403407" cy="556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279360" progId="Equation.DSMT4">
                  <p:embed/>
                </p:oleObj>
              </mc:Choice>
              <mc:Fallback>
                <p:oleObj name="Equation" r:id="rId2" imgW="965160" imgH="2793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31" y="2320997"/>
                        <a:ext cx="2403407" cy="556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</a:p>
        </p:txBody>
      </p:sp>
    </p:spTree>
    <p:extLst>
      <p:ext uri="{BB962C8B-B14F-4D97-AF65-F5344CB8AC3E}">
        <p14:creationId xmlns:p14="http://schemas.microsoft.com/office/powerpoint/2010/main" val="169878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9383" y="1968824"/>
            <a:ext cx="11208327" cy="2543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+ Làm các bài tập : </a:t>
            </a:r>
          </a:p>
          <a:p>
            <a:pPr algn="ctr">
              <a:lnSpc>
                <a:spcPct val="20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7; 8; 13; 14 (Sgk – trang 40).</a:t>
            </a:r>
          </a:p>
          <a:p>
            <a:pPr>
              <a:lnSpc>
                <a:spcPct val="200000"/>
              </a:lnSpc>
            </a:pPr>
            <a:r>
              <a:rPr lang="en-US" alt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endParaRPr lang="en-US" alt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617" y="559308"/>
            <a:ext cx="10792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  <a:endParaRPr lang="en-US" altLang="en-US" sz="4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0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0993" y="411284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30836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55399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30092" y="206075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47832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20305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60404" y="153299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60146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99917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2 &lt;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452371" y="329849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642729" y="329737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52043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34681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51963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36429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62602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772242" y="1588580"/>
            <a:ext cx="274333" cy="4204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828670" y="5074484"/>
            <a:ext cx="322747" cy="40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66" grpId="0"/>
      <p:bldP spid="52" grpId="0" animBg="1"/>
      <p:bldP spid="52" grpId="1" animBg="1"/>
      <p:bldP spid="53" grpId="0" animBg="1"/>
      <p:bldP spid="5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0993" y="411284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30836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55399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30092" y="206075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47832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20305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60404" y="153299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60146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99917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2 &lt;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452371" y="329849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642729" y="329737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52043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34681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51963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36429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62602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0109" y="5498320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100   &lt;  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100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742124" y="5547887"/>
            <a:ext cx="484539" cy="409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425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66" grpId="0"/>
      <p:bldP spid="51" grpId="0"/>
      <p:bldP spid="54" grpId="0" animBg="1"/>
      <p:bldP spid="5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0993" y="394658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14210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3877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30092" y="189449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31206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186427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60404" y="136673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43520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83291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2 &lt;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452371" y="313223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699483" y="311782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.2 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35417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18055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35337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19803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45976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0109" y="5332060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100   &lt;  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100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306682" y="5797129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. </a:t>
            </a:r>
            <a:r>
              <a:rPr lang="en-US" sz="2800" b="1" dirty="0">
                <a:solidFill>
                  <a:srgbClr val="FFFF00"/>
                </a:solidFill>
              </a:rPr>
              <a:t>c   &lt;  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c    ( c  &gt; 0 )</a:t>
            </a:r>
          </a:p>
        </p:txBody>
      </p:sp>
    </p:spTree>
    <p:extLst>
      <p:ext uri="{BB962C8B-B14F-4D97-AF65-F5344CB8AC3E}">
        <p14:creationId xmlns:p14="http://schemas.microsoft.com/office/powerpoint/2010/main" val="183156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51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120"/>
          <p:cNvSpPr txBox="1">
            <a:spLocks noChangeArrowheads="1"/>
          </p:cNvSpPr>
          <p:nvPr/>
        </p:nvSpPr>
        <p:spPr bwMode="auto">
          <a:xfrm>
            <a:off x="5411878" y="253437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894803" y="3139002"/>
            <a:ext cx="444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12330" y="645754"/>
            <a:ext cx="7445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Tính chất</a:t>
            </a:r>
            <a:r>
              <a:rPr lang="en-US" sz="2800" dirty="0"/>
              <a:t>: </a:t>
            </a:r>
          </a:p>
          <a:p>
            <a:r>
              <a:rPr lang="en-US" sz="2800" dirty="0"/>
              <a:t>                 Với 3 số a; b và c mà c &gt; 0 ta có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50398" y="1660566"/>
            <a:ext cx="814531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&lt; b thì ac &lt; bc;              Nếu a ≤ b thì ac ≤ 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4347" y="2293199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&gt; b thì ac &gt; bc;              Nếu a ≥ b thì ac ≥ 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29189" y="3122224"/>
          <a:ext cx="9871319" cy="1449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1319">
                  <a:extLst>
                    <a:ext uri="{9D8B030D-6E8A-4147-A177-3AD203B41FA5}">
                      <a16:colId xmlns:a16="http://schemas.microsoft.com/office/drawing/2014/main" val="3725587877"/>
                    </a:ext>
                  </a:extLst>
                </a:gridCol>
              </a:tblGrid>
              <a:tr h="14497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470118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107080" y="3234645"/>
            <a:ext cx="9973831" cy="1147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0" indent="-90170" algn="ctr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nhân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vế của  bất đẳng thức với 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dương 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marR="0" indent="-90170" algn="ctr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bất đẳng thức mới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 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94664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48371" y="1819102"/>
            <a:ext cx="4916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</a:t>
            </a:r>
            <a:r>
              <a:rPr lang="en-US" sz="2800" b="1" dirty="0">
                <a:solidFill>
                  <a:srgbClr val="FFFF00"/>
                </a:solidFill>
              </a:rPr>
              <a:t>. c           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 c   nếu c &lt; 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779981" y="1819102"/>
            <a:ext cx="673381" cy="52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481224" y="1122062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Xét bất đẳng thức: </a:t>
            </a:r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</p:spTree>
    <p:extLst>
      <p:ext uri="{BB962C8B-B14F-4D97-AF65-F5344CB8AC3E}">
        <p14:creationId xmlns:p14="http://schemas.microsoft.com/office/powerpoint/2010/main" val="14623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8" grpId="0"/>
      <p:bldP spid="44" grpId="0" animBg="1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91515" y="952374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Xét bất đẳng thức: </a:t>
            </a:r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1927" y="1510875"/>
            <a:ext cx="969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Nhân hai vế của bất đẳng thức với </a:t>
            </a:r>
            <a:r>
              <a:rPr lang="en-US" altLang="en-US" sz="2800" dirty="0">
                <a:solidFill>
                  <a:srgbClr val="FFFF00"/>
                </a:solidFill>
              </a:rPr>
              <a:t>(</a:t>
            </a:r>
            <a:r>
              <a:rPr lang="en-US" sz="2800" dirty="0">
                <a:solidFill>
                  <a:srgbClr val="FFFF00"/>
                </a:solidFill>
              </a:rPr>
              <a:t>– </a:t>
            </a:r>
            <a:r>
              <a:rPr lang="en-US" altLang="en-US" sz="2800" dirty="0">
                <a:solidFill>
                  <a:srgbClr val="FFFF00"/>
                </a:solidFill>
              </a:rPr>
              <a:t>2) </a:t>
            </a:r>
            <a:r>
              <a:rPr lang="en-US" altLang="en-US" sz="2800" dirty="0">
                <a:solidFill>
                  <a:schemeClr val="bg1"/>
                </a:solidFill>
              </a:rPr>
              <a:t>ta được bất đẳng thức   </a:t>
            </a:r>
            <a:endParaRPr lang="en-US" sz="2800" dirty="0"/>
          </a:p>
        </p:txBody>
      </p:sp>
      <p:sp>
        <p:nvSpPr>
          <p:cNvPr id="48" name="Rectangle 47"/>
          <p:cNvSpPr/>
          <p:nvPr/>
        </p:nvSpPr>
        <p:spPr>
          <a:xfrm>
            <a:off x="4351938" y="2123908"/>
            <a:ext cx="323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</a:t>
            </a:r>
            <a:r>
              <a:rPr lang="en-US" sz="2800" b="1" dirty="0">
                <a:solidFill>
                  <a:srgbClr val="FFFF00"/>
                </a:solidFill>
              </a:rPr>
              <a:t>.(–2)        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 (–2)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805221" y="2123908"/>
            <a:ext cx="673381" cy="52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6720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8" grpId="0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</a:p>
        </p:txBody>
      </p:sp>
      <p:sp>
        <p:nvSpPr>
          <p:cNvPr id="7" name="Rectangle 6"/>
          <p:cNvSpPr/>
          <p:nvPr/>
        </p:nvSpPr>
        <p:spPr>
          <a:xfrm>
            <a:off x="2624533" y="1766336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929700" y="2164146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3197614" y="1731534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61548" y="3614199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929700" y="4060858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3197614" y="3628246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    -6  -5  -4  -3  -2 - 1   0   1    2   3   4    5   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597080" y="1215729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385148" y="2298579"/>
            <a:ext cx="2458927" cy="187919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5016509" y="4450036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</a:t>
            </a:r>
            <a:r>
              <a:rPr lang="en-US" sz="2800" b="1" dirty="0">
                <a:solidFill>
                  <a:srgbClr val="FFFF00"/>
                </a:solidFill>
              </a:rPr>
              <a:t>.(–2) &gt; 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 (–2)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267454" y="2936802"/>
            <a:ext cx="1322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.(– 2) 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03948" y="2893459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</a:t>
            </a:r>
            <a:r>
              <a:rPr lang="en-US" sz="2800" b="1" dirty="0">
                <a:solidFill>
                  <a:srgbClr val="FFFF00"/>
                </a:solidFill>
              </a:rPr>
              <a:t>.(– 2)</a:t>
            </a:r>
          </a:p>
        </p:txBody>
      </p:sp>
      <p:sp>
        <p:nvSpPr>
          <p:cNvPr id="57" name="Oval 112"/>
          <p:cNvSpPr>
            <a:spLocks noChangeArrowheads="1"/>
          </p:cNvSpPr>
          <p:nvPr/>
        </p:nvSpPr>
        <p:spPr bwMode="auto">
          <a:xfrm>
            <a:off x="7767701" y="4107917"/>
            <a:ext cx="125037" cy="159631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112"/>
          <p:cNvSpPr>
            <a:spLocks noChangeArrowheads="1"/>
          </p:cNvSpPr>
          <p:nvPr/>
        </p:nvSpPr>
        <p:spPr bwMode="auto">
          <a:xfrm>
            <a:off x="5309075" y="2202170"/>
            <a:ext cx="152146" cy="12222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3681044" y="4132592"/>
            <a:ext cx="142888" cy="134956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0" name="Oval 87"/>
          <p:cNvSpPr>
            <a:spLocks noChangeArrowheads="1"/>
          </p:cNvSpPr>
          <p:nvPr/>
        </p:nvSpPr>
        <p:spPr bwMode="auto">
          <a:xfrm>
            <a:off x="7355849" y="2206731"/>
            <a:ext cx="140304" cy="155101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6195828" y="1253350"/>
            <a:ext cx="334515" cy="43581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462624" y="4533544"/>
            <a:ext cx="355446" cy="412084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>
            <a:endCxn id="59" idx="7"/>
          </p:cNvCxnSpPr>
          <p:nvPr/>
        </p:nvCxnSpPr>
        <p:spPr>
          <a:xfrm flipH="1">
            <a:off x="3803007" y="2330011"/>
            <a:ext cx="3640692" cy="182234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375484" y="5076887"/>
            <a:ext cx="42530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</a:t>
            </a:r>
            <a:r>
              <a:rPr lang="en-US" sz="2800" b="1" dirty="0">
                <a:solidFill>
                  <a:srgbClr val="FFFF00"/>
                </a:solidFill>
              </a:rPr>
              <a:t>.(–1001)  &gt;  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en-US" sz="2800" b="1" dirty="0">
                <a:solidFill>
                  <a:srgbClr val="FFFF00"/>
                </a:solidFill>
              </a:rPr>
              <a:t>. (–1001)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298129" y="5703738"/>
            <a:ext cx="43584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(– 2) </a:t>
            </a:r>
            <a:r>
              <a:rPr lang="en-US" sz="2800" b="1" dirty="0">
                <a:solidFill>
                  <a:srgbClr val="FFFF00"/>
                </a:solidFill>
              </a:rPr>
              <a:t>. c &gt; </a:t>
            </a:r>
            <a:r>
              <a:rPr lang="en-US" sz="2800" b="1" dirty="0">
                <a:solidFill>
                  <a:schemeClr val="bg1"/>
                </a:solidFill>
              </a:rPr>
              <a:t>3 </a:t>
            </a:r>
            <a:r>
              <a:rPr lang="en-US" sz="2800" b="1" dirty="0">
                <a:solidFill>
                  <a:srgbClr val="FFFF00"/>
                </a:solidFill>
              </a:rPr>
              <a:t>. c   ( c &lt; 0 )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398077" y="5141667"/>
            <a:ext cx="484539" cy="409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1193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1" grpId="1" animBg="1"/>
      <p:bldP spid="62" grpId="0" animBg="1"/>
      <p:bldP spid="62" grpId="1" animBg="1"/>
      <p:bldP spid="54" grpId="0"/>
      <p:bldP spid="64" grpId="0"/>
      <p:bldP spid="65" grpId="0" animBg="1"/>
      <p:bldP spid="6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6087</TotalTime>
  <Words>1473</Words>
  <Application>Microsoft Office PowerPoint</Application>
  <PresentationFormat>Widescreen</PresentationFormat>
  <Paragraphs>188</Paragraphs>
  <Slides>20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.VnTime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vũ lê</cp:lastModifiedBy>
  <cp:revision>929</cp:revision>
  <dcterms:created xsi:type="dcterms:W3CDTF">2020-03-05T15:19:26Z</dcterms:created>
  <dcterms:modified xsi:type="dcterms:W3CDTF">2023-07-19T09:48:52Z</dcterms:modified>
</cp:coreProperties>
</file>