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2" r:id="rId2"/>
    <p:sldId id="292" r:id="rId3"/>
    <p:sldId id="275" r:id="rId4"/>
    <p:sldId id="323" r:id="rId5"/>
    <p:sldId id="293" r:id="rId6"/>
    <p:sldId id="294" r:id="rId7"/>
    <p:sldId id="295" r:id="rId8"/>
    <p:sldId id="297" r:id="rId9"/>
    <p:sldId id="325" r:id="rId10"/>
    <p:sldId id="324" r:id="rId11"/>
    <p:sldId id="298" r:id="rId12"/>
    <p:sldId id="299" r:id="rId13"/>
    <p:sldId id="300" r:id="rId14"/>
    <p:sldId id="301" r:id="rId15"/>
    <p:sldId id="302" r:id="rId16"/>
    <p:sldId id="303" r:id="rId17"/>
    <p:sldId id="304" r:id="rId18"/>
    <p:sldId id="305"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E8E8E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43"/>
      </p:cViewPr>
      <p:guideLst>
        <p:guide orient="horz" pos="172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ương vũ lê" userId="cdd86a19a8227eef" providerId="LiveId" clId="{1FE76FC0-ACAC-4ABD-90AC-2ACC25DB2613}"/>
    <pc:docChg chg="modSld">
      <pc:chgData name="phương vũ lê" userId="cdd86a19a8227eef" providerId="LiveId" clId="{1FE76FC0-ACAC-4ABD-90AC-2ACC25DB2613}" dt="2023-07-19T09:23:41.387" v="1" actId="122"/>
      <pc:docMkLst>
        <pc:docMk/>
      </pc:docMkLst>
      <pc:sldChg chg="modSp mod">
        <pc:chgData name="phương vũ lê" userId="cdd86a19a8227eef" providerId="LiveId" clId="{1FE76FC0-ACAC-4ABD-90AC-2ACC25DB2613}" dt="2023-07-19T09:23:41.387" v="1" actId="122"/>
        <pc:sldMkLst>
          <pc:docMk/>
          <pc:sldMk cId="3958174899" sldId="322"/>
        </pc:sldMkLst>
        <pc:spChg chg="mod">
          <ac:chgData name="phương vũ lê" userId="cdd86a19a8227eef" providerId="LiveId" clId="{1FE76FC0-ACAC-4ABD-90AC-2ACC25DB2613}" dt="2023-07-19T09:23:41.387" v="1" actId="122"/>
          <ac:spMkLst>
            <pc:docMk/>
            <pc:sldMk cId="3958174899" sldId="32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9.tm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tm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1"/>
            <a:ext cx="8229600" cy="4602163"/>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BÀI 8. </a:t>
            </a:r>
          </a:p>
          <a:p>
            <a:pPr marL="0" indent="0">
              <a:buNone/>
            </a:pPr>
            <a:r>
              <a:rPr lang="en-US" b="1" dirty="0">
                <a:solidFill>
                  <a:srgbClr val="FF0000"/>
                </a:solidFill>
                <a:latin typeface="Times New Roman" panose="02020603050405020304" pitchFamily="18" charset="0"/>
                <a:cs typeface="Times New Roman" panose="02020603050405020304" pitchFamily="18" charset="0"/>
              </a:rPr>
              <a:t>SỬ DỤNG VÀ BẢO QUẢN TRANG PHỤC</a:t>
            </a:r>
          </a:p>
        </p:txBody>
      </p:sp>
    </p:spTree>
    <p:extLst>
      <p:ext uri="{BB962C8B-B14F-4D97-AF65-F5344CB8AC3E}">
        <p14:creationId xmlns:p14="http://schemas.microsoft.com/office/powerpoint/2010/main" val="395817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685800"/>
            <a:ext cx="8610600" cy="1815882"/>
          </a:xfrm>
          <a:prstGeom prst="rect">
            <a:avLst/>
          </a:prstGeom>
        </p:spPr>
        <p:txBody>
          <a:bodyPr wrap="square">
            <a:spAutoFit/>
          </a:bodyPr>
          <a:lstStyle/>
          <a:p>
            <a:r>
              <a:rPr lang="vi-VN" sz="2800" b="1" dirty="0">
                <a:solidFill>
                  <a:srgbClr val="FFC000"/>
                </a:solidFill>
                <a:latin typeface="Times New Roman" panose="02020603050405020304" pitchFamily="18" charset="0"/>
                <a:cs typeface="Times New Roman" panose="02020603050405020304" pitchFamily="18" charset="0"/>
              </a:rPr>
              <a:t>Vận dụng</a:t>
            </a:r>
          </a:p>
          <a:p>
            <a:r>
              <a:rPr lang="vi-VN" sz="2800" dirty="0">
                <a:solidFill>
                  <a:srgbClr val="1A0DAB"/>
                </a:solidFill>
                <a:latin typeface="Times New Roman" panose="02020603050405020304" pitchFamily="18" charset="0"/>
                <a:cs typeface="Times New Roman" panose="02020603050405020304" pitchFamily="18" charset="0"/>
              </a:rPr>
              <a:t>1. Trang phục em mặc hàng ngày đã được phối hợp và sử dụng đúng cách chưa? Em sẽ thay đổi như thế nào khi lựa chọn và sử dụng trang phục của mình.</a:t>
            </a:r>
          </a:p>
        </p:txBody>
      </p:sp>
    </p:spTree>
    <p:extLst>
      <p:ext uri="{BB962C8B-B14F-4D97-AF65-F5344CB8AC3E}">
        <p14:creationId xmlns:p14="http://schemas.microsoft.com/office/powerpoint/2010/main" val="333947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3864" y="203200"/>
            <a:ext cx="4764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a:t>
            </a:r>
            <a:r>
              <a:rPr lang="en-US" sz="2800" b="1" u="sng" dirty="0">
                <a:solidFill>
                  <a:srgbClr val="339966"/>
                </a:solidFill>
              </a:rPr>
              <a:t> SỬ DỤNG TRANG PHỤC</a:t>
            </a:r>
          </a:p>
        </p:txBody>
      </p:sp>
      <p:sp>
        <p:nvSpPr>
          <p:cNvPr id="12294" name="Rectangle 11"/>
          <p:cNvSpPr>
            <a:spLocks noChangeArrowheads="1"/>
          </p:cNvSpPr>
          <p:nvPr/>
        </p:nvSpPr>
        <p:spPr bwMode="auto">
          <a:xfrm>
            <a:off x="1865314" y="77218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en-US" sz="2800" dirty="0" err="1">
                <a:solidFill>
                  <a:srgbClr val="8DC7B0"/>
                </a:solidFill>
              </a:rPr>
              <a:t>Cách</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2195637" y="1336120"/>
            <a:ext cx="6400482" cy="2092881"/>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Trang phục đi học có kiểu dáng đơn giản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gọn gang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dễ mặc dễ hoạt động có màu sắc hài hòa thường được may từ vải sợi pha</a:t>
            </a:r>
          </a:p>
          <a:p>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8912590" y="1905001"/>
            <a:ext cx="1841402" cy="3860475"/>
          </a:xfrm>
          <a:prstGeom prst="rect">
            <a:avLst/>
          </a:prstGeom>
        </p:spPr>
      </p:pic>
      <p:pic>
        <p:nvPicPr>
          <p:cNvPr id="7" name="Picture 6"/>
          <p:cNvPicPr>
            <a:picLocks noChangeAspect="1"/>
          </p:cNvPicPr>
          <p:nvPr/>
        </p:nvPicPr>
        <p:blipFill>
          <a:blip r:embed="rId5"/>
          <a:stretch>
            <a:fillRect/>
          </a:stretch>
        </p:blipFill>
        <p:spPr>
          <a:xfrm>
            <a:off x="2935604" y="2901137"/>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3864" y="203201"/>
            <a:ext cx="59698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CÁCH SỬ DỤNG TRANG PHỤC</a:t>
            </a:r>
          </a:p>
          <a:p>
            <a:pPr>
              <a:spcBef>
                <a:spcPct val="50000"/>
              </a:spcBef>
            </a:pPr>
            <a:endParaRPr lang="en-US" altLang="vi-VN" sz="2800" b="1" u="sng" dirty="0">
              <a:solidFill>
                <a:srgbClr val="339966"/>
              </a:solidFill>
            </a:endParaRPr>
          </a:p>
        </p:txBody>
      </p:sp>
      <p:sp>
        <p:nvSpPr>
          <p:cNvPr id="12294" name="Rectangle 11"/>
          <p:cNvSpPr>
            <a:spLocks noChangeArrowheads="1"/>
          </p:cNvSpPr>
          <p:nvPr/>
        </p:nvSpPr>
        <p:spPr bwMode="auto">
          <a:xfrm>
            <a:off x="1524001" y="71120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en-US" sz="2800" dirty="0" err="1">
                <a:solidFill>
                  <a:srgbClr val="8DC7B0"/>
                </a:solidFill>
              </a:rPr>
              <a:t>Cách</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2029692" y="1221717"/>
            <a:ext cx="5562283" cy="2246769"/>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rang phục lao động có kiểu dáng đơn giản rộng sẽ hoạt động thường có màu s</a:t>
            </a:r>
            <a:r>
              <a:rPr lang="en-US" sz="2800" dirty="0" err="1">
                <a:solidFill>
                  <a:srgbClr val="0070C0"/>
                </a:solidFill>
                <a:latin typeface="Times New Roman" panose="02020603050405020304" pitchFamily="18" charset="0"/>
                <a:cs typeface="Times New Roman" panose="02020603050405020304" pitchFamily="18" charset="0"/>
              </a:rPr>
              <a:t>ẫm</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được may từ vải sợi bông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1200" l="27778" r="44118"/>
                    </a14:imgEffect>
                  </a14:imgLayer>
                </a14:imgProps>
              </a:ext>
              <a:ext uri="{28A0092B-C50C-407E-A947-70E740481C1C}">
                <a14:useLocalDpi xmlns:a14="http://schemas.microsoft.com/office/drawing/2010/main" val="0"/>
              </a:ext>
            </a:extLst>
          </a:blip>
          <a:srcRect l="25752" r="53732" b="17527"/>
          <a:stretch/>
        </p:blipFill>
        <p:spPr>
          <a:xfrm>
            <a:off x="8041093" y="1041885"/>
            <a:ext cx="2602864" cy="3928298"/>
          </a:xfrm>
          <a:prstGeom prst="rect">
            <a:avLst/>
          </a:prstGeom>
        </p:spPr>
      </p:pic>
      <p:pic>
        <p:nvPicPr>
          <p:cNvPr id="5122" name="Picture 2" descr="Đặc điểm quần áo bảo hộ lao động cho công nhâ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361" y="3134084"/>
            <a:ext cx="5489575" cy="32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511562" y="123095"/>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err="1">
                <a:solidFill>
                  <a:srgbClr val="339966"/>
                </a:solidFill>
              </a:rPr>
              <a:t>Cách</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1524001"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sz="2800" dirty="0">
                <a:solidFill>
                  <a:srgbClr val="8DC7B0"/>
                </a:solidFill>
              </a:rPr>
              <a:t> </a:t>
            </a:r>
            <a:r>
              <a:rPr lang="en-US" sz="2800" dirty="0" err="1">
                <a:solidFill>
                  <a:srgbClr val="8DC7B0"/>
                </a:solidFill>
              </a:rPr>
              <a:t>Cách</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2362518" y="1430753"/>
            <a:ext cx="6171882" cy="2369880"/>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tùy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endParaRPr lang="en-US" sz="2800" dirty="0">
              <a:solidFill>
                <a:srgbClr val="0070C0"/>
              </a:solidFill>
              <a:latin typeface="Times New Roman" panose="02020603050405020304" pitchFamily="18" charset="0"/>
              <a:cs typeface="Times New Roman" panose="02020603050405020304" pitchFamily="18" charset="0"/>
            </a:endParaRPr>
          </a:p>
          <a:p>
            <a:br>
              <a:rPr lang="en-US"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2400" l="53595" r="77996"/>
                    </a14:imgEffect>
                  </a14:imgLayer>
                </a14:imgProps>
              </a:ext>
              <a:ext uri="{28A0092B-C50C-407E-A947-70E740481C1C}">
                <a14:useLocalDpi xmlns:a14="http://schemas.microsoft.com/office/drawing/2010/main" val="0"/>
              </a:ext>
            </a:extLst>
          </a:blip>
          <a:srcRect l="50606" r="18898" b="17258"/>
          <a:stretch/>
        </p:blipFill>
        <p:spPr>
          <a:xfrm>
            <a:off x="8014855" y="1458443"/>
            <a:ext cx="2667000" cy="3941115"/>
          </a:xfrm>
          <a:prstGeom prst="rect">
            <a:avLst/>
          </a:prstGeom>
        </p:spPr>
      </p:pic>
      <p:pic>
        <p:nvPicPr>
          <p:cNvPr id="6" name="Picture 5"/>
          <p:cNvPicPr>
            <a:picLocks noChangeAspect="1"/>
          </p:cNvPicPr>
          <p:nvPr/>
        </p:nvPicPr>
        <p:blipFill>
          <a:blip r:embed="rId5"/>
          <a:stretch>
            <a:fillRect/>
          </a:stretch>
        </p:blipFill>
        <p:spPr>
          <a:xfrm>
            <a:off x="2232618" y="2962556"/>
            <a:ext cx="4635531" cy="3478011"/>
          </a:xfrm>
          <a:prstGeom prst="rect">
            <a:avLst/>
          </a:prstGeom>
        </p:spPr>
      </p:pic>
    </p:spTree>
    <p:extLst>
      <p:ext uri="{BB962C8B-B14F-4D97-AF65-F5344CB8AC3E}">
        <p14:creationId xmlns:p14="http://schemas.microsoft.com/office/powerpoint/2010/main" val="93053597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2362518" y="1430754"/>
            <a:ext cx="4572000" cy="2800767"/>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rang phục ở nhà có kiểu dáng đơn giản</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thoải mái thường được may từ vải sợi thiên nhiên</a:t>
            </a:r>
          </a:p>
          <a:p>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7431724" y="1043313"/>
            <a:ext cx="2086903" cy="3926870"/>
          </a:xfrm>
          <a:prstGeom prst="rect">
            <a:avLst/>
          </a:prstGeom>
        </p:spPr>
      </p:pic>
      <p:pic>
        <p:nvPicPr>
          <p:cNvPr id="2" name="Picture 1"/>
          <p:cNvPicPr>
            <a:picLocks noChangeAspect="1"/>
          </p:cNvPicPr>
          <p:nvPr/>
        </p:nvPicPr>
        <p:blipFill>
          <a:blip r:embed="rId5"/>
          <a:stretch>
            <a:fillRect/>
          </a:stretch>
        </p:blipFill>
        <p:spPr>
          <a:xfrm>
            <a:off x="3275647" y="3405188"/>
            <a:ext cx="2143125" cy="2143125"/>
          </a:xfrm>
          <a:prstGeom prst="rect">
            <a:avLst/>
          </a:prstGeom>
        </p:spPr>
      </p:pic>
      <p:sp>
        <p:nvSpPr>
          <p:cNvPr id="13" name="Rectangle 1"/>
          <p:cNvSpPr>
            <a:spLocks noChangeArrowheads="1"/>
          </p:cNvSpPr>
          <p:nvPr/>
        </p:nvSpPr>
        <p:spPr bwMode="auto">
          <a:xfrm>
            <a:off x="1511562" y="123095"/>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err="1">
                <a:solidFill>
                  <a:srgbClr val="339966"/>
                </a:solidFill>
              </a:rPr>
              <a:t>Cách</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4" name="Rectangle 11"/>
          <p:cNvSpPr>
            <a:spLocks noChangeArrowheads="1"/>
          </p:cNvSpPr>
          <p:nvPr/>
        </p:nvSpPr>
        <p:spPr bwMode="auto">
          <a:xfrm>
            <a:off x="1524001"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sz="2800" dirty="0">
                <a:solidFill>
                  <a:srgbClr val="8DC7B0"/>
                </a:solidFill>
              </a:rPr>
              <a:t> </a:t>
            </a:r>
            <a:r>
              <a:rPr lang="en-US" sz="2800" dirty="0" err="1">
                <a:solidFill>
                  <a:srgbClr val="8DC7B0"/>
                </a:solidFill>
              </a:rPr>
              <a:t>Cách</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Tree>
    <p:extLst>
      <p:ext uri="{BB962C8B-B14F-4D97-AF65-F5344CB8AC3E}">
        <p14:creationId xmlns:p14="http://schemas.microsoft.com/office/powerpoint/2010/main" val="10939017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2569371"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dirty="0">
                <a:solidFill>
                  <a:srgbClr val="0070C0"/>
                </a:solidFill>
                <a:latin typeface="Times New Roman" panose="02020603050405020304" pitchFamily="18" charset="0"/>
                <a:ea typeface="+mj-ea"/>
                <a:cs typeface="Times New Roman" panose="02020603050405020304" pitchFamily="18" charset="0"/>
              </a:rPr>
              <a:t>K</a:t>
            </a:r>
            <a:endParaRPr lang="en-US" dirty="0"/>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001714"/>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3316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EC407"/>
                </a:solidFill>
                <a:latin typeface="#9Slide05 Habano" panose="02040603050506020204" pitchFamily="18" charset="0"/>
              </a:rPr>
              <a:t>Khám</a:t>
            </a:r>
            <a:r>
              <a:rPr lang="en-US" sz="3200" b="1" kern="0" dirty="0">
                <a:solidFill>
                  <a:srgbClr val="FEC407"/>
                </a:solidFill>
                <a:latin typeface="#9Slide05 Habano" panose="02040603050506020204" pitchFamily="18" charset="0"/>
              </a:rPr>
              <a:t> </a:t>
            </a:r>
            <a:r>
              <a:rPr lang="en-US" sz="3200" b="1" kern="0" dirty="0" err="1">
                <a:solidFill>
                  <a:srgbClr val="FEC407"/>
                </a:solidFill>
                <a:latin typeface="#9Slide05 Habano" panose="02040603050506020204" pitchFamily="18" charset="0"/>
              </a:rPr>
              <a:t>phá</a:t>
            </a:r>
            <a:endParaRPr lang="en-US" sz="3200" b="1" kern="0" dirty="0">
              <a:solidFill>
                <a:srgbClr val="FEC407"/>
              </a:solidFill>
              <a:latin typeface="#9Slide05 Habano" panose="02040603050506020204" pitchFamily="18" charset="0"/>
            </a:endParaRPr>
          </a:p>
        </p:txBody>
      </p:sp>
      <p:sp>
        <p:nvSpPr>
          <p:cNvPr id="10" name="Rectangle 9"/>
          <p:cNvSpPr/>
          <p:nvPr/>
        </p:nvSpPr>
        <p:spPr>
          <a:xfrm>
            <a:off x="2155123" y="1643156"/>
            <a:ext cx="8131877" cy="1146211"/>
          </a:xfrm>
          <a:prstGeom prst="rect">
            <a:avLst/>
          </a:prstGeom>
        </p:spPr>
        <p:txBody>
          <a:bodyPr wrap="square">
            <a:spAutoFit/>
          </a:bodyPr>
          <a:lstStyle/>
          <a:p>
            <a:pPr algn="ctr">
              <a:lnSpc>
                <a:spcPct val="107000"/>
              </a:lnSpc>
              <a:spcBef>
                <a:spcPct val="0"/>
              </a:spcBef>
            </a:pPr>
            <a:r>
              <a:rPr lang="en-US" sz="3200" dirty="0">
                <a:solidFill>
                  <a:srgbClr val="0070C0"/>
                </a:solidFill>
                <a:latin typeface="Times New Roman" panose="02020603050405020304" pitchFamily="18" charset="0"/>
                <a:ea typeface="+mj-ea"/>
                <a:cs typeface="Times New Roman" panose="02020603050405020304" pitchFamily="18" charset="0"/>
              </a:rPr>
              <a:t>Theo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có</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nghĩa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như</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thế</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sinh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đến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trường</a:t>
            </a: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659752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278857" y="-174400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2020918" y="1182232"/>
            <a:ext cx="7314882" cy="2246769"/>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8109000" y="2845125"/>
            <a:ext cx="1841402" cy="3860475"/>
          </a:xfrm>
          <a:prstGeom prst="rect">
            <a:avLst/>
          </a:prstGeom>
        </p:spPr>
      </p:pic>
      <p:pic>
        <p:nvPicPr>
          <p:cNvPr id="7" name="Picture 6"/>
          <p:cNvPicPr>
            <a:picLocks noChangeAspect="1"/>
          </p:cNvPicPr>
          <p:nvPr/>
        </p:nvPicPr>
        <p:blipFill>
          <a:blip r:embed="rId5"/>
          <a:stretch>
            <a:fillRect/>
          </a:stretch>
        </p:blipFill>
        <p:spPr>
          <a:xfrm>
            <a:off x="2935604" y="3048001"/>
            <a:ext cx="3846196" cy="3657599"/>
          </a:xfrm>
          <a:prstGeom prst="rect">
            <a:avLst/>
          </a:prstGeom>
        </p:spPr>
      </p:pic>
      <p:sp>
        <p:nvSpPr>
          <p:cNvPr id="11" name="Rectangle 1"/>
          <p:cNvSpPr>
            <a:spLocks noChangeArrowheads="1"/>
          </p:cNvSpPr>
          <p:nvPr/>
        </p:nvSpPr>
        <p:spPr bwMode="auto">
          <a:xfrm>
            <a:off x="1756666" y="42867"/>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err="1">
                <a:solidFill>
                  <a:srgbClr val="339966"/>
                </a:solidFill>
              </a:rPr>
              <a:t>Cách</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 name="Rectangle 11"/>
          <p:cNvSpPr>
            <a:spLocks noChangeArrowheads="1"/>
          </p:cNvSpPr>
          <p:nvPr/>
        </p:nvSpPr>
        <p:spPr bwMode="auto">
          <a:xfrm>
            <a:off x="1524001" y="711200"/>
            <a:ext cx="4259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sz="2800" dirty="0">
                <a:solidFill>
                  <a:srgbClr val="8DC7B0"/>
                </a:solidFill>
              </a:rPr>
              <a:t> </a:t>
            </a:r>
            <a:r>
              <a:rPr lang="en-US" sz="2800" dirty="0" err="1">
                <a:solidFill>
                  <a:srgbClr val="8DC7B0"/>
                </a:solidFill>
              </a:rPr>
              <a:t>Cách</a:t>
            </a:r>
            <a:r>
              <a:rPr lang="en-US" sz="2800" dirty="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p:txBody>
      </p:sp>
    </p:spTree>
    <p:extLst>
      <p:ext uri="{BB962C8B-B14F-4D97-AF65-F5344CB8AC3E}">
        <p14:creationId xmlns:p14="http://schemas.microsoft.com/office/powerpoint/2010/main" val="154470735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524001" y="711201"/>
            <a:ext cx="44181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sz="2800" dirty="0">
                <a:solidFill>
                  <a:srgbClr val="8DC7B0"/>
                </a:solidFill>
              </a:rPr>
              <a:t> </a:t>
            </a:r>
            <a:r>
              <a:rPr lang="en-US" sz="2800" dirty="0" err="1">
                <a:solidFill>
                  <a:srgbClr val="8DC7B0"/>
                </a:solidFill>
              </a:rPr>
              <a:t>Cách</a:t>
            </a:r>
            <a:r>
              <a:rPr lang="en-US" sz="2800" dirty="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2362518" y="1430754"/>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11324"/>
          <a:stretch/>
        </p:blipFill>
        <p:spPr>
          <a:xfrm>
            <a:off x="2362519" y="2741769"/>
            <a:ext cx="3276282" cy="3286127"/>
          </a:xfrm>
          <a:prstGeom prst="rect">
            <a:avLst/>
          </a:prstGeom>
        </p:spPr>
      </p:pic>
      <p:pic>
        <p:nvPicPr>
          <p:cNvPr id="2" name="Picture 1"/>
          <p:cNvPicPr>
            <a:picLocks noChangeAspect="1"/>
          </p:cNvPicPr>
          <p:nvPr/>
        </p:nvPicPr>
        <p:blipFill>
          <a:blip r:embed="rId4"/>
          <a:stretch>
            <a:fillRect/>
          </a:stretch>
        </p:blipFill>
        <p:spPr>
          <a:xfrm>
            <a:off x="6136007" y="2741768"/>
            <a:ext cx="3998593" cy="3286127"/>
          </a:xfrm>
          <a:prstGeom prst="rect">
            <a:avLst/>
          </a:prstGeom>
        </p:spPr>
      </p:pic>
      <p:sp>
        <p:nvSpPr>
          <p:cNvPr id="12" name="Rectangle 1"/>
          <p:cNvSpPr>
            <a:spLocks noChangeArrowheads="1"/>
          </p:cNvSpPr>
          <p:nvPr/>
        </p:nvSpPr>
        <p:spPr bwMode="auto">
          <a:xfrm>
            <a:off x="1755494" y="111562"/>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err="1">
                <a:solidFill>
                  <a:srgbClr val="339966"/>
                </a:solidFill>
              </a:rPr>
              <a:t>Cách</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26806160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7919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815142" y="740860"/>
            <a:ext cx="42274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dirty="0"/>
              <a:t> </a:t>
            </a:r>
            <a:r>
              <a:rPr lang="en-US" sz="2800" dirty="0" err="1">
                <a:solidFill>
                  <a:srgbClr val="8DC7B0"/>
                </a:solidFill>
              </a:rPr>
              <a:t>Cách</a:t>
            </a:r>
            <a:r>
              <a:rPr lang="en-US" sz="2800" dirty="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2362518" y="1430754"/>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629400" y="2499812"/>
            <a:ext cx="3703146" cy="2642254"/>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0" b="100000" l="5895" r="93895"/>
                    </a14:imgEffect>
                  </a14:imgLayer>
                </a14:imgProps>
              </a:ext>
              <a:ext uri="{28A0092B-C50C-407E-A947-70E740481C1C}">
                <a14:useLocalDpi xmlns:a14="http://schemas.microsoft.com/office/drawing/2010/main" val="0"/>
              </a:ext>
            </a:extLst>
          </a:blip>
          <a:stretch>
            <a:fillRect/>
          </a:stretch>
        </p:blipFill>
        <p:spPr>
          <a:xfrm>
            <a:off x="1685136" y="2117944"/>
            <a:ext cx="4525006" cy="3886742"/>
          </a:xfrm>
          <a:prstGeom prst="rect">
            <a:avLst/>
          </a:prstGeom>
        </p:spPr>
      </p:pic>
      <p:sp>
        <p:nvSpPr>
          <p:cNvPr id="11" name="Rectangle 1"/>
          <p:cNvSpPr>
            <a:spLocks noChangeArrowheads="1"/>
          </p:cNvSpPr>
          <p:nvPr/>
        </p:nvSpPr>
        <p:spPr bwMode="auto">
          <a:xfrm>
            <a:off x="1683695" y="183902"/>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err="1">
                <a:solidFill>
                  <a:srgbClr val="339966"/>
                </a:solidFill>
              </a:rPr>
              <a:t>Cách</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00222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2694430" y="-1313297"/>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2155123" y="1643156"/>
            <a:ext cx="8131877" cy="1146211"/>
          </a:xfrm>
          <a:prstGeom prst="rect">
            <a:avLst/>
          </a:prstGeom>
        </p:spPr>
        <p:txBody>
          <a:bodyPr wrap="square">
            <a:spAutoFit/>
          </a:bodyPr>
          <a:lstStyle/>
          <a:p>
            <a:pPr algn="ctr">
              <a:lnSpc>
                <a:spcPct val="107000"/>
              </a:lnSpc>
              <a:spcBef>
                <a:spcPct val="0"/>
              </a:spcBef>
            </a:pPr>
            <a:r>
              <a:rPr lang="vi-VN" dirty="0"/>
              <a:t> </a:t>
            </a:r>
            <a:r>
              <a:rPr lang="en-US" sz="3200" dirty="0" err="1">
                <a:solidFill>
                  <a:srgbClr val="0070C0"/>
                </a:solidFill>
                <a:latin typeface="Times New Roman" panose="02020603050405020304" pitchFamily="18" charset="0"/>
                <a:ea typeface="+mj-ea"/>
                <a:cs typeface="Times New Roman" panose="02020603050405020304" pitchFamily="18" charset="0"/>
              </a:rPr>
              <a:t>Sắc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chỉnh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đậm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nhạt</a:t>
            </a:r>
            <a:r>
              <a:rPr lang="en-US" sz="3200" dirty="0">
                <a:solidFill>
                  <a:srgbClr val="0070C0"/>
                </a:solidFill>
                <a:latin typeface="Times New Roman" panose="02020603050405020304" pitchFamily="18" charset="0"/>
                <a:ea typeface="+mj-ea"/>
                <a:cs typeface="Times New Roman" panose="02020603050405020304" pitchFamily="18" charset="0"/>
              </a:rPr>
              <a:t> hay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từng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màu</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106" y="304800"/>
            <a:ext cx="1629894" cy="923990"/>
          </a:xfrm>
          <a:prstGeom prst="rect">
            <a:avLst/>
          </a:prstGeom>
        </p:spPr>
      </p:pic>
      <p:sp>
        <p:nvSpPr>
          <p:cNvPr id="6" name="Freeform 5"/>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3756" b="100000" l="5085" r="97881"/>
                    </a14:imgEffect>
                  </a14:imgLayer>
                </a14:imgProps>
              </a:ext>
            </a:extLst>
          </a:blip>
          <a:stretch>
            <a:fillRect/>
          </a:stretch>
        </p:blipFill>
        <p:spPr>
          <a:xfrm>
            <a:off x="1638300" y="2252903"/>
            <a:ext cx="4343400" cy="3833573"/>
          </a:xfrm>
          <a:prstGeom prst="rect">
            <a:avLst/>
          </a:prstGeom>
        </p:spPr>
      </p:pic>
      <p:pic>
        <p:nvPicPr>
          <p:cNvPr id="5" name="Picture 4"/>
          <p:cNvPicPr>
            <a:picLocks noChangeAspect="1"/>
          </p:cNvPicPr>
          <p:nvPr/>
        </p:nvPicPr>
        <p:blipFill>
          <a:blip r:embed="rId5"/>
          <a:stretch>
            <a:fillRect/>
          </a:stretch>
        </p:blipFill>
        <p:spPr>
          <a:xfrm>
            <a:off x="5981700" y="2700604"/>
            <a:ext cx="4084502" cy="2941398"/>
          </a:xfrm>
          <a:prstGeom prst="rect">
            <a:avLst/>
          </a:prstGeom>
        </p:spPr>
      </p:pic>
    </p:spTree>
    <p:extLst>
      <p:ext uri="{BB962C8B-B14F-4D97-AF65-F5344CB8AC3E}">
        <p14:creationId xmlns:p14="http://schemas.microsoft.com/office/powerpoint/2010/main" val="988807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2895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1981200" y="1290639"/>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a:solidFill>
                  <a:srgbClr val="0000FF"/>
                </a:solidFill>
                <a:latin typeface=".VnTime" panose="020B7200000000000000" pitchFamily="34" charset="0"/>
              </a:rPr>
              <a:t>-</a:t>
            </a:r>
            <a:r>
              <a:rPr lang="en-US" sz="2800" dirty="0" err="1">
                <a:solidFill>
                  <a:schemeClr val="hlink"/>
                </a:solidFill>
              </a:rPr>
              <a:t>Lựa</a:t>
            </a:r>
            <a:r>
              <a:rPr lang="en-US" sz="2800" dirty="0">
                <a:solidFill>
                  <a:schemeClr val="hlink"/>
                </a:solidFill>
              </a:rPr>
              <a:t> </a:t>
            </a:r>
            <a:r>
              <a:rPr lang="en-US" sz="2800" dirty="0" err="1">
                <a:solidFill>
                  <a:schemeClr val="hlink"/>
                </a:solidFill>
              </a:rPr>
              <a:t>chọn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a:solidFill>
                  <a:schemeClr val="hlink"/>
                </a:solidFill>
              </a:rPr>
              <a:t>phù</a:t>
            </a:r>
            <a:r>
              <a:rPr lang="en-US" sz="2800" dirty="0">
                <a:solidFill>
                  <a:schemeClr val="hlink"/>
                </a:solidFill>
              </a:rPr>
              <a:t> </a:t>
            </a:r>
            <a:r>
              <a:rPr lang="en-US" sz="2800" dirty="0" err="1">
                <a:solidFill>
                  <a:schemeClr val="hlink"/>
                </a:solidFill>
              </a:rPr>
              <a:t>hợp</a:t>
            </a:r>
            <a:r>
              <a:rPr lang="en-US" sz="2800" dirty="0">
                <a:solidFill>
                  <a:schemeClr val="hlink"/>
                </a:solidFill>
              </a:rPr>
              <a:t> </a:t>
            </a:r>
            <a:r>
              <a:rPr lang="en-US" sz="2800" dirty="0" err="1">
                <a:solidFill>
                  <a:schemeClr val="hlink"/>
                </a:solidFill>
              </a:rPr>
              <a:t>với</a:t>
            </a:r>
            <a:r>
              <a:rPr lang="en-US" sz="2800" dirty="0">
                <a:solidFill>
                  <a:schemeClr val="hlink"/>
                </a:solidFill>
              </a:rPr>
              <a:t> </a:t>
            </a:r>
            <a:r>
              <a:rPr lang="en-US" sz="2800" dirty="0" err="1">
                <a:solidFill>
                  <a:schemeClr val="hlink"/>
                </a:solidFill>
              </a:rPr>
              <a:t>đặc</a:t>
            </a:r>
            <a:r>
              <a:rPr lang="en-US" sz="2800" dirty="0">
                <a:solidFill>
                  <a:schemeClr val="hlink"/>
                </a:solidFill>
              </a:rPr>
              <a:t> </a:t>
            </a:r>
            <a:r>
              <a:rPr lang="en-US" sz="2800" dirty="0" err="1">
                <a:solidFill>
                  <a:schemeClr val="hlink"/>
                </a:solidFill>
              </a:rPr>
              <a:t>điểm</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sở</a:t>
            </a:r>
            <a:r>
              <a:rPr lang="en-US" sz="2800" dirty="0">
                <a:solidFill>
                  <a:schemeClr val="hlink"/>
                </a:solidFill>
              </a:rPr>
              <a:t> </a:t>
            </a:r>
            <a:r>
              <a:rPr lang="en-US" sz="2800" dirty="0" err="1">
                <a:solidFill>
                  <a:schemeClr val="hlink"/>
                </a:solidFill>
              </a:rPr>
              <a:t>thích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bản</a:t>
            </a:r>
            <a:r>
              <a:rPr lang="en-US" sz="2800" dirty="0">
                <a:solidFill>
                  <a:schemeClr val="hlink"/>
                </a:solidFill>
              </a:rPr>
              <a:t> </a:t>
            </a:r>
            <a:r>
              <a:rPr lang="en-US" sz="2800" dirty="0" err="1">
                <a:solidFill>
                  <a:schemeClr val="hlink"/>
                </a:solidFill>
              </a:rPr>
              <a:t>thân</a:t>
            </a:r>
            <a:r>
              <a:rPr lang="en-US" sz="2800" dirty="0">
                <a:solidFill>
                  <a:schemeClr val="hlink"/>
                </a:solidFill>
              </a:rPr>
              <a:t> ,</a:t>
            </a:r>
            <a:r>
              <a:rPr lang="en-US" sz="2800" dirty="0" err="1">
                <a:solidFill>
                  <a:schemeClr val="hlink"/>
                </a:solidFill>
              </a:rPr>
              <a:t>tính</a:t>
            </a:r>
            <a:r>
              <a:rPr lang="en-US" sz="2800" dirty="0">
                <a:solidFill>
                  <a:schemeClr val="hlink"/>
                </a:solidFill>
              </a:rPr>
              <a:t> </a:t>
            </a:r>
            <a:r>
              <a:rPr lang="en-US" sz="2800" dirty="0" err="1">
                <a:solidFill>
                  <a:schemeClr val="hlink"/>
                </a:solidFill>
              </a:rPr>
              <a:t>chất</a:t>
            </a:r>
            <a:r>
              <a:rPr lang="en-US" sz="2800" dirty="0">
                <a:solidFill>
                  <a:schemeClr val="hlink"/>
                </a:solidFill>
              </a:rPr>
              <a:t> </a:t>
            </a:r>
            <a:r>
              <a:rPr lang="en-US" sz="2800" dirty="0" err="1">
                <a:solidFill>
                  <a:schemeClr val="hlink"/>
                </a:solidFill>
              </a:rPr>
              <a:t>công</a:t>
            </a:r>
            <a:r>
              <a:rPr lang="en-US" sz="2800" dirty="0">
                <a:solidFill>
                  <a:schemeClr val="hlink"/>
                </a:solidFill>
              </a:rPr>
              <a:t> </a:t>
            </a:r>
            <a:r>
              <a:rPr lang="en-US" sz="2800" dirty="0" err="1">
                <a:solidFill>
                  <a:schemeClr val="hlink"/>
                </a:solidFill>
              </a:rPr>
              <a:t>việc</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điều</a:t>
            </a:r>
            <a:r>
              <a:rPr lang="en-US" sz="2800" dirty="0">
                <a:solidFill>
                  <a:schemeClr val="hlink"/>
                </a:solidFill>
              </a:rPr>
              <a:t> </a:t>
            </a:r>
            <a:r>
              <a:rPr lang="en-US" sz="2800" dirty="0" err="1">
                <a:solidFill>
                  <a:schemeClr val="hlink"/>
                </a:solidFill>
              </a:rPr>
              <a:t>kiện</a:t>
            </a:r>
            <a:r>
              <a:rPr lang="en-US" sz="2800" dirty="0">
                <a:solidFill>
                  <a:schemeClr val="hlink"/>
                </a:solidFill>
              </a:rPr>
              <a:t> </a:t>
            </a:r>
            <a:r>
              <a:rPr lang="en-US" sz="2800" dirty="0" err="1">
                <a:solidFill>
                  <a:schemeClr val="hlink"/>
                </a:solidFill>
              </a:rPr>
              <a:t>tài</a:t>
            </a:r>
            <a:r>
              <a:rPr lang="en-US" sz="2800" dirty="0">
                <a:solidFill>
                  <a:schemeClr val="hlink"/>
                </a:solidFill>
              </a:rPr>
              <a:t> </a:t>
            </a:r>
            <a:r>
              <a:rPr lang="en-US" sz="2800" dirty="0" err="1">
                <a:solidFill>
                  <a:schemeClr val="hlink"/>
                </a:solidFill>
              </a:rPr>
              <a:t>chính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endParaRPr lang="en-US" altLang="vi-VN" sz="2800" dirty="0">
              <a:solidFill>
                <a:schemeClr val="hlink"/>
              </a:solidFill>
            </a:endParaRPr>
          </a:p>
        </p:txBody>
      </p:sp>
      <p:sp>
        <p:nvSpPr>
          <p:cNvPr id="12" name="Text Box 11"/>
          <p:cNvSpPr txBox="1">
            <a:spLocks noChangeArrowheads="1"/>
          </p:cNvSpPr>
          <p:nvPr/>
        </p:nvSpPr>
        <p:spPr bwMode="auto">
          <a:xfrm>
            <a:off x="2019300" y="2613364"/>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a:solidFill>
                  <a:schemeClr val="hlink"/>
                </a:solidFill>
              </a:rPr>
              <a:t>-</a:t>
            </a:r>
            <a:r>
              <a:rPr lang="en-US" altLang="vi-VN" sz="2800" dirty="0" err="1">
                <a:solidFill>
                  <a:schemeClr val="hlink"/>
                </a:solidFill>
              </a:rPr>
              <a:t>S</a:t>
            </a:r>
            <a:r>
              <a:rPr lang="en-US" sz="2800" dirty="0" err="1">
                <a:solidFill>
                  <a:schemeClr val="hlink"/>
                </a:solidFill>
              </a:rPr>
              <a:t>ử</a:t>
            </a:r>
            <a:r>
              <a:rPr lang="en-US" sz="2800" dirty="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bảo</a:t>
            </a:r>
            <a:r>
              <a:rPr lang="en-US" sz="2800" dirty="0">
                <a:solidFill>
                  <a:schemeClr val="hlink"/>
                </a:solidFill>
              </a:rPr>
              <a:t> </a:t>
            </a:r>
            <a:r>
              <a:rPr lang="en-US" sz="2800" dirty="0" err="1">
                <a:solidFill>
                  <a:schemeClr val="hlink"/>
                </a:solidFill>
              </a:rPr>
              <a:t>quản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số</a:t>
            </a:r>
            <a:r>
              <a:rPr lang="en-US" sz="2800" dirty="0">
                <a:solidFill>
                  <a:schemeClr val="hlink"/>
                </a:solidFill>
              </a:rPr>
              <a:t> </a:t>
            </a:r>
            <a:r>
              <a:rPr lang="en-US" sz="2800" dirty="0" err="1">
                <a:solidFill>
                  <a:schemeClr val="hlink"/>
                </a:solidFill>
              </a:rPr>
              <a:t>loại</a:t>
            </a:r>
            <a:r>
              <a:rPr lang="en-US" sz="2800" dirty="0">
                <a:solidFill>
                  <a:schemeClr val="hlink"/>
                </a:solidFill>
              </a:rPr>
              <a:t> </a:t>
            </a:r>
            <a:r>
              <a:rPr lang="en-US" sz="2800" dirty="0" err="1">
                <a:solidFill>
                  <a:schemeClr val="hlink"/>
                </a:solidFill>
              </a:rPr>
              <a:t>hình</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a:solidFill>
                  <a:schemeClr val="hlink"/>
                </a:solidFill>
              </a:rPr>
              <a:t>thông</a:t>
            </a:r>
            <a:r>
              <a:rPr lang="en-US" sz="2800" dirty="0">
                <a:solidFill>
                  <a:schemeClr val="hlink"/>
                </a:solidFill>
              </a:rPr>
              <a:t> </a:t>
            </a:r>
            <a:r>
              <a:rPr lang="en-US" sz="2800" dirty="0" err="1">
                <a:solidFill>
                  <a:schemeClr val="hlink"/>
                </a:solidFill>
              </a:rPr>
              <a:t>dụng</a:t>
            </a:r>
            <a:endParaRPr lang="en-US" altLang="vi-VN" sz="2800" dirty="0">
              <a:solidFill>
                <a:schemeClr val="hlink"/>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2493171"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4773"/>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3200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2480874" y="1046471"/>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8.5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tổng</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màu</a:t>
            </a:r>
            <a:r>
              <a:rPr lang="en-US" sz="2800" b="1" dirty="0">
                <a:solidFill>
                  <a:srgbClr val="339966"/>
                </a:solidFill>
              </a:rPr>
              <a:t>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nguyên</a:t>
            </a:r>
            <a:r>
              <a:rPr lang="en-US" sz="2800" b="1" dirty="0">
                <a:solidFill>
                  <a:srgbClr val="339966"/>
                </a:solidFill>
              </a:rPr>
              <a:t> </a:t>
            </a:r>
            <a:r>
              <a:rPr lang="en-US" sz="2800" b="1" dirty="0" err="1">
                <a:solidFill>
                  <a:srgbClr val="339966"/>
                </a:solidFill>
              </a:rPr>
              <a:t>tắc</a:t>
            </a:r>
            <a:r>
              <a:rPr lang="en-US" sz="2800" b="1" dirty="0">
                <a:solidFill>
                  <a:srgbClr val="339966"/>
                </a:solidFill>
              </a:rPr>
              <a:t> </a:t>
            </a:r>
            <a:r>
              <a:rPr lang="en-US" sz="2800" b="1" dirty="0" err="1">
                <a:solidFill>
                  <a:srgbClr val="339966"/>
                </a:solidFill>
              </a:rPr>
              <a:t>nào</a:t>
            </a:r>
            <a:r>
              <a:rPr lang="en-US" sz="2800" b="1" dirty="0">
                <a:solidFill>
                  <a:srgbClr val="339966"/>
                </a:solidFill>
              </a:rPr>
              <a:t>? </a:t>
            </a:r>
          </a:p>
        </p:txBody>
      </p:sp>
      <p:pic>
        <p:nvPicPr>
          <p:cNvPr id="7" name="Picture 6"/>
          <p:cNvPicPr>
            <a:picLocks noChangeAspect="1"/>
          </p:cNvPicPr>
          <p:nvPr/>
        </p:nvPicPr>
        <p:blipFill rotWithShape="1">
          <a:blip r:embed="rId4"/>
          <a:srcRect b="10071"/>
          <a:stretch/>
        </p:blipFill>
        <p:spPr>
          <a:xfrm>
            <a:off x="2006952" y="2049614"/>
            <a:ext cx="8303472" cy="4082483"/>
          </a:xfrm>
          <a:prstGeom prst="rect">
            <a:avLst/>
          </a:prstGeom>
        </p:spPr>
      </p:pic>
    </p:spTree>
    <p:extLst>
      <p:ext uri="{BB962C8B-B14F-4D97-AF65-F5344CB8AC3E}">
        <p14:creationId xmlns:p14="http://schemas.microsoft.com/office/powerpoint/2010/main" val="40737845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3044826"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3051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609601"/>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2441575" y="2085976"/>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cần</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bản</a:t>
            </a:r>
            <a:r>
              <a:rPr lang="en-US" sz="2800" b="1" dirty="0">
                <a:solidFill>
                  <a:srgbClr val="339966"/>
                </a:solidFill>
              </a:rPr>
              <a:t> </a:t>
            </a:r>
            <a:r>
              <a:rPr lang="en-US" sz="2800" b="1" dirty="0" err="1">
                <a:solidFill>
                  <a:srgbClr val="339966"/>
                </a:solidFill>
              </a:rPr>
              <a:t>thân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đi</a:t>
            </a:r>
            <a:r>
              <a:rPr lang="en-US" sz="2800" b="1" dirty="0">
                <a:solidFill>
                  <a:srgbClr val="339966"/>
                </a:solidFill>
              </a:rPr>
              <a:t> du </a:t>
            </a:r>
            <a:r>
              <a:rPr lang="en-US" sz="2800" b="1" dirty="0" err="1">
                <a:solidFill>
                  <a:srgbClr val="339966"/>
                </a:solidFill>
              </a:rPr>
              <a:t>lịch</a:t>
            </a:r>
            <a:r>
              <a:rPr lang="en-US" sz="2800" b="1" dirty="0">
                <a:solidFill>
                  <a:srgbClr val="339966"/>
                </a:solidFill>
              </a:rPr>
              <a:t> </a:t>
            </a:r>
            <a:r>
              <a:rPr lang="en-US" sz="2800" b="1" dirty="0" err="1">
                <a:solidFill>
                  <a:srgbClr val="339966"/>
                </a:solidFill>
              </a:rPr>
              <a:t>cùng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trong</a:t>
            </a:r>
            <a:r>
              <a:rPr lang="en-US" sz="2800" b="1" dirty="0">
                <a:solidFill>
                  <a:srgbClr val="339966"/>
                </a:solidFill>
              </a:rPr>
              <a:t> 3 </a:t>
            </a:r>
            <a:r>
              <a:rPr lang="en-US" sz="2800" b="1" dirty="0" err="1">
                <a:solidFill>
                  <a:srgbClr val="339966"/>
                </a:solidFill>
              </a:rPr>
              <a:t>ngày</a:t>
            </a:r>
            <a:r>
              <a:rPr lang="en-US" sz="2800" b="1" dirty="0">
                <a:solidFill>
                  <a:srgbClr val="339966"/>
                </a:solidFill>
              </a:rPr>
              <a:t> ở </a:t>
            </a:r>
            <a:r>
              <a:rPr lang="en-US" sz="2800" b="1" dirty="0" err="1">
                <a:solidFill>
                  <a:srgbClr val="339966"/>
                </a:solidFill>
              </a:rPr>
              <a:t>vùng</a:t>
            </a:r>
            <a:r>
              <a:rPr lang="en-US" sz="2800" b="1" dirty="0">
                <a:solidFill>
                  <a:srgbClr val="339966"/>
                </a:solidFill>
              </a:rPr>
              <a:t> </a:t>
            </a:r>
            <a:r>
              <a:rPr lang="en-US" sz="2800" b="1" dirty="0" err="1">
                <a:solidFill>
                  <a:srgbClr val="339966"/>
                </a:solidFill>
              </a:rPr>
              <a:t>biển</a:t>
            </a:r>
            <a:r>
              <a:rPr lang="en-US" sz="2800" b="1" dirty="0">
                <a:solidFill>
                  <a:srgbClr val="339966"/>
                </a:solidFill>
              </a:rPr>
              <a:t>?</a:t>
            </a:r>
          </a:p>
        </p:txBody>
      </p:sp>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376009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3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1524001"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en-US" sz="2800" dirty="0" err="1">
                <a:solidFill>
                  <a:srgbClr val="8DC7B0"/>
                </a:solidFill>
              </a:rPr>
              <a:t>Làm</a:t>
            </a:r>
            <a:r>
              <a:rPr lang="en-US" sz="2800" dirty="0">
                <a:solidFill>
                  <a:srgbClr val="8DC7B0"/>
                </a:solidFill>
              </a:rPr>
              <a:t> </a:t>
            </a:r>
            <a:r>
              <a:rPr lang="en-US" sz="2800" dirty="0" err="1">
                <a:solidFill>
                  <a:srgbClr val="8DC7B0"/>
                </a:solidFill>
              </a:rPr>
              <a:t>sạch</a:t>
            </a:r>
            <a:endParaRPr lang="en-US" altLang="vi-VN" sz="2800" dirty="0">
              <a:solidFill>
                <a:srgbClr val="8DC7B0"/>
              </a:solidFill>
            </a:endParaRPr>
          </a:p>
        </p:txBody>
      </p:sp>
      <p:sp>
        <p:nvSpPr>
          <p:cNvPr id="3" name="Rectangle 2"/>
          <p:cNvSpPr/>
          <p:nvPr/>
        </p:nvSpPr>
        <p:spPr>
          <a:xfrm>
            <a:off x="1935062" y="1295401"/>
            <a:ext cx="6171882" cy="2092881"/>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G</a:t>
            </a:r>
            <a:r>
              <a:rPr lang="en-US" sz="2800" dirty="0" err="1">
                <a:solidFill>
                  <a:srgbClr val="0070C0"/>
                </a:solidFill>
                <a:latin typeface="Times New Roman" panose="02020603050405020304" pitchFamily="18" charset="0"/>
                <a:cs typeface="Times New Roman" panose="02020603050405020304" pitchFamily="18" charset="0"/>
              </a:rPr>
              <a:t>i</a:t>
            </a:r>
            <a:r>
              <a:rPr lang="vi-VN" sz="2800" dirty="0">
                <a:solidFill>
                  <a:srgbClr val="0070C0"/>
                </a:solidFill>
                <a:latin typeface="Times New Roman" panose="02020603050405020304" pitchFamily="18" charset="0"/>
                <a:cs typeface="Times New Roman" panose="02020603050405020304" pitchFamily="18" charset="0"/>
              </a:rPr>
              <a:t>ặt ướt</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làm sạch quần áo cho nước kết hợp với các loại bột giặt</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nước giặt</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a:solidFill>
                  <a:srgbClr val="0070C0"/>
                </a:solidFill>
                <a:latin typeface="Times New Roman" panose="02020603050405020304" pitchFamily="18" charset="0"/>
                <a:cs typeface="Times New Roman" panose="02020603050405020304" pitchFamily="18" charset="0"/>
              </a:rPr>
              <a:t>ược áp dụng với quần áo sử dụng hàng ngày</a:t>
            </a:r>
            <a:br>
              <a:rPr lang="vi-VN" sz="2800" dirty="0">
                <a:solidFill>
                  <a:srgbClr val="0070C0"/>
                </a:solidFill>
                <a:latin typeface="Times New Roman" panose="02020603050405020304" pitchFamily="18" charset="0"/>
                <a:cs typeface="Times New Roman" panose="02020603050405020304" pitchFamily="18" charset="0"/>
              </a:rPr>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7431724" y="1043313"/>
            <a:ext cx="2086903" cy="3926870"/>
          </a:xfrm>
          <a:prstGeom prst="rect">
            <a:avLst/>
          </a:prstGeom>
        </p:spPr>
      </p:pic>
      <p:pic>
        <p:nvPicPr>
          <p:cNvPr id="2" name="Picture 1"/>
          <p:cNvPicPr>
            <a:picLocks noChangeAspect="1"/>
          </p:cNvPicPr>
          <p:nvPr/>
        </p:nvPicPr>
        <p:blipFill>
          <a:blip r:embed="rId5"/>
          <a:stretch>
            <a:fillRect/>
          </a:stretch>
        </p:blipFill>
        <p:spPr>
          <a:xfrm>
            <a:off x="3275647" y="3405188"/>
            <a:ext cx="2143125" cy="2143125"/>
          </a:xfrm>
          <a:prstGeom prst="rect">
            <a:avLst/>
          </a:prstGeom>
        </p:spPr>
      </p:pic>
    </p:spTree>
    <p:extLst>
      <p:ext uri="{BB962C8B-B14F-4D97-AF65-F5344CB8AC3E}">
        <p14:creationId xmlns:p14="http://schemas.microsoft.com/office/powerpoint/2010/main" val="13966287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524001"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en-US" sz="2800" dirty="0" err="1">
                <a:solidFill>
                  <a:srgbClr val="8DC7B0"/>
                </a:solidFill>
              </a:rPr>
              <a:t>Làm</a:t>
            </a:r>
            <a:r>
              <a:rPr lang="en-US" sz="2800" dirty="0">
                <a:solidFill>
                  <a:srgbClr val="8DC7B0"/>
                </a:solidFill>
              </a:rPr>
              <a:t> </a:t>
            </a:r>
            <a:r>
              <a:rPr lang="en-US" sz="2800" dirty="0" err="1">
                <a:solidFill>
                  <a:srgbClr val="8DC7B0"/>
                </a:solidFill>
              </a:rPr>
              <a:t>sạch</a:t>
            </a:r>
            <a:endParaRPr lang="en-US" altLang="vi-VN" sz="2800" dirty="0">
              <a:solidFill>
                <a:srgbClr val="8DC7B0"/>
              </a:solidFill>
            </a:endParaRPr>
          </a:p>
        </p:txBody>
      </p:sp>
      <p:sp>
        <p:nvSpPr>
          <p:cNvPr id="3" name="Rectangle 2"/>
          <p:cNvSpPr/>
          <p:nvPr/>
        </p:nvSpPr>
        <p:spPr>
          <a:xfrm>
            <a:off x="2362518" y="1430754"/>
            <a:ext cx="4572000" cy="3108543"/>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G</a:t>
            </a:r>
            <a:r>
              <a:rPr lang="vi-VN" sz="2800" dirty="0">
                <a:solidFill>
                  <a:srgbClr val="0070C0"/>
                </a:solidFill>
                <a:latin typeface="Times New Roman" panose="02020603050405020304" pitchFamily="18" charset="0"/>
                <a:cs typeface="Times New Roman" panose="02020603050405020304" pitchFamily="18" charset="0"/>
              </a:rPr>
              <a:t>iặt khô làm sạch vết bẩn bằng hóa chất không dùng nước</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a:solidFill>
                  <a:srgbClr val="0070C0"/>
                </a:solidFill>
                <a:latin typeface="Times New Roman" panose="02020603050405020304" pitchFamily="18" charset="0"/>
                <a:cs typeface="Times New Roman" panose="02020603050405020304" pitchFamily="18" charset="0"/>
              </a:rPr>
              <a:t>ược áp dụng với quần áo được làm từ len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tơ tằm</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da</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lông vũ</a:t>
            </a:r>
            <a:br>
              <a:rPr lang="vi-VN" sz="2800" dirty="0">
                <a:solidFill>
                  <a:srgbClr val="0070C0"/>
                </a:solidFill>
                <a:latin typeface="Times New Roman" panose="02020603050405020304" pitchFamily="18" charset="0"/>
                <a:cs typeface="Times New Roman" panose="02020603050405020304" pitchFamily="18" charset="0"/>
              </a:rPr>
            </a:b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93410" y="3994946"/>
            <a:ext cx="2143125" cy="2143125"/>
          </a:xfrm>
          <a:prstGeom prst="rect">
            <a:avLst/>
          </a:prstGeom>
        </p:spPr>
      </p:pic>
      <p:pic>
        <p:nvPicPr>
          <p:cNvPr id="7" name="Picture 6"/>
          <p:cNvPicPr>
            <a:picLocks noChangeAspect="1"/>
          </p:cNvPicPr>
          <p:nvPr/>
        </p:nvPicPr>
        <p:blipFill>
          <a:blip r:embed="rId4"/>
          <a:stretch>
            <a:fillRect/>
          </a:stretch>
        </p:blipFill>
        <p:spPr>
          <a:xfrm>
            <a:off x="7025703" y="3983573"/>
            <a:ext cx="1933575" cy="2362200"/>
          </a:xfrm>
          <a:prstGeom prst="rect">
            <a:avLst/>
          </a:prstGeom>
        </p:spPr>
      </p:pic>
      <p:pic>
        <p:nvPicPr>
          <p:cNvPr id="12" name="Picture 11"/>
          <p:cNvPicPr>
            <a:picLocks noChangeAspect="1"/>
          </p:cNvPicPr>
          <p:nvPr/>
        </p:nvPicPr>
        <p:blipFill>
          <a:blip r:embed="rId5"/>
          <a:stretch>
            <a:fillRect/>
          </a:stretch>
        </p:blipFill>
        <p:spPr>
          <a:xfrm>
            <a:off x="4896174" y="4093112"/>
            <a:ext cx="2143125" cy="2143125"/>
          </a:xfrm>
          <a:prstGeom prst="rect">
            <a:avLst/>
          </a:prstGeom>
        </p:spPr>
      </p:pic>
      <p:pic>
        <p:nvPicPr>
          <p:cNvPr id="14" name="Picture 13"/>
          <p:cNvPicPr>
            <a:picLocks noChangeAspect="1"/>
          </p:cNvPicPr>
          <p:nvPr/>
        </p:nvPicPr>
        <p:blipFill>
          <a:blip r:embed="rId6"/>
          <a:stretch>
            <a:fillRect/>
          </a:stretch>
        </p:blipFill>
        <p:spPr>
          <a:xfrm>
            <a:off x="8997858" y="4156076"/>
            <a:ext cx="2143125" cy="2143125"/>
          </a:xfrm>
          <a:prstGeom prst="rect">
            <a:avLst/>
          </a:prstGeom>
        </p:spPr>
      </p:pic>
      <p:sp>
        <p:nvSpPr>
          <p:cNvPr id="13" name="Rectangle 1"/>
          <p:cNvSpPr>
            <a:spLocks noChangeArrowheads="1"/>
          </p:cNvSpPr>
          <p:nvPr/>
        </p:nvSpPr>
        <p:spPr bwMode="auto">
          <a:xfrm>
            <a:off x="1693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1773228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3044826"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2755106" y="338589"/>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173039"/>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2708275" y="1001848"/>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Sắp</a:t>
            </a:r>
            <a:r>
              <a:rPr lang="en-US" sz="2800" b="1" dirty="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8.6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thứ</a:t>
            </a:r>
            <a:r>
              <a:rPr lang="en-US" sz="2800" b="1" dirty="0">
                <a:solidFill>
                  <a:srgbClr val="339966"/>
                </a:solidFill>
              </a:rPr>
              <a:t> </a:t>
            </a:r>
            <a:r>
              <a:rPr lang="en-US" sz="2800" b="1" dirty="0" err="1">
                <a:solidFill>
                  <a:srgbClr val="339966"/>
                </a:solidFill>
              </a:rPr>
              <a:t>tự</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giặt</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bằng</a:t>
            </a:r>
            <a:r>
              <a:rPr lang="en-US" sz="2800" b="1" dirty="0">
                <a:solidFill>
                  <a:srgbClr val="339966"/>
                </a:solidFill>
              </a:rPr>
              <a:t> </a:t>
            </a:r>
            <a:r>
              <a:rPr lang="en-US" sz="2800" b="1" dirty="0" err="1">
                <a:solidFill>
                  <a:srgbClr val="339966"/>
                </a:solidFill>
              </a:rPr>
              <a:t>tay</a:t>
            </a:r>
            <a:endParaRPr lang="en-US" sz="2800" b="1" dirty="0">
              <a:solidFill>
                <a:srgbClr val="339966"/>
              </a:solidFill>
            </a:endParaRPr>
          </a:p>
        </p:txBody>
      </p:sp>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310"/>
          <a:stretch/>
        </p:blipFill>
        <p:spPr>
          <a:xfrm>
            <a:off x="2971800" y="1947198"/>
            <a:ext cx="6934200" cy="4453602"/>
          </a:xfrm>
          <a:prstGeom prst="rect">
            <a:avLst/>
          </a:prstGeom>
        </p:spPr>
      </p:pic>
    </p:spTree>
    <p:extLst>
      <p:ext uri="{BB962C8B-B14F-4D97-AF65-F5344CB8AC3E}">
        <p14:creationId xmlns:p14="http://schemas.microsoft.com/office/powerpoint/2010/main" val="410919388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3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 </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1865314" y="797716"/>
            <a:ext cx="1797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dirty="0"/>
              <a:t> </a:t>
            </a:r>
            <a:r>
              <a:rPr lang="en-US" sz="2800" dirty="0" err="1">
                <a:solidFill>
                  <a:srgbClr val="8DC7B0"/>
                </a:solidFill>
              </a:rPr>
              <a:t>Làm</a:t>
            </a:r>
            <a:r>
              <a:rPr lang="en-US" sz="2800" dirty="0">
                <a:solidFill>
                  <a:srgbClr val="8DC7B0"/>
                </a:solidFill>
              </a:rPr>
              <a:t> </a:t>
            </a:r>
            <a:r>
              <a:rPr lang="en-US" sz="2800" dirty="0" err="1">
                <a:solidFill>
                  <a:srgbClr val="8DC7B0"/>
                </a:solidFill>
              </a:rPr>
              <a:t>khô</a:t>
            </a:r>
            <a:endParaRPr lang="en-US" altLang="vi-VN" sz="2800" dirty="0">
              <a:solidFill>
                <a:srgbClr val="8DC7B0"/>
              </a:solidFill>
            </a:endParaRPr>
          </a:p>
        </p:txBody>
      </p:sp>
      <p:sp>
        <p:nvSpPr>
          <p:cNvPr id="3" name="Rectangle 2"/>
          <p:cNvSpPr/>
          <p:nvPr/>
        </p:nvSpPr>
        <p:spPr>
          <a:xfrm>
            <a:off x="2362518" y="1430754"/>
            <a:ext cx="4572000" cy="4062651"/>
          </a:xfrm>
          <a:prstGeom prst="rect">
            <a:avLst/>
          </a:prstGeom>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Làm khô quần áo bằng cách phơi ở đâu thoáng gió có ánh nắng</a:t>
            </a:r>
            <a:r>
              <a:rPr lang="en-US" sz="2800" dirty="0">
                <a:solidFill>
                  <a:srgbClr val="0070C0"/>
                </a:solidFill>
                <a:latin typeface="Times New Roman" panose="02020603050405020304" pitchFamily="18" charset="0"/>
                <a:cs typeface="Times New Roman" panose="02020603050405020304" pitchFamily="18" charset="0"/>
              </a:rPr>
              <a:t>, t</a:t>
            </a:r>
            <a:r>
              <a:rPr lang="vi-VN" sz="2800" dirty="0">
                <a:solidFill>
                  <a:srgbClr val="0070C0"/>
                </a:solidFill>
                <a:latin typeface="Times New Roman" panose="02020603050405020304" pitchFamily="18" charset="0"/>
                <a:cs typeface="Times New Roman" panose="02020603050405020304" pitchFamily="18" charset="0"/>
              </a:rPr>
              <a:t>iết kiệm chi phí nhưng phụ thuộc vào thời tiết và tốn thời gian</a:t>
            </a:r>
          </a:p>
          <a:p>
            <a:br>
              <a:rPr lang="vi-VN" dirty="0"/>
            </a:br>
            <a:endParaRPr lang="vi-VN" dirty="0"/>
          </a:p>
          <a:p>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513503" y="1540926"/>
            <a:ext cx="2552700" cy="3564474"/>
          </a:xfrm>
          <a:prstGeom prst="rect">
            <a:avLst/>
          </a:prstGeom>
        </p:spPr>
      </p:pic>
    </p:spTree>
    <p:extLst>
      <p:ext uri="{BB962C8B-B14F-4D97-AF65-F5344CB8AC3E}">
        <p14:creationId xmlns:p14="http://schemas.microsoft.com/office/powerpoint/2010/main" val="26051785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2159608" y="816976"/>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sz="2800" dirty="0">
                <a:solidFill>
                  <a:srgbClr val="8DC7B0"/>
                </a:solidFill>
              </a:rPr>
              <a:t> </a:t>
            </a:r>
            <a:r>
              <a:rPr lang="en-US" sz="2800" dirty="0" err="1">
                <a:solidFill>
                  <a:srgbClr val="8DC7B0"/>
                </a:solidFill>
              </a:rPr>
              <a:t>Làm</a:t>
            </a:r>
            <a:r>
              <a:rPr lang="en-US" sz="2800" dirty="0">
                <a:solidFill>
                  <a:srgbClr val="8DC7B0"/>
                </a:solidFill>
              </a:rPr>
              <a:t> </a:t>
            </a:r>
            <a:r>
              <a:rPr lang="en-US" sz="2800" dirty="0" err="1">
                <a:solidFill>
                  <a:srgbClr val="8DC7B0"/>
                </a:solidFill>
              </a:rPr>
              <a:t>khô</a:t>
            </a:r>
            <a:endParaRPr lang="en-US" altLang="vi-VN" sz="2800" dirty="0">
              <a:solidFill>
                <a:srgbClr val="8DC7B0"/>
              </a:solidFill>
            </a:endParaRPr>
          </a:p>
        </p:txBody>
      </p:sp>
      <p:sp>
        <p:nvSpPr>
          <p:cNvPr id="3" name="Rectangle 2"/>
          <p:cNvSpPr/>
          <p:nvPr/>
        </p:nvSpPr>
        <p:spPr>
          <a:xfrm>
            <a:off x="2362518" y="1430753"/>
            <a:ext cx="4572000" cy="236988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không phụ thuộc vào thời tiết </a:t>
            </a:r>
            <a:r>
              <a:rPr lang="en-US" sz="2800" dirty="0">
                <a:solidFill>
                  <a:srgbClr val="0070C0"/>
                </a:solidFill>
                <a:latin typeface="Times New Roman" panose="02020603050405020304" pitchFamily="18" charset="0"/>
                <a:cs typeface="Times New Roman" panose="02020603050405020304" pitchFamily="18" charset="0"/>
              </a:rPr>
              <a:t>n</a:t>
            </a:r>
            <a:r>
              <a:rPr lang="vi-VN" sz="2800" dirty="0">
                <a:solidFill>
                  <a:srgbClr val="0070C0"/>
                </a:solidFill>
                <a:latin typeface="Times New Roman" panose="02020603050405020304" pitchFamily="18" charset="0"/>
                <a:cs typeface="Times New Roman" panose="02020603050405020304" pitchFamily="18" charset="0"/>
              </a:rPr>
              <a:t>hưng tiêu hao điện năng</a:t>
            </a:r>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2" descr="https://encrypted-tbn0.gstatic.com/images?q=tbn:ANd9GcSeHMpktannpeQGE26oCxrfsvtT9xascbVHFZ4HtzsEjbOd0bHT6g8ZB9iqFCVyl3O0E-rj1H0&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964" y="3369002"/>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RscZcTUfiiRfU43qI38LsS5SZQQizPTlX9lZ3eO24tFk85ZaS0vpy-ltcWIvUfZCtM3CziUbA&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537" y="3453169"/>
            <a:ext cx="1866900" cy="1866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1693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 </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15820530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524001" y="711200"/>
            <a:ext cx="2135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3.</a:t>
            </a:r>
            <a:r>
              <a:rPr lang="vi-VN" dirty="0"/>
              <a:t> </a:t>
            </a:r>
            <a:r>
              <a:rPr lang="en-US" sz="2800" dirty="0" err="1">
                <a:solidFill>
                  <a:srgbClr val="8DC7B0"/>
                </a:solidFill>
              </a:rPr>
              <a:t>Làm</a:t>
            </a:r>
            <a:r>
              <a:rPr lang="en-US" sz="2800" dirty="0">
                <a:solidFill>
                  <a:srgbClr val="8DC7B0"/>
                </a:solidFill>
              </a:rPr>
              <a:t> </a:t>
            </a:r>
            <a:r>
              <a:rPr lang="en-US" sz="2800" dirty="0" err="1">
                <a:solidFill>
                  <a:srgbClr val="8DC7B0"/>
                </a:solidFill>
              </a:rPr>
              <a:t>phẳng</a:t>
            </a:r>
            <a:endParaRPr lang="en-US" altLang="vi-VN" sz="2800" dirty="0">
              <a:solidFill>
                <a:srgbClr val="8DC7B0"/>
              </a:solidFill>
            </a:endParaRPr>
          </a:p>
        </p:txBody>
      </p:sp>
      <p:sp>
        <p:nvSpPr>
          <p:cNvPr id="3" name="Rectangle 2"/>
          <p:cNvSpPr/>
          <p:nvPr/>
        </p:nvSpPr>
        <p:spPr>
          <a:xfrm>
            <a:off x="2362518" y="1430753"/>
            <a:ext cx="4572000" cy="3231654"/>
          </a:xfrm>
          <a:prstGeom prst="rect">
            <a:avLst/>
          </a:prstGeom>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Để làm phẳng quần áo có thể sử dụng nhiều phương pháp khác nhau trong đó có phương pháp phổ biến là sử dụng </a:t>
            </a:r>
            <a:r>
              <a:rPr lang="vi-VN" sz="2800">
                <a:solidFill>
                  <a:srgbClr val="0070C0"/>
                </a:solidFill>
                <a:latin typeface="Times New Roman" panose="02020603050405020304" pitchFamily="18" charset="0"/>
                <a:cs typeface="Times New Roman" panose="02020603050405020304" pitchFamily="18" charset="0"/>
              </a:rPr>
              <a:t>bàn là</a:t>
            </a:r>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124201" y="3581401"/>
            <a:ext cx="6248400" cy="2188883"/>
          </a:xfrm>
          <a:prstGeom prst="rect">
            <a:avLst/>
          </a:prstGeom>
        </p:spPr>
      </p:pic>
      <p:sp>
        <p:nvSpPr>
          <p:cNvPr id="10" name="Rectangle 1"/>
          <p:cNvSpPr>
            <a:spLocks noChangeArrowheads="1"/>
          </p:cNvSpPr>
          <p:nvPr/>
        </p:nvSpPr>
        <p:spPr bwMode="auto">
          <a:xfrm>
            <a:off x="1693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 </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193180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2112169"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7085"/>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3200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2286000" y="1184375"/>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a:solidFill>
                  <a:srgbClr val="0070C0"/>
                </a:solidFill>
                <a:cs typeface="Times New Roman" panose="02020603050405020304" pitchFamily="18" charset="0"/>
              </a:rPr>
              <a:t>Đọc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thông</a:t>
            </a:r>
            <a:r>
              <a:rPr lang="en-US" sz="2800" dirty="0">
                <a:solidFill>
                  <a:srgbClr val="0070C0"/>
                </a:solidFill>
                <a:cs typeface="Times New Roman" panose="02020603050405020304" pitchFamily="18" charset="0"/>
              </a:rPr>
              <a:t> tin </a:t>
            </a:r>
            <a:r>
              <a:rPr lang="en-US" sz="2800" dirty="0" err="1">
                <a:solidFill>
                  <a:srgbClr val="0070C0"/>
                </a:solidFill>
                <a:cs typeface="Times New Roman" panose="02020603050405020304" pitchFamily="18" charset="0"/>
              </a:rPr>
              <a:t>mục</a:t>
            </a:r>
            <a:r>
              <a:rPr lang="en-US" sz="2800" dirty="0">
                <a:solidFill>
                  <a:srgbClr val="0070C0"/>
                </a:solidFill>
                <a:cs typeface="Times New Roman" panose="02020603050405020304" pitchFamily="18" charset="0"/>
              </a:rPr>
              <a:t> 3 </a:t>
            </a:r>
            <a:r>
              <a:rPr lang="en-US" sz="2800" dirty="0" err="1">
                <a:solidFill>
                  <a:srgbClr val="0070C0"/>
                </a:solidFill>
                <a:cs typeface="Times New Roman" panose="02020603050405020304" pitchFamily="18" charset="0"/>
              </a:rPr>
              <a:t>để</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tả</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các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bước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quần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hình</a:t>
            </a:r>
            <a:r>
              <a:rPr lang="en-US" sz="2800" dirty="0">
                <a:solidFill>
                  <a:srgbClr val="0070C0"/>
                </a:solidFill>
                <a:cs typeface="Times New Roman" panose="02020603050405020304" pitchFamily="18" charset="0"/>
              </a:rPr>
              <a:t> 8.7</a:t>
            </a:r>
            <a:endParaRPr lang="en-US" altLang="en-US" sz="2800" dirty="0">
              <a:solidFill>
                <a:srgbClr val="0070C0"/>
              </a:solidFill>
              <a:cs typeface="Times New Roman" panose="02020603050405020304" pitchFamily="18" charset="0"/>
            </a:endParaRPr>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488"/>
          <a:stretch/>
        </p:blipFill>
        <p:spPr>
          <a:xfrm>
            <a:off x="2252663" y="2891438"/>
            <a:ext cx="7602011" cy="3509362"/>
          </a:xfrm>
          <a:prstGeom prst="rect">
            <a:avLst/>
          </a:prstGeom>
        </p:spPr>
      </p:pic>
      <p:sp>
        <p:nvSpPr>
          <p:cNvPr id="2" name="Rectangle 1"/>
          <p:cNvSpPr/>
          <p:nvPr/>
        </p:nvSpPr>
        <p:spPr>
          <a:xfrm>
            <a:off x="7543800" y="2895600"/>
            <a:ext cx="2057400" cy="1524000"/>
          </a:xfrm>
          <a:prstGeom prst="rect">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690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3044826"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3051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609601"/>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2441575" y="2085976"/>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Dựa</a:t>
            </a:r>
            <a:r>
              <a:rPr lang="en-US" sz="2800" b="1" dirty="0">
                <a:solidFill>
                  <a:srgbClr val="339966"/>
                </a:solidFill>
              </a:rPr>
              <a:t> </a:t>
            </a:r>
            <a:r>
              <a:rPr lang="en-US" sz="2800" b="1" dirty="0" err="1">
                <a:solidFill>
                  <a:srgbClr val="339966"/>
                </a:solidFill>
              </a:rPr>
              <a:t>vào</a:t>
            </a:r>
            <a:r>
              <a:rPr lang="en-US" sz="2800" b="1" dirty="0">
                <a:solidFill>
                  <a:srgbClr val="339966"/>
                </a:solidFill>
              </a:rPr>
              <a:t> </a:t>
            </a:r>
            <a:r>
              <a:rPr lang="en-US" sz="2800" b="1" dirty="0" err="1">
                <a:solidFill>
                  <a:srgbClr val="339966"/>
                </a:solidFill>
              </a:rPr>
              <a:t>bảng</a:t>
            </a:r>
            <a:r>
              <a:rPr lang="en-US" sz="2800" b="1" dirty="0">
                <a:solidFill>
                  <a:srgbClr val="339966"/>
                </a:solidFill>
              </a:rPr>
              <a:t> 8.2 ,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bảo</a:t>
            </a:r>
            <a:r>
              <a:rPr lang="en-US" sz="2800" b="1" dirty="0">
                <a:solidFill>
                  <a:srgbClr val="339966"/>
                </a:solidFill>
              </a:rPr>
              <a:t> </a:t>
            </a:r>
            <a:r>
              <a:rPr lang="en-US" sz="2800" b="1" dirty="0" err="1">
                <a:solidFill>
                  <a:srgbClr val="339966"/>
                </a:solidFill>
              </a:rPr>
              <a:t>quản</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phẩm</a:t>
            </a:r>
            <a:r>
              <a:rPr lang="en-US" sz="2800" b="1" dirty="0">
                <a:solidFill>
                  <a:srgbClr val="339966"/>
                </a:solidFill>
              </a:rPr>
              <a:t>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nhãn</a:t>
            </a:r>
            <a:r>
              <a:rPr lang="en-US" sz="2800" b="1" dirty="0">
                <a:solidFill>
                  <a:srgbClr val="339966"/>
                </a:solidFill>
              </a:rPr>
              <a:t> </a:t>
            </a:r>
            <a:r>
              <a:rPr lang="en-US" sz="2800" b="1" dirty="0" err="1">
                <a:solidFill>
                  <a:srgbClr val="339966"/>
                </a:solidFill>
              </a:rPr>
              <a:t>mác</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 (b)</a:t>
            </a:r>
          </a:p>
        </p:txBody>
      </p:sp>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66987" r="1"/>
          <a:stretch/>
        </p:blipFill>
        <p:spPr>
          <a:xfrm>
            <a:off x="6100762" y="3336519"/>
            <a:ext cx="2666650" cy="1810003"/>
          </a:xfrm>
          <a:prstGeom prst="rect">
            <a:avLst/>
          </a:prstGeom>
        </p:spPr>
      </p:pic>
      <p:pic>
        <p:nvPicPr>
          <p:cNvPr id="2" name="Picture 1"/>
          <p:cNvPicPr>
            <a:picLocks noChangeAspect="1"/>
          </p:cNvPicPr>
          <p:nvPr/>
        </p:nvPicPr>
        <p:blipFill rotWithShape="1">
          <a:blip r:embed="rId5"/>
          <a:srcRect l="39668" r="33060"/>
          <a:stretch/>
        </p:blipFill>
        <p:spPr>
          <a:xfrm>
            <a:off x="2903935" y="3335853"/>
            <a:ext cx="2514600" cy="1810669"/>
          </a:xfrm>
          <a:prstGeom prst="rect">
            <a:avLst/>
          </a:prstGeom>
        </p:spPr>
      </p:pic>
    </p:spTree>
    <p:extLst>
      <p:ext uri="{BB962C8B-B14F-4D97-AF65-F5344CB8AC3E}">
        <p14:creationId xmlns:p14="http://schemas.microsoft.com/office/powerpoint/2010/main" val="7062197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828800" y="4970184"/>
            <a:ext cx="845820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209800" y="485415"/>
            <a:ext cx="8229600" cy="2690993"/>
          </a:xfrm>
        </p:spPr>
        <p:txBody>
          <a:bodyPr>
            <a:noAutofit/>
          </a:bodyPr>
          <a:lstStyle/>
          <a:p>
            <a:pPr algn="l"/>
            <a:r>
              <a:rPr lang="en-US" dirty="0">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bộ</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đẹp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bền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Mỗi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lựa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chọn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sử</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dụng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stretch>
            <a:fillRect/>
          </a:stretch>
        </p:blipFill>
        <p:spPr>
          <a:xfrm>
            <a:off x="1524001" y="152401"/>
            <a:ext cx="908383" cy="1072989"/>
          </a:xfrm>
          <a:prstGeom prst="rect">
            <a:avLst/>
          </a:prstGeom>
        </p:spPr>
      </p:pic>
      <p:pic>
        <p:nvPicPr>
          <p:cNvPr id="9" name="Picture 8"/>
          <p:cNvPicPr>
            <a:picLocks noChangeAspect="1"/>
          </p:cNvPicPr>
          <p:nvPr/>
        </p:nvPicPr>
        <p:blipFill>
          <a:blip r:embed="rId3"/>
          <a:stretch>
            <a:fillRect/>
          </a:stretch>
        </p:blipFill>
        <p:spPr>
          <a:xfrm>
            <a:off x="9601200" y="1"/>
            <a:ext cx="838200" cy="894853"/>
          </a:xfrm>
          <a:prstGeom prst="rect">
            <a:avLst/>
          </a:prstGeom>
        </p:spPr>
      </p:pic>
      <p:sp>
        <p:nvSpPr>
          <p:cNvPr id="2" name="Rectangle 1"/>
          <p:cNvSpPr/>
          <p:nvPr/>
        </p:nvSpPr>
        <p:spPr>
          <a:xfrm>
            <a:off x="2209800" y="1249876"/>
            <a:ext cx="8077200" cy="3539430"/>
          </a:xfrm>
          <a:prstGeom prst="rect">
            <a:avLst/>
          </a:prstGeom>
        </p:spPr>
        <p:txBody>
          <a:bodyPr wrap="square">
            <a:spAutoFit/>
          </a:bodyPr>
          <a:lstStyle/>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Để có những bộ trang phục đẹp, bền thì người dùng cần biết sử dụng và bảo quản trang phục đúng cách, thường xuyên</a:t>
            </a:r>
          </a:p>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Về lựa chọn trang phục cần phù hợp với lứa tuổi, mục đích sử dụng, sở thích về màu sắc, kiểu dáng, điều kiện tài chính cá nhân…</a:t>
            </a:r>
          </a:p>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Về bảo quản trang phục gồm các bước: làm sạch, làm khô, làm phẳng, cất giữ.</a:t>
            </a:r>
          </a:p>
        </p:txBody>
      </p:sp>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2874170" y="-115389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524000" y="711200"/>
            <a:ext cx="1693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3.</a:t>
            </a:r>
            <a:r>
              <a:rPr lang="vi-VN" sz="2800" dirty="0">
                <a:solidFill>
                  <a:srgbClr val="8DC7B0"/>
                </a:solidFill>
              </a:rPr>
              <a:t> </a:t>
            </a:r>
            <a:r>
              <a:rPr lang="en-US" sz="2800" dirty="0" err="1">
                <a:solidFill>
                  <a:srgbClr val="8DC7B0"/>
                </a:solidFill>
              </a:rPr>
              <a:t>Cất</a:t>
            </a:r>
            <a:r>
              <a:rPr lang="en-US" sz="2800" dirty="0">
                <a:solidFill>
                  <a:srgbClr val="8DC7B0"/>
                </a:solidFill>
              </a:rPr>
              <a:t> </a:t>
            </a:r>
            <a:r>
              <a:rPr lang="en-US" sz="2800" dirty="0" err="1">
                <a:solidFill>
                  <a:srgbClr val="8DC7B0"/>
                </a:solidFill>
              </a:rPr>
              <a:t>giữ</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2370547" y="1261307"/>
            <a:ext cx="7944725" cy="3200876"/>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N</a:t>
            </a:r>
            <a:r>
              <a:rPr lang="vi-VN" sz="2400" dirty="0">
                <a:solidFill>
                  <a:srgbClr val="0070C0"/>
                </a:solidFill>
                <a:latin typeface="Times New Roman" panose="02020603050405020304" pitchFamily="18" charset="0"/>
                <a:cs typeface="Times New Roman" panose="02020603050405020304" pitchFamily="18" charset="0"/>
              </a:rPr>
              <a:t>hững quần áo sử dụng thường xuyên cần treo bằng móc áo hoặc xếp và gấp gọn gàng vào tủ theo từng loại</a:t>
            </a:r>
            <a:r>
              <a:rPr lang="en-US" sz="2400" dirty="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a:p>
            <a:r>
              <a:rPr lang="vi-VN"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N</a:t>
            </a:r>
            <a:r>
              <a:rPr lang="vi-VN" sz="2400" dirty="0">
                <a:solidFill>
                  <a:srgbClr val="0070C0"/>
                </a:solidFill>
                <a:latin typeface="Times New Roman" panose="02020603050405020304" pitchFamily="18" charset="0"/>
                <a:cs typeface="Times New Roman" panose="02020603050405020304" pitchFamily="18" charset="0"/>
              </a:rPr>
              <a:t>hững quần áo chưa dùng đến cần bỏ trong túi để tránh ẩm mốc</a:t>
            </a:r>
          </a:p>
          <a:p>
            <a:br>
              <a:rPr lang="vi-VN" sz="2400" dirty="0"/>
            </a:br>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492" y="3062775"/>
            <a:ext cx="8229600" cy="3468820"/>
          </a:xfrm>
          <a:prstGeom prst="rect">
            <a:avLst/>
          </a:prstGeom>
        </p:spPr>
      </p:pic>
      <p:sp>
        <p:nvSpPr>
          <p:cNvPr id="11" name="Rectangle 1"/>
          <p:cNvSpPr>
            <a:spLocks noChangeArrowheads="1"/>
          </p:cNvSpPr>
          <p:nvPr/>
        </p:nvSpPr>
        <p:spPr bwMode="auto">
          <a:xfrm>
            <a:off x="1693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III. </a:t>
            </a:r>
            <a:r>
              <a:rPr lang="en-US" sz="2800" b="1" u="sng" dirty="0">
                <a:solidFill>
                  <a:srgbClr val="339966"/>
                </a:solidFill>
              </a:rPr>
              <a:t>BẢO QUẢN TRANG PHỤC</a:t>
            </a: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217890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2133600" y="334964"/>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2573338" y="376239"/>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2543175" y="177801"/>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2857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9656"/>
          <a:stretch/>
        </p:blipFill>
        <p:spPr>
          <a:xfrm>
            <a:off x="1855788" y="1708900"/>
            <a:ext cx="7821846" cy="3701301"/>
          </a:xfrm>
          <a:prstGeom prst="rect">
            <a:avLst/>
          </a:prstGeom>
          <a:solidFill>
            <a:schemeClr val="bg1"/>
          </a:solidFill>
          <a:ln>
            <a:noFill/>
          </a:ln>
        </p:spPr>
      </p:pic>
      <p:sp>
        <p:nvSpPr>
          <p:cNvPr id="4" name="Rectangle 3"/>
          <p:cNvSpPr/>
          <p:nvPr/>
        </p:nvSpPr>
        <p:spPr>
          <a:xfrm>
            <a:off x="1981201"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90738" y="2089806"/>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4641942" y="1257955"/>
            <a:ext cx="28424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err="1">
                <a:solidFill>
                  <a:srgbClr val="00B050"/>
                </a:solidFill>
              </a:rPr>
              <a:t>Cách</a:t>
            </a:r>
            <a:r>
              <a:rPr lang="en-US" altLang="vi-VN" sz="2800" dirty="0">
                <a:solidFill>
                  <a:srgbClr val="00B050"/>
                </a:solidFill>
              </a:rPr>
              <a:t> </a:t>
            </a:r>
            <a:r>
              <a:rPr lang="en-US" altLang="vi-VN" sz="2800" dirty="0" err="1">
                <a:solidFill>
                  <a:srgbClr val="00B050"/>
                </a:solidFill>
              </a:rPr>
              <a:t>gấp</a:t>
            </a:r>
            <a:r>
              <a:rPr lang="en-US" altLang="vi-VN" sz="2800" dirty="0">
                <a:solidFill>
                  <a:srgbClr val="00B050"/>
                </a:solidFill>
              </a:rPr>
              <a:t> </a:t>
            </a:r>
            <a:r>
              <a:rPr lang="en-US" altLang="vi-VN" sz="2800" dirty="0" err="1">
                <a:solidFill>
                  <a:srgbClr val="00B050"/>
                </a:solidFill>
              </a:rPr>
              <a:t>áo</a:t>
            </a:r>
            <a:r>
              <a:rPr lang="en-US" altLang="vi-VN" sz="2800" dirty="0">
                <a:solidFill>
                  <a:srgbClr val="00B050"/>
                </a:solidFill>
              </a:rPr>
              <a:t> </a:t>
            </a:r>
            <a:r>
              <a:rPr lang="en-US" altLang="vi-VN" sz="2800" dirty="0" err="1">
                <a:solidFill>
                  <a:srgbClr val="00B050"/>
                </a:solidFill>
              </a:rPr>
              <a:t>sơ</a:t>
            </a:r>
            <a:r>
              <a:rPr lang="en-US" altLang="vi-VN" sz="2800" dirty="0">
                <a:solidFill>
                  <a:srgbClr val="00B050"/>
                </a:solidFill>
              </a:rPr>
              <a:t> mi</a:t>
            </a:r>
          </a:p>
        </p:txBody>
      </p:sp>
    </p:spTree>
    <p:extLst>
      <p:ext uri="{BB962C8B-B14F-4D97-AF65-F5344CB8AC3E}">
        <p14:creationId xmlns:p14="http://schemas.microsoft.com/office/powerpoint/2010/main" val="5289270"/>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2349718"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2140672" y="978553"/>
            <a:ext cx="7829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339966"/>
                </a:solidFill>
              </a:rPr>
              <a:t>1.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mặc</a:t>
            </a:r>
            <a:r>
              <a:rPr lang="en-US" sz="2800" b="1" dirty="0">
                <a:solidFill>
                  <a:srgbClr val="339966"/>
                </a:solidFill>
              </a:rPr>
              <a:t> </a:t>
            </a:r>
            <a:r>
              <a:rPr lang="en-US" sz="2800" b="1" dirty="0" err="1">
                <a:solidFill>
                  <a:srgbClr val="339966"/>
                </a:solidFill>
              </a:rPr>
              <a:t>hàng</a:t>
            </a:r>
            <a:r>
              <a:rPr lang="en-US" sz="2800" b="1" dirty="0">
                <a:solidFill>
                  <a:srgbClr val="339966"/>
                </a:solidFill>
              </a:rPr>
              <a:t> </a:t>
            </a:r>
            <a:r>
              <a:rPr lang="en-US" sz="2800" b="1" dirty="0" err="1">
                <a:solidFill>
                  <a:srgbClr val="339966"/>
                </a:solidFill>
              </a:rPr>
              <a:t>ngày</a:t>
            </a:r>
            <a:r>
              <a:rPr lang="en-US" sz="2800" b="1" dirty="0">
                <a:solidFill>
                  <a:srgbClr val="339966"/>
                </a:solidFill>
              </a:rPr>
              <a:t> </a:t>
            </a:r>
            <a:r>
              <a:rPr lang="en-US" sz="2800" b="1" dirty="0" err="1">
                <a:solidFill>
                  <a:srgbClr val="339966"/>
                </a:solidFill>
              </a:rPr>
              <a:t>đã</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phối</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đúng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chưa</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sẽ</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đổi</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err="1">
                <a:solidFill>
                  <a:srgbClr val="339966"/>
                </a:solidFill>
              </a:rPr>
              <a:t>nào</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mình</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3581401" y="533401"/>
            <a:ext cx="1439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2170113" y="3070146"/>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dirty="0">
                <a:solidFill>
                  <a:srgbClr val="339966"/>
                </a:solidFill>
                <a:latin typeface="Times New Roman" panose="02020603050405020304" pitchFamily="18" charset="0"/>
              </a:rPr>
              <a:t>2. </a:t>
            </a:r>
            <a:r>
              <a:rPr lang="en-US" altLang="en-US" sz="2800" b="1" dirty="0" err="1">
                <a:solidFill>
                  <a:srgbClr val="339966"/>
                </a:solidFill>
                <a:latin typeface="Times New Roman" panose="02020603050405020304" pitchFamily="18" charset="0"/>
              </a:rPr>
              <a:t>Đ</a:t>
            </a:r>
            <a:r>
              <a:rPr lang="en-US" sz="2800" b="1" dirty="0" err="1">
                <a:solidFill>
                  <a:srgbClr val="339966"/>
                </a:solidFill>
                <a:latin typeface="Times New Roman" panose="02020603050405020304" pitchFamily="18" charset="0"/>
              </a:rPr>
              <a:t>ề</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xuất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phương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án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bảo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phục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p:txBody>
      </p:sp>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5"/>
          <p:cNvSpPr>
            <a:spLocks noChangeArrowheads="1"/>
          </p:cNvSpPr>
          <p:nvPr/>
        </p:nvSpPr>
        <p:spPr bwMode="auto">
          <a:xfrm>
            <a:off x="2218459" y="4037974"/>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3. </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mô</a:t>
            </a:r>
            <a:r>
              <a:rPr lang="en-US" sz="2800" b="1" dirty="0">
                <a:solidFill>
                  <a:srgbClr val="339966"/>
                </a:solidFill>
              </a:rPr>
              <a:t> </a:t>
            </a:r>
            <a:r>
              <a:rPr lang="en-US" sz="2800" b="1" dirty="0" err="1">
                <a:solidFill>
                  <a:srgbClr val="339966"/>
                </a:solidFill>
              </a:rPr>
              <a:t>tả</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bố</a:t>
            </a:r>
            <a:r>
              <a:rPr lang="en-US" sz="2800" b="1" dirty="0">
                <a:solidFill>
                  <a:srgbClr val="339966"/>
                </a:solidFill>
              </a:rPr>
              <a:t> </a:t>
            </a:r>
            <a:r>
              <a:rPr lang="en-US" sz="2800" b="1" dirty="0" err="1">
                <a:solidFill>
                  <a:srgbClr val="339966"/>
                </a:solidFill>
              </a:rPr>
              <a:t>trí</a:t>
            </a:r>
            <a:r>
              <a:rPr lang="en-US" sz="2800" b="1" dirty="0">
                <a:solidFill>
                  <a:srgbClr val="339966"/>
                </a:solidFill>
              </a:rPr>
              <a:t> </a:t>
            </a:r>
            <a:r>
              <a:rPr lang="en-US" sz="2800" b="1" dirty="0" err="1">
                <a:solidFill>
                  <a:srgbClr val="339966"/>
                </a:solidFill>
              </a:rPr>
              <a:t>sắp</a:t>
            </a:r>
            <a:r>
              <a:rPr lang="en-US" sz="2800" b="1" dirty="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tủ</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sao</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lý</a:t>
            </a:r>
            <a:r>
              <a:rPr lang="en-US" sz="2800" b="1" dirty="0">
                <a:solidFill>
                  <a:srgbClr val="339966"/>
                </a:solidFill>
              </a:rPr>
              <a:t> </a:t>
            </a:r>
            <a:r>
              <a:rPr lang="en-US" sz="2800" b="1" dirty="0" err="1">
                <a:solidFill>
                  <a:srgbClr val="339966"/>
                </a:solidFill>
              </a:rPr>
              <a:t>ngăn</a:t>
            </a:r>
            <a:r>
              <a:rPr lang="en-US" sz="2800" b="1" dirty="0">
                <a:solidFill>
                  <a:srgbClr val="339966"/>
                </a:solidFill>
              </a:rPr>
              <a:t> </a:t>
            </a:r>
            <a:r>
              <a:rPr lang="en-US" sz="2800" b="1" dirty="0" err="1">
                <a:solidFill>
                  <a:srgbClr val="339966"/>
                </a:solidFill>
              </a:rPr>
              <a:t>nắp</a:t>
            </a:r>
            <a:r>
              <a:rPr lang="en-US" sz="2800" b="1" dirty="0">
                <a:solidFill>
                  <a:srgbClr val="339966"/>
                </a:solidFill>
              </a:rPr>
              <a:t> </a:t>
            </a:r>
            <a:r>
              <a:rPr lang="en-US" sz="2800" b="1" dirty="0" err="1">
                <a:solidFill>
                  <a:srgbClr val="339966"/>
                </a:solidFill>
              </a:rPr>
              <a:t>gọn</a:t>
            </a:r>
            <a:r>
              <a:rPr lang="en-US" sz="2800" b="1" dirty="0">
                <a:solidFill>
                  <a:srgbClr val="339966"/>
                </a:solidFill>
              </a:rPr>
              <a:t> </a:t>
            </a:r>
            <a:r>
              <a:rPr lang="en-US" sz="2800" b="1" dirty="0" err="1">
                <a:solidFill>
                  <a:srgbClr val="339966"/>
                </a:solidFill>
              </a:rPr>
              <a:t>gàng</a:t>
            </a:r>
            <a:r>
              <a:rPr lang="en-US" sz="2800" b="1" dirty="0">
                <a:solidFill>
                  <a:srgbClr val="339966"/>
                </a:solidFill>
              </a:rPr>
              <a:t>?</a:t>
            </a:r>
          </a:p>
        </p:txBody>
      </p:sp>
    </p:spTree>
    <p:extLst>
      <p:ext uri="{BB962C8B-B14F-4D97-AF65-F5344CB8AC3E}">
        <p14:creationId xmlns:p14="http://schemas.microsoft.com/office/powerpoint/2010/main" val="120993769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200400" y="152400"/>
            <a:ext cx="5566130" cy="1066892"/>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452829" y="5905500"/>
            <a:ext cx="952500" cy="9525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10600" y="5715000"/>
            <a:ext cx="952500" cy="9525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581400" y="5715000"/>
            <a:ext cx="952500" cy="9525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537147" y="5715000"/>
            <a:ext cx="952500" cy="9525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728813" y="5751368"/>
            <a:ext cx="952500" cy="9525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096000" y="5905500"/>
            <a:ext cx="952500" cy="95250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627801" y="5715000"/>
            <a:ext cx="952500" cy="9525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583548" y="5715000"/>
            <a:ext cx="952500" cy="95250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519946" y="5891645"/>
            <a:ext cx="952500" cy="9525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795930" y="5737513"/>
            <a:ext cx="952500" cy="95250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163117" y="5891645"/>
            <a:ext cx="952500" cy="952500"/>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694918" y="5701145"/>
            <a:ext cx="952500" cy="95250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650665" y="5701145"/>
            <a:ext cx="952500" cy="952500"/>
          </a:xfrm>
          <a:prstGeom prst="rect">
            <a:avLst/>
          </a:prstGeom>
        </p:spPr>
      </p:pic>
    </p:spTree>
    <p:extLst>
      <p:ext uri="{BB962C8B-B14F-4D97-AF65-F5344CB8AC3E}">
        <p14:creationId xmlns:p14="http://schemas.microsoft.com/office/powerpoint/2010/main" val="2509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3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defRPr/>
            </a:pPr>
            <a:r>
              <a:rPr lang="en-US" altLang="vi-VN" sz="2800" b="1" u="sng" dirty="0">
                <a:solidFill>
                  <a:srgbClr val="339966"/>
                </a:solidFill>
              </a:rPr>
              <a:t>I</a:t>
            </a:r>
            <a:r>
              <a:rPr lang="en-US" sz="2800" b="1" u="sng" dirty="0">
                <a:solidFill>
                  <a:srgbClr val="339966"/>
                </a:solidFill>
              </a:rPr>
              <a:t>. LỰA CHỌN TRANG PHỤC</a:t>
            </a:r>
            <a:r>
              <a:rPr lang="vi-VN" sz="2800" b="1" u="sng" dirty="0">
                <a:solidFill>
                  <a:srgbClr val="339966"/>
                </a:solidFill>
              </a:rPr>
              <a:t> </a:t>
            </a:r>
            <a:endParaRPr lang="en-US" altLang="vi-VN" sz="2800" b="1" u="sng" dirty="0">
              <a:solidFill>
                <a:srgbClr val="339966"/>
              </a:solidFill>
            </a:endParaRPr>
          </a:p>
        </p:txBody>
      </p:sp>
      <p:sp>
        <p:nvSpPr>
          <p:cNvPr id="11" name="Rectangle 11"/>
          <p:cNvSpPr>
            <a:spLocks noChangeArrowheads="1"/>
          </p:cNvSpPr>
          <p:nvPr/>
        </p:nvSpPr>
        <p:spPr bwMode="auto">
          <a:xfrm>
            <a:off x="2286000" y="726421"/>
            <a:ext cx="4800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Char char="-"/>
              <a:tabLst>
                <a:tab pos="57150" algn="l"/>
              </a:tabLst>
              <a:defRPr/>
            </a:pPr>
            <a:r>
              <a:rPr lang="en-US" altLang="vi-VN" sz="2800" dirty="0" err="1"/>
              <a:t>Khi</a:t>
            </a:r>
            <a:r>
              <a:rPr lang="en-US" altLang="vi-VN" sz="2800" dirty="0"/>
              <a:t> </a:t>
            </a:r>
            <a:r>
              <a:rPr lang="en-US" altLang="vi-VN" sz="2800" dirty="0" err="1"/>
              <a:t>lựa</a:t>
            </a:r>
            <a:r>
              <a:rPr lang="en-US" altLang="vi-VN" sz="2800" dirty="0"/>
              <a:t> </a:t>
            </a:r>
            <a:r>
              <a:rPr lang="en-US" altLang="vi-VN" sz="2800" dirty="0" err="1"/>
              <a:t>chọn</a:t>
            </a:r>
            <a:r>
              <a:rPr lang="en-US" altLang="vi-VN" sz="2800" dirty="0"/>
              <a:t> </a:t>
            </a:r>
            <a:r>
              <a:rPr lang="en-US" altLang="vi-VN" sz="2800" dirty="0" err="1"/>
              <a:t>cần</a:t>
            </a:r>
            <a:r>
              <a:rPr lang="en-US" altLang="vi-VN" sz="2800" dirty="0"/>
              <a:t> </a:t>
            </a:r>
            <a:r>
              <a:rPr lang="en-US" altLang="vi-VN" sz="2800" dirty="0" err="1"/>
              <a:t>đảm</a:t>
            </a:r>
            <a:r>
              <a:rPr lang="en-US" altLang="vi-VN" sz="2800" dirty="0"/>
              <a:t> </a:t>
            </a:r>
            <a:r>
              <a:rPr lang="en-US" altLang="vi-VN" sz="2800" dirty="0" err="1"/>
              <a:t>bảo</a:t>
            </a:r>
            <a:r>
              <a:rPr lang="en-US" altLang="vi-VN" sz="2800" dirty="0"/>
              <a:t> </a:t>
            </a:r>
            <a:r>
              <a:rPr lang="en-US" altLang="vi-VN" sz="2800" dirty="0" err="1"/>
              <a:t>sự</a:t>
            </a:r>
            <a:r>
              <a:rPr lang="en-US" altLang="vi-VN" sz="2800" dirty="0"/>
              <a:t> </a:t>
            </a:r>
            <a:r>
              <a:rPr lang="en-US" altLang="vi-VN" sz="2800" dirty="0" err="1"/>
              <a:t>phù</a:t>
            </a:r>
            <a:r>
              <a:rPr lang="en-US" altLang="vi-VN" sz="2800" dirty="0"/>
              <a:t> </a:t>
            </a:r>
            <a:r>
              <a:rPr lang="en-US" altLang="vi-VN" sz="2800" dirty="0" err="1"/>
              <a:t>hợp</a:t>
            </a:r>
            <a:r>
              <a:rPr lang="en-US" altLang="vi-VN" sz="2800" dirty="0"/>
              <a:t> </a:t>
            </a:r>
            <a:r>
              <a:rPr lang="en-US" altLang="vi-VN" sz="2800" dirty="0" err="1"/>
              <a:t>giữa</a:t>
            </a:r>
            <a:r>
              <a:rPr lang="en-US" altLang="vi-VN" sz="2800" dirty="0"/>
              <a:t> </a:t>
            </a:r>
            <a:r>
              <a:rPr lang="en-US" altLang="vi-VN" sz="2800" dirty="0" err="1"/>
              <a:t>trang</a:t>
            </a:r>
            <a:r>
              <a:rPr lang="en-US" altLang="vi-VN" sz="2800" dirty="0"/>
              <a:t> </a:t>
            </a:r>
            <a:r>
              <a:rPr lang="en-US" altLang="vi-VN" sz="2800" dirty="0" err="1"/>
              <a:t>phục</a:t>
            </a:r>
            <a:r>
              <a:rPr lang="en-US" altLang="vi-VN" sz="2800" dirty="0"/>
              <a:t> </a:t>
            </a:r>
            <a:r>
              <a:rPr lang="en-US" altLang="vi-VN" sz="2800" dirty="0" err="1"/>
              <a:t>vóc</a:t>
            </a:r>
            <a:r>
              <a:rPr lang="en-US" altLang="vi-VN" sz="2800" dirty="0"/>
              <a:t> </a:t>
            </a:r>
            <a:r>
              <a:rPr lang="en-US" altLang="vi-VN" sz="2800" dirty="0" err="1"/>
              <a:t>dáng</a:t>
            </a:r>
            <a:r>
              <a:rPr lang="en-US" altLang="vi-VN" sz="2800" dirty="0"/>
              <a:t> </a:t>
            </a:r>
            <a:r>
              <a:rPr lang="en-US" altLang="vi-VN" sz="2800" dirty="0" err="1"/>
              <a:t>cơ</a:t>
            </a:r>
            <a:r>
              <a:rPr lang="en-US" altLang="vi-VN" sz="2800" dirty="0"/>
              <a:t> </a:t>
            </a:r>
            <a:r>
              <a:rPr lang="en-US" altLang="vi-VN" sz="2800" dirty="0" err="1"/>
              <a:t>thể</a:t>
            </a:r>
            <a:endParaRPr lang="en-US" altLang="vi-VN" sz="2800" dirty="0"/>
          </a:p>
          <a:p>
            <a:pPr marL="57150" indent="-57150">
              <a:spcBef>
                <a:spcPct val="50000"/>
              </a:spcBef>
              <a:buFontTx/>
              <a:buChar char="-"/>
              <a:defRPr/>
            </a:pPr>
            <a:r>
              <a:rPr lang="en-US" altLang="vi-VN" sz="2800" dirty="0" err="1"/>
              <a:t>Phối</a:t>
            </a:r>
            <a:r>
              <a:rPr lang="en-US" altLang="vi-VN" sz="2800" dirty="0"/>
              <a:t> </a:t>
            </a:r>
            <a:r>
              <a:rPr lang="en-US" altLang="vi-VN" sz="2800" dirty="0" err="1"/>
              <a:t>hợp</a:t>
            </a:r>
            <a:r>
              <a:rPr lang="en-US" altLang="vi-VN" sz="2800" dirty="0"/>
              <a:t> </a:t>
            </a:r>
            <a:r>
              <a:rPr lang="en-US" altLang="vi-VN" sz="2800" dirty="0" err="1"/>
              <a:t>chất</a:t>
            </a:r>
            <a:r>
              <a:rPr lang="en-US" altLang="vi-VN" sz="2800" dirty="0"/>
              <a:t> </a:t>
            </a:r>
            <a:r>
              <a:rPr lang="en-US" altLang="vi-VN" sz="2800" dirty="0" err="1"/>
              <a:t>liệu</a:t>
            </a:r>
            <a:r>
              <a:rPr lang="en-US" altLang="vi-VN" sz="2800" dirty="0"/>
              <a:t>, </a:t>
            </a:r>
            <a:r>
              <a:rPr lang="en-US" altLang="vi-VN" sz="2800" dirty="0" err="1"/>
              <a:t>kiểu</a:t>
            </a:r>
            <a:r>
              <a:rPr lang="en-US" altLang="vi-VN" sz="2800" dirty="0"/>
              <a:t> </a:t>
            </a:r>
            <a:r>
              <a:rPr lang="en-US" altLang="vi-VN" sz="2800" dirty="0" err="1"/>
              <a:t>dáng</a:t>
            </a:r>
            <a:r>
              <a:rPr lang="en-US" altLang="vi-VN" sz="2800" dirty="0"/>
              <a:t>, </a:t>
            </a:r>
            <a:r>
              <a:rPr lang="en-US" altLang="vi-VN" sz="2800" dirty="0" err="1"/>
              <a:t>màu</a:t>
            </a:r>
            <a:r>
              <a:rPr lang="en-US" altLang="vi-VN" sz="2800" dirty="0"/>
              <a:t> </a:t>
            </a:r>
            <a:r>
              <a:rPr lang="en-US" altLang="vi-VN" sz="2800" dirty="0" err="1"/>
              <a:t>sắc</a:t>
            </a:r>
            <a:r>
              <a:rPr lang="en-US" altLang="vi-VN" sz="2800" dirty="0"/>
              <a:t>, </a:t>
            </a:r>
            <a:r>
              <a:rPr lang="en-US" altLang="vi-VN" sz="2800" dirty="0" err="1"/>
              <a:t>đường</a:t>
            </a:r>
            <a:r>
              <a:rPr lang="en-US" altLang="vi-VN" sz="2800" dirty="0"/>
              <a:t> </a:t>
            </a:r>
            <a:r>
              <a:rPr lang="en-US" altLang="vi-VN" sz="2800" dirty="0" err="1"/>
              <a:t>nét</a:t>
            </a:r>
            <a:r>
              <a:rPr lang="en-US" altLang="vi-VN" sz="2800" dirty="0"/>
              <a:t>, h</a:t>
            </a:r>
            <a:r>
              <a:rPr lang="en-US" altLang="vi-VN" sz="2800" dirty="0" err="1"/>
              <a:t>ọa</a:t>
            </a:r>
            <a:r>
              <a:rPr lang="en-US" altLang="vi-VN" sz="2800" dirty="0"/>
              <a:t> </a:t>
            </a:r>
            <a:r>
              <a:rPr lang="en-US" altLang="vi-VN" sz="2800" dirty="0" err="1"/>
              <a:t>tiết</a:t>
            </a:r>
            <a:r>
              <a:rPr lang="en-US" altLang="vi-VN" sz="2800" dirty="0"/>
              <a:t> </a:t>
            </a:r>
            <a:r>
              <a:rPr lang="en-US" altLang="vi-VN" sz="2800" dirty="0" err="1"/>
              <a:t>khác</a:t>
            </a:r>
            <a:r>
              <a:rPr lang="en-US" altLang="vi-VN" sz="2800" dirty="0"/>
              <a:t> </a:t>
            </a:r>
            <a:r>
              <a:rPr lang="en-US" altLang="vi-VN" sz="2800" dirty="0" err="1"/>
              <a:t>nhau</a:t>
            </a:r>
            <a:r>
              <a:rPr lang="en-US" altLang="vi-VN" sz="2800" dirty="0"/>
              <a:t> </a:t>
            </a:r>
            <a:r>
              <a:rPr lang="en-US" altLang="vi-VN" sz="2800" dirty="0" err="1"/>
              <a:t>có</a:t>
            </a:r>
            <a:r>
              <a:rPr lang="en-US" altLang="vi-VN" sz="2800" dirty="0"/>
              <a:t> </a:t>
            </a:r>
            <a:r>
              <a:rPr lang="en-US" altLang="vi-VN" sz="2800" dirty="0" err="1"/>
              <a:t>thể</a:t>
            </a:r>
            <a:r>
              <a:rPr lang="en-US" altLang="vi-VN" sz="2800" dirty="0"/>
              <a:t> </a:t>
            </a:r>
            <a:r>
              <a:rPr lang="en-US" altLang="vi-VN" sz="2800" dirty="0" err="1"/>
              <a:t>tạo</a:t>
            </a:r>
            <a:r>
              <a:rPr lang="en-US" altLang="vi-VN" sz="2800" dirty="0"/>
              <a:t> </a:t>
            </a:r>
            <a:r>
              <a:rPr lang="en-US" altLang="vi-VN" sz="2800" dirty="0" err="1"/>
              <a:t>ra</a:t>
            </a:r>
            <a:r>
              <a:rPr lang="en-US" altLang="vi-VN" sz="2800" dirty="0"/>
              <a:t> </a:t>
            </a:r>
            <a:r>
              <a:rPr lang="en-US" altLang="vi-VN" sz="2800" dirty="0" err="1"/>
              <a:t>các</a:t>
            </a:r>
            <a:r>
              <a:rPr lang="en-US" altLang="vi-VN" sz="2800" dirty="0"/>
              <a:t> </a:t>
            </a:r>
            <a:r>
              <a:rPr lang="en-US" altLang="vi-VN" sz="2800" dirty="0" err="1"/>
              <a:t>hiệu</a:t>
            </a:r>
            <a:r>
              <a:rPr lang="en-US" altLang="vi-VN" sz="2800" dirty="0"/>
              <a:t> </a:t>
            </a:r>
            <a:r>
              <a:rPr lang="en-US" altLang="vi-VN" sz="2800" dirty="0" err="1"/>
              <a:t>ứng</a:t>
            </a:r>
            <a:r>
              <a:rPr lang="en-US" altLang="vi-VN" sz="2800" dirty="0"/>
              <a:t> </a:t>
            </a:r>
            <a:r>
              <a:rPr lang="en-US" altLang="vi-VN" sz="2800" dirty="0" err="1"/>
              <a:t>thẩm</a:t>
            </a:r>
            <a:r>
              <a:rPr lang="en-US" altLang="vi-VN" sz="2800" dirty="0"/>
              <a:t> </a:t>
            </a:r>
            <a:r>
              <a:rPr lang="en-US" altLang="vi-VN" sz="2800" dirty="0" err="1"/>
              <a:t>mĩ</a:t>
            </a:r>
            <a:r>
              <a:rPr lang="en-US" altLang="vi-VN" sz="2800" dirty="0"/>
              <a:t> n</a:t>
            </a:r>
            <a:r>
              <a:rPr lang="en-US" altLang="vi-VN" sz="2800" dirty="0" err="1"/>
              <a:t>âng</a:t>
            </a:r>
            <a:r>
              <a:rPr lang="en-US" altLang="vi-VN" sz="2800" dirty="0"/>
              <a:t> </a:t>
            </a:r>
            <a:r>
              <a:rPr lang="en-US" altLang="vi-VN" sz="2800" dirty="0" err="1"/>
              <a:t>cao</a:t>
            </a:r>
            <a:r>
              <a:rPr lang="en-US" altLang="vi-VN" sz="2800" dirty="0"/>
              <a:t> </a:t>
            </a:r>
            <a:r>
              <a:rPr lang="en-US" altLang="vi-VN" sz="2800" dirty="0" err="1"/>
              <a:t>vẻ</a:t>
            </a:r>
            <a:r>
              <a:rPr lang="en-US" altLang="vi-VN" sz="2800" dirty="0"/>
              <a:t> </a:t>
            </a:r>
            <a:r>
              <a:rPr lang="en-US" altLang="vi-VN" sz="2800" dirty="0" err="1"/>
              <a:t>đẹp</a:t>
            </a:r>
            <a:r>
              <a:rPr lang="en-US" altLang="vi-VN" sz="2800" dirty="0"/>
              <a:t> </a:t>
            </a:r>
            <a:r>
              <a:rPr lang="en-US" altLang="vi-VN" sz="2800" dirty="0" err="1"/>
              <a:t>của</a:t>
            </a:r>
            <a:r>
              <a:rPr lang="en-US" altLang="vi-VN" sz="2800" dirty="0"/>
              <a:t> </a:t>
            </a:r>
            <a:r>
              <a:rPr lang="en-US" altLang="vi-VN" sz="2800" dirty="0" err="1"/>
              <a:t>người</a:t>
            </a:r>
            <a:r>
              <a:rPr lang="en-US" altLang="vi-VN" sz="2800" dirty="0"/>
              <a:t> </a:t>
            </a:r>
            <a:r>
              <a:rPr lang="en-US" altLang="vi-VN" sz="2800" dirty="0" err="1"/>
              <a:t>mặc</a:t>
            </a:r>
            <a:endParaRPr lang="en-US" altLang="vi-VN" sz="2800" dirty="0"/>
          </a:p>
        </p:txBody>
      </p:sp>
      <p:cxnSp>
        <p:nvCxnSpPr>
          <p:cNvPr id="3" name="Straight Connector 2"/>
          <p:cNvCxnSpPr/>
          <p:nvPr/>
        </p:nvCxnSpPr>
        <p:spPr>
          <a:xfrm>
            <a:off x="7162800" y="203200"/>
            <a:ext cx="135470" cy="64262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0" y="1752600"/>
            <a:ext cx="2743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6140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3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a:t>
            </a:r>
            <a:r>
              <a:rPr lang="en-US" sz="2800" b="1" u="sng" dirty="0">
                <a:solidFill>
                  <a:srgbClr val="339966"/>
                </a:solidFill>
              </a:rPr>
              <a:t>. LỰA CHỌN TRANG PHỤC</a:t>
            </a:r>
            <a:r>
              <a:rPr lang="vi-VN" sz="2800" b="1" u="sng" dirty="0">
                <a:solidFill>
                  <a:srgbClr val="339966"/>
                </a:solidFill>
              </a:rPr>
              <a:t> </a:t>
            </a:r>
            <a:endParaRPr lang="en-US" altLang="vi-VN" sz="2800" b="1" u="sng" dirty="0">
              <a:solidFill>
                <a:srgbClr val="3399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4929470"/>
              </p:ext>
            </p:extLst>
          </p:nvPr>
        </p:nvGraphicFramePr>
        <p:xfrm>
          <a:off x="1964683" y="1199622"/>
          <a:ext cx="8458200" cy="55869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497465822"/>
                    </a:ext>
                  </a:extLst>
                </a:gridCol>
                <a:gridCol w="2819400">
                  <a:extLst>
                    <a:ext uri="{9D8B030D-6E8A-4147-A177-3AD203B41FA5}">
                      <a16:colId xmlns:a16="http://schemas.microsoft.com/office/drawing/2014/main" val="2269989270"/>
                    </a:ext>
                  </a:extLst>
                </a:gridCol>
                <a:gridCol w="2819400">
                  <a:extLst>
                    <a:ext uri="{9D8B030D-6E8A-4147-A177-3AD203B41FA5}">
                      <a16:colId xmlns:a16="http://schemas.microsoft.com/office/drawing/2014/main" val="3499870351"/>
                    </a:ext>
                  </a:extLst>
                </a:gridCol>
              </a:tblGrid>
              <a:tr h="1197820">
                <a:tc>
                  <a:txBody>
                    <a:bodyPr/>
                    <a:lstStyle/>
                    <a:p>
                      <a:pPr algn="ctr"/>
                      <a:r>
                        <a:rPr lang="en-US" sz="2400" b="1" kern="1200" dirty="0" err="1">
                          <a:solidFill>
                            <a:sysClr val="windowText" lastClr="000000"/>
                          </a:solidFill>
                          <a:effectLst/>
                          <a:latin typeface="Times New Roman" panose="02020603050405020304" pitchFamily="18" charset="0"/>
                          <a:ea typeface="+mn-ea"/>
                          <a:cs typeface="Times New Roman" panose="02020603050405020304" pitchFamily="18" charset="0"/>
                        </a:rPr>
                        <a:t>Đặc</a:t>
                      </a:r>
                      <a:r>
                        <a:rPr lang="en-US" sz="2400" b="1" kern="1200" dirty="0">
                          <a:solidFill>
                            <a:sysClr val="windowText" lastClr="000000"/>
                          </a:solidFill>
                          <a:effectLst/>
                          <a:latin typeface="Times New Roman" panose="02020603050405020304" pitchFamily="18" charset="0"/>
                          <a:ea typeface="+mn-ea"/>
                          <a:cs typeface="Times New Roman" panose="02020603050405020304" pitchFamily="18" charset="0"/>
                        </a:rPr>
                        <a:t> </a:t>
                      </a:r>
                      <a:r>
                        <a:rPr lang="en-US" sz="2400" b="1" kern="1200" dirty="0" err="1">
                          <a:solidFill>
                            <a:sysClr val="windowText" lastClr="000000"/>
                          </a:solidFill>
                          <a:effectLst/>
                          <a:latin typeface="Times New Roman" panose="02020603050405020304" pitchFamily="18" charset="0"/>
                          <a:ea typeface="+mn-ea"/>
                          <a:cs typeface="Times New Roman" panose="02020603050405020304" pitchFamily="18" charset="0"/>
                        </a:rPr>
                        <a:t>điểm</a:t>
                      </a:r>
                      <a:r>
                        <a:rPr lang="en-US" sz="2400" b="1" kern="1200" dirty="0">
                          <a:solidFill>
                            <a:sysClr val="windowText" lastClr="000000"/>
                          </a:solidFill>
                          <a:effectLst/>
                          <a:latin typeface="Times New Roman" panose="02020603050405020304" pitchFamily="18" charset="0"/>
                          <a:ea typeface="+mn-ea"/>
                          <a:cs typeface="Times New Roman" panose="02020603050405020304" pitchFamily="18" charset="0"/>
                        </a:rPr>
                        <a:t>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 Tạo cảm giác gầy đi cao lên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a:solidFill>
                            <a:sysClr val="windowText" lastClr="000000"/>
                          </a:solidFill>
                          <a:latin typeface="Times New Roman" panose="02020603050405020304" pitchFamily="18" charset="0"/>
                          <a:cs typeface="Times New Roman" panose="02020603050405020304" pitchFamily="18" charset="0"/>
                        </a:rPr>
                        <a:t>Tạo cảm giác béo ra thấp gầy</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730865"/>
                  </a:ext>
                </a:extLst>
              </a:tr>
              <a:tr h="1120215">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Chất liệu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Vải mềm mỏng mịn</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a:solidFill>
                            <a:sysClr val="windowText" lastClr="000000"/>
                          </a:solidFill>
                          <a:latin typeface="Times New Roman" panose="02020603050405020304" pitchFamily="18" charset="0"/>
                          <a:cs typeface="Times New Roman" panose="02020603050405020304" pitchFamily="18" charset="0"/>
                        </a:rPr>
                        <a:t>Vải cứng, dày dặn hoặc mềm vừa phải</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877054"/>
                  </a:ext>
                </a:extLst>
              </a:tr>
              <a:tr h="1464897">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Kiểu dáng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Vừa sát cơ thể, có đường nét chính dọc thân áo, </a:t>
                      </a:r>
                      <a:r>
                        <a:rPr lang="en-US" sz="2400" dirty="0">
                          <a:solidFill>
                            <a:sysClr val="windowText" lastClr="000000"/>
                          </a:solidFill>
                          <a:latin typeface="Times New Roman" panose="02020603050405020304" pitchFamily="18" charset="0"/>
                          <a:cs typeface="Times New Roman" panose="02020603050405020304" pitchFamily="18" charset="0"/>
                        </a:rPr>
                        <a:t> </a:t>
                      </a:r>
                      <a:r>
                        <a:rPr lang="en-US" sz="2400" dirty="0" err="1">
                          <a:solidFill>
                            <a:sysClr val="windowText" lastClr="000000"/>
                          </a:solidFill>
                          <a:latin typeface="Times New Roman" panose="02020603050405020304" pitchFamily="18" charset="0"/>
                          <a:cs typeface="Times New Roman" panose="02020603050405020304" pitchFamily="18" charset="0"/>
                        </a:rPr>
                        <a:t>thân</a:t>
                      </a:r>
                      <a:r>
                        <a:rPr lang="en-US" sz="2400" baseline="0" dirty="0">
                          <a:solidFill>
                            <a:sysClr val="windowText" lastClr="000000"/>
                          </a:solidFill>
                          <a:latin typeface="Times New Roman" panose="02020603050405020304" pitchFamily="18" charset="0"/>
                          <a:cs typeface="Times New Roman" panose="02020603050405020304" pitchFamily="18" charset="0"/>
                        </a:rPr>
                        <a:t> </a:t>
                      </a:r>
                      <a:r>
                        <a:rPr lang="en-US" sz="2400" baseline="0" dirty="0" err="1">
                          <a:solidFill>
                            <a:sysClr val="windowText" lastClr="000000"/>
                          </a:solidFill>
                          <a:latin typeface="Times New Roman" panose="02020603050405020304" pitchFamily="18" charset="0"/>
                          <a:cs typeface="Times New Roman" panose="02020603050405020304" pitchFamily="18" charset="0"/>
                        </a:rPr>
                        <a:t>rủ</a:t>
                      </a:r>
                      <a:endParaRPr lang="vi-VN" sz="2400" dirty="0">
                        <a:solidFill>
                          <a:sysClr val="windowText" lastClr="000000"/>
                        </a:solidFill>
                        <a:latin typeface="Times New Roman" panose="02020603050405020304" pitchFamily="18" charset="0"/>
                        <a:cs typeface="Times New Roman" panose="02020603050405020304" pitchFamily="18" charset="0"/>
                      </a:endParaRP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Kiểu thụng,  có đường nét chính ngang thân áo, tay bồng, có bèo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29514"/>
                  </a:ext>
                </a:extLst>
              </a:tr>
              <a:tr h="775534">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Màu sắc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a:solidFill>
                            <a:sysClr val="windowText" lastClr="000000"/>
                          </a:solidFill>
                          <a:latin typeface="Times New Roman" panose="02020603050405020304" pitchFamily="18" charset="0"/>
                          <a:cs typeface="Times New Roman" panose="02020603050405020304" pitchFamily="18" charset="0"/>
                        </a:rPr>
                        <a:t>Mà</a:t>
                      </a:r>
                      <a:r>
                        <a:rPr lang="en-US" sz="2400" dirty="0">
                          <a:solidFill>
                            <a:sysClr val="windowText" lastClr="000000"/>
                          </a:solidFill>
                          <a:latin typeface="Times New Roman" panose="02020603050405020304" pitchFamily="18" charset="0"/>
                          <a:cs typeface="Times New Roman" panose="02020603050405020304" pitchFamily="18" charset="0"/>
                        </a:rPr>
                        <a:t>u</a:t>
                      </a:r>
                      <a:r>
                        <a:rPr lang="vi-VN" sz="2400" dirty="0">
                          <a:solidFill>
                            <a:sysClr val="windowText" lastClr="000000"/>
                          </a:solidFill>
                          <a:latin typeface="Times New Roman" panose="02020603050405020304" pitchFamily="18" charset="0"/>
                          <a:cs typeface="Times New Roman" panose="02020603050405020304" pitchFamily="18" charset="0"/>
                        </a:rPr>
                        <a:t> tối,  </a:t>
                      </a:r>
                      <a:r>
                        <a:rPr lang="en-US" sz="2400" dirty="0" err="1">
                          <a:solidFill>
                            <a:sysClr val="windowText" lastClr="000000"/>
                          </a:solidFill>
                          <a:latin typeface="Times New Roman" panose="02020603050405020304" pitchFamily="18" charset="0"/>
                          <a:cs typeface="Times New Roman" panose="02020603050405020304" pitchFamily="18" charset="0"/>
                        </a:rPr>
                        <a:t>sẫm</a:t>
                      </a:r>
                      <a:endParaRPr lang="vi-VN" sz="2400" dirty="0">
                        <a:solidFill>
                          <a:sysClr val="windowText" lastClr="000000"/>
                        </a:solidFill>
                        <a:latin typeface="Times New Roman" panose="02020603050405020304" pitchFamily="18" charset="0"/>
                        <a:cs typeface="Times New Roman" panose="02020603050405020304" pitchFamily="18" charset="0"/>
                      </a:endParaRP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Màu sáng</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20527"/>
                  </a:ext>
                </a:extLst>
              </a:tr>
              <a:tr h="775534">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Đường nét họa tiết</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a:solidFill>
                            <a:sysClr val="windowText" lastClr="000000"/>
                          </a:solidFill>
                          <a:latin typeface="Times New Roman" panose="02020603050405020304" pitchFamily="18" charset="0"/>
                          <a:cs typeface="Times New Roman" panose="02020603050405020304" pitchFamily="18" charset="0"/>
                        </a:rPr>
                        <a:t>Kẻ sọc, hoa nhỏ</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ysClr val="windowText" lastClr="000000"/>
                          </a:solidFill>
                          <a:latin typeface="Times New Roman" panose="02020603050405020304" pitchFamily="18" charset="0"/>
                          <a:cs typeface="Times New Roman" panose="02020603050405020304" pitchFamily="18" charset="0"/>
                        </a:rPr>
                        <a:t>Kẻ ngang, kẻ ô vuông, hoa to</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644108"/>
                  </a:ext>
                </a:extLst>
              </a:tr>
            </a:tbl>
          </a:graphicData>
        </a:graphic>
      </p:graphicFrame>
      <p:sp>
        <p:nvSpPr>
          <p:cNvPr id="11" name="Rectangle 11"/>
          <p:cNvSpPr>
            <a:spLocks noChangeArrowheads="1"/>
          </p:cNvSpPr>
          <p:nvPr/>
        </p:nvSpPr>
        <p:spPr bwMode="auto">
          <a:xfrm>
            <a:off x="2280595" y="783725"/>
            <a:ext cx="761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a:solidFill>
                  <a:srgbClr val="00B0F0"/>
                </a:solidFill>
              </a:rPr>
              <a:t>Bảng</a:t>
            </a:r>
            <a:r>
              <a:rPr lang="en-US" sz="2800" dirty="0">
                <a:solidFill>
                  <a:srgbClr val="00B0F0"/>
                </a:solidFill>
              </a:rPr>
              <a:t> 8.1 </a:t>
            </a:r>
            <a:r>
              <a:rPr lang="en-US" sz="2800" dirty="0" err="1">
                <a:solidFill>
                  <a:srgbClr val="00B0F0"/>
                </a:solidFill>
              </a:rPr>
              <a:t>đặc</a:t>
            </a:r>
            <a:r>
              <a:rPr lang="en-US" sz="2800" dirty="0">
                <a:solidFill>
                  <a:srgbClr val="00B0F0"/>
                </a:solidFill>
              </a:rPr>
              <a:t> </a:t>
            </a:r>
            <a:r>
              <a:rPr lang="en-US" sz="2800" dirty="0" err="1">
                <a:solidFill>
                  <a:srgbClr val="00B0F0"/>
                </a:solidFill>
              </a:rPr>
              <a:t>điểm</a:t>
            </a:r>
            <a:r>
              <a:rPr lang="en-US" sz="2800" dirty="0">
                <a:solidFill>
                  <a:srgbClr val="00B0F0"/>
                </a:solidFill>
              </a:rPr>
              <a:t> </a:t>
            </a:r>
            <a:r>
              <a:rPr lang="en-US" sz="2800" dirty="0" err="1">
                <a:solidFill>
                  <a:srgbClr val="00B0F0"/>
                </a:solidFill>
              </a:rPr>
              <a:t>trang</a:t>
            </a:r>
            <a:r>
              <a:rPr lang="en-US" sz="2800" dirty="0">
                <a:solidFill>
                  <a:srgbClr val="00B0F0"/>
                </a:solidFill>
              </a:rPr>
              <a:t> </a:t>
            </a:r>
            <a:r>
              <a:rPr lang="en-US" sz="2800" dirty="0" err="1">
                <a:solidFill>
                  <a:srgbClr val="00B0F0"/>
                </a:solidFill>
              </a:rPr>
              <a:t>phục</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hiệu</a:t>
            </a:r>
            <a:r>
              <a:rPr lang="en-US" sz="2800" dirty="0">
                <a:solidFill>
                  <a:srgbClr val="00B0F0"/>
                </a:solidFill>
              </a:rPr>
              <a:t> </a:t>
            </a:r>
            <a:r>
              <a:rPr lang="en-US" sz="2800" dirty="0" err="1">
                <a:solidFill>
                  <a:srgbClr val="00B0F0"/>
                </a:solidFill>
              </a:rPr>
              <a:t>ứng</a:t>
            </a:r>
            <a:r>
              <a:rPr lang="en-US" sz="2800" dirty="0">
                <a:solidFill>
                  <a:srgbClr val="00B0F0"/>
                </a:solidFill>
              </a:rPr>
              <a:t> </a:t>
            </a:r>
            <a:r>
              <a:rPr lang="en-US" sz="2800" dirty="0" err="1">
                <a:solidFill>
                  <a:srgbClr val="00B0F0"/>
                </a:solidFill>
              </a:rPr>
              <a:t>thẩm</a:t>
            </a:r>
            <a:r>
              <a:rPr lang="en-US" sz="2800" dirty="0">
                <a:solidFill>
                  <a:srgbClr val="00B0F0"/>
                </a:solidFill>
              </a:rPr>
              <a:t> </a:t>
            </a:r>
            <a:r>
              <a:rPr lang="en-US" sz="2800" dirty="0" err="1">
                <a:solidFill>
                  <a:srgbClr val="00B0F0"/>
                </a:solidFill>
              </a:rPr>
              <a:t>mỹ</a:t>
            </a:r>
            <a:endParaRPr lang="en-US" altLang="vi-VN" sz="2800" dirty="0">
              <a:solidFill>
                <a:srgbClr val="00B0F0"/>
              </a:solidFill>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a:off x="2116031" y="1003408"/>
            <a:ext cx="8458200" cy="1892193"/>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vi-VN" sz="2400" dirty="0">
                <a:solidFill>
                  <a:srgbClr val="000000"/>
                </a:solidFill>
                <a:latin typeface="Times New Roman" panose="02020603050405020304" pitchFamily="18" charset="0"/>
                <a:cs typeface="Times New Roman" panose="02020603050405020304" pitchFamily="18" charset="0"/>
              </a:rPr>
              <a:t>. Ảnh hưởng của đường nét đến vóc dáng:</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(a) đường kẻ dọc trên áo khiến người trong gọn hơn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(b)  đường kẻ ngang của áo khiến cơ thể người nhìn sẽ béo hơn.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(c) váy vừa sát cơ thể nên tạo cảm giác gầy đi, cao lên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(d) váy kiểu thụng, có bèo tạo cảm giác béo ra, thấp xuống</a:t>
            </a:r>
          </a:p>
        </p:txBody>
      </p:sp>
      <p:sp>
        <p:nvSpPr>
          <p:cNvPr id="10" name="Rectangle 9"/>
          <p:cNvSpPr/>
          <p:nvPr/>
        </p:nvSpPr>
        <p:spPr>
          <a:xfrm>
            <a:off x="2286000" y="864356"/>
            <a:ext cx="8118262" cy="1261270"/>
          </a:xfrm>
          <a:prstGeom prst="rect">
            <a:avLst/>
          </a:prstGeom>
        </p:spPr>
        <p:txBody>
          <a:bodyPr wrap="square">
            <a:spAutoFit/>
          </a:bodyPr>
          <a:lstStyle/>
          <a:p>
            <a:r>
              <a:rPr lang="en-US" sz="2800" dirty="0">
                <a:solidFill>
                  <a:srgbClr val="0070C0"/>
                </a:solidFill>
                <a:latin typeface="Times New Roman" panose="02020603050405020304" pitchFamily="18" charset="0"/>
                <a:ea typeface="+mj-ea"/>
                <a:cs typeface="Times New Roman" panose="02020603050405020304" pitchFamily="18" charset="0"/>
              </a:rPr>
              <a:t>K</a:t>
            </a:r>
            <a:r>
              <a:rPr lang="vi-VN" sz="2800" dirty="0">
                <a:solidFill>
                  <a:srgbClr val="0070C0"/>
                </a:solidFill>
                <a:latin typeface="Times New Roman" panose="02020603050405020304" pitchFamily="18" charset="0"/>
                <a:ea typeface="+mj-ea"/>
                <a:cs typeface="Times New Roman" panose="02020603050405020304" pitchFamily="18" charset="0"/>
              </a:rPr>
              <a:t>ể</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quan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sát</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hình</a:t>
            </a:r>
            <a:r>
              <a:rPr lang="en-US" sz="2800" dirty="0">
                <a:solidFill>
                  <a:srgbClr val="0070C0"/>
                </a:solidFill>
                <a:latin typeface="Times New Roman" panose="02020603050405020304" pitchFamily="18" charset="0"/>
                <a:ea typeface="+mj-ea"/>
                <a:cs typeface="Times New Roman" panose="02020603050405020304" pitchFamily="18" charset="0"/>
              </a:rPr>
              <a:t> 8.1</a:t>
            </a:r>
            <a:r>
              <a:rPr lang="vi-VN"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và</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đưa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ra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nhận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xét</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về</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ảnh</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hưởng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của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trang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phục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đến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vóc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dáng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người</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mặc</a:t>
            </a:r>
            <a:endParaRPr lang="en-US" sz="2800" dirty="0">
              <a:solidFill>
                <a:srgbClr val="0070C0"/>
              </a:solidFill>
              <a:latin typeface="Times New Roman" panose="02020603050405020304" pitchFamily="18" charset="0"/>
              <a:ea typeface="+mj-ea"/>
              <a:cs typeface="Times New Roman" panose="02020603050405020304" pitchFamily="18" charset="0"/>
            </a:endParaRPr>
          </a:p>
          <a:p>
            <a:r>
              <a:rPr lang="en-US" dirty="0"/>
              <a:t> </a:t>
            </a:r>
          </a:p>
        </p:txBody>
      </p:sp>
      <p:sp>
        <p:nvSpPr>
          <p:cNvPr id="7" name="Freeform 6"/>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11673"/>
          <a:stretch/>
        </p:blipFill>
        <p:spPr>
          <a:xfrm>
            <a:off x="1889000" y="2895600"/>
            <a:ext cx="8779001" cy="3124200"/>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75811"/>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3316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spTree>
    <p:extLst>
      <p:ext uri="{BB962C8B-B14F-4D97-AF65-F5344CB8AC3E}">
        <p14:creationId xmlns:p14="http://schemas.microsoft.com/office/powerpoint/2010/main" val="32473373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a:off x="2209801" y="960437"/>
            <a:ext cx="7053263" cy="1839118"/>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vi-VN" sz="2400" dirty="0">
                <a:solidFill>
                  <a:srgbClr val="000000"/>
                </a:solidFill>
                <a:latin typeface="+mj-lt"/>
              </a:rPr>
              <a:t>Một số đặc điểm của trang phục theo lứa tuổi:</a:t>
            </a:r>
          </a:p>
          <a:p>
            <a:pPr>
              <a:buFont typeface="Arial" panose="020B0604020202020204" pitchFamily="34" charset="0"/>
              <a:buChar char="•"/>
            </a:pPr>
            <a:r>
              <a:rPr lang="vi-VN" sz="2400" dirty="0">
                <a:solidFill>
                  <a:srgbClr val="000000"/>
                </a:solidFill>
                <a:latin typeface="+mj-lt"/>
              </a:rPr>
              <a:t>Trẻ em: trang phục có màu sắc tươi sáng, rực rỡ, thoải mái cho vận động.</a:t>
            </a:r>
          </a:p>
          <a:p>
            <a:pPr>
              <a:buFont typeface="Arial" panose="020B0604020202020204" pitchFamily="34" charset="0"/>
              <a:buChar char="•"/>
            </a:pPr>
            <a:r>
              <a:rPr lang="vi-VN" sz="2400" dirty="0">
                <a:solidFill>
                  <a:srgbClr val="000000"/>
                </a:solidFill>
                <a:latin typeface="+mj-lt"/>
              </a:rPr>
              <a:t>Thanh niên: màu sắc đa dạng, gam màu sáng, trang nhã, đường nét vừa sát cơ thể.</a:t>
            </a:r>
          </a:p>
          <a:p>
            <a:pPr>
              <a:buFont typeface="Arial" panose="020B0604020202020204" pitchFamily="34" charset="0"/>
              <a:buChar char="•"/>
            </a:pPr>
            <a:r>
              <a:rPr lang="vi-VN" sz="2400" dirty="0">
                <a:solidFill>
                  <a:srgbClr val="000000"/>
                </a:solidFill>
                <a:latin typeface="+mj-lt"/>
              </a:rPr>
              <a:t>Trung niên: màu sắc tối, sẫm, hoạ tiết đơn giản</a:t>
            </a:r>
          </a:p>
        </p:txBody>
      </p:sp>
      <p:sp>
        <p:nvSpPr>
          <p:cNvPr id="10" name="Rectangle 9"/>
          <p:cNvSpPr/>
          <p:nvPr/>
        </p:nvSpPr>
        <p:spPr>
          <a:xfrm>
            <a:off x="2630487" y="990601"/>
            <a:ext cx="8194462" cy="1846659"/>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Liên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hệ</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thực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tiễn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đặc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theo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tuổi</a:t>
            </a:r>
            <a:r>
              <a:rPr lang="en-US" sz="3200" dirty="0">
                <a:solidFill>
                  <a:srgbClr val="0070C0"/>
                </a:solidFill>
                <a:latin typeface="Times New Roman" panose="02020603050405020304" pitchFamily="18" charset="0"/>
                <a:ea typeface="+mj-ea"/>
                <a:cs typeface="Times New Roman" panose="02020603050405020304" pitchFamily="18" charset="0"/>
              </a:rPr>
              <a:t>?</a:t>
            </a:r>
          </a:p>
          <a:p>
            <a:br>
              <a:rPr lang="en-US" sz="3200" dirty="0"/>
            </a:br>
            <a:r>
              <a:rPr lang="en-US" dirty="0"/>
              <a:t> </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75811"/>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3316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4" name="Picture 3"/>
          <p:cNvPicPr>
            <a:picLocks noChangeAspect="1"/>
          </p:cNvPicPr>
          <p:nvPr/>
        </p:nvPicPr>
        <p:blipFill>
          <a:blip r:embed="rId3"/>
          <a:stretch>
            <a:fillRect/>
          </a:stretch>
        </p:blipFill>
        <p:spPr>
          <a:xfrm>
            <a:off x="1543050" y="4292816"/>
            <a:ext cx="4552950" cy="2565184"/>
          </a:xfrm>
          <a:prstGeom prst="rect">
            <a:avLst/>
          </a:prstGeom>
        </p:spPr>
      </p:pic>
      <p:pic>
        <p:nvPicPr>
          <p:cNvPr id="1028" name="Picture 4" descr="Đi Đà Nẵng chọn đồng phục gia đình đi biển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292816"/>
            <a:ext cx="4562475" cy="244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7" name="Title 13"/>
          <p:cNvSpPr txBox="1">
            <a:spLocks/>
          </p:cNvSpPr>
          <p:nvPr/>
        </p:nvSpPr>
        <p:spPr bwMode="auto">
          <a:xfrm>
            <a:off x="3051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609601"/>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2057400" y="1630364"/>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r>
              <a:rPr lang="en-US" sz="2800" b="1" dirty="0">
                <a:solidFill>
                  <a:srgbClr val="339966"/>
                </a:solidFill>
              </a:rPr>
              <a:t>?</a:t>
            </a:r>
          </a:p>
        </p:txBody>
      </p:sp>
      <p:sp>
        <p:nvSpPr>
          <p:cNvPr id="2" name="Rectangle 1"/>
          <p:cNvSpPr/>
          <p:nvPr/>
        </p:nvSpPr>
        <p:spPr>
          <a:xfrm>
            <a:off x="2057400" y="2707084"/>
            <a:ext cx="8305800" cy="2246769"/>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Đề xuất trang phục</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Vóc dáng của em gầy, em sẽ lựa chọn trang phục là các màu sáng, kiểu thụng, hoặc áo kẻ ngang, hoạt tiết hoa to.</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Vóc dáng của em béo, thấp: em sẽ lựa chọn trang phục là các màu tối sẫm, đường nét kẻ dọc, vừa sát cơ thể.</a:t>
            </a:r>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09602"/>
            <a:ext cx="7620000" cy="3108543"/>
          </a:xfrm>
          <a:prstGeom prst="rect">
            <a:avLst/>
          </a:prstGeom>
        </p:spPr>
        <p:txBody>
          <a:bodyPr wrap="square">
            <a:spAutoFit/>
          </a:bodyPr>
          <a:lstStyle/>
          <a:p>
            <a:r>
              <a:rPr lang="vi-VN" sz="2800" b="1" dirty="0">
                <a:solidFill>
                  <a:srgbClr val="000000"/>
                </a:solidFill>
                <a:latin typeface="Times New Roman" panose="02020603050405020304" pitchFamily="18" charset="0"/>
                <a:cs typeface="Times New Roman" panose="02020603050405020304" pitchFamily="18" charset="0"/>
              </a:rPr>
              <a:t>Câu </a:t>
            </a:r>
            <a:r>
              <a:rPr lang="en-US" sz="2800" b="1" dirty="0">
                <a:solidFill>
                  <a:srgbClr val="000000"/>
                </a:solidFill>
                <a:latin typeface="Times New Roman" panose="02020603050405020304" pitchFamily="18" charset="0"/>
                <a:cs typeface="Times New Roman" panose="02020603050405020304" pitchFamily="18" charset="0"/>
              </a:rPr>
              <a:t>1</a:t>
            </a:r>
            <a:r>
              <a:rPr lang="vi-VN" sz="2800" b="1" dirty="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 Việc lựa chọn trang phục cắn đựa trên những yếu tố nào?</a:t>
            </a:r>
          </a:p>
          <a:p>
            <a:r>
              <a:rPr lang="vi-VN" sz="2800" dirty="0">
                <a:solidFill>
                  <a:srgbClr val="000000"/>
                </a:solidFill>
                <a:latin typeface="Times New Roman" panose="02020603050405020304" pitchFamily="18" charset="0"/>
                <a:cs typeface="Times New Roman" panose="02020603050405020304" pitchFamily="18" charset="0"/>
              </a:rPr>
              <a:t>A. Khuôn mặt, lứa tuổi, mục đích sử dụng.</a:t>
            </a:r>
          </a:p>
          <a:p>
            <a:r>
              <a:rPr lang="vi-VN" sz="2800" dirty="0">
                <a:solidFill>
                  <a:srgbClr val="000000"/>
                </a:solidFill>
                <a:latin typeface="Times New Roman" panose="02020603050405020304" pitchFamily="18" charset="0"/>
                <a:cs typeface="Times New Roman" panose="02020603050405020304" pitchFamily="18" charset="0"/>
              </a:rPr>
              <a:t>B. Lứa tuổi, điều kiện làm việc, mốt thời trang.</a:t>
            </a:r>
          </a:p>
          <a:p>
            <a:r>
              <a:rPr lang="vi-VN" sz="2800" dirty="0">
                <a:solidFill>
                  <a:srgbClr val="000000"/>
                </a:solidFill>
                <a:latin typeface="Times New Roman" panose="02020603050405020304" pitchFamily="18" charset="0"/>
                <a:cs typeface="Times New Roman" panose="02020603050405020304" pitchFamily="18" charset="0"/>
              </a:rPr>
              <a:t>C. Điều kiện tài chính, mốt thời trang.</a:t>
            </a:r>
          </a:p>
          <a:p>
            <a:r>
              <a:rPr lang="vi-VN" sz="2800" dirty="0">
                <a:solidFill>
                  <a:srgbClr val="000000"/>
                </a:solidFill>
                <a:latin typeface="Times New Roman" panose="02020603050405020304" pitchFamily="18" charset="0"/>
                <a:cs typeface="Times New Roman" panose="02020603050405020304" pitchFamily="18" charset="0"/>
              </a:rPr>
              <a:t>D. Vóc dáng cơ thể, lửa tuổi, mục đích sử dụng, sở thích, điều kiện làm việc, tài chính.</a:t>
            </a:r>
          </a:p>
        </p:txBody>
      </p:sp>
      <p:sp>
        <p:nvSpPr>
          <p:cNvPr id="3" name="Oval 2"/>
          <p:cNvSpPr/>
          <p:nvPr/>
        </p:nvSpPr>
        <p:spPr>
          <a:xfrm>
            <a:off x="1905000" y="2819400"/>
            <a:ext cx="762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819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3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644</TotalTime>
  <Words>1511</Words>
  <Application>Microsoft Office PowerPoint</Application>
  <PresentationFormat>Widescreen</PresentationFormat>
  <Paragraphs>127</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Office Theme</vt:lpstr>
      <vt:lpstr>PowerPoint Presentation</vt:lpstr>
      <vt:lpstr>PowerPoint Presentation</vt:lpstr>
      <vt:lpstr> Làm thế nào để có những bộ trang phục  đẹp bền? Mỗi người có thể lựa chọn sử dụng và bảo quản trang phục của mình như thế nào cho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phương vũ lê</cp:lastModifiedBy>
  <cp:revision>69</cp:revision>
  <dcterms:created xsi:type="dcterms:W3CDTF">2013-08-28T08:21:51Z</dcterms:created>
  <dcterms:modified xsi:type="dcterms:W3CDTF">2023-07-19T09:23:47Z</dcterms:modified>
</cp:coreProperties>
</file>