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9"/>
  </p:notesMasterIdLst>
  <p:sldIdLst>
    <p:sldId id="276" r:id="rId3"/>
    <p:sldId id="256" r:id="rId4"/>
    <p:sldId id="257" r:id="rId5"/>
    <p:sldId id="269" r:id="rId6"/>
    <p:sldId id="271" r:id="rId7"/>
    <p:sldId id="260" r:id="rId8"/>
    <p:sldId id="272" r:id="rId9"/>
    <p:sldId id="268" r:id="rId10"/>
    <p:sldId id="267" r:id="rId11"/>
    <p:sldId id="273" r:id="rId12"/>
    <p:sldId id="261" r:id="rId13"/>
    <p:sldId id="274" r:id="rId14"/>
    <p:sldId id="275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DE6"/>
    <a:srgbClr val="BB3B5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351" y="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21D21-85CF-4877-9929-420C9182706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A89A-1206-40E0-A4E3-6EF0C6D7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5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00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04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7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38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26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82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41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0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 smtClean="0">
                <a:solidFill>
                  <a:srgbClr val="FFC000"/>
                </a:solidFill>
              </a:rPr>
              <a:t>Kiểm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tra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kiến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thức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1270755" y="1924093"/>
            <a:ext cx="9776656" cy="354171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trình</a:t>
            </a:r>
            <a:r>
              <a:rPr lang="en-US" sz="3600" dirty="0" smtClean="0"/>
              <a:t> </a:t>
            </a:r>
            <a:r>
              <a:rPr lang="en-US" sz="3600" dirty="0" err="1" smtClean="0"/>
              <a:t>bày</a:t>
            </a:r>
            <a:r>
              <a:rPr lang="en-US" sz="3600" dirty="0" smtClean="0"/>
              <a:t> </a:t>
            </a:r>
            <a:r>
              <a:rPr lang="en-US" sz="3600" dirty="0" err="1" smtClean="0"/>
              <a:t>đường</a:t>
            </a:r>
            <a:r>
              <a:rPr lang="en-US" sz="3600" dirty="0" smtClean="0"/>
              <a:t> </a:t>
            </a:r>
            <a:r>
              <a:rPr lang="en-US" sz="3600" dirty="0" err="1" smtClean="0"/>
              <a:t>đi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máu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vòng</a:t>
            </a:r>
            <a:r>
              <a:rPr lang="en-US" sz="3600" dirty="0" smtClean="0"/>
              <a:t> </a:t>
            </a:r>
            <a:r>
              <a:rPr lang="en-US" sz="3600" dirty="0" err="1" smtClean="0"/>
              <a:t>tuần</a:t>
            </a:r>
            <a:r>
              <a:rPr lang="en-US" sz="3600" dirty="0" smtClean="0"/>
              <a:t> </a:t>
            </a: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nhỏ</a:t>
            </a:r>
            <a:r>
              <a:rPr lang="en-US" sz="3600" dirty="0" smtClean="0"/>
              <a:t>? </a:t>
            </a:r>
            <a:r>
              <a:rPr lang="en-US" sz="3600" dirty="0" err="1" smtClean="0"/>
              <a:t>Vong</a:t>
            </a:r>
            <a:r>
              <a:rPr lang="en-US" sz="3600" dirty="0" smtClean="0"/>
              <a:t> </a:t>
            </a:r>
            <a:r>
              <a:rPr lang="en-US" sz="3600" dirty="0" err="1" smtClean="0"/>
              <a:t>tuần</a:t>
            </a:r>
            <a:r>
              <a:rPr lang="en-US" sz="3600" dirty="0" smtClean="0"/>
              <a:t> </a:t>
            </a: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nhỏ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vai</a:t>
            </a:r>
            <a:r>
              <a:rPr lang="en-US" sz="3600" dirty="0" smtClean="0"/>
              <a:t>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?</a:t>
            </a:r>
          </a:p>
          <a:p>
            <a:pPr marL="457200" indent="-457200">
              <a:buAutoNum type="arabicPeriod"/>
            </a:pPr>
            <a:endParaRPr lang="en-US" sz="3600" dirty="0"/>
          </a:p>
          <a:p>
            <a:pPr marL="457200" indent="-457200">
              <a:buAutoNum type="arabicPeriod"/>
            </a:pPr>
            <a:r>
              <a:rPr lang="en-US" sz="3600" dirty="0" err="1" smtClean="0"/>
              <a:t>Trình</a:t>
            </a:r>
            <a:r>
              <a:rPr lang="en-US" sz="3600" dirty="0" smtClean="0"/>
              <a:t> </a:t>
            </a:r>
            <a:r>
              <a:rPr lang="en-US" sz="3600" dirty="0" err="1" smtClean="0"/>
              <a:t>bày</a:t>
            </a:r>
            <a:r>
              <a:rPr lang="en-US" sz="3600" dirty="0" smtClean="0"/>
              <a:t> </a:t>
            </a:r>
            <a:r>
              <a:rPr lang="en-US" sz="3600" dirty="0" err="1" smtClean="0"/>
              <a:t>sự</a:t>
            </a:r>
            <a:r>
              <a:rPr lang="en-US" sz="3600" dirty="0" smtClean="0"/>
              <a:t> </a:t>
            </a:r>
            <a:r>
              <a:rPr lang="en-US" sz="3600" dirty="0" err="1" smtClean="0"/>
              <a:t>luân</a:t>
            </a:r>
            <a:r>
              <a:rPr lang="en-US" sz="3600" dirty="0" smtClean="0"/>
              <a:t> </a:t>
            </a:r>
            <a:r>
              <a:rPr lang="en-US" sz="3600" dirty="0" err="1" smtClean="0"/>
              <a:t>chuyển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bạch</a:t>
            </a:r>
            <a:r>
              <a:rPr lang="en-US" sz="3600" dirty="0" smtClean="0"/>
              <a:t> </a:t>
            </a:r>
            <a:r>
              <a:rPr lang="en-US" sz="3600" dirty="0" err="1" smtClean="0"/>
              <a:t>huyết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mỗi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hệ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46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4065394" y="101600"/>
            <a:ext cx="4036682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II/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máu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04" y="1867877"/>
            <a:ext cx="6627446" cy="491978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7" name="Nhóm 6"/>
          <p:cNvGrpSpPr/>
          <p:nvPr/>
        </p:nvGrpSpPr>
        <p:grpSpPr>
          <a:xfrm>
            <a:off x="17025" y="1695938"/>
            <a:ext cx="5481950" cy="4919785"/>
            <a:chOff x="17025" y="1695938"/>
            <a:chExt cx="5481950" cy="4919785"/>
          </a:xfrm>
        </p:grpSpPr>
        <p:sp>
          <p:nvSpPr>
            <p:cNvPr id="4" name="Hình chữ nhật 3"/>
            <p:cNvSpPr/>
            <p:nvPr/>
          </p:nvSpPr>
          <p:spPr>
            <a:xfrm>
              <a:off x="17025" y="1695938"/>
              <a:ext cx="5466319" cy="4919785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ộp Văn bản 5"/>
            <p:cNvSpPr txBox="1"/>
            <p:nvPr/>
          </p:nvSpPr>
          <p:spPr>
            <a:xfrm>
              <a:off x="164123" y="1899139"/>
              <a:ext cx="533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17.2 </a:t>
              </a:r>
              <a:r>
                <a:rPr lang="en-US" sz="2800" b="1" dirty="0" err="1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Hộp Văn bản 7"/>
          <p:cNvSpPr txBox="1"/>
          <p:nvPr/>
        </p:nvSpPr>
        <p:spPr>
          <a:xfrm>
            <a:off x="236841" y="2853246"/>
            <a:ext cx="51894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tĩnh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?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2- </a:t>
            </a:r>
            <a:r>
              <a:rPr lang="en-US" sz="2800" dirty="0" err="1"/>
              <a:t>S</a:t>
            </a:r>
            <a:r>
              <a:rPr lang="en-US" sz="2800" dirty="0" err="1" smtClean="0"/>
              <a:t>ự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ý </a:t>
            </a:r>
            <a:r>
              <a:rPr lang="en-US" sz="2800" dirty="0" err="1" smtClean="0"/>
              <a:t>nghĩa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3.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xét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kích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,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mao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71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Tim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006148" y="762801"/>
            <a:ext cx="3558988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II/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máu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1742"/>
              </p:ext>
            </p:extLst>
          </p:nvPr>
        </p:nvGraphicFramePr>
        <p:xfrm>
          <a:off x="1" y="1550225"/>
          <a:ext cx="12124480" cy="5202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6276">
                  <a:extLst>
                    <a:ext uri="{9D8B030D-6E8A-4147-A177-3AD203B41FA5}">
                      <a16:colId xmlns:a16="http://schemas.microsoft.com/office/drawing/2014/main" val="2321425502"/>
                    </a:ext>
                  </a:extLst>
                </a:gridCol>
                <a:gridCol w="5392615">
                  <a:extLst>
                    <a:ext uri="{9D8B030D-6E8A-4147-A177-3AD203B41FA5}">
                      <a16:colId xmlns:a16="http://schemas.microsoft.com/office/drawing/2014/main" val="3798455169"/>
                    </a:ext>
                  </a:extLst>
                </a:gridCol>
                <a:gridCol w="4965589">
                  <a:extLst>
                    <a:ext uri="{9D8B030D-6E8A-4147-A177-3AD203B41FA5}">
                      <a16:colId xmlns:a16="http://schemas.microsoft.com/office/drawing/2014/main" val="2202119968"/>
                    </a:ext>
                  </a:extLst>
                </a:gridCol>
              </a:tblGrid>
              <a:tr h="374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 anchor="ctr"/>
                </a:tc>
                <a:extLst>
                  <a:ext uri="{0D108BD9-81ED-4DB2-BD59-A6C34878D82A}">
                    <a16:rowId xmlns:a16="http://schemas.microsoft.com/office/drawing/2014/main" val="1781182668"/>
                  </a:ext>
                </a:extLst>
              </a:tr>
              <a:tr h="1308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 anchor="ctr">
                    <a:solidFill>
                      <a:srgbClr val="FDD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>
                    <a:solidFill>
                      <a:srgbClr val="FDD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>
                    <a:solidFill>
                      <a:srgbClr val="FD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13166"/>
                  </a:ext>
                </a:extLst>
              </a:tr>
              <a:tr h="1962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Tĩnh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van 1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22090"/>
                  </a:ext>
                </a:extLst>
              </a:tr>
              <a:tr h="1308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Mao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 anchor="ctr">
                    <a:solidFill>
                      <a:srgbClr val="BB3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>
                    <a:solidFill>
                      <a:srgbClr val="BB3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175" marR="45175" marT="0" marB="0">
                    <a:solidFill>
                      <a:srgbClr val="BB3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71574"/>
                  </a:ext>
                </a:extLst>
              </a:tr>
            </a:tbl>
          </a:graphicData>
        </a:graphic>
      </p:graphicFrame>
      <p:sp>
        <p:nvSpPr>
          <p:cNvPr id="5" name="Hình chữ nhật 4"/>
          <p:cNvSpPr/>
          <p:nvPr/>
        </p:nvSpPr>
        <p:spPr>
          <a:xfrm>
            <a:off x="7357096" y="1932834"/>
            <a:ext cx="476738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7494072" y="3609248"/>
            <a:ext cx="449343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7138265" y="5436072"/>
            <a:ext cx="498621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Tim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878512" y="941732"/>
            <a:ext cx="4036682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II/ </a:t>
            </a:r>
            <a:r>
              <a:rPr lang="en-US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mạch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máu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375507" y="1930400"/>
            <a:ext cx="9816123" cy="2554545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buClr>
                <a:srgbClr val="3333FF"/>
              </a:buClr>
              <a:buSzPct val="120000"/>
            </a:pP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buClr>
                <a:srgbClr val="3333FF"/>
              </a:buClr>
              <a:buSzPct val="120000"/>
            </a:pP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buClr>
                <a:srgbClr val="3333FF"/>
              </a:buClr>
              <a:buSzPct val="120000"/>
            </a:pP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Mao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Tim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1508242" y="854241"/>
            <a:ext cx="4344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III/ Chu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co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dãn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dirty="0"/>
          </a:p>
        </p:txBody>
      </p:sp>
      <p:pic>
        <p:nvPicPr>
          <p:cNvPr id="5" name="Picture 44" descr="17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84" y="1524000"/>
            <a:ext cx="4800600" cy="5334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37661" y="3513015"/>
            <a:ext cx="6361724" cy="10902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buClr>
                <a:srgbClr val="FF0066"/>
              </a:buClr>
              <a:buSzPct val="120000"/>
            </a:pP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66"/>
              </a:buClr>
              <a:buSzPct val="120000"/>
            </a:pP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Hình chữ nhật 6"/>
          <p:cNvSpPr/>
          <p:nvPr/>
        </p:nvSpPr>
        <p:spPr>
          <a:xfrm>
            <a:off x="437661" y="2143715"/>
            <a:ext cx="6420339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>
              <a:buClr>
                <a:srgbClr val="FF0066"/>
              </a:buClr>
              <a:buSzPct val="120000"/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002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Tim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988914" y="2269003"/>
            <a:ext cx="8480385" cy="2160591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0,8 s</a:t>
            </a:r>
          </a:p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nhĩ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 : 0,1s.</a:t>
            </a:r>
          </a:p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 : 0,3s.</a:t>
            </a:r>
          </a:p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dãn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 : 0,4s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789226" y="1165279"/>
            <a:ext cx="4267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III/ Chu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dãn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883345" y="4720493"/>
            <a:ext cx="8948616" cy="1664677"/>
            <a:chOff x="883345" y="4720493"/>
            <a:chExt cx="8948616" cy="1664677"/>
          </a:xfrm>
        </p:grpSpPr>
        <p:sp>
          <p:nvSpPr>
            <p:cNvPr id="6" name="Khung Chú Thích Hình Đám Mây 5"/>
            <p:cNvSpPr/>
            <p:nvPr/>
          </p:nvSpPr>
          <p:spPr>
            <a:xfrm>
              <a:off x="883345" y="4720493"/>
              <a:ext cx="8948616" cy="1664677"/>
            </a:xfrm>
            <a:prstGeom prst="cloudCallout">
              <a:avLst>
                <a:gd name="adj1" fmla="val -34894"/>
                <a:gd name="adj2" fmla="val 67664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449961" y="4875590"/>
              <a:ext cx="8382000" cy="838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buSzPct val="120000"/>
              </a:pPr>
              <a:r>
                <a:rPr lang="en-US" altLang="en-US" sz="32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altLang="en-US" sz="32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</a:t>
              </a:r>
              <a:r>
                <a:rPr lang="en-US" altLang="en-US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altLang="en-US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altLang="en-US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altLang="en-US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altLang="en-US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9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700267" y="974671"/>
            <a:ext cx="11094334" cy="5262979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co,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bơm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Mao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8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Mao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52086" y="1150670"/>
            <a:ext cx="12139914" cy="5632311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>
            <a:spAutoFit/>
          </a:bodyPr>
          <a:lstStyle/>
          <a:p>
            <a:pPr lvl="1" algn="just"/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ngơi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endParaRPr lang="en-US" sz="2400" dirty="0" smtClean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0,3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	B. 0,4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C. 0,5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	D. 0,1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0,6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	B. 0,4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C. 0,5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	D. 0,3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6.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85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	B. 75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C. 60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		D. 90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7.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cằm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8.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6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84652" y="-1915795"/>
            <a:ext cx="9381282" cy="267972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TUẦN HOÀN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291786" y="1446835"/>
            <a:ext cx="8165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19-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Tim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92" y="2407138"/>
            <a:ext cx="9525000" cy="445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Tim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Nhóm 10"/>
          <p:cNvGrpSpPr/>
          <p:nvPr/>
        </p:nvGrpSpPr>
        <p:grpSpPr>
          <a:xfrm>
            <a:off x="746891" y="1484002"/>
            <a:ext cx="8847102" cy="1170724"/>
            <a:chOff x="783455" y="1377414"/>
            <a:chExt cx="5034654" cy="2224371"/>
          </a:xfrm>
          <a:solidFill>
            <a:schemeClr val="tx2">
              <a:lumMod val="90000"/>
            </a:schemeClr>
          </a:solidFill>
        </p:grpSpPr>
        <p:grpSp>
          <p:nvGrpSpPr>
            <p:cNvPr id="9" name="Nhóm 8"/>
            <p:cNvGrpSpPr/>
            <p:nvPr/>
          </p:nvGrpSpPr>
          <p:grpSpPr>
            <a:xfrm>
              <a:off x="783455" y="1377414"/>
              <a:ext cx="5034654" cy="2224371"/>
              <a:chOff x="748731" y="1437429"/>
              <a:chExt cx="5034654" cy="2224371"/>
            </a:xfrm>
            <a:grpFill/>
          </p:grpSpPr>
          <p:sp>
            <p:nvSpPr>
              <p:cNvPr id="4" name="Hình Chữ nhật Góc tròn 3"/>
              <p:cNvSpPr/>
              <p:nvPr/>
            </p:nvSpPr>
            <p:spPr>
              <a:xfrm>
                <a:off x="930031" y="2000740"/>
                <a:ext cx="4853354" cy="1661060"/>
              </a:xfrm>
              <a:prstGeom prst="round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Hình Bầu dục 5"/>
              <p:cNvSpPr/>
              <p:nvPr/>
            </p:nvSpPr>
            <p:spPr>
              <a:xfrm>
                <a:off x="748731" y="1437429"/>
                <a:ext cx="388440" cy="123789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10" name="Hộp Văn bản 9"/>
            <p:cNvSpPr txBox="1"/>
            <p:nvPr/>
          </p:nvSpPr>
          <p:spPr>
            <a:xfrm>
              <a:off x="1718593" y="2341635"/>
              <a:ext cx="2603967" cy="9941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TẠO CỦA TIM</a:t>
              </a:r>
              <a:endPara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/>
          <p:cNvGrpSpPr/>
          <p:nvPr/>
        </p:nvGrpSpPr>
        <p:grpSpPr>
          <a:xfrm>
            <a:off x="665486" y="2983200"/>
            <a:ext cx="8932553" cy="1092444"/>
            <a:chOff x="6407119" y="328943"/>
            <a:chExt cx="4672600" cy="4813575"/>
          </a:xfrm>
          <a:solidFill>
            <a:schemeClr val="tx2">
              <a:lumMod val="90000"/>
            </a:schemeClr>
          </a:solidFill>
        </p:grpSpPr>
        <p:grpSp>
          <p:nvGrpSpPr>
            <p:cNvPr id="8" name="Nhóm 7"/>
            <p:cNvGrpSpPr/>
            <p:nvPr/>
          </p:nvGrpSpPr>
          <p:grpSpPr>
            <a:xfrm>
              <a:off x="6407119" y="328943"/>
              <a:ext cx="4672600" cy="4813575"/>
              <a:chOff x="6407119" y="328943"/>
              <a:chExt cx="4672600" cy="4813575"/>
            </a:xfrm>
            <a:grpFill/>
          </p:grpSpPr>
          <p:sp>
            <p:nvSpPr>
              <p:cNvPr id="5" name="Hình Chữ nhật Góc tròn 4"/>
              <p:cNvSpPr/>
              <p:nvPr/>
            </p:nvSpPr>
            <p:spPr>
              <a:xfrm>
                <a:off x="6589781" y="2000734"/>
                <a:ext cx="4489938" cy="3141784"/>
              </a:xfrm>
              <a:prstGeom prst="round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ình Bầu dục 6"/>
              <p:cNvSpPr/>
              <p:nvPr/>
            </p:nvSpPr>
            <p:spPr>
              <a:xfrm>
                <a:off x="6407119" y="328943"/>
                <a:ext cx="373067" cy="30225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endParaRPr lang="en-US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Hộp Văn bản 11"/>
            <p:cNvSpPr txBox="1"/>
            <p:nvPr/>
          </p:nvSpPr>
          <p:spPr>
            <a:xfrm>
              <a:off x="6806760" y="2525279"/>
              <a:ext cx="2913107" cy="223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TẠO MẠCH MÁU</a:t>
              </a:r>
              <a:endParaRPr lang="en-US" sz="27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Nhóm 23"/>
          <p:cNvGrpSpPr/>
          <p:nvPr/>
        </p:nvGrpSpPr>
        <p:grpSpPr>
          <a:xfrm>
            <a:off x="752688" y="4250385"/>
            <a:ext cx="8921550" cy="1209290"/>
            <a:chOff x="752688" y="4250385"/>
            <a:chExt cx="8921550" cy="1209290"/>
          </a:xfrm>
        </p:grpSpPr>
        <p:grpSp>
          <p:nvGrpSpPr>
            <p:cNvPr id="18" name="Nhóm 17"/>
            <p:cNvGrpSpPr/>
            <p:nvPr/>
          </p:nvGrpSpPr>
          <p:grpSpPr>
            <a:xfrm>
              <a:off x="752688" y="4250385"/>
              <a:ext cx="8921550" cy="1209290"/>
              <a:chOff x="777192" y="741077"/>
              <a:chExt cx="5077020" cy="2860708"/>
            </a:xfrm>
            <a:solidFill>
              <a:schemeClr val="tx2">
                <a:lumMod val="90000"/>
              </a:schemeClr>
            </a:solidFill>
          </p:grpSpPr>
          <p:grpSp>
            <p:nvGrpSpPr>
              <p:cNvPr id="19" name="Nhóm 18"/>
              <p:cNvGrpSpPr/>
              <p:nvPr/>
            </p:nvGrpSpPr>
            <p:grpSpPr>
              <a:xfrm>
                <a:off x="777192" y="741077"/>
                <a:ext cx="5077020" cy="2860708"/>
                <a:chOff x="742468" y="801092"/>
                <a:chExt cx="5077020" cy="2860708"/>
              </a:xfrm>
              <a:grpFill/>
            </p:grpSpPr>
            <p:sp>
              <p:nvSpPr>
                <p:cNvPr id="21" name="Hình Chữ nhật Góc tròn 20"/>
                <p:cNvSpPr/>
                <p:nvPr/>
              </p:nvSpPr>
              <p:spPr>
                <a:xfrm>
                  <a:off x="930031" y="1744183"/>
                  <a:ext cx="4889457" cy="1917617"/>
                </a:xfrm>
                <a:prstGeom prst="roundRect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Hình Bầu dục 21"/>
                <p:cNvSpPr/>
                <p:nvPr/>
              </p:nvSpPr>
              <p:spPr>
                <a:xfrm>
                  <a:off x="742468" y="801092"/>
                  <a:ext cx="393332" cy="164287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Hộp Văn bản 19"/>
              <p:cNvSpPr txBox="1"/>
              <p:nvPr/>
            </p:nvSpPr>
            <p:spPr>
              <a:xfrm>
                <a:off x="1636961" y="2002295"/>
                <a:ext cx="3070425" cy="99411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KÌ CO DÃN CỦA TIM</a:t>
                </a:r>
                <a:endParaRPr lang="en-US" sz="28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Hình chữ nhật 22"/>
            <p:cNvSpPr/>
            <p:nvPr/>
          </p:nvSpPr>
          <p:spPr>
            <a:xfrm>
              <a:off x="775624" y="4336015"/>
              <a:ext cx="60305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34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Tim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1439978" y="1724995"/>
            <a:ext cx="2680542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ngoài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960418" y="1024580"/>
            <a:ext cx="2992335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/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1776528" y="3552914"/>
            <a:ext cx="7561799" cy="2184349"/>
            <a:chOff x="1573785" y="2410773"/>
            <a:chExt cx="8134350" cy="1663177"/>
          </a:xfrm>
        </p:grpSpPr>
        <p:sp>
          <p:nvSpPr>
            <p:cNvPr id="7" name="Khung Chú Thích Hình Đám Mây 6"/>
            <p:cNvSpPr/>
            <p:nvPr/>
          </p:nvSpPr>
          <p:spPr>
            <a:xfrm>
              <a:off x="1573785" y="2410773"/>
              <a:ext cx="8134350" cy="1663177"/>
            </a:xfrm>
            <a:prstGeom prst="cloudCallout">
              <a:avLst>
                <a:gd name="adj1" fmla="val -48248"/>
                <a:gd name="adj2" fmla="val 82370"/>
              </a:avLst>
            </a:prstGeom>
            <a:solidFill>
              <a:srgbClr val="FDDD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DDDE6"/>
                </a:solidFill>
              </a:endParaRPr>
            </a:p>
          </p:txBody>
        </p:sp>
        <p:sp>
          <p:nvSpPr>
            <p:cNvPr id="6" name="Hình chữ nhật 5"/>
            <p:cNvSpPr/>
            <p:nvPr/>
          </p:nvSpPr>
          <p:spPr>
            <a:xfrm>
              <a:off x="2599402" y="2848064"/>
              <a:ext cx="6083117" cy="913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tabLst>
                  <a:tab pos="360045" algn="l"/>
                </a:tabLst>
              </a:pPr>
              <a:r>
                <a:rPr lang="en-US" sz="3000" b="1" i="1" dirty="0" err="1" smtClean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Xác</a:t>
              </a:r>
              <a:r>
                <a:rPr lang="en-US" sz="3000" b="1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3000" b="1" i="1" dirty="0" err="1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định</a:t>
              </a:r>
              <a:r>
                <a:rPr lang="en-US" sz="3000" b="1" i="1" dirty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3000" b="1" i="1" dirty="0" err="1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vị</a:t>
              </a:r>
              <a:r>
                <a:rPr lang="en-US" sz="3000" b="1" i="1" dirty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3000" b="1" i="1" dirty="0" err="1" smtClean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trí</a:t>
              </a:r>
              <a:r>
                <a:rPr lang="en-US" sz="3000" b="1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sz="3000" b="1" i="1" dirty="0" err="1" smtClean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hình</a:t>
              </a:r>
              <a:r>
                <a:rPr lang="en-US" sz="3000" b="1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3000" b="1" i="1" dirty="0" err="1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dạng</a:t>
              </a:r>
              <a:r>
                <a:rPr lang="en-US" sz="3000" b="1" i="1" dirty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3000" b="1" i="1" dirty="0" err="1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cấu</a:t>
              </a:r>
              <a:r>
                <a:rPr lang="en-US" sz="3000" b="1" i="1" dirty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3000" b="1" i="1" dirty="0" err="1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tạo</a:t>
              </a:r>
              <a:r>
                <a:rPr lang="en-US" sz="3000" b="1" i="1" dirty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3000" b="1" i="1" dirty="0" err="1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ngoài</a:t>
              </a:r>
              <a:r>
                <a:rPr lang="en-US" sz="3000" b="1" i="1" dirty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3000" b="1" i="1" dirty="0" err="1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của</a:t>
              </a:r>
              <a:r>
                <a:rPr lang="en-US" sz="3000" b="1" i="1" dirty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3000" b="1" i="1" dirty="0" err="1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tim</a:t>
              </a:r>
              <a:r>
                <a:rPr lang="en-US" sz="3000" b="1" i="1" dirty="0">
                  <a:solidFill>
                    <a:schemeClr val="bg2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 ?</a:t>
              </a:r>
              <a:endPara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9" name="Hình chữ nhật 8"/>
          <p:cNvSpPr/>
          <p:nvPr/>
        </p:nvSpPr>
        <p:spPr>
          <a:xfrm>
            <a:off x="1930400" y="2380422"/>
            <a:ext cx="894715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8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ghiên</a:t>
            </a:r>
            <a:r>
              <a:rPr lang="en-US" sz="28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H 17.1 SGK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27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3" name="Rectangle 9"/>
          <p:cNvSpPr>
            <a:spLocks noGrp="1" noChangeArrowheads="1"/>
          </p:cNvSpPr>
          <p:nvPr>
            <p:ph type="title"/>
          </p:nvPr>
        </p:nvSpPr>
        <p:spPr>
          <a:xfrm>
            <a:off x="2133600" y="13570"/>
            <a:ext cx="8001000" cy="685800"/>
          </a:xfrm>
          <a:noFill/>
          <a:ln/>
        </p:spPr>
        <p:txBody>
          <a:bodyPr anchor="b"/>
          <a:lstStyle/>
          <a:p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  TIM VÀ MẠCH MÁU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76636" y="699370"/>
            <a:ext cx="3521476" cy="12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altLang="en-US" sz="2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altLang="en-US" sz="28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1/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4395" name="Picture 11" descr="17-1-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6" b="100000" l="2364" r="99273">
                        <a14:foregroundMark x1="72606" y1="40512" x2="72606" y2="40512"/>
                        <a14:foregroundMark x1="72970" y1="39439" x2="72970" y2="39439"/>
                        <a14:foregroundMark x1="72970" y1="39439" x2="72970" y2="39439"/>
                        <a14:foregroundMark x1="72970" y1="39439" x2="72970" y2="39439"/>
                        <a14:foregroundMark x1="72970" y1="39439" x2="72970" y2="39439"/>
                        <a14:foregroundMark x1="71879" y1="39026" x2="80000" y2="37871"/>
                        <a14:backgroundMark x1="70485" y1="40017" x2="79758" y2="38119"/>
                        <a14:backgroundMark x1="79758" y1="38119" x2="79758" y2="38119"/>
                        <a14:backgroundMark x1="72727" y1="38779" x2="72727" y2="38779"/>
                        <a14:backgroundMark x1="72727" y1="38779" x2="72727" y2="38779"/>
                        <a14:backgroundMark x1="73394" y1="38696" x2="78364" y2="38119"/>
                        <a14:backgroundMark x1="77152" y1="38449" x2="79333" y2="38449"/>
                        <a14:backgroundMark x1="78485" y1="37871" x2="78485" y2="37871"/>
                        <a14:backgroundMark x1="78485" y1="37871" x2="78485" y2="37871"/>
                        <a14:backgroundMark x1="78061" y1="37871" x2="78061" y2="37871"/>
                        <a14:backgroundMark x1="77394" y1="37624" x2="79636" y2="37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22" y="1179512"/>
            <a:ext cx="57912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5098890" y="2279650"/>
            <a:ext cx="234966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5029200" y="1676400"/>
            <a:ext cx="23622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5029200" y="6210300"/>
            <a:ext cx="6965950" cy="381000"/>
          </a:xfrm>
          <a:prstGeom prst="rect">
            <a:avLst/>
          </a:prstGeom>
          <a:solidFill>
            <a:srgbClr val="FDDDE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17-1.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9041837" y="1838325"/>
            <a:ext cx="25088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alt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9505949" y="2432050"/>
            <a:ext cx="199952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alt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9832936" y="2752725"/>
            <a:ext cx="2293958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10039350" y="3346450"/>
            <a:ext cx="9906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alt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9676435" y="3521074"/>
            <a:ext cx="2318716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>
            <a:off x="9963150" y="4489450"/>
            <a:ext cx="1066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Tâm thất trái</a:t>
            </a:r>
          </a:p>
        </p:txBody>
      </p:sp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5150975" y="5251450"/>
            <a:ext cx="237377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07" name="Rectangle 23"/>
          <p:cNvSpPr>
            <a:spLocks noChangeArrowheads="1"/>
          </p:cNvSpPr>
          <p:nvPr/>
        </p:nvSpPr>
        <p:spPr bwMode="auto">
          <a:xfrm>
            <a:off x="6076950" y="4794250"/>
            <a:ext cx="15240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08" name="Rectangle 24"/>
          <p:cNvSpPr>
            <a:spLocks noChangeArrowheads="1"/>
          </p:cNvSpPr>
          <p:nvPr/>
        </p:nvSpPr>
        <p:spPr bwMode="auto">
          <a:xfrm>
            <a:off x="5579239" y="3879850"/>
            <a:ext cx="1564511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09" name="Rectangle 25"/>
          <p:cNvSpPr>
            <a:spLocks noChangeArrowheads="1"/>
          </p:cNvSpPr>
          <p:nvPr/>
        </p:nvSpPr>
        <p:spPr bwMode="auto">
          <a:xfrm>
            <a:off x="6076950" y="3270250"/>
            <a:ext cx="15240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nhĩ phải</a:t>
            </a:r>
          </a:p>
        </p:txBody>
      </p:sp>
      <p:sp>
        <p:nvSpPr>
          <p:cNvPr id="144410" name="Rectangle 26"/>
          <p:cNvSpPr>
            <a:spLocks noChangeArrowheads="1"/>
          </p:cNvSpPr>
          <p:nvPr/>
        </p:nvSpPr>
        <p:spPr bwMode="auto">
          <a:xfrm>
            <a:off x="5029200" y="12954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Hình ảnh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" b="994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75" y="2618719"/>
            <a:ext cx="4682210" cy="29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6" grpId="0"/>
      <p:bldP spid="144400" grpId="0"/>
      <p:bldP spid="144401" grpId="0"/>
      <p:bldP spid="144402" grpId="0"/>
      <p:bldP spid="144403" grpId="0"/>
      <p:bldP spid="144405" grpId="0"/>
      <p:bldP spid="144406" grpId="0"/>
      <p:bldP spid="144407" grpId="0"/>
      <p:bldP spid="144408" grpId="0"/>
      <p:bldP spid="144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Tim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549079" y="2522196"/>
            <a:ext cx="9574192" cy="319472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khoang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ngực</a:t>
            </a:r>
            <a:endParaRPr lang="en-US" sz="28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  <a:tabLst>
                <a:tab pos="360045" algn="l"/>
              </a:tabLst>
            </a:pP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 :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chóp</a:t>
            </a:r>
            <a:endParaRPr lang="en-US" sz="28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  <a:tabLst>
                <a:tab pos="360045" algn="l"/>
              </a:tabLst>
            </a:pP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Màng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 :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bọc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bóp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dàng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  <a:tabLst>
                <a:tab pos="360045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tim.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1439978" y="1724995"/>
            <a:ext cx="2680542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ngoài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960418" y="1024580"/>
            <a:ext cx="299233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/ </a:t>
            </a:r>
            <a:r>
              <a:rPr lang="en-US" sz="32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32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89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4015144" y="63389"/>
            <a:ext cx="3025765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endParaRPr lang="en-US" sz="3200" u="sng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8" name="Picture 18" descr="bicuspid_aortic_val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3600" y="2164861"/>
            <a:ext cx="4913775" cy="458933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2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228" y="2019976"/>
            <a:ext cx="6455752" cy="4734218"/>
          </a:xfrm>
          <a:prstGeom prst="rect">
            <a:avLst/>
          </a:prstGeom>
        </p:spPr>
      </p:pic>
      <p:sp>
        <p:nvSpPr>
          <p:cNvPr id="11" name="Hộp Văn bản 10"/>
          <p:cNvSpPr txBox="1"/>
          <p:nvPr/>
        </p:nvSpPr>
        <p:spPr>
          <a:xfrm>
            <a:off x="1492739" y="763979"/>
            <a:ext cx="954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1- Tim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3745046" y="1287199"/>
            <a:ext cx="6627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pic>
        <p:nvPicPr>
          <p:cNvPr id="13" name="Hình ảnh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7" y="4083539"/>
            <a:ext cx="274766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Tim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1248765" y="1353165"/>
            <a:ext cx="2680542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28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8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ngoài</a:t>
            </a:r>
            <a:endParaRPr lang="en-US" sz="2800" u="sng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936972" y="727993"/>
            <a:ext cx="2992335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/ </a:t>
            </a:r>
            <a:r>
              <a:rPr lang="en-US" sz="3200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32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252003" y="1899800"/>
            <a:ext cx="2674065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b="1" u="sng" dirty="0"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2800" b="1" u="sng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2800" b="1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800" b="1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endParaRPr lang="en-US" sz="2800" u="sng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1375486" y="2734598"/>
            <a:ext cx="10402300" cy="3342453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3333FF"/>
              </a:buClr>
              <a:buSzPct val="120000"/>
              <a:buFont typeface="Wingdings" panose="05000000000000000000" pitchFamily="2" charset="2"/>
              <a:buChar char="@"/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Tim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ngăn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:(do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buClr>
                <a:srgbClr val="3333FF"/>
              </a:buClr>
              <a:buSzPct val="120000"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+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Clr>
                <a:srgbClr val="3333FF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-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nhĩ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van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nhĩ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tabLst>
                <a:tab pos="360045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van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(van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60062" y="0"/>
            <a:ext cx="7561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Tim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617761" y="1801210"/>
            <a:ext cx="10084244" cy="156966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khoang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ngực</a:t>
            </a:r>
            <a:endParaRPr lang="en-US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  <a:tabLst>
                <a:tab pos="360045" algn="l"/>
              </a:tabLst>
            </a:pPr>
            <a:r>
              <a:rPr lang="en-US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 :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endParaRPr lang="en-US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  <a:tabLst>
                <a:tab pos="360045" algn="l"/>
              </a:tabLst>
            </a:pPr>
            <a:r>
              <a:rPr lang="en-US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Màng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 :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bọc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co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bóp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dàng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  <a:tabLst>
                <a:tab pos="360045" algn="l"/>
              </a:tabLst>
            </a:pPr>
            <a:r>
              <a:rPr lang="en-US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mạch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vành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tĩnh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mạch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vành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máu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tim.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1075802" y="1147229"/>
            <a:ext cx="2680542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28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8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ngoài</a:t>
            </a:r>
            <a:endParaRPr lang="en-US" sz="2800" u="sng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64009" y="590906"/>
            <a:ext cx="2992335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/ </a:t>
            </a:r>
            <a:r>
              <a:rPr lang="en-US" sz="32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617761" y="4172629"/>
            <a:ext cx="10084244" cy="2091406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3333FF"/>
              </a:buClr>
              <a:buSzPct val="120000"/>
              <a:buFont typeface="Wingdings" panose="05000000000000000000" pitchFamily="2" charset="2"/>
              <a:buChar char="@"/>
            </a:pP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Tim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ngăn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:(do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van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buClr>
                <a:srgbClr val="3333FF"/>
              </a:buClr>
              <a:buSzPct val="120000"/>
            </a:pP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+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Clr>
                <a:srgbClr val="3333FF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+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-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nhĩ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van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nhĩ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lvl="1"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van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(van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1179974" y="3544329"/>
            <a:ext cx="2674065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tabLst>
                <a:tab pos="360045" algn="l"/>
              </a:tabLst>
            </a:pPr>
            <a:r>
              <a:rPr lang="en-US" sz="28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sz="28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8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endParaRPr lang="en-US" sz="2800" u="sng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35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Lam Ấ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Lam Ấ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Vòng tròn</Template>
  <TotalTime>305</TotalTime>
  <Words>771</Words>
  <Application>Microsoft Office PowerPoint</Application>
  <PresentationFormat>Màn hình rộng</PresentationFormat>
  <Paragraphs>137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Times New Roman</vt:lpstr>
      <vt:lpstr>Trebuchet MS</vt:lpstr>
      <vt:lpstr>Tw Cen MT</vt:lpstr>
      <vt:lpstr>Wingdings</vt:lpstr>
      <vt:lpstr>Circuit</vt:lpstr>
      <vt:lpstr>Office Theme</vt:lpstr>
      <vt:lpstr>Kiểm tra kiến thức</vt:lpstr>
      <vt:lpstr>Chủ đề : TUẦN HOÀN (Tiết 5)</vt:lpstr>
      <vt:lpstr>Bản trình bày PowerPoint</vt:lpstr>
      <vt:lpstr>Bản trình bày PowerPoint</vt:lpstr>
      <vt:lpstr>Tiết 19: Bài 17:   TIM VÀ MẠCH MÁU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: TUẦN HOÀN (Tiết5)</dc:title>
  <dc:creator>diệp đặng</dc:creator>
  <cp:lastModifiedBy>diệp đặng</cp:lastModifiedBy>
  <cp:revision>29</cp:revision>
  <dcterms:created xsi:type="dcterms:W3CDTF">2021-11-01T17:19:53Z</dcterms:created>
  <dcterms:modified xsi:type="dcterms:W3CDTF">2023-07-19T05:01:14Z</dcterms:modified>
</cp:coreProperties>
</file>